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image/vnd.ms-photo" Extension="wdp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</p:sldMasterIdLst>
  <p:notesMasterIdLst>
    <p:notesMasterId r:id="rId3"/>
  </p:notesMasterIdLst>
  <p:sldIdLst>
    <p:sldId id="269" r:id="rId2"/>
  </p:sldIdLst>
  <p:sldSz cx="9144000" cy="6858000" type="screen4x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4089AB4D-56C5-4B80-9F9A-DDBD9DEA6B5C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8FAADC"/>
    <a:srgbClr val="E49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slides/slide1.xml" Type="http://schemas.openxmlformats.org/officeDocument/2006/relationships/slide"/><Relationship Id="rId3" Target="notesMasters/notesMaster1.xml" Type="http://schemas.openxmlformats.org/officeDocument/2006/relationships/notesMaster"/><Relationship Id="rId4" Target="presProps.xml" Type="http://schemas.openxmlformats.org/officeDocument/2006/relationships/presProps"/><Relationship Id="rId5" Target="viewProps.xml" Type="http://schemas.openxmlformats.org/officeDocument/2006/relationships/viewProps"/><Relationship Id="rId6" Target="theme/theme1.xml" Type="http://schemas.openxmlformats.org/officeDocument/2006/relationships/theme"/><Relationship Id="rId7" Target="tableStyles.xml" Type="http://schemas.openxmlformats.org/officeDocument/2006/relationships/tableStyles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90980-6044-48C5-BE65-C2EE6013ADB9}" type="datetimeFigureOut">
              <a:rPr kumimoji="1" lang="ja-JP" altLang="en-US" smtClean="0"/>
              <a:t>2025/7/7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C956D-56BA-41DB-B892-1AC7ABA1E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09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0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9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2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6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1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2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9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9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2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1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51853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hdphoto1.wdp" Type="http://schemas.microsoft.com/office/2007/relationships/hdphoto"/><Relationship Id="rId4" Target="../media/image2.jpeg" Type="http://schemas.openxmlformats.org/officeDocument/2006/relationships/image"/><Relationship Id="rId5" Target="../media/image3.png" Type="http://schemas.openxmlformats.org/officeDocument/2006/relationships/image"/><Relationship Id="rId6" Target="../media/hdphoto2.wdp" Type="http://schemas.microsoft.com/office/2007/relationships/hdphoto"/><Relationship Id="rId7" Target="../media/image4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33" t="501"/>
          <a:stretch/>
        </p:blipFill>
        <p:spPr>
          <a:xfrm>
            <a:off x="-30672" y="2217872"/>
            <a:ext cx="2407004" cy="172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正方形/長方形 32"/>
          <p:cNvSpPr/>
          <p:nvPr/>
        </p:nvSpPr>
        <p:spPr>
          <a:xfrm>
            <a:off x="79312" y="4094881"/>
            <a:ext cx="6692964" cy="16280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4" name="角丸四角形 13"/>
          <p:cNvSpPr/>
          <p:nvPr/>
        </p:nvSpPr>
        <p:spPr>
          <a:xfrm>
            <a:off x="215317" y="3971996"/>
            <a:ext cx="1742400" cy="324000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50" b="1" dirty="0" smtClean="0"/>
              <a:t>仕事内容</a:t>
            </a:r>
            <a:endParaRPr lang="ja-JP" altLang="en-US" sz="135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25306" y="292791"/>
            <a:ext cx="6897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b="1" dirty="0" smtClean="0">
                <a:solidFill>
                  <a:srgbClr val="0070C0"/>
                </a:solidFill>
              </a:rPr>
              <a:t>企業情報はコチラ</a:t>
            </a:r>
            <a:endParaRPr lang="en-US" altLang="ja-JP" sz="900" b="1" dirty="0">
              <a:solidFill>
                <a:srgbClr val="0070C0"/>
              </a:solidFill>
            </a:endParaRPr>
          </a:p>
          <a:p>
            <a:endParaRPr lang="en-US" altLang="ja-JP" sz="1050" b="1" dirty="0">
              <a:solidFill>
                <a:srgbClr val="0070C0"/>
              </a:solidFill>
            </a:endParaRPr>
          </a:p>
          <a:p>
            <a:r>
              <a:rPr lang="ja-JP" altLang="en-US" sz="1050" b="1" dirty="0"/>
              <a:t> </a:t>
            </a:r>
            <a:endParaRPr lang="en-US" altLang="ja-JP" sz="105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42322" y="597316"/>
            <a:ext cx="3721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 smtClean="0">
                <a:solidFill>
                  <a:srgbClr val="0070C0"/>
                </a:solidFill>
              </a:rPr>
              <a:t>▶</a:t>
            </a:r>
            <a:endParaRPr lang="en-US" altLang="ja-JP" sz="800" b="1" dirty="0">
              <a:solidFill>
                <a:srgbClr val="0070C0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-9343766" y="1044020"/>
            <a:ext cx="18846154" cy="852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35" name="グループ化 34"/>
          <p:cNvGrpSpPr/>
          <p:nvPr/>
        </p:nvGrpSpPr>
        <p:grpSpPr>
          <a:xfrm>
            <a:off x="215317" y="5831429"/>
            <a:ext cx="4365251" cy="364932"/>
            <a:chOff x="2099743" y="5108242"/>
            <a:chExt cx="4365251" cy="364932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2470601" y="5130442"/>
              <a:ext cx="3994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b="1" dirty="0" smtClean="0">
                  <a:latin typeface="Noto Sans Japanese"/>
                </a:rPr>
                <a:t>先輩社員の声・採用担当者メッセージ</a:t>
              </a:r>
              <a:endParaRPr kumimoji="1" lang="ja-JP" altLang="en-US" sz="1400" b="1" dirty="0"/>
            </a:p>
          </p:txBody>
        </p:sp>
        <p:grpSp>
          <p:nvGrpSpPr>
            <p:cNvPr id="43" name="グループ化 42"/>
            <p:cNvGrpSpPr/>
            <p:nvPr/>
          </p:nvGrpSpPr>
          <p:grpSpPr>
            <a:xfrm>
              <a:off x="2099743" y="5108242"/>
              <a:ext cx="336494" cy="364932"/>
              <a:chOff x="-3998257" y="806956"/>
              <a:chExt cx="418621" cy="453999"/>
            </a:xfrm>
          </p:grpSpPr>
          <p:sp>
            <p:nvSpPr>
              <p:cNvPr id="44" name="楕円 3">
                <a:extLst>
                  <a:ext uri="{FF2B5EF4-FFF2-40B4-BE49-F238E27FC236}">
                    <a16:creationId xmlns:a16="http://schemas.microsoft.com/office/drawing/2014/main" id="{87806DC0-107F-4288-B019-238E12B647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927966" y="1004991"/>
                <a:ext cx="348330" cy="173833"/>
              </a:xfrm>
              <a:prstGeom prst="ellipse">
                <a:avLst/>
              </a:prstGeom>
              <a:solidFill>
                <a:srgbClr val="0070C0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63"/>
              </a:p>
            </p:txBody>
          </p:sp>
          <p:grpSp>
            <p:nvGrpSpPr>
              <p:cNvPr id="45" name="グループ化 44"/>
              <p:cNvGrpSpPr/>
              <p:nvPr/>
            </p:nvGrpSpPr>
            <p:grpSpPr>
              <a:xfrm>
                <a:off x="-3998257" y="806956"/>
                <a:ext cx="418621" cy="453999"/>
                <a:chOff x="-4112845" y="795713"/>
                <a:chExt cx="418621" cy="453999"/>
              </a:xfrm>
            </p:grpSpPr>
            <p:sp>
              <p:nvSpPr>
                <p:cNvPr id="46" name="楕円 3">
                  <a:extLst>
                    <a:ext uri="{FF2B5EF4-FFF2-40B4-BE49-F238E27FC236}">
                      <a16:creationId xmlns:a16="http://schemas.microsoft.com/office/drawing/2014/main" id="{F68A031A-F972-4E70-8991-282ED5833E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4112845" y="851902"/>
                  <a:ext cx="348330" cy="348331"/>
                </a:xfrm>
                <a:prstGeom prst="ellipse">
                  <a:avLst/>
                </a:prstGeom>
                <a:solidFill>
                  <a:srgbClr val="0070C0">
                    <a:alpha val="1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/>
                </a:p>
              </p:txBody>
            </p:sp>
            <p:sp>
              <p:nvSpPr>
                <p:cNvPr id="47" name="楕円 3">
                  <a:extLst>
                    <a:ext uri="{FF2B5EF4-FFF2-40B4-BE49-F238E27FC236}">
                      <a16:creationId xmlns:a16="http://schemas.microsoft.com/office/drawing/2014/main" id="{79D0DE7B-3730-40D5-83A9-EA9BA5A084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4042554" y="795713"/>
                  <a:ext cx="348330" cy="453999"/>
                </a:xfrm>
                <a:prstGeom prst="ellipse">
                  <a:avLst/>
                </a:prstGeom>
                <a:solidFill>
                  <a:srgbClr val="0070C0">
                    <a:alpha val="1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/>
                </a:p>
              </p:txBody>
            </p:sp>
          </p:grpSp>
        </p:grpSp>
      </p:grpSp>
      <p:sp>
        <p:nvSpPr>
          <p:cNvPr id="49" name="角丸四角形 48"/>
          <p:cNvSpPr/>
          <p:nvPr/>
        </p:nvSpPr>
        <p:spPr>
          <a:xfrm>
            <a:off x="4682922" y="1225210"/>
            <a:ext cx="2162079" cy="360000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/>
              <a:t>経理事務</a:t>
            </a:r>
            <a:endParaRPr kumimoji="1" lang="ja-JP" altLang="en-US" sz="1600" b="1" dirty="0"/>
          </a:p>
        </p:txBody>
      </p:sp>
      <p:sp>
        <p:nvSpPr>
          <p:cNvPr id="50" name="正方形/長方形 49"/>
          <p:cNvSpPr/>
          <p:nvPr/>
        </p:nvSpPr>
        <p:spPr>
          <a:xfrm>
            <a:off x="79313" y="5817360"/>
            <a:ext cx="6692963" cy="7465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7" name="楕円 3">
            <a:extLst>
              <a:ext uri="{FF2B5EF4-FFF2-40B4-BE49-F238E27FC236}">
                <a16:creationId xmlns:a16="http://schemas.microsoft.com/office/drawing/2014/main" id="{79D0DE7B-3730-40D5-83A9-EA9BA5A0849F}"/>
              </a:ext>
            </a:extLst>
          </p:cNvPr>
          <p:cNvSpPr>
            <a:spLocks noChangeAspect="1"/>
          </p:cNvSpPr>
          <p:nvPr/>
        </p:nvSpPr>
        <p:spPr>
          <a:xfrm>
            <a:off x="249681" y="5872533"/>
            <a:ext cx="279993" cy="301749"/>
          </a:xfrm>
          <a:prstGeom prst="ellipse">
            <a:avLst/>
          </a:prstGeom>
          <a:solidFill>
            <a:srgbClr val="0070C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548748" y="597316"/>
            <a:ext cx="3721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 smtClean="0">
                <a:solidFill>
                  <a:srgbClr val="0070C0"/>
                </a:solidFill>
              </a:rPr>
              <a:t>▶</a:t>
            </a:r>
            <a:endParaRPr lang="en-US" altLang="ja-JP" sz="800" b="1" dirty="0">
              <a:solidFill>
                <a:srgbClr val="0070C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661539" y="597316"/>
            <a:ext cx="3721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 dirty="0" smtClean="0">
                <a:solidFill>
                  <a:srgbClr val="0070C0"/>
                </a:solidFill>
              </a:rPr>
              <a:t>▶</a:t>
            </a:r>
            <a:endParaRPr lang="en-US" altLang="ja-JP" sz="800" b="1" dirty="0">
              <a:solidFill>
                <a:srgbClr val="0070C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183098" y="200998"/>
            <a:ext cx="5040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/>
              <a:t>紀陽産業株式会社</a:t>
            </a:r>
            <a:r>
              <a:rPr lang="ja-JP" altLang="en-US" sz="3600" b="1" dirty="0"/>
              <a:t>　</a:t>
            </a:r>
            <a:r>
              <a:rPr lang="ja-JP" altLang="en-US" sz="2800" b="1" dirty="0"/>
              <a:t>　　　　</a:t>
            </a:r>
            <a:endParaRPr lang="en-US" altLang="ja-JP" sz="1100" b="1" dirty="0"/>
          </a:p>
        </p:txBody>
      </p:sp>
      <p:sp>
        <p:nvSpPr>
          <p:cNvPr id="71" name="正方形/長方形 70"/>
          <p:cNvSpPr/>
          <p:nvPr/>
        </p:nvSpPr>
        <p:spPr>
          <a:xfrm>
            <a:off x="401545" y="4360893"/>
            <a:ext cx="6228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＊東京営業部にて、経理事務を中心に電話対応、請求書の発行、郵便物の処理、事務業務をお願いいたします。</a:t>
            </a:r>
            <a:endParaRPr lang="en-US" altLang="ja-JP" sz="105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6898736" y="1216354"/>
            <a:ext cx="2162079" cy="360000"/>
          </a:xfrm>
          <a:prstGeom prst="round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/>
              <a:t>一般事務</a:t>
            </a:r>
            <a:endParaRPr kumimoji="1" lang="ja-JP" altLang="en-US" sz="1600" b="1" dirty="0"/>
          </a:p>
        </p:txBody>
      </p:sp>
      <p:pic>
        <p:nvPicPr>
          <p:cNvPr id="54" name="Picture 1" descr="紀陽産業株式会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" y="211495"/>
            <a:ext cx="1924572" cy="43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4" r="20873" b="-265"/>
          <a:stretch/>
        </p:blipFill>
        <p:spPr>
          <a:xfrm rot="10800000">
            <a:off x="6824242" y="4070195"/>
            <a:ext cx="2236574" cy="2493758"/>
          </a:xfrm>
          <a:prstGeom prst="rect">
            <a:avLst/>
          </a:prstGeom>
        </p:spPr>
      </p:pic>
      <p:sp>
        <p:nvSpPr>
          <p:cNvPr id="61" name="正方形/長方形 60"/>
          <p:cNvSpPr/>
          <p:nvPr/>
        </p:nvSpPr>
        <p:spPr>
          <a:xfrm>
            <a:off x="395026" y="4780869"/>
            <a:ext cx="6217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＊営業が外出している間は、お一人でお任せすることも多いかと思いますが、大阪本社の事務担当と連携をとりあい業務を進めて頂きます。</a:t>
            </a:r>
            <a:endParaRPr lang="en-US" altLang="ja-JP" sz="105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401545" y="5224174"/>
            <a:ext cx="62226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＊残業も少なく、専門性の高い業務はありませんが、代わりに経理以外の多岐にわたるお仕事をお願いいたします。よろしくお願いいたします。</a:t>
            </a:r>
            <a:endParaRPr lang="en-US" altLang="ja-JP" sz="105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95310" y="6118022"/>
            <a:ext cx="61506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＊日中は、一人で業務を行う場面が多いですが、大阪本社と連携をとりながら進められますので、あまり不安にならず、これまで培って来られたスキルを発揮して下さい。</a:t>
            </a:r>
            <a:endParaRPr lang="en-US" altLang="ja-JP" sz="11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7" name="図 6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3" r="42731" b="9955"/>
          <a:stretch/>
        </p:blipFill>
        <p:spPr>
          <a:xfrm>
            <a:off x="-15148" y="1650162"/>
            <a:ext cx="2391480" cy="110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グループ化 3"/>
          <p:cNvGrpSpPr/>
          <p:nvPr/>
        </p:nvGrpSpPr>
        <p:grpSpPr>
          <a:xfrm>
            <a:off x="2312804" y="1565746"/>
            <a:ext cx="6790498" cy="1033484"/>
            <a:chOff x="2162176" y="1643245"/>
            <a:chExt cx="6790498" cy="1033484"/>
          </a:xfrm>
        </p:grpSpPr>
        <p:sp>
          <p:nvSpPr>
            <p:cNvPr id="8" name="正方形/長方形 7"/>
            <p:cNvSpPr/>
            <p:nvPr/>
          </p:nvSpPr>
          <p:spPr>
            <a:xfrm>
              <a:off x="2162176" y="1770876"/>
              <a:ext cx="6790498" cy="9058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2370281" y="1643245"/>
              <a:ext cx="1740941" cy="324000"/>
            </a:xfrm>
            <a:prstGeom prst="roundRect">
              <a:avLst/>
            </a:prstGeom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350" b="1" dirty="0" smtClean="0"/>
                <a:t>会社の特徴</a:t>
              </a:r>
              <a:endParaRPr lang="ja-JP" altLang="en-US" sz="1350" b="1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2406907" y="1987595"/>
              <a:ext cx="651813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★日々進化するインテリジェントオフィスの</a:t>
              </a:r>
              <a:r>
                <a:rPr kumimoji="1" lang="en-US" altLang="ja-JP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OA</a:t>
              </a:r>
              <a:r>
                <a:rPr kumimoji="1"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化に対応★</a:t>
              </a:r>
              <a:endParaRPr kumimoji="1" lang="en-US" alt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endParaRPr kumimoji="1" lang="en-US" altLang="ja-JP" sz="3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オフィスの床に氾濫する多種多様な配線をスマートに収納する</a:t>
              </a:r>
              <a:r>
                <a:rPr kumimoji="1" lang="en-US" altLang="ja-JP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OA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フロアの製造・販売・施工をしております。</a:t>
              </a:r>
              <a:endParaRPr kumimoji="1" lang="en-US" altLang="ja-JP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en-US" altLang="ja-JP" sz="105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『KIYOREX』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ブランドを展開し、日々進化していくオフィスの快適空間の創造を目指します</a:t>
              </a:r>
              <a:r>
                <a:rPr kumimoji="1" lang="ja-JP" altLang="en-US" sz="1000" dirty="0" smtClean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。</a:t>
              </a:r>
              <a:endParaRPr kumimoji="1" lang="en-US" altLang="ja-JP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5" name="角丸四角形 4"/>
          <p:cNvSpPr/>
          <p:nvPr/>
        </p:nvSpPr>
        <p:spPr>
          <a:xfrm>
            <a:off x="6824240" y="4033393"/>
            <a:ext cx="2269020" cy="2746989"/>
          </a:xfrm>
          <a:prstGeom prst="roundRect">
            <a:avLst/>
          </a:prstGeom>
          <a:solidFill>
            <a:srgbClr val="5B9BD5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2302762" y="2636158"/>
            <a:ext cx="6790498" cy="1208859"/>
            <a:chOff x="2302762" y="2636158"/>
            <a:chExt cx="6790498" cy="120885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2302762" y="2636158"/>
              <a:ext cx="6790498" cy="1097795"/>
              <a:chOff x="2155007" y="2725745"/>
              <a:chExt cx="6790498" cy="1097795"/>
            </a:xfrm>
          </p:grpSpPr>
          <p:sp>
            <p:nvSpPr>
              <p:cNvPr id="34" name="正方形/長方形 33"/>
              <p:cNvSpPr/>
              <p:nvPr/>
            </p:nvSpPr>
            <p:spPr>
              <a:xfrm>
                <a:off x="2155007" y="2850368"/>
                <a:ext cx="6790498" cy="9731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13" name="角丸四角形 12"/>
              <p:cNvSpPr/>
              <p:nvPr/>
            </p:nvSpPr>
            <p:spPr>
              <a:xfrm>
                <a:off x="2370280" y="2725745"/>
                <a:ext cx="1740941" cy="324000"/>
              </a:xfrm>
              <a:prstGeom prst="roundRect">
                <a:avLst/>
              </a:prstGeom>
              <a:ln>
                <a:noFill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350" b="1" dirty="0" smtClean="0"/>
                  <a:t>企業</a:t>
                </a:r>
                <a:r>
                  <a:rPr lang="ja-JP" altLang="en-US" sz="1350" b="1" dirty="0"/>
                  <a:t>ＰＲ</a:t>
                </a:r>
              </a:p>
            </p:txBody>
          </p:sp>
          <p:sp>
            <p:nvSpPr>
              <p:cNvPr id="70" name="正方形/長方形 69"/>
              <p:cNvSpPr/>
              <p:nvPr/>
            </p:nvSpPr>
            <p:spPr>
              <a:xfrm>
                <a:off x="2406907" y="3125449"/>
                <a:ext cx="6372951" cy="557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100" dirty="0" smtClean="0">
                    <a:solidFill>
                      <a:srgbClr val="2E3136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オフィスはイタリア街に面した落ち着いた環境にあります。周囲は、おいしいランチのお店も多くあります。</a:t>
                </a:r>
                <a:endParaRPr lang="en-US" altLang="ja-JP" sz="1100" dirty="0" smtClean="0">
                  <a:solidFill>
                    <a:srgbClr val="2E3136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endParaRPr lang="en-US" altLang="ja-JP" sz="825" dirty="0">
                  <a:solidFill>
                    <a:srgbClr val="2E3136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  <p:sp>
            <p:nvSpPr>
              <p:cNvPr id="66" name="テキスト ボックス 65"/>
              <p:cNvSpPr txBox="1"/>
              <p:nvPr/>
            </p:nvSpPr>
            <p:spPr>
              <a:xfrm>
                <a:off x="2413283" y="3530435"/>
                <a:ext cx="314701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1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社員皆協力し合う、明るい</a:t>
                </a:r>
                <a:r>
                  <a:rPr kumimoji="1" lang="ja-JP" altLang="en-US" sz="1100" dirty="0" smtClean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雰囲気の職場です。</a:t>
                </a:r>
                <a:endParaRPr kumimoji="1" lang="ja-JP" altLang="en-US" sz="11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</p:grpSp>
        <p:sp>
          <p:nvSpPr>
            <p:cNvPr id="23" name="円形吹き出し 22"/>
            <p:cNvSpPr/>
            <p:nvPr/>
          </p:nvSpPr>
          <p:spPr>
            <a:xfrm rot="408110" flipH="1">
              <a:off x="8038065" y="3362174"/>
              <a:ext cx="771816" cy="482843"/>
            </a:xfrm>
            <a:prstGeom prst="wedgeEllipseCallout">
              <a:avLst>
                <a:gd name="adj1" fmla="val 111341"/>
                <a:gd name="adj2" fmla="val -149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sx="103000" sy="103000" algn="tl" rotWithShape="0">
                <a:schemeClr val="accent1">
                  <a:lumMod val="50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3040941-B47E-45A7-AC50-C568FD3D09FB}"/>
                </a:ext>
              </a:extLst>
            </p:cNvPr>
            <p:cNvSpPr txBox="1"/>
            <p:nvPr/>
          </p:nvSpPr>
          <p:spPr>
            <a:xfrm rot="520749">
              <a:off x="8086839" y="3418003"/>
              <a:ext cx="899137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b="1" kern="100" dirty="0">
                  <a:solidFill>
                    <a:schemeClr val="accent6">
                      <a:lumMod val="50000"/>
                    </a:schemeClr>
                  </a:solidFill>
                  <a:latin typeface="+mn-ea"/>
                  <a:cs typeface="Arial" panose="020B0604020202020204" pitchFamily="34" charset="0"/>
                </a:rPr>
                <a:t>ここが</a:t>
              </a:r>
              <a:endParaRPr lang="en-US" altLang="ja-JP" sz="900" b="1" kern="100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ja-JP" altLang="en-US" sz="1050" b="1" kern="100" dirty="0">
                  <a:solidFill>
                    <a:schemeClr val="accent6">
                      <a:lumMod val="50000"/>
                    </a:schemeClr>
                  </a:solidFill>
                  <a:latin typeface="+mn-ea"/>
                  <a:cs typeface="Arial" panose="020B0604020202020204" pitchFamily="34" charset="0"/>
                </a:rPr>
                <a:t>魅力です</a:t>
              </a:r>
              <a:endParaRPr lang="ja-JP" altLang="en-US" sz="1050" dirty="0">
                <a:solidFill>
                  <a:schemeClr val="accent6">
                    <a:lumMod val="50000"/>
                  </a:schemeClr>
                </a:solidFill>
                <a:latin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775" y="172406"/>
            <a:ext cx="731304" cy="7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62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Words>259</Words>
  <PresentationFormat>画面に合わせる (4:3)</PresentationFormat>
  <Paragraphs>25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HG丸ｺﾞｼｯｸM-PRO</vt:lpstr>
      <vt:lpstr>Noto Sans Japanese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