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vnd.openxmlformats-officedocument.vmlDrawing" Extension="vml"/>
  <Default ContentType="image/x-wmf" Extension="wmf"/>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office.activeX+xml" PartName="/ppt/activeX/activeX1.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6" r:id="rId4"/>
  </p:sldMasterIdLst>
  <p:notesMasterIdLst>
    <p:notesMasterId r:id="rId6"/>
  </p:notesMasterIdLst>
  <p:sldIdLst>
    <p:sldId id="270" r:id="rId5"/>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089AB4D-56C5-4B80-9F9A-DDBD9DEA6B5C}">
          <p14:sldIdLst>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E49D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01" d="100"/>
          <a:sy n="101" d="100"/>
        </p:scale>
        <p:origin x="72" y="324"/>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tableStyles.xml" Type="http://schemas.openxmlformats.org/officeDocument/2006/relationships/tableStyle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notesMasters/notesMaster1.xml" Type="http://schemas.openxmlformats.org/officeDocument/2006/relationships/notesMaster"/><Relationship Id="rId7" Target="presProps.xml" Type="http://schemas.openxmlformats.org/officeDocument/2006/relationships/presProps"/><Relationship Id="rId8" Target="viewProps.xml" Type="http://schemas.openxmlformats.org/officeDocument/2006/relationships/viewProps"/><Relationship Id="rId9" Target="theme/theme1.xml" Type="http://schemas.openxmlformats.org/officeDocument/2006/relationships/theme"/></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1852"/>
  <ax:ocxPr ax:name="_cy" ax:value="2183"/>
  <ax:ocxPr ax:name="Style" ax:value="11"/>
  <ax:ocxPr ax:name="SubStyle" ax:value="0"/>
  <ax:ocxPr ax:name="Validation" ax:value="2"/>
  <ax:ocxPr ax:name="LineWeight" ax:value="3"/>
  <ax:ocxPr ax:name="Direction" ax:value="0"/>
  <ax:ocxPr ax:name="ShowData" ax:value="1"/>
  <ax:ocxPr ax:name="Value" ax:value="https://www.elzion.co.jp/"/>
  <ax:ocxPr ax:name="ForeColor" ax:value="0"/>
  <ax:ocxPr ax:name="BackColor" ax:value="16777215"/>
</ax:ocx>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5F5F4-D353-4105-AEAD-35392B3FC117}" type="doc">
      <dgm:prSet loTypeId="urn:microsoft.com/office/officeart/2005/8/layout/chevron1" loCatId="process" qsTypeId="urn:microsoft.com/office/officeart/2005/8/quickstyle/simple1" qsCatId="simple" csTypeId="urn:microsoft.com/office/officeart/2005/8/colors/accent1_2" csCatId="accent1" phldr="1"/>
      <dgm:spPr/>
    </dgm:pt>
    <dgm:pt modelId="{79C6ECE1-A539-458D-BCC3-8750E89AB5A0}" type="pres">
      <dgm:prSet presAssocID="{E115F5F4-D353-4105-AEAD-35392B3FC117}" presName="Name0" presStyleCnt="0">
        <dgm:presLayoutVars>
          <dgm:dir/>
          <dgm:animLvl val="lvl"/>
          <dgm:resizeHandles val="exact"/>
        </dgm:presLayoutVars>
      </dgm:prSet>
      <dgm:spPr/>
    </dgm:pt>
  </dgm:ptLst>
  <dgm:cxnLst>
    <dgm:cxn modelId="{6F67371A-7A73-4210-AA6D-8B09C5E692DF}" type="presOf" srcId="{E115F5F4-D353-4105-AEAD-35392B3FC117}" destId="{79C6ECE1-A539-458D-BCC3-8750E89AB5A0}"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Relationships xmlns="http://schemas.openxmlformats.org/package/2006/relationships"><Relationship Id="rId1" Target="../media/image1.wmf"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2" y="4"/>
            <a:ext cx="2949575" cy="498475"/>
          </a:xfrm>
          <a:prstGeom prst="rect">
            <a:avLst/>
          </a:prstGeom>
        </p:spPr>
        <p:txBody>
          <a:bodyPr vert="horz" lIns="91440" tIns="45720" rIns="91440" bIns="45720" rtlCol="0"/>
          <a:lstStyle>
            <a:lvl1pPr algn="r">
              <a:defRPr sz="1200"/>
            </a:lvl1pPr>
          </a:lstStyle>
          <a:p>
            <a:fld id="{94090980-6044-48C5-BE65-C2EE6013ADB9}" type="datetimeFigureOut">
              <a:rPr kumimoji="1" lang="ja-JP" altLang="en-US" smtClean="0"/>
              <a:t>2025/7/7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40" y="4783138"/>
            <a:ext cx="5443537"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7"/>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2" y="9440867"/>
            <a:ext cx="2949575" cy="498475"/>
          </a:xfrm>
          <a:prstGeom prst="rect">
            <a:avLst/>
          </a:prstGeom>
        </p:spPr>
        <p:txBody>
          <a:bodyPr vert="horz" lIns="91440" tIns="45720" rIns="91440" bIns="45720" rtlCol="0" anchor="b"/>
          <a:lstStyle>
            <a:lvl1pPr algn="r">
              <a:defRPr sz="1200"/>
            </a:lvl1pPr>
          </a:lstStyle>
          <a:p>
            <a:fld id="{BA2C956D-56BA-41DB-B892-1AC7ABA1E2FA}" type="slidenum">
              <a:rPr kumimoji="1" lang="ja-JP" altLang="en-US" smtClean="0"/>
              <a:t>‹#›</a:t>
            </a:fld>
            <a:endParaRPr kumimoji="1" lang="ja-JP" altLang="en-US"/>
          </a:p>
        </p:txBody>
      </p:sp>
    </p:spTree>
    <p:extLst>
      <p:ext uri="{BB962C8B-B14F-4D97-AF65-F5344CB8AC3E}">
        <p14:creationId xmlns:p14="http://schemas.microsoft.com/office/powerpoint/2010/main" val="25390908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480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20009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752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0036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601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6502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699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409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7225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smtClean="0"/>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1591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685185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181960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drawings/vmlDrawing1.vml" Type="http://schemas.openxmlformats.org/officeDocument/2006/relationships/vmlDrawing"/><Relationship Id="rId10" Target="../media/image3.png" Type="http://schemas.openxmlformats.org/officeDocument/2006/relationships/image"/><Relationship Id="rId11" Target="../media/image4.png" Type="http://schemas.openxmlformats.org/officeDocument/2006/relationships/image"/><Relationship Id="rId12" Target="../media/image1.wmf" Type="http://schemas.openxmlformats.org/officeDocument/2006/relationships/image"/><Relationship Id="rId2" Target="../activeX/activeX1.xml" Type="http://schemas.openxmlformats.org/officeDocument/2006/relationships/control"/><Relationship Id="rId3" Target="../slideLayouts/slideLayout7.xml" Type="http://schemas.openxmlformats.org/officeDocument/2006/relationships/slideLayout"/><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 Id="rId8" Target="../diagrams/drawing1.xml" Type="http://schemas.microsoft.com/office/2007/relationships/diagramDrawing"/><Relationship Id="rId9" Target="../media/image2.jp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17780" y="3595001"/>
            <a:ext cx="7273622" cy="1879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正方形/長方形 33"/>
          <p:cNvSpPr/>
          <p:nvPr/>
        </p:nvSpPr>
        <p:spPr>
          <a:xfrm>
            <a:off x="101693" y="5699180"/>
            <a:ext cx="3546034" cy="979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p:cNvSpPr/>
          <p:nvPr/>
        </p:nvSpPr>
        <p:spPr>
          <a:xfrm>
            <a:off x="1902682" y="1781434"/>
            <a:ext cx="6739783" cy="1740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テキスト ボックス 1"/>
          <p:cNvSpPr txBox="1"/>
          <p:nvPr/>
        </p:nvSpPr>
        <p:spPr>
          <a:xfrm>
            <a:off x="1428384" y="414030"/>
            <a:ext cx="6112669" cy="507831"/>
          </a:xfrm>
          <a:prstGeom prst="rect">
            <a:avLst/>
          </a:prstGeom>
          <a:noFill/>
        </p:spPr>
        <p:txBody>
          <a:bodyPr wrap="square" rtlCol="0">
            <a:spAutoFit/>
          </a:bodyPr>
          <a:lstStyle/>
          <a:p>
            <a:r>
              <a:rPr lang="ja-JP" altLang="en-US" sz="2700" b="1" dirty="0"/>
              <a:t>株式会社エルシオン　　　　　　</a:t>
            </a:r>
            <a:endParaRPr lang="en-US" altLang="ja-JP" sz="1050" b="1" dirty="0"/>
          </a:p>
        </p:txBody>
      </p:sp>
      <p:sp>
        <p:nvSpPr>
          <p:cNvPr id="13" name="角丸四角形 12"/>
          <p:cNvSpPr/>
          <p:nvPr/>
        </p:nvSpPr>
        <p:spPr>
          <a:xfrm>
            <a:off x="161741" y="5547465"/>
            <a:ext cx="1740941" cy="2732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t>教育・研修体制</a:t>
            </a:r>
          </a:p>
        </p:txBody>
      </p:sp>
      <p:sp>
        <p:nvSpPr>
          <p:cNvPr id="14" name="角丸四角形 13"/>
          <p:cNvSpPr/>
          <p:nvPr/>
        </p:nvSpPr>
        <p:spPr>
          <a:xfrm>
            <a:off x="159785" y="3521675"/>
            <a:ext cx="1788566" cy="2732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t>仕事内容</a:t>
            </a:r>
          </a:p>
        </p:txBody>
      </p:sp>
      <p:graphicFrame>
        <p:nvGraphicFramePr>
          <p:cNvPr id="9" name="図表 8"/>
          <p:cNvGraphicFramePr/>
          <p:nvPr>
            <p:extLst>
              <p:ext uri="{D42A27DB-BD31-4B8C-83A1-F6EECF244321}">
                <p14:modId xmlns:p14="http://schemas.microsoft.com/office/powerpoint/2010/main" val="931148630"/>
              </p:ext>
            </p:extLst>
          </p:nvPr>
        </p:nvGraphicFramePr>
        <p:xfrm>
          <a:off x="548611" y="3948086"/>
          <a:ext cx="6204470" cy="243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正方形/長方形 10"/>
          <p:cNvSpPr/>
          <p:nvPr/>
        </p:nvSpPr>
        <p:spPr>
          <a:xfrm>
            <a:off x="8018027" y="546983"/>
            <a:ext cx="809625" cy="77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テキスト ボックス 19"/>
          <p:cNvSpPr txBox="1"/>
          <p:nvPr/>
        </p:nvSpPr>
        <p:spPr>
          <a:xfrm>
            <a:off x="7600268" y="275054"/>
            <a:ext cx="557213" cy="553998"/>
          </a:xfrm>
          <a:prstGeom prst="rect">
            <a:avLst/>
          </a:prstGeom>
          <a:noFill/>
        </p:spPr>
        <p:txBody>
          <a:bodyPr wrap="square" rtlCol="0">
            <a:spAutoFit/>
          </a:bodyPr>
          <a:lstStyle/>
          <a:p>
            <a:r>
              <a:rPr lang="ja-JP" altLang="en-US" sz="900" b="1" dirty="0">
                <a:solidFill>
                  <a:srgbClr val="0070C0"/>
                </a:solidFill>
              </a:rPr>
              <a:t>企業</a:t>
            </a:r>
            <a:endParaRPr lang="en-US" altLang="ja-JP" sz="900" b="1" dirty="0">
              <a:solidFill>
                <a:srgbClr val="0070C0"/>
              </a:solidFill>
            </a:endParaRPr>
          </a:p>
          <a:p>
            <a:r>
              <a:rPr lang="en-US" altLang="ja-JP" sz="1050" b="1" dirty="0">
                <a:solidFill>
                  <a:srgbClr val="0070C0"/>
                </a:solidFill>
              </a:rPr>
              <a:t>URL</a:t>
            </a:r>
          </a:p>
          <a:p>
            <a:r>
              <a:rPr lang="ja-JP" altLang="en-US" sz="1050" b="1" dirty="0"/>
              <a:t> </a:t>
            </a:r>
            <a:endParaRPr lang="en-US" altLang="ja-JP" sz="1050" b="1" dirty="0"/>
          </a:p>
        </p:txBody>
      </p:sp>
      <p:sp>
        <p:nvSpPr>
          <p:cNvPr id="21" name="テキスト ボックス 20"/>
          <p:cNvSpPr txBox="1"/>
          <p:nvPr/>
        </p:nvSpPr>
        <p:spPr>
          <a:xfrm>
            <a:off x="7638115" y="615234"/>
            <a:ext cx="557213" cy="461665"/>
          </a:xfrm>
          <a:prstGeom prst="rect">
            <a:avLst/>
          </a:prstGeom>
          <a:noFill/>
        </p:spPr>
        <p:txBody>
          <a:bodyPr wrap="square" rtlCol="0">
            <a:spAutoFit/>
          </a:bodyPr>
          <a:lstStyle/>
          <a:p>
            <a:r>
              <a:rPr lang="ja-JP" altLang="en-US" sz="1350" b="1" dirty="0">
                <a:solidFill>
                  <a:srgbClr val="0070C0"/>
                </a:solidFill>
              </a:rPr>
              <a:t>▶</a:t>
            </a:r>
            <a:endParaRPr lang="en-US" altLang="ja-JP" sz="1350" b="1" dirty="0">
              <a:solidFill>
                <a:srgbClr val="0070C0"/>
              </a:solidFill>
            </a:endParaRPr>
          </a:p>
          <a:p>
            <a:r>
              <a:rPr lang="ja-JP" altLang="en-US" sz="1050" b="1" dirty="0"/>
              <a:t> </a:t>
            </a:r>
            <a:endParaRPr lang="en-US" altLang="ja-JP" sz="1050" b="1" dirty="0"/>
          </a:p>
        </p:txBody>
      </p:sp>
      <p:grpSp>
        <p:nvGrpSpPr>
          <p:cNvPr id="22" name="グループ化 21"/>
          <p:cNvGrpSpPr/>
          <p:nvPr/>
        </p:nvGrpSpPr>
        <p:grpSpPr>
          <a:xfrm rot="20973184">
            <a:off x="8111505" y="1447609"/>
            <a:ext cx="988884" cy="482843"/>
            <a:chOff x="7033517" y="1655592"/>
            <a:chExt cx="1363120" cy="665570"/>
          </a:xfrm>
        </p:grpSpPr>
        <p:sp>
          <p:nvSpPr>
            <p:cNvPr id="23" name="円形吹き出し 22"/>
            <p:cNvSpPr/>
            <p:nvPr/>
          </p:nvSpPr>
          <p:spPr>
            <a:xfrm flipH="1">
              <a:off x="7033517" y="1655592"/>
              <a:ext cx="1063904" cy="665570"/>
            </a:xfrm>
            <a:prstGeom prst="wedgeEllipseCallout">
              <a:avLst>
                <a:gd name="adj1" fmla="val 42629"/>
                <a:gd name="adj2" fmla="val 57837"/>
              </a:avLst>
            </a:prstGeom>
            <a:solidFill>
              <a:srgbClr val="FFC000"/>
            </a:solidFill>
            <a:ln>
              <a:noFill/>
            </a:ln>
            <a:effectLst>
              <a:outerShdw blurRad="50800" dist="38100" dir="2700000" sx="103000" sy="103000" algn="tl" rotWithShape="0">
                <a:schemeClr val="accent1">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テキスト ボックス 23">
              <a:extLst>
                <a:ext uri="{FF2B5EF4-FFF2-40B4-BE49-F238E27FC236}">
                  <a16:creationId xmlns:a16="http://schemas.microsoft.com/office/drawing/2014/main" id="{83040941-B47E-45A7-AC50-C568FD3D09FB}"/>
                </a:ext>
              </a:extLst>
            </p:cNvPr>
            <p:cNvSpPr txBox="1"/>
            <p:nvPr/>
          </p:nvSpPr>
          <p:spPr>
            <a:xfrm>
              <a:off x="7157228" y="1706329"/>
              <a:ext cx="1239409" cy="540920"/>
            </a:xfrm>
            <a:prstGeom prst="rect">
              <a:avLst/>
            </a:prstGeom>
            <a:noFill/>
          </p:spPr>
          <p:txBody>
            <a:bodyPr wrap="square" rtlCol="0">
              <a:spAutoFit/>
            </a:bodyPr>
            <a:lstStyle/>
            <a:p>
              <a:r>
                <a:rPr lang="ja-JP" altLang="en-US" sz="900" b="1" kern="100" dirty="0">
                  <a:solidFill>
                    <a:schemeClr val="accent6">
                      <a:lumMod val="50000"/>
                    </a:schemeClr>
                  </a:solidFill>
                  <a:latin typeface="+mn-ea"/>
                  <a:cs typeface="Arial" panose="020B0604020202020204" pitchFamily="34" charset="0"/>
                </a:rPr>
                <a:t>ここが</a:t>
              </a:r>
              <a:endParaRPr lang="en-US" altLang="ja-JP" sz="900" b="1" kern="100" dirty="0">
                <a:solidFill>
                  <a:schemeClr val="accent6">
                    <a:lumMod val="50000"/>
                  </a:schemeClr>
                </a:solidFill>
                <a:latin typeface="+mn-ea"/>
                <a:cs typeface="Arial" panose="020B0604020202020204" pitchFamily="34" charset="0"/>
              </a:endParaRPr>
            </a:p>
            <a:p>
              <a:r>
                <a:rPr lang="ja-JP" altLang="en-US" sz="1050" b="1" kern="100" dirty="0">
                  <a:solidFill>
                    <a:schemeClr val="accent6">
                      <a:lumMod val="50000"/>
                    </a:schemeClr>
                  </a:solidFill>
                  <a:latin typeface="+mn-ea"/>
                  <a:cs typeface="Arial" panose="020B0604020202020204" pitchFamily="34" charset="0"/>
                </a:rPr>
                <a:t>魅力です</a:t>
              </a:r>
              <a:endParaRPr lang="ja-JP" altLang="en-US" sz="1050" dirty="0">
                <a:solidFill>
                  <a:schemeClr val="accent6">
                    <a:lumMod val="50000"/>
                  </a:schemeClr>
                </a:solidFill>
                <a:latin typeface="+mn-ea"/>
                <a:cs typeface="Arial" panose="020B0604020202020204" pitchFamily="34" charset="0"/>
              </a:endParaRPr>
            </a:p>
          </p:txBody>
        </p:sp>
      </p:grpSp>
      <p:sp>
        <p:nvSpPr>
          <p:cNvPr id="36" name="正方形/長方形 35"/>
          <p:cNvSpPr/>
          <p:nvPr/>
        </p:nvSpPr>
        <p:spPr>
          <a:xfrm>
            <a:off x="215317" y="1086666"/>
            <a:ext cx="8782766" cy="3970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7" name="正方形/長方形 36"/>
          <p:cNvSpPr/>
          <p:nvPr/>
        </p:nvSpPr>
        <p:spPr>
          <a:xfrm>
            <a:off x="1948351" y="2009750"/>
            <a:ext cx="6641337" cy="1384995"/>
          </a:xfrm>
          <a:prstGeom prst="rect">
            <a:avLst/>
          </a:prstGeom>
        </p:spPr>
        <p:txBody>
          <a:bodyPr wrap="square">
            <a:spAutoFit/>
          </a:bodyPr>
          <a:lstStyle/>
          <a:p>
            <a:r>
              <a:rPr lang="ja-JP" altLang="en-US" sz="1200" b="1" dirty="0">
                <a:solidFill>
                  <a:srgbClr val="2E3136"/>
                </a:solidFill>
                <a:latin typeface="ヒラギノ角ゴ Pro W3"/>
              </a:rPr>
              <a:t>事業内容：</a:t>
            </a:r>
            <a:r>
              <a:rPr lang="ja-JP" altLang="en-US" sz="1200" b="1" i="0" u="none" strike="noStrike" baseline="0" dirty="0">
                <a:latin typeface="IPAGothic"/>
              </a:rPr>
              <a:t>服飾雑貨（バック、財布、アクセサリー、時計等）の輸入卸売、食品卸売</a:t>
            </a:r>
            <a:r>
              <a:rPr lang="en-US" altLang="ja-JP" sz="1200" b="1" i="0" u="none" strike="noStrike" baseline="0" dirty="0">
                <a:latin typeface="IPAGothic"/>
              </a:rPr>
              <a:t/>
            </a:r>
            <a:br>
              <a:rPr lang="en-US" altLang="ja-JP" sz="1200" b="1" i="0" u="none" strike="noStrike" baseline="0" dirty="0">
                <a:latin typeface="IPAGothic"/>
              </a:rPr>
            </a:br>
            <a:r>
              <a:rPr lang="ja-JP" altLang="en-US" sz="1200" dirty="0"/>
              <a:t>● ギフトカタログ市場で</a:t>
            </a:r>
            <a:r>
              <a:rPr lang="en-US" altLang="ja-JP" sz="1200" dirty="0"/>
              <a:t>35</a:t>
            </a:r>
            <a:r>
              <a:rPr lang="ja-JP" altLang="en-US" sz="1200" dirty="0"/>
              <a:t>年以上の実績。大手ギフトカタログ企業や百貨店と長年のお取引</a:t>
            </a:r>
            <a:r>
              <a:rPr lang="ja-JP" altLang="en-US" sz="1200" dirty="0" smtClean="0"/>
              <a:t>が　　</a:t>
            </a:r>
            <a:endParaRPr lang="en-US" altLang="ja-JP" sz="1200" dirty="0" smtClean="0"/>
          </a:p>
          <a:p>
            <a:r>
              <a:rPr lang="ja-JP" altLang="en-US" sz="1200" dirty="0" smtClean="0"/>
              <a:t>　あります</a:t>
            </a:r>
            <a:r>
              <a:rPr lang="ja-JP" altLang="en-US" sz="1200" dirty="0"/>
              <a:t>。</a:t>
            </a:r>
            <a:endParaRPr lang="en-US" altLang="ja-JP" sz="1200" dirty="0"/>
          </a:p>
          <a:p>
            <a:r>
              <a:rPr lang="ja-JP" altLang="en-US" sz="1200" dirty="0"/>
              <a:t>● イタリア・日本ブランドのライセンスを保有し、商品企画から製造・卸売・直送</a:t>
            </a:r>
            <a:r>
              <a:rPr lang="ja-JP" altLang="en-US" sz="1200" dirty="0" smtClean="0"/>
              <a:t>まで</a:t>
            </a:r>
            <a:endParaRPr lang="en-US" altLang="ja-JP" sz="1200" dirty="0" smtClean="0"/>
          </a:p>
          <a:p>
            <a:r>
              <a:rPr lang="ja-JP" altLang="en-US" sz="1200" dirty="0" smtClean="0"/>
              <a:t>　一貫</a:t>
            </a:r>
            <a:r>
              <a:rPr lang="ja-JP" altLang="en-US" sz="1200" dirty="0"/>
              <a:t>対応。</a:t>
            </a:r>
            <a:endParaRPr lang="en-US" altLang="ja-JP" sz="1200" dirty="0"/>
          </a:p>
          <a:p>
            <a:r>
              <a:rPr lang="ja-JP" altLang="en-US" sz="1200" dirty="0"/>
              <a:t>● 小ロット・短納期・別注などにも柔軟に対応できる体制を整えており、</a:t>
            </a:r>
            <a:r>
              <a:rPr lang="ja-JP" altLang="en-US" sz="1050" dirty="0"/>
              <a:t>モノづくり</a:t>
            </a:r>
            <a:r>
              <a:rPr lang="ja-JP" altLang="en-US" sz="1200" dirty="0"/>
              <a:t>の現場</a:t>
            </a:r>
            <a:r>
              <a:rPr lang="ja-JP" altLang="en-US" sz="1200" dirty="0" smtClean="0"/>
              <a:t>に</a:t>
            </a:r>
            <a:endParaRPr lang="en-US" altLang="ja-JP" sz="1200" dirty="0" smtClean="0"/>
          </a:p>
          <a:p>
            <a:r>
              <a:rPr lang="ja-JP" altLang="en-US" sz="1200" dirty="0" smtClean="0"/>
              <a:t>　深く</a:t>
            </a:r>
            <a:r>
              <a:rPr lang="ja-JP" altLang="en-US" sz="1200" dirty="0"/>
              <a:t>関わることができます。</a:t>
            </a:r>
          </a:p>
        </p:txBody>
      </p:sp>
      <p:sp>
        <p:nvSpPr>
          <p:cNvPr id="42" name="角丸四角形 41"/>
          <p:cNvSpPr/>
          <p:nvPr/>
        </p:nvSpPr>
        <p:spPr>
          <a:xfrm>
            <a:off x="2013650" y="1644507"/>
            <a:ext cx="1740941" cy="2732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t>会社の特徴</a:t>
            </a:r>
          </a:p>
        </p:txBody>
      </p:sp>
      <p:sp>
        <p:nvSpPr>
          <p:cNvPr id="30" name="テキスト ボックス 29"/>
          <p:cNvSpPr txBox="1"/>
          <p:nvPr/>
        </p:nvSpPr>
        <p:spPr>
          <a:xfrm>
            <a:off x="5105402" y="-722180"/>
            <a:ext cx="4075785" cy="276999"/>
          </a:xfrm>
          <a:prstGeom prst="rect">
            <a:avLst/>
          </a:prstGeom>
          <a:solidFill>
            <a:schemeClr val="bg1">
              <a:lumMod val="75000"/>
            </a:schemeClr>
          </a:solidFill>
        </p:spPr>
        <p:txBody>
          <a:bodyPr wrap="square" rtlCol="0">
            <a:spAutoFit/>
          </a:bodyPr>
          <a:lstStyle/>
          <a:p>
            <a:endParaRPr kumimoji="1" lang="ja-JP" altLang="en-US" sz="1200" dirty="0"/>
          </a:p>
        </p:txBody>
      </p:sp>
      <p:sp>
        <p:nvSpPr>
          <p:cNvPr id="3" name="正方形/長方形 2"/>
          <p:cNvSpPr/>
          <p:nvPr/>
        </p:nvSpPr>
        <p:spPr>
          <a:xfrm>
            <a:off x="5105402" y="-683137"/>
            <a:ext cx="4572000" cy="276999"/>
          </a:xfrm>
          <a:prstGeom prst="rect">
            <a:avLst/>
          </a:prstGeom>
        </p:spPr>
        <p:txBody>
          <a:bodyPr>
            <a:spAutoFit/>
          </a:bodyPr>
          <a:lstStyle/>
          <a:p>
            <a:r>
              <a:rPr kumimoji="1" lang="ja-JP" altLang="en-US" sz="1200" b="1" dirty="0">
                <a:solidFill>
                  <a:schemeClr val="bg1"/>
                </a:solidFill>
              </a:rPr>
              <a:t>二次元コードの作成が難しい場合は</a:t>
            </a:r>
            <a:r>
              <a:rPr kumimoji="1" lang="en-US" altLang="ja-JP" sz="1200" b="1" dirty="0">
                <a:solidFill>
                  <a:schemeClr val="bg1"/>
                </a:solidFill>
              </a:rPr>
              <a:t>URL</a:t>
            </a:r>
            <a:r>
              <a:rPr kumimoji="1" lang="ja-JP" altLang="en-US" sz="1200" b="1" dirty="0">
                <a:solidFill>
                  <a:schemeClr val="bg1"/>
                </a:solidFill>
              </a:rPr>
              <a:t>をご記入ください。</a:t>
            </a:r>
          </a:p>
        </p:txBody>
      </p:sp>
      <p:grpSp>
        <p:nvGrpSpPr>
          <p:cNvPr id="35" name="グループ化 34"/>
          <p:cNvGrpSpPr/>
          <p:nvPr/>
        </p:nvGrpSpPr>
        <p:grpSpPr>
          <a:xfrm>
            <a:off x="4011973" y="5699180"/>
            <a:ext cx="1958254" cy="338554"/>
            <a:chOff x="5485635" y="5211274"/>
            <a:chExt cx="1958254" cy="338554"/>
          </a:xfrm>
        </p:grpSpPr>
        <p:sp>
          <p:nvSpPr>
            <p:cNvPr id="41" name="テキスト ボックス 40"/>
            <p:cNvSpPr txBox="1"/>
            <p:nvPr/>
          </p:nvSpPr>
          <p:spPr>
            <a:xfrm>
              <a:off x="5723373" y="5211274"/>
              <a:ext cx="1720516" cy="338554"/>
            </a:xfrm>
            <a:prstGeom prst="rect">
              <a:avLst/>
            </a:prstGeom>
            <a:noFill/>
          </p:spPr>
          <p:txBody>
            <a:bodyPr wrap="square" rtlCol="0">
              <a:spAutoFit/>
            </a:bodyPr>
            <a:lstStyle/>
            <a:p>
              <a:r>
                <a:rPr lang="ja-JP" altLang="en-US" sz="1600" b="1" dirty="0">
                  <a:solidFill>
                    <a:schemeClr val="bg2">
                      <a:lumMod val="50000"/>
                    </a:schemeClr>
                  </a:solidFill>
                  <a:latin typeface="Noto Sans Japanese"/>
                </a:rPr>
                <a:t>先輩社員の声</a:t>
              </a:r>
              <a:endParaRPr kumimoji="1" lang="ja-JP" altLang="en-US" sz="1600" b="1" dirty="0">
                <a:solidFill>
                  <a:schemeClr val="bg2">
                    <a:lumMod val="50000"/>
                  </a:schemeClr>
                </a:solidFill>
              </a:endParaRPr>
            </a:p>
          </p:txBody>
        </p:sp>
        <p:grpSp>
          <p:nvGrpSpPr>
            <p:cNvPr id="43" name="グループ化 42"/>
            <p:cNvGrpSpPr/>
            <p:nvPr/>
          </p:nvGrpSpPr>
          <p:grpSpPr>
            <a:xfrm>
              <a:off x="5485635" y="5220800"/>
              <a:ext cx="334151" cy="296456"/>
              <a:chOff x="214019" y="946986"/>
              <a:chExt cx="415706" cy="368811"/>
            </a:xfrm>
          </p:grpSpPr>
          <p:sp>
            <p:nvSpPr>
              <p:cNvPr id="44" name="楕円 3">
                <a:extLst>
                  <a:ext uri="{FF2B5EF4-FFF2-40B4-BE49-F238E27FC236}">
                    <a16:creationId xmlns:a16="http://schemas.microsoft.com/office/drawing/2014/main" id="{87806DC0-107F-4288-B019-238E12B6474C}"/>
                  </a:ext>
                </a:extLst>
              </p:cNvPr>
              <p:cNvSpPr>
                <a:spLocks noChangeAspect="1"/>
              </p:cNvSpPr>
              <p:nvPr/>
            </p:nvSpPr>
            <p:spPr>
              <a:xfrm>
                <a:off x="214019" y="962152"/>
                <a:ext cx="348330" cy="348331"/>
              </a:xfrm>
              <a:prstGeom prst="ellipse">
                <a:avLst/>
              </a:prstGeom>
              <a:solidFill>
                <a:srgbClr val="0066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nvGrpSpPr>
              <p:cNvPr id="45" name="グループ化 44"/>
              <p:cNvGrpSpPr/>
              <p:nvPr/>
            </p:nvGrpSpPr>
            <p:grpSpPr>
              <a:xfrm>
                <a:off x="249302" y="946986"/>
                <a:ext cx="380423" cy="368811"/>
                <a:chOff x="134714" y="935743"/>
                <a:chExt cx="380423" cy="368811"/>
              </a:xfrm>
            </p:grpSpPr>
            <p:sp>
              <p:nvSpPr>
                <p:cNvPr id="46" name="楕円 3">
                  <a:extLst>
                    <a:ext uri="{FF2B5EF4-FFF2-40B4-BE49-F238E27FC236}">
                      <a16:creationId xmlns:a16="http://schemas.microsoft.com/office/drawing/2014/main" id="{F68A031A-F972-4E70-8991-282ED5833EB9}"/>
                    </a:ext>
                  </a:extLst>
                </p:cNvPr>
                <p:cNvSpPr>
                  <a:spLocks noChangeAspect="1"/>
                </p:cNvSpPr>
                <p:nvPr/>
              </p:nvSpPr>
              <p:spPr>
                <a:xfrm>
                  <a:off x="134714" y="935743"/>
                  <a:ext cx="348330" cy="348331"/>
                </a:xfrm>
                <a:prstGeom prst="ellipse">
                  <a:avLst/>
                </a:prstGeom>
                <a:solidFill>
                  <a:srgbClr val="0066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47" name="楕円 3">
                  <a:extLst>
                    <a:ext uri="{FF2B5EF4-FFF2-40B4-BE49-F238E27FC236}">
                      <a16:creationId xmlns:a16="http://schemas.microsoft.com/office/drawing/2014/main" id="{79D0DE7B-3730-40D5-83A9-EA9BA5A0849F}"/>
                    </a:ext>
                  </a:extLst>
                </p:cNvPr>
                <p:cNvSpPr>
                  <a:spLocks noChangeAspect="1"/>
                </p:cNvSpPr>
                <p:nvPr/>
              </p:nvSpPr>
              <p:spPr>
                <a:xfrm>
                  <a:off x="166807" y="956223"/>
                  <a:ext cx="348330" cy="348331"/>
                </a:xfrm>
                <a:prstGeom prst="ellipse">
                  <a:avLst/>
                </a:prstGeom>
                <a:solidFill>
                  <a:schemeClr val="accent1">
                    <a:lumMod val="7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grpSp>
      </p:grpSp>
      <p:sp>
        <p:nvSpPr>
          <p:cNvPr id="48" name="角丸四角形 47"/>
          <p:cNvSpPr/>
          <p:nvPr/>
        </p:nvSpPr>
        <p:spPr>
          <a:xfrm>
            <a:off x="477090" y="1230298"/>
            <a:ext cx="2272144" cy="32404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一般事務</a:t>
            </a:r>
          </a:p>
        </p:txBody>
      </p:sp>
      <p:sp>
        <p:nvSpPr>
          <p:cNvPr id="39" name="正方形/長方形 38"/>
          <p:cNvSpPr/>
          <p:nvPr/>
        </p:nvSpPr>
        <p:spPr>
          <a:xfrm>
            <a:off x="4011973" y="5667293"/>
            <a:ext cx="4986110" cy="10236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0" name="図 9" descr="ロゴ&#10;&#10;自動的に生成された説明">
            <a:extLst>
              <a:ext uri="{FF2B5EF4-FFF2-40B4-BE49-F238E27FC236}">
                <a16:creationId xmlns:a16="http://schemas.microsoft.com/office/drawing/2014/main" id="{0D13040D-FB17-B9B7-B28D-F9639D0E326A}"/>
              </a:ext>
            </a:extLst>
          </p:cNvPr>
          <p:cNvPicPr>
            <a:picLocks noChangeAspect="1"/>
          </p:cNvPicPr>
          <p:nvPr/>
        </p:nvPicPr>
        <p:blipFill>
          <a:blip r:embed="rId9"/>
          <a:stretch>
            <a:fillRect/>
          </a:stretch>
        </p:blipFill>
        <p:spPr>
          <a:xfrm>
            <a:off x="245003" y="381225"/>
            <a:ext cx="1040886" cy="520443"/>
          </a:xfrm>
          <a:prstGeom prst="rect">
            <a:avLst/>
          </a:prstGeom>
        </p:spPr>
      </p:pic>
      <p:pic>
        <p:nvPicPr>
          <p:cNvPr id="16" name="図 15" descr="道路と建物&#10;&#10;中程度の精度で自動的に生成された説明">
            <a:extLst>
              <a:ext uri="{FF2B5EF4-FFF2-40B4-BE49-F238E27FC236}">
                <a16:creationId xmlns:a16="http://schemas.microsoft.com/office/drawing/2014/main" id="{0343E3AF-6A9D-3629-B1B2-816200EFD824}"/>
              </a:ext>
            </a:extLst>
          </p:cNvPr>
          <p:cNvPicPr>
            <a:picLocks noChangeAspect="1"/>
          </p:cNvPicPr>
          <p:nvPr/>
        </p:nvPicPr>
        <p:blipFill>
          <a:blip r:embed="rId10"/>
          <a:stretch>
            <a:fillRect/>
          </a:stretch>
        </p:blipFill>
        <p:spPr>
          <a:xfrm>
            <a:off x="293095" y="1848421"/>
            <a:ext cx="1493027" cy="1493027"/>
          </a:xfrm>
          <a:prstGeom prst="rect">
            <a:avLst/>
          </a:prstGeom>
        </p:spPr>
      </p:pic>
      <p:pic>
        <p:nvPicPr>
          <p:cNvPr id="19" name="図 18" descr="屋内, テーブル, カウンター, 項目 が含まれている画像&#10;&#10;自動的に生成された説明">
            <a:extLst>
              <a:ext uri="{FF2B5EF4-FFF2-40B4-BE49-F238E27FC236}">
                <a16:creationId xmlns:a16="http://schemas.microsoft.com/office/drawing/2014/main" id="{7CF73D30-20ED-7F42-B962-94C07BF2D482}"/>
              </a:ext>
            </a:extLst>
          </p:cNvPr>
          <p:cNvPicPr>
            <a:picLocks noChangeAspect="1"/>
          </p:cNvPicPr>
          <p:nvPr/>
        </p:nvPicPr>
        <p:blipFill>
          <a:blip r:embed="rId11"/>
          <a:stretch>
            <a:fillRect/>
          </a:stretch>
        </p:blipFill>
        <p:spPr>
          <a:xfrm>
            <a:off x="7486904" y="3970540"/>
            <a:ext cx="1367910" cy="1367910"/>
          </a:xfrm>
          <a:prstGeom prst="rect">
            <a:avLst/>
          </a:prstGeom>
        </p:spPr>
      </p:pic>
      <p:sp>
        <p:nvSpPr>
          <p:cNvPr id="25" name="テキスト ボックス 24">
            <a:extLst>
              <a:ext uri="{FF2B5EF4-FFF2-40B4-BE49-F238E27FC236}">
                <a16:creationId xmlns:a16="http://schemas.microsoft.com/office/drawing/2014/main" id="{C59BCFA0-A776-0562-6EE3-8993A3EE59FF}"/>
              </a:ext>
            </a:extLst>
          </p:cNvPr>
          <p:cNvSpPr txBox="1"/>
          <p:nvPr/>
        </p:nvSpPr>
        <p:spPr>
          <a:xfrm>
            <a:off x="234890" y="3842923"/>
            <a:ext cx="3557520" cy="1631216"/>
          </a:xfrm>
          <a:prstGeom prst="rect">
            <a:avLst/>
          </a:prstGeom>
          <a:noFill/>
        </p:spPr>
        <p:txBody>
          <a:bodyPr wrap="square" rtlCol="0">
            <a:spAutoFit/>
          </a:bodyPr>
          <a:lstStyle/>
          <a:p>
            <a:pPr algn="l"/>
            <a:r>
              <a:rPr lang="ja-JP" altLang="en-US" sz="1000" dirty="0">
                <a:latin typeface="IPAGothic"/>
              </a:rPr>
              <a:t>■商品管理業務</a:t>
            </a:r>
            <a:r>
              <a:rPr lang="ja-JP" altLang="en-US" sz="1000" b="0" i="0" u="none" strike="noStrike" baseline="0" dirty="0">
                <a:latin typeface="IPAGothic"/>
              </a:rPr>
              <a:t>：</a:t>
            </a:r>
            <a:r>
              <a:rPr lang="en-US" altLang="ja-JP" sz="1000" b="0" i="0" u="none" strike="noStrike" baseline="0" dirty="0">
                <a:latin typeface="IPAGothic"/>
              </a:rPr>
              <a:t/>
            </a:r>
            <a:br>
              <a:rPr lang="en-US" altLang="ja-JP" sz="1000" b="0" i="0" u="none" strike="noStrike" baseline="0" dirty="0">
                <a:latin typeface="IPAGothic"/>
              </a:rPr>
            </a:br>
            <a:r>
              <a:rPr lang="ja-JP" altLang="en-US" sz="1000" b="0" i="0" u="none" strike="noStrike" baseline="0" dirty="0">
                <a:latin typeface="IPAGothic"/>
              </a:rPr>
              <a:t>・商品在庫にあわせて、発注・生産管理・仕入などの業務。</a:t>
            </a:r>
            <a:endParaRPr lang="en-US" altLang="ja-JP" sz="1000" b="0" i="0" u="none" strike="noStrike" baseline="0" dirty="0">
              <a:latin typeface="IPAGothic"/>
            </a:endParaRPr>
          </a:p>
          <a:p>
            <a:pPr algn="l"/>
            <a:r>
              <a:rPr lang="ja-JP" altLang="en-US" sz="1000" dirty="0">
                <a:latin typeface="IPAGothic"/>
              </a:rPr>
              <a:t>・国内外工場との生産やりとり。</a:t>
            </a:r>
            <a:endParaRPr lang="en-US" altLang="ja-JP" sz="1000" dirty="0">
              <a:latin typeface="IPAGothic"/>
            </a:endParaRPr>
          </a:p>
          <a:p>
            <a:pPr algn="l"/>
            <a:r>
              <a:rPr lang="ja-JP" altLang="en-US" sz="1000" dirty="0">
                <a:latin typeface="IPAGothic"/>
              </a:rPr>
              <a:t>・商品品質管理。</a:t>
            </a:r>
            <a:endParaRPr lang="en-US" altLang="ja-JP" sz="1000" dirty="0">
              <a:latin typeface="IPAGothic"/>
            </a:endParaRPr>
          </a:p>
          <a:p>
            <a:pPr algn="l"/>
            <a:r>
              <a:rPr lang="ja-JP" altLang="en-US" sz="1000" b="0" i="0" u="none" strike="noStrike" baseline="0" dirty="0">
                <a:latin typeface="IPAGothic"/>
              </a:rPr>
              <a:t>・商品企画。</a:t>
            </a:r>
          </a:p>
          <a:p>
            <a:pPr algn="l"/>
            <a:endParaRPr lang="en-US" altLang="ja-JP" sz="1000" b="0" i="0" u="none" strike="noStrike" baseline="0" dirty="0">
              <a:latin typeface="IPAGothic"/>
            </a:endParaRPr>
          </a:p>
          <a:p>
            <a:pPr algn="l"/>
            <a:r>
              <a:rPr lang="ja-JP" altLang="en-US" sz="1000" b="0" i="0" u="none" strike="noStrike" baseline="0" dirty="0">
                <a:latin typeface="IPAGothic"/>
              </a:rPr>
              <a:t>■受注・発注業務：</a:t>
            </a:r>
            <a:endParaRPr lang="en-US" altLang="ja-JP" sz="1000" b="0" i="0" u="none" strike="noStrike" baseline="0" dirty="0">
              <a:latin typeface="IPAGothic"/>
            </a:endParaRPr>
          </a:p>
          <a:p>
            <a:pPr algn="l"/>
            <a:r>
              <a:rPr lang="ja-JP" altLang="en-US" sz="1000" b="0" i="0" u="none" strike="noStrike" baseline="0" dirty="0">
                <a:latin typeface="IPAGothic"/>
              </a:rPr>
              <a:t>・お客様からの受注処理、納期回答。</a:t>
            </a:r>
            <a:endParaRPr lang="en-US" altLang="ja-JP" sz="1000" b="0" i="0" u="none" strike="noStrike" baseline="0" dirty="0">
              <a:latin typeface="IPAGothic"/>
            </a:endParaRPr>
          </a:p>
          <a:p>
            <a:pPr algn="l"/>
            <a:r>
              <a:rPr lang="ja-JP" altLang="en-US" sz="1000" dirty="0">
                <a:latin typeface="IPAGothic"/>
              </a:rPr>
              <a:t>・</a:t>
            </a:r>
            <a:r>
              <a:rPr lang="ja-JP" altLang="en-US" sz="1000" b="0" i="0" u="none" strike="noStrike" baseline="0" dirty="0">
                <a:latin typeface="IPAGothic"/>
              </a:rPr>
              <a:t>商品在庫に合わせて商品生産指示、仕入れ処理など。</a:t>
            </a:r>
            <a:endParaRPr lang="en-US" altLang="ja-JP" sz="1000" b="0" i="0" u="none" strike="noStrike" baseline="0" dirty="0">
              <a:latin typeface="IPAGothic"/>
            </a:endParaRPr>
          </a:p>
          <a:p>
            <a:pPr algn="l"/>
            <a:r>
              <a:rPr lang="ja-JP" altLang="en-US" sz="1000" dirty="0">
                <a:latin typeface="IPAGothic"/>
              </a:rPr>
              <a:t>・得意先問い合わせ対応。</a:t>
            </a:r>
            <a:endParaRPr lang="en-US" altLang="ja-JP" sz="1000" dirty="0">
              <a:latin typeface="IPAGothic"/>
            </a:endParaRPr>
          </a:p>
        </p:txBody>
      </p:sp>
      <p:sp>
        <p:nvSpPr>
          <p:cNvPr id="26" name="テキスト ボックス 25">
            <a:extLst>
              <a:ext uri="{FF2B5EF4-FFF2-40B4-BE49-F238E27FC236}">
                <a16:creationId xmlns:a16="http://schemas.microsoft.com/office/drawing/2014/main" id="{CDCB0D58-BAC2-E470-4222-9564A0F1DCFA}"/>
              </a:ext>
            </a:extLst>
          </p:cNvPr>
          <p:cNvSpPr txBox="1"/>
          <p:nvPr/>
        </p:nvSpPr>
        <p:spPr>
          <a:xfrm>
            <a:off x="4040333" y="5998226"/>
            <a:ext cx="4957749" cy="646331"/>
          </a:xfrm>
          <a:prstGeom prst="rect">
            <a:avLst/>
          </a:prstGeom>
          <a:noFill/>
        </p:spPr>
        <p:txBody>
          <a:bodyPr wrap="square" rtlCol="0">
            <a:spAutoFit/>
          </a:bodyPr>
          <a:lstStyle/>
          <a:p>
            <a:r>
              <a:rPr lang="ja-JP" altLang="en-US" sz="900" b="1" dirty="0"/>
              <a:t>この仕事の魅力・やりがい</a:t>
            </a:r>
            <a:endParaRPr lang="ja-JP" altLang="en-US" sz="900" dirty="0"/>
          </a:p>
          <a:p>
            <a:r>
              <a:rPr lang="ja-JP" altLang="en-US" sz="900" dirty="0"/>
              <a:t>✔ 海外ブランドや有名企業とのコラボ企画に関われるチャンスもあります。</a:t>
            </a:r>
            <a:endParaRPr lang="en-US" altLang="ja-JP" sz="900" dirty="0"/>
          </a:p>
          <a:p>
            <a:r>
              <a:rPr lang="ja-JP" altLang="en-US" sz="900" dirty="0"/>
              <a:t>✔ ギフト業界の最新トレンドや商品開発に触れることができ、知識が自然と身につきます。 </a:t>
            </a:r>
            <a:endParaRPr lang="en-US" altLang="ja-JP" sz="900" dirty="0"/>
          </a:p>
          <a:p>
            <a:r>
              <a:rPr lang="ja-JP" altLang="en-US" sz="900" dirty="0"/>
              <a:t>✔ 少数精鋭の組織のため、意見やアイデアが反映されやすく、成長を実感しやすい環境です。</a:t>
            </a:r>
          </a:p>
        </p:txBody>
      </p:sp>
      <p:sp>
        <p:nvSpPr>
          <p:cNvPr id="27" name="テキスト ボックス 26">
            <a:extLst>
              <a:ext uri="{FF2B5EF4-FFF2-40B4-BE49-F238E27FC236}">
                <a16:creationId xmlns:a16="http://schemas.microsoft.com/office/drawing/2014/main" id="{A50C3AAB-02EF-AF58-7C0E-48D8CF4D7AB0}"/>
              </a:ext>
            </a:extLst>
          </p:cNvPr>
          <p:cNvSpPr txBox="1"/>
          <p:nvPr/>
        </p:nvSpPr>
        <p:spPr>
          <a:xfrm>
            <a:off x="250137" y="5829174"/>
            <a:ext cx="3071969" cy="861774"/>
          </a:xfrm>
          <a:prstGeom prst="rect">
            <a:avLst/>
          </a:prstGeom>
          <a:noFill/>
        </p:spPr>
        <p:txBody>
          <a:bodyPr wrap="square" rtlCol="0">
            <a:spAutoFit/>
          </a:bodyPr>
          <a:lstStyle/>
          <a:p>
            <a:r>
              <a:rPr lang="ja-JP" altLang="en-US" sz="1000" dirty="0"/>
              <a:t>入社後は先輩社員が丁寧に指導します。</a:t>
            </a:r>
            <a:endParaRPr lang="en-US" altLang="ja-JP" sz="1000" dirty="0"/>
          </a:p>
          <a:p>
            <a:r>
              <a:rPr lang="ja-JP" altLang="en-US" sz="1000" dirty="0"/>
              <a:t>未経験の方でも安心してスタートできます。</a:t>
            </a:r>
            <a:r>
              <a:rPr lang="en-US" altLang="ja-JP" sz="1000" dirty="0"/>
              <a:t/>
            </a:r>
            <a:br>
              <a:rPr lang="en-US" altLang="ja-JP" sz="1000" dirty="0"/>
            </a:br>
            <a:r>
              <a:rPr lang="ja-JP" altLang="en-US" sz="1000" dirty="0"/>
              <a:t>商品知識や流通、営業対応、企画サポートまで、幅広く経験できる環境です。</a:t>
            </a:r>
            <a:endParaRPr lang="en-US" altLang="ja-JP" sz="1000" dirty="0"/>
          </a:p>
          <a:p>
            <a:r>
              <a:rPr lang="ja-JP" altLang="en-US" sz="1000" dirty="0"/>
              <a:t>必要に合わせて、セミナー・講座など。</a:t>
            </a:r>
            <a:endParaRPr lang="en-US" altLang="ja-JP" sz="1000" dirty="0"/>
          </a:p>
        </p:txBody>
      </p:sp>
      <p:sp>
        <p:nvSpPr>
          <p:cNvPr id="5" name="テキスト ボックス 4">
            <a:extLst>
              <a:ext uri="{FF2B5EF4-FFF2-40B4-BE49-F238E27FC236}">
                <a16:creationId xmlns:a16="http://schemas.microsoft.com/office/drawing/2014/main" id="{017DEEB8-A7B1-676E-D4B3-471F6138E40E}"/>
              </a:ext>
            </a:extLst>
          </p:cNvPr>
          <p:cNvSpPr txBox="1"/>
          <p:nvPr/>
        </p:nvSpPr>
        <p:spPr>
          <a:xfrm>
            <a:off x="3802523" y="3844659"/>
            <a:ext cx="3557520" cy="861774"/>
          </a:xfrm>
          <a:prstGeom prst="rect">
            <a:avLst/>
          </a:prstGeom>
          <a:noFill/>
        </p:spPr>
        <p:txBody>
          <a:bodyPr wrap="square" rtlCol="0">
            <a:spAutoFit/>
          </a:bodyPr>
          <a:lstStyle/>
          <a:p>
            <a:pPr algn="l"/>
            <a:r>
              <a:rPr lang="ja-JP" altLang="en-US" sz="1000" dirty="0">
                <a:latin typeface="IPAGothic"/>
              </a:rPr>
              <a:t>■提案業務</a:t>
            </a:r>
            <a:r>
              <a:rPr lang="ja-JP" altLang="en-US" sz="1000" b="0" i="0" u="none" strike="noStrike" baseline="0" dirty="0">
                <a:latin typeface="IPAGothic"/>
              </a:rPr>
              <a:t>：</a:t>
            </a:r>
            <a:r>
              <a:rPr lang="en-US" altLang="ja-JP" sz="1000" b="0" i="0" u="none" strike="noStrike" baseline="0" dirty="0">
                <a:latin typeface="IPAGothic"/>
              </a:rPr>
              <a:t/>
            </a:r>
            <a:br>
              <a:rPr lang="en-US" altLang="ja-JP" sz="1000" b="0" i="0" u="none" strike="noStrike" baseline="0" dirty="0">
                <a:latin typeface="IPAGothic"/>
              </a:rPr>
            </a:br>
            <a:r>
              <a:rPr lang="ja-JP" altLang="en-US" sz="1000" b="0" i="0" u="none" strike="noStrike" baseline="0" dirty="0">
                <a:latin typeface="IPAGothic"/>
              </a:rPr>
              <a:t>・得意先要望・スケジュールに合わせて提案業務。</a:t>
            </a:r>
            <a:endParaRPr lang="en-US" altLang="ja-JP" sz="1000" b="0" i="0" u="none" strike="noStrike" baseline="0" dirty="0">
              <a:latin typeface="IPAGothic"/>
            </a:endParaRPr>
          </a:p>
          <a:p>
            <a:pPr algn="l"/>
            <a:r>
              <a:rPr lang="ja-JP" altLang="en-US" sz="1000" dirty="0">
                <a:latin typeface="IPAGothic"/>
              </a:rPr>
              <a:t>・カタログ紙面文字・色校正など。</a:t>
            </a:r>
            <a:endParaRPr lang="en-US" altLang="ja-JP" sz="1000" dirty="0">
              <a:latin typeface="IPAGothic"/>
            </a:endParaRPr>
          </a:p>
          <a:p>
            <a:pPr algn="l"/>
            <a:r>
              <a:rPr lang="ja-JP" altLang="en-US" sz="1000" b="0" i="0" u="none" strike="noStrike" baseline="0" dirty="0">
                <a:latin typeface="IPAGothic"/>
              </a:rPr>
              <a:t>・商品サンプル貸出業務。</a:t>
            </a:r>
            <a:endParaRPr lang="en-US" altLang="ja-JP" sz="1000" b="0" i="0" u="none" strike="noStrike" baseline="0" dirty="0">
              <a:latin typeface="IPAGothic"/>
            </a:endParaRPr>
          </a:p>
          <a:p>
            <a:pPr algn="l"/>
            <a:endParaRPr lang="ja-JP" altLang="en-US" sz="1000" b="0" i="0" u="none" strike="noStrike" baseline="0" dirty="0">
              <a:solidFill>
                <a:srgbClr val="FF0000"/>
              </a:solidFill>
              <a:latin typeface="IPAGothic"/>
            </a:endParaRPr>
          </a:p>
        </p:txBody>
      </p:sp>
    </p:spTree>
    <p:controls>
      <mc:AlternateContent xmlns:mc="http://schemas.openxmlformats.org/markup-compatibility/2006">
        <mc:Choice xmlns:v="urn:schemas-microsoft-com:vml" Requires="v">
          <p:control spid="1028" name="BarCodeCtrl1" r:id="rId2" imgW="666720" imgH="785880"/>
        </mc:Choice>
        <mc:Fallback>
          <p:control name="BarCodeCtrl1" r:id="rId2" imgW="666720" imgH="785880">
            <p:pic>
              <p:nvPicPr>
                <p:cNvPr id="4" name="BarCodeCtrl1"/>
                <p:cNvPicPr preferRelativeResize="0">
                  <a:picLocks noChangeArrowheads="1" noChangeShapeType="1"/>
                </p:cNvPicPr>
                <p:nvPr/>
              </p:nvPicPr>
              <p:blipFill>
                <a:blip r:embed="rId12"/>
                <a:srcRect/>
                <a:stretch>
                  <a:fillRect/>
                </a:stretch>
              </p:blipFill>
              <p:spPr bwMode="auto">
                <a:xfrm>
                  <a:off x="7976771" y="178410"/>
                  <a:ext cx="667425" cy="785339"/>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8060278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F9A9A226C2192478C997DB359DF6995" ma:contentTypeVersion="15" ma:contentTypeDescription="新しいドキュメントを作成します。" ma:contentTypeScope="" ma:versionID="0d3db89b234bb282d74fe3063c8381fc">
  <xsd:schema xmlns:xsd="http://www.w3.org/2001/XMLSchema" xmlns:xs="http://www.w3.org/2001/XMLSchema" xmlns:p="http://schemas.microsoft.com/office/2006/metadata/properties" xmlns:ns2="a4dc9832-fa64-4122-9ffd-087ab497a3e4" xmlns:ns3="44856c1c-163a-4db4-9f2d-e69ab44d016d" targetNamespace="http://schemas.microsoft.com/office/2006/metadata/properties" ma:root="true" ma:fieldsID="91fdf31c6632ae338a20fb0c0cc85870" ns2:_="" ns3:_="">
    <xsd:import namespace="a4dc9832-fa64-4122-9ffd-087ab497a3e4"/>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c9832-fa64-4122-9ffd-087ab497a3e4"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8272828-c119-412a-81cf-0f011bc0d516}"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dc9832-fa64-4122-9ffd-087ab497a3e4">
      <Terms xmlns="http://schemas.microsoft.com/office/infopath/2007/PartnerControls"/>
    </lcf76f155ced4ddcb4097134ff3c332f>
    <Owner xmlns="a4dc9832-fa64-4122-9ffd-087ab497a3e4">
      <UserInfo>
        <DisplayName/>
        <AccountId xsi:nil="true"/>
        <AccountType/>
      </UserInfo>
    </Owner>
    <TaxCatchAll xmlns="44856c1c-163a-4db4-9f2d-e69ab44d016d" xsi:nil="true"/>
  </documentManagement>
</p:properties>
</file>

<file path=customXml/itemProps1.xml><?xml version="1.0" encoding="utf-8"?>
<ds:datastoreItem xmlns:ds="http://schemas.openxmlformats.org/officeDocument/2006/customXml" ds:itemID="{FBE3542A-F5B7-4196-B3A9-3BBC0A4A48BC}">
  <ds:schemaRefs>
    <ds:schemaRef ds:uri="http://schemas.microsoft.com/sharepoint/v3/contenttype/forms"/>
  </ds:schemaRefs>
</ds:datastoreItem>
</file>

<file path=customXml/itemProps2.xml><?xml version="1.0" encoding="utf-8"?>
<ds:datastoreItem xmlns:ds="http://schemas.openxmlformats.org/officeDocument/2006/customXml" ds:itemID="{526BAF43-3A5C-464C-BCA7-5057B4A853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c9832-fa64-4122-9ffd-087ab497a3e4"/>
    <ds:schemaRef ds:uri="44856c1c-163a-4db4-9f2d-e69ab44d0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5B9925-41EF-4F0C-B7AF-47BE032E1734}">
  <ds:schemaRefs>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44856c1c-163a-4db4-9f2d-e69ab44d016d"/>
    <ds:schemaRef ds:uri="a4dc9832-fa64-4122-9ffd-087ab497a3e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Words>364</Words>
  <PresentationFormat>画面に合わせる (4:3)</PresentationFormat>
  <Paragraphs>39</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IPAGothic</vt:lpstr>
      <vt:lpstr>Noto Sans Japanese</vt:lpstr>
      <vt:lpstr>ヒラギノ角ゴ Pro W3</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0x010100CF9A9A226C2192478C997DB359DF6995</vt:lpwstr>
  </property>
</Properties>
</file>