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vnd.ms-photo" Extension="wdp"/>
  <Default ContentType="image/x-wmf" Extension="wmf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7"/>
  </p:notesMasterIdLst>
  <p:handoutMasterIdLst>
    <p:handoutMasterId r:id="rId8"/>
  </p:handoutMasterIdLst>
  <p:sldIdLst>
    <p:sldId id="475" r:id="rId5"/>
    <p:sldId id="474" r:id="rId6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レイアウトサンプル" id="{AF6CC579-B67C-2844-BE25-84E40ED98AB0}">
          <p14:sldIdLst>
            <p14:sldId id="475"/>
            <p14:sldId id="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133" userDrawn="1">
          <p15:clr>
            <a:srgbClr val="A4A3A4"/>
          </p15:clr>
        </p15:guide>
        <p15:guide id="3" pos="2226" userDrawn="1">
          <p15:clr>
            <a:srgbClr val="A4A3A4"/>
          </p15:clr>
        </p15:guide>
        <p15:guide id="4" pos="4201" userDrawn="1">
          <p15:clr>
            <a:srgbClr val="A4A3A4"/>
          </p15:clr>
        </p15:guide>
        <p15:guide id="5" pos="2094" userDrawn="1">
          <p15:clr>
            <a:srgbClr val="A4A3A4"/>
          </p15:clr>
        </p15:guide>
        <p15:guide id="6" pos="3157" userDrawn="1">
          <p15:clr>
            <a:srgbClr val="A4A3A4"/>
          </p15:clr>
        </p15:guide>
        <p15:guide id="7" pos="3278" userDrawn="1">
          <p15:clr>
            <a:srgbClr val="A4A3A4"/>
          </p15:clr>
        </p15:guide>
        <p15:guide id="8" pos="1047" userDrawn="1">
          <p15:clr>
            <a:srgbClr val="A4A3A4"/>
          </p15:clr>
        </p15:guide>
        <p15:guide id="9" pos="1174" userDrawn="1">
          <p15:clr>
            <a:srgbClr val="A4A3A4"/>
          </p15:clr>
        </p15:guide>
        <p15:guide id="10" orient="horz" pos="5961" userDrawn="1">
          <p15:clr>
            <a:srgbClr val="A4A3A4"/>
          </p15:clr>
        </p15:guide>
        <p15:guide id="11" pos="1396" userDrawn="1">
          <p15:clr>
            <a:srgbClr val="A4A3A4"/>
          </p15:clr>
        </p15:guide>
        <p15:guide id="12" pos="1529" userDrawn="1">
          <p15:clr>
            <a:srgbClr val="A4A3A4"/>
          </p15:clr>
        </p15:guide>
        <p15:guide id="13" pos="2805" userDrawn="1">
          <p15:clr>
            <a:srgbClr val="A4A3A4"/>
          </p15:clr>
        </p15:guide>
        <p15:guide id="14" pos="2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A2C"/>
    <a:srgbClr val="9CBC9A"/>
    <a:srgbClr val="E35F62"/>
    <a:srgbClr val="9D1B1E"/>
    <a:srgbClr val="696969"/>
    <a:srgbClr val="F4BEBF"/>
    <a:srgbClr val="E46265"/>
    <a:srgbClr val="6A9866"/>
    <a:srgbClr val="493C36"/>
    <a:srgbClr val="8D6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2030" autoAdjust="0"/>
  </p:normalViewPr>
  <p:slideViewPr>
    <p:cSldViewPr>
      <p:cViewPr>
        <p:scale>
          <a:sx n="75" d="100"/>
          <a:sy n="75" d="100"/>
        </p:scale>
        <p:origin x="2868" y="168"/>
      </p:cViewPr>
      <p:guideLst>
        <p:guide orient="horz" pos="1774"/>
        <p:guide pos="133"/>
        <p:guide pos="2226"/>
        <p:guide pos="4201"/>
        <p:guide pos="2094"/>
        <p:guide pos="3157"/>
        <p:guide pos="3278"/>
        <p:guide pos="1047"/>
        <p:guide pos="1174"/>
        <p:guide orient="horz" pos="5961"/>
        <p:guide pos="1396"/>
        <p:guide pos="1529"/>
        <p:guide pos="2805"/>
        <p:guide pos="2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634" y="39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viewProps.xml" Type="http://schemas.openxmlformats.org/officeDocument/2006/relationships/viewProps"/><Relationship Id="rId11" Target="theme/theme1.xml" Type="http://schemas.openxmlformats.org/officeDocument/2006/relationships/theme"/><Relationship Id="rId12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handoutMasters/handoutMaster1.xml" Type="http://schemas.openxmlformats.org/officeDocument/2006/relationships/handoutMaster"/><Relationship Id="rId9" Target="presProps.xml" Type="http://schemas.openxmlformats.org/officeDocument/2006/relationships/presProps"/></Relationships>
</file>

<file path=ppt/drawings/_rels/vmlDrawing1.vml.rels><?xml version="1.0" encoding="UTF-8" standalone="yes"?><Relationships xmlns="http://schemas.openxmlformats.org/package/2006/relationships"><Relationship Id="rId1" Target="../media/image4.emf" Type="http://schemas.openxmlformats.org/officeDocument/2006/relationships/image"/></Relationships>
</file>

<file path=ppt/drawings/_rels/vmlDrawing2.vml.rels><?xml version="1.0" encoding="UTF-8" standalone="yes"?><Relationships xmlns="http://schemas.openxmlformats.org/package/2006/relationships"><Relationship Id="rId1" Target="../media/image13.emf" Type="http://schemas.openxmlformats.org/officeDocument/2006/relationships/image"/><Relationship Id="rId2" Target="../media/image14.emf" Type="http://schemas.openxmlformats.org/officeDocument/2006/relationships/image"/><Relationship Id="rId3" Target="../media/image15.emf" Type="http://schemas.openxmlformats.org/officeDocument/2006/relationships/image"/><Relationship Id="rId4" Target="../media/image16.emf" Type="http://schemas.openxmlformats.org/officeDocument/2006/relationships/image"/><Relationship Id="rId5" Target="../media/image17.emf" Type="http://schemas.openxmlformats.org/officeDocument/2006/relationships/image"/><Relationship Id="rId6" Target="../media/image18.emf" Type="http://schemas.openxmlformats.org/officeDocument/2006/relationships/image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462B45-3B19-644E-AD02-C8057219CE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8694"/>
          </a:xfrm>
          <a:prstGeom prst="rect">
            <a:avLst/>
          </a:prstGeom>
        </p:spPr>
        <p:txBody>
          <a:bodyPr vert="horz" lIns="95665" tIns="47831" rIns="95665" bIns="478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D6E86-57B2-8C4B-A4A6-B815EB7B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41" y="1"/>
            <a:ext cx="2949099" cy="498694"/>
          </a:xfrm>
          <a:prstGeom prst="rect">
            <a:avLst/>
          </a:prstGeom>
        </p:spPr>
        <p:txBody>
          <a:bodyPr vert="horz" lIns="95665" tIns="47831" rIns="95665" bIns="47831" rtlCol="0"/>
          <a:lstStyle>
            <a:lvl1pPr algn="r">
              <a:defRPr sz="1300"/>
            </a:lvl1pPr>
          </a:lstStyle>
          <a:p>
            <a:fld id="{BC100692-EAF4-2D4D-8CB7-4A95778DD0E4}" type="datetimeFigureOut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B21570-7BD7-0C4B-8425-70205C7AD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099" cy="498692"/>
          </a:xfrm>
          <a:prstGeom prst="rect">
            <a:avLst/>
          </a:prstGeom>
        </p:spPr>
        <p:txBody>
          <a:bodyPr vert="horz" lIns="95665" tIns="47831" rIns="95665" bIns="478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85AC23-07E1-0E46-9EE9-96123763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41" y="9440647"/>
            <a:ext cx="2949099" cy="498692"/>
          </a:xfrm>
          <a:prstGeom prst="rect">
            <a:avLst/>
          </a:prstGeom>
        </p:spPr>
        <p:txBody>
          <a:bodyPr vert="horz" lIns="95665" tIns="47831" rIns="95665" bIns="47831" rtlCol="0" anchor="b"/>
          <a:lstStyle>
            <a:lvl1pPr algn="r">
              <a:defRPr sz="1300"/>
            </a:lvl1pPr>
          </a:lstStyle>
          <a:p>
            <a:fld id="{BD3031F9-2228-CB40-9934-33F673688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8694"/>
          </a:xfrm>
          <a:prstGeom prst="rect">
            <a:avLst/>
          </a:prstGeom>
        </p:spPr>
        <p:txBody>
          <a:bodyPr vert="horz" lIns="95665" tIns="47831" rIns="95665" bIns="478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8694"/>
          </a:xfrm>
          <a:prstGeom prst="rect">
            <a:avLst/>
          </a:prstGeom>
        </p:spPr>
        <p:txBody>
          <a:bodyPr vert="horz" lIns="95665" tIns="47831" rIns="95665" bIns="47831" rtlCol="0"/>
          <a:lstStyle>
            <a:lvl1pPr algn="r">
              <a:defRPr sz="1300"/>
            </a:lvl1pPr>
          </a:lstStyle>
          <a:p>
            <a:fld id="{B37A305E-D807-3946-A1A4-56C9B77AFB38}" type="datetimeFigureOut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1425"/>
            <a:ext cx="23225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65" tIns="47831" rIns="95665" bIns="4783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5665" tIns="47831" rIns="95665" bIns="4783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099" cy="498692"/>
          </a:xfrm>
          <a:prstGeom prst="rect">
            <a:avLst/>
          </a:prstGeom>
        </p:spPr>
        <p:txBody>
          <a:bodyPr vert="horz" lIns="95665" tIns="47831" rIns="95665" bIns="478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1" y="9440647"/>
            <a:ext cx="2949099" cy="498692"/>
          </a:xfrm>
          <a:prstGeom prst="rect">
            <a:avLst/>
          </a:prstGeom>
        </p:spPr>
        <p:txBody>
          <a:bodyPr vert="horz" lIns="95665" tIns="47831" rIns="95665" bIns="47831" rtlCol="0" anchor="b"/>
          <a:lstStyle>
            <a:lvl1pPr algn="r">
              <a:defRPr sz="1300"/>
            </a:lvl1pPr>
          </a:lstStyle>
          <a:p>
            <a:fld id="{844F3F95-1DE9-F948-9ABE-A8F6E5B81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3F95-1DE9-F948-9ABE-A8F6E5B815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61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3F95-1DE9-F948-9ABE-A8F6E5B8157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78266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emf" Type="http://schemas.openxmlformats.org/officeDocument/2006/relationships/image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emf" Type="http://schemas.openxmlformats.org/officeDocument/2006/relationships/image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emf" Type="http://schemas.openxmlformats.org/officeDocument/2006/relationships/image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wmf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84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98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4545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858831" cy="1195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4167554" y="1"/>
            <a:ext cx="2697722" cy="1195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1" y="2714871"/>
            <a:ext cx="6359419" cy="6427544"/>
          </a:xfrm>
        </p:spPr>
        <p:txBody>
          <a:bodyPr>
            <a:normAutofit/>
          </a:bodyPr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1" y="9441118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000"/>
            <a:ext cx="6858831" cy="47086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900" kern="900" spc="48" smtClean="0">
                <a:solidFill>
                  <a:schemeClr val="tx1"/>
                </a:solidFill>
              </a:defRPr>
            </a:lvl1pPr>
            <a:lvl2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246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316520">
              <a:spcAft>
                <a:spcPts val="692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350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1" y="9441118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1" y="2714871"/>
            <a:ext cx="6359419" cy="6427544"/>
          </a:xfrm>
        </p:spPr>
        <p:txBody>
          <a:bodyPr>
            <a:normAutofit/>
          </a:bodyPr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4449" y="9441118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1"/>
            <a:ext cx="1404298" cy="300200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858831" cy="1195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4" y="1"/>
            <a:ext cx="2697722" cy="1195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28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000"/>
            <a:ext cx="6858831" cy="47086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900" kern="900" spc="48" smtClean="0">
                <a:solidFill>
                  <a:schemeClr val="tx1"/>
                </a:solidFill>
              </a:defRPr>
            </a:lvl1pPr>
            <a:lvl2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246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316520">
              <a:spcAft>
                <a:spcPts val="692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3618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1" y="9441118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1"/>
            <a:ext cx="1404298" cy="300200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6858831" cy="1195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4" y="1"/>
            <a:ext cx="2697722" cy="1195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28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000"/>
            <a:ext cx="6858831" cy="47086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900" kern="900" spc="48" smtClean="0">
                <a:solidFill>
                  <a:schemeClr val="tx1"/>
                </a:solidFill>
              </a:defRPr>
            </a:lvl1pPr>
            <a:lvl2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246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316520">
              <a:spcAft>
                <a:spcPts val="692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009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1"/>
            <a:ext cx="1404298" cy="3002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1" y="9441118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3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4373"/>
            <a:ext cx="1635369" cy="9901628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9" y="6400234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0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122016" rIns="226097" bIns="122016" rtlCol="0" anchor="ctr"/>
          <a:lstStyle/>
          <a:p>
            <a:pPr>
              <a:lnSpc>
                <a:spcPct val="130000"/>
              </a:lnSpc>
              <a:spcAft>
                <a:spcPts val="754"/>
              </a:spcAft>
            </a:pPr>
            <a:endParaRPr kumimoji="1" lang="ja-JP" altLang="en-US" sz="831" kern="900" spc="48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4" y="4488414"/>
            <a:ext cx="3115212" cy="1589794"/>
          </a:xfrm>
        </p:spPr>
        <p:txBody>
          <a:bodyPr wrap="none" anchor="ctr">
            <a:spAutoFit/>
          </a:bodyPr>
          <a:lstStyle>
            <a:lvl1pPr>
              <a:defRPr lang="ja-JP" altLang="en-US" sz="1385" spc="188" smtClean="0"/>
            </a:lvl1pPr>
            <a:lvl2pPr>
              <a:defRPr lang="ja-JP" altLang="en-US" sz="1246" smtClean="0">
                <a:latin typeface="+mn-lt"/>
                <a:ea typeface="+mn-ea"/>
              </a:defRPr>
            </a:lvl2pPr>
            <a:lvl3pPr>
              <a:defRPr lang="ja-JP" altLang="en-US" sz="1246" smtClean="0">
                <a:latin typeface="+mn-lt"/>
                <a:ea typeface="+mn-ea"/>
              </a:defRPr>
            </a:lvl3pPr>
            <a:lvl4pPr>
              <a:defRPr lang="ja-JP" altLang="en-US" sz="1246" smtClean="0">
                <a:latin typeface="+mn-lt"/>
                <a:ea typeface="+mn-ea"/>
              </a:defRPr>
            </a:lvl4pPr>
            <a:lvl5pPr>
              <a:defRPr lang="ja-JP" altLang="en-US" sz="1246">
                <a:latin typeface="+mn-lt"/>
                <a:ea typeface="+mn-ea"/>
              </a:defRPr>
            </a:lvl5pPr>
          </a:lstStyle>
          <a:p>
            <a:pPr marL="237390" lvl="0" indent="-237390" defTabSz="31652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316520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316520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316520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316520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834015" y="2322476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46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990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915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621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186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894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677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337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27995"/>
      </p:ext>
    </p:extLst>
  </p:cSld>
  <p:clrMapOvr>
    <a:masterClrMapping/>
  </p:clrMapOvr>
  <p:hf hdr="0" ftr="0" dt="0"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694" r:id="rId12"/>
    <p:sldLayoutId id="2147483699" r:id="rId13"/>
    <p:sldLayoutId id="2147483710" r:id="rId14"/>
    <p:sldLayoutId id="2147483711" r:id="rId15"/>
    <p:sldLayoutId id="2147483712" r:id="rId16"/>
    <p:sldLayoutId id="2147483729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drawings/vmlDrawing1.vml" Type="http://schemas.openxmlformats.org/officeDocument/2006/relationships/vmlDrawing"/><Relationship Id="rId10" Target="../media/hdphoto2.wdp" Type="http://schemas.microsoft.com/office/2007/relationships/hdphoto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embeddings/oleObject1.bin" Type="http://schemas.openxmlformats.org/officeDocument/2006/relationships/oleObject"/><Relationship Id="rId15" Target="../media/image4.emf" Type="http://schemas.openxmlformats.org/officeDocument/2006/relationships/image"/><Relationship Id="rId2" Target="../slideLayouts/slideLayout9.xml" Type="http://schemas.openxmlformats.org/officeDocument/2006/relationships/slideLayout"/><Relationship Id="rId3" Target="../notesSlides/notesSlide1.xml" Type="http://schemas.openxmlformats.org/officeDocument/2006/relationships/notesSlid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hdphoto1.wdp" Type="http://schemas.microsoft.com/office/2007/relationships/hdphoto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drawings/vmlDrawing2.vml" Type="http://schemas.openxmlformats.org/officeDocument/2006/relationships/vmlDrawing"/><Relationship Id="rId10" Target="../media/image14.emf" Type="http://schemas.openxmlformats.org/officeDocument/2006/relationships/image"/><Relationship Id="rId11" Target="../embeddings/oleObject4.bin" Type="http://schemas.openxmlformats.org/officeDocument/2006/relationships/oleObject"/><Relationship Id="rId12" Target="../media/image15.emf" Type="http://schemas.openxmlformats.org/officeDocument/2006/relationships/image"/><Relationship Id="rId13" Target="../embeddings/oleObject5.bin" Type="http://schemas.openxmlformats.org/officeDocument/2006/relationships/oleObject"/><Relationship Id="rId14" Target="../media/image16.emf" Type="http://schemas.openxmlformats.org/officeDocument/2006/relationships/image"/><Relationship Id="rId15" Target="../embeddings/oleObject6.bin" Type="http://schemas.openxmlformats.org/officeDocument/2006/relationships/oleObject"/><Relationship Id="rId16" Target="../media/image17.emf" Type="http://schemas.openxmlformats.org/officeDocument/2006/relationships/image"/><Relationship Id="rId17" Target="../embeddings/oleObject7.bin" Type="http://schemas.openxmlformats.org/officeDocument/2006/relationships/oleObject"/><Relationship Id="rId18" Target="../media/image18.emf" Type="http://schemas.openxmlformats.org/officeDocument/2006/relationships/image"/><Relationship Id="rId19" Target="../media/image5.png" Type="http://schemas.openxmlformats.org/officeDocument/2006/relationships/image"/><Relationship Id="rId2" Target="../slideLayouts/slideLayout8.xml" Type="http://schemas.openxmlformats.org/officeDocument/2006/relationships/slideLayout"/><Relationship Id="rId3" Target="../notesSlides/notesSlide2.xml" Type="http://schemas.openxmlformats.org/officeDocument/2006/relationships/notesSlide"/><Relationship Id="rId4" Target="../media/image19.jpg" Type="http://schemas.openxmlformats.org/officeDocument/2006/relationships/image"/><Relationship Id="rId5" Target="../embeddings/oleObject2.bin" Type="http://schemas.openxmlformats.org/officeDocument/2006/relationships/oleObject"/><Relationship Id="rId6" Target="../media/image13.emf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embeddings/oleObject3.bin" Type="http://schemas.openxmlformats.org/officeDocument/2006/relationships/oleObjec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-16468" y="9632568"/>
            <a:ext cx="6858000" cy="27458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726369" y="8525354"/>
            <a:ext cx="931955" cy="960411"/>
          </a:xfrm>
          <a:prstGeom prst="rect">
            <a:avLst/>
          </a:prstGeom>
          <a:solidFill>
            <a:srgbClr val="483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ホームベース 6"/>
          <p:cNvSpPr/>
          <p:nvPr/>
        </p:nvSpPr>
        <p:spPr>
          <a:xfrm>
            <a:off x="4017714" y="8439419"/>
            <a:ext cx="1369936" cy="286215"/>
          </a:xfrm>
          <a:prstGeom prst="homePlate">
            <a:avLst/>
          </a:prstGeom>
          <a:solidFill>
            <a:srgbClr val="9D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Map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は裏面</a:t>
            </a:r>
            <a:r>
              <a:rPr kumimoji="1"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28461" y="8439419"/>
            <a:ext cx="3641611" cy="276999"/>
          </a:xfrm>
          <a:prstGeom prst="rect">
            <a:avLst/>
          </a:prstGeom>
          <a:solidFill>
            <a:srgbClr val="9D1B1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お申し込み・お問い合わせは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日～</a:t>
            </a:r>
            <a:endParaRPr kumimoji="1"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6369" y="8210442"/>
            <a:ext cx="1579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Bell MT" panose="02020503060305020303" pitchFamily="18" charset="0"/>
              </a:rPr>
              <a:t>公式</a:t>
            </a:r>
            <a:r>
              <a:rPr kumimoji="1" lang="en-US" altLang="ja-JP" sz="1600" b="1" dirty="0" smtClean="0">
                <a:latin typeface="Bell MT" panose="02020503060305020303" pitchFamily="18" charset="0"/>
              </a:rPr>
              <a:t>HP</a:t>
            </a:r>
          </a:p>
        </p:txBody>
      </p:sp>
      <p:sp>
        <p:nvSpPr>
          <p:cNvPr id="8" name="AutoShape 2" descr="配色アイデアに使える！四季の写真でつくる秋のカラーパレット10個|haconiwa | Fall color palette, Color ..."/>
          <p:cNvSpPr>
            <a:spLocks noChangeAspect="1" noChangeArrowheads="1"/>
          </p:cNvSpPr>
          <p:nvPr/>
        </p:nvSpPr>
        <p:spPr bwMode="auto">
          <a:xfrm>
            <a:off x="2384720" y="3833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3829" y="3412717"/>
            <a:ext cx="6515921" cy="2979690"/>
          </a:xfrm>
          <a:prstGeom prst="rect">
            <a:avLst/>
          </a:prstGeom>
          <a:solidFill>
            <a:srgbClr val="2F6A2C"/>
          </a:solidFill>
          <a:ln w="57150">
            <a:solidFill>
              <a:srgbClr val="9D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543629" y="6542506"/>
            <a:ext cx="174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注意事項</a:t>
            </a:r>
            <a:r>
              <a:rPr kumimoji="1" lang="en-US" altLang="ja-JP" dirty="0" smtClean="0"/>
              <a:t>notice</a:t>
            </a:r>
            <a:endParaRPr kumimoji="1" lang="ja-JP" altLang="en-US" dirty="0"/>
          </a:p>
        </p:txBody>
      </p:sp>
      <p:sp>
        <p:nvSpPr>
          <p:cNvPr id="10" name="テキスト プレースホルダー 1">
            <a:extLst>
              <a:ext uri="{FF2B5EF4-FFF2-40B4-BE49-F238E27FC236}">
                <a16:creationId xmlns:a16="http://schemas.microsoft.com/office/drawing/2014/main" id="{3A686135-B4F9-124E-B35A-74C88AA19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96497" y="738527"/>
            <a:ext cx="4005634" cy="855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800" dirty="0" smtClean="0">
                <a:ln w="57150">
                  <a:solidFill>
                    <a:schemeClr val="accent3"/>
                  </a:solidFill>
                </a:ln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外国人留学生向け</a:t>
            </a:r>
            <a:endParaRPr lang="en-US" altLang="ja-JP" sz="2800" dirty="0" smtClean="0">
              <a:ln w="57150">
                <a:solidFill>
                  <a:schemeClr val="accent3"/>
                </a:solidFill>
              </a:ln>
              <a:solidFill>
                <a:schemeClr val="accent4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-1763200" y="2961913"/>
            <a:ext cx="720921" cy="720260"/>
            <a:chOff x="-1566336" y="2992731"/>
            <a:chExt cx="720921" cy="720260"/>
          </a:xfrm>
          <a:blipFill dpi="0" rotWithShape="1">
            <a:blip r:embed="rId5"/>
            <a:srcRect/>
            <a:tile tx="0" ty="0" sx="100000" sy="100000" flip="none" algn="tl"/>
          </a:blipFill>
        </p:grpSpPr>
        <p:sp>
          <p:nvSpPr>
            <p:cNvPr id="375" name="正方形/長方形 374"/>
            <p:cNvSpPr/>
            <p:nvPr/>
          </p:nvSpPr>
          <p:spPr>
            <a:xfrm>
              <a:off x="-1566334" y="2993986"/>
              <a:ext cx="719575" cy="718743"/>
            </a:xfrm>
            <a:prstGeom prst="rect">
              <a:avLst/>
            </a:prstGeom>
            <a:solidFill>
              <a:srgbClr val="2F6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6" name="斜め縞 375"/>
            <p:cNvSpPr/>
            <p:nvPr/>
          </p:nvSpPr>
          <p:spPr>
            <a:xfrm>
              <a:off x="-1566336" y="2992731"/>
              <a:ext cx="719575" cy="718743"/>
            </a:xfrm>
            <a:prstGeom prst="diagStripe">
              <a:avLst>
                <a:gd name="adj" fmla="val 52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7" name="直角三角形 376"/>
            <p:cNvSpPr/>
            <p:nvPr/>
          </p:nvSpPr>
          <p:spPr>
            <a:xfrm rot="16200000">
              <a:off x="-1205859" y="3352548"/>
              <a:ext cx="360887" cy="36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8" l="0" r="100000">
                        <a14:foregroundMark x1="91019" y1="14286" x2="78398" y2="72671"/>
                        <a14:backgroundMark x1="12621" y1="18012" x2="22087" y2="30435"/>
                        <a14:backgroundMark x1="25000" y1="26087" x2="48786" y2="75776"/>
                        <a14:backgroundMark x1="86893" y1="15528" x2="72816" y2="82609"/>
                        <a14:backgroundMark x1="72087" y1="45963" x2="51942" y2="34161"/>
                        <a14:backgroundMark x1="96117" y1="17391" x2="81311" y2="90683"/>
                        <a14:backgroundMark x1="3641" y1="45963" x2="6796" y2="65217"/>
                        <a14:backgroundMark x1="2913" y1="4348" x2="2913" y2="4348"/>
                        <a14:backgroundMark x1="971" y1="11180" x2="971" y2="11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502" y="6538489"/>
            <a:ext cx="2887683" cy="426668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03787" y="4962668"/>
            <a:ext cx="4050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solidFill>
                  <a:schemeClr val="bg1"/>
                </a:solidFill>
              </a:rPr>
              <a:t>会場：八王子オクトーレ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12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階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solidFill>
                  <a:schemeClr val="bg1"/>
                </a:solidFill>
              </a:rPr>
              <a:t>　　　　　　第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2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セミナー室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（地図は裏面）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　　　　　　　　　　　　　　　　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54745" y="9145845"/>
            <a:ext cx="7054841" cy="442342"/>
            <a:chOff x="359700" y="9283821"/>
            <a:chExt cx="7054841" cy="442342"/>
          </a:xfrm>
        </p:grpSpPr>
        <p:sp>
          <p:nvSpPr>
            <p:cNvPr id="179" name="正方形/長方形 178"/>
            <p:cNvSpPr/>
            <p:nvPr/>
          </p:nvSpPr>
          <p:spPr>
            <a:xfrm>
              <a:off x="359700" y="9356831"/>
              <a:ext cx="5384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628E5F"/>
                  </a:solidFill>
                </a:rPr>
                <a:t>ＴＥＬ　</a:t>
              </a:r>
              <a:r>
                <a:rPr kumimoji="1" lang="en-US" altLang="ja-JP" b="1" dirty="0" smtClean="0">
                  <a:solidFill>
                    <a:srgbClr val="628E5F"/>
                  </a:solidFill>
                </a:rPr>
                <a:t>042(631)9505</a:t>
              </a:r>
              <a:r>
                <a:rPr kumimoji="1" lang="ja-JP" altLang="en-US" b="1" dirty="0" smtClean="0">
                  <a:solidFill>
                    <a:srgbClr val="628E5F"/>
                  </a:solidFill>
                </a:rPr>
                <a:t>　</a:t>
              </a:r>
              <a:r>
                <a:rPr kumimoji="1" lang="ja-JP" altLang="en-US" sz="1600" b="1" dirty="0" smtClean="0">
                  <a:solidFill>
                    <a:srgbClr val="628E5F"/>
                  </a:solidFill>
                </a:rPr>
                <a:t>担当窓口：留学生コーナー</a:t>
              </a:r>
              <a:endParaRPr lang="ja-JP" altLang="en-US" sz="1600" dirty="0">
                <a:solidFill>
                  <a:srgbClr val="628E5F"/>
                </a:solidFill>
              </a:endParaRPr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2744701" y="9283821"/>
              <a:ext cx="466984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900" b="1" dirty="0" smtClean="0">
                  <a:solidFill>
                    <a:srgbClr val="628E5F"/>
                  </a:solidFill>
                </a:rPr>
                <a:t>たんとう</a:t>
              </a:r>
              <a:r>
                <a:rPr kumimoji="1" lang="ja-JP" altLang="en-US" sz="900" b="1" dirty="0" err="1" smtClean="0">
                  <a:solidFill>
                    <a:srgbClr val="628E5F"/>
                  </a:solidFill>
                </a:rPr>
                <a:t>まどぐち</a:t>
              </a:r>
              <a:r>
                <a:rPr kumimoji="1" lang="ja-JP" altLang="en-US" sz="900" b="1" dirty="0" smtClean="0">
                  <a:solidFill>
                    <a:srgbClr val="628E5F"/>
                  </a:solidFill>
                </a:rPr>
                <a:t>　りゅうが</a:t>
              </a:r>
              <a:r>
                <a:rPr kumimoji="1" lang="ja-JP" altLang="en-US" sz="900" b="1" dirty="0" err="1" smtClean="0">
                  <a:solidFill>
                    <a:srgbClr val="628E5F"/>
                  </a:solidFill>
                </a:rPr>
                <a:t>くせい</a:t>
              </a:r>
              <a:endParaRPr lang="ja-JP" altLang="en-US" sz="800" dirty="0">
                <a:solidFill>
                  <a:srgbClr val="628E5F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01567" y="8780284"/>
            <a:ext cx="3502614" cy="514491"/>
            <a:chOff x="68005" y="8838815"/>
            <a:chExt cx="6489507" cy="514491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11627" y="8983974"/>
              <a:ext cx="64458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628E5F"/>
                  </a:solidFill>
                </a:rPr>
                <a:t>八王子新卒応援ハローワーク　</a:t>
              </a:r>
              <a:r>
                <a:rPr kumimoji="1" lang="ja-JP" altLang="en-US" sz="1600" b="1" dirty="0" smtClean="0">
                  <a:solidFill>
                    <a:srgbClr val="628E5F"/>
                  </a:solidFill>
                </a:rPr>
                <a:t>　</a:t>
              </a:r>
              <a:r>
                <a:rPr kumimoji="1" lang="ja-JP" altLang="en-US" sz="1000" b="1" dirty="0" smtClean="0">
                  <a:solidFill>
                    <a:srgbClr val="628E5F"/>
                  </a:solidFill>
                </a:rPr>
                <a:t>　</a:t>
              </a:r>
              <a:endParaRPr kumimoji="1" lang="en-US" altLang="ja-JP" sz="1000" b="1" dirty="0" smtClean="0">
                <a:solidFill>
                  <a:srgbClr val="628E5F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8005" y="8838815"/>
              <a:ext cx="422095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1000" b="1" dirty="0" smtClean="0">
                  <a:solidFill>
                    <a:srgbClr val="628E5F"/>
                  </a:solidFill>
                </a:rPr>
                <a:t>はちおうじしんそつおうえん</a:t>
              </a:r>
              <a:endParaRPr lang="ja-JP" altLang="en-US" sz="1000" dirty="0">
                <a:solidFill>
                  <a:srgbClr val="628E5F"/>
                </a:solidFill>
              </a:endParaRPr>
            </a:p>
          </p:txBody>
        </p:sp>
      </p:grpSp>
      <p:grpSp>
        <p:nvGrpSpPr>
          <p:cNvPr id="325" name="グループ化 324"/>
          <p:cNvGrpSpPr/>
          <p:nvPr/>
        </p:nvGrpSpPr>
        <p:grpSpPr>
          <a:xfrm>
            <a:off x="3561828" y="325795"/>
            <a:ext cx="6445885" cy="547257"/>
            <a:chOff x="233457" y="9137169"/>
            <a:chExt cx="6445885" cy="547257"/>
          </a:xfrm>
        </p:grpSpPr>
        <p:sp>
          <p:nvSpPr>
            <p:cNvPr id="326" name="テキスト ボックス 325"/>
            <p:cNvSpPr txBox="1"/>
            <p:nvPr/>
          </p:nvSpPr>
          <p:spPr>
            <a:xfrm>
              <a:off x="233457" y="9299705"/>
              <a:ext cx="6445885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900" i="1" dirty="0">
                  <a:solidFill>
                    <a:srgbClr val="628E5F"/>
                  </a:solidFill>
                </a:rPr>
                <a:t>八王子新卒応援ハローワーク　</a:t>
              </a:r>
              <a:r>
                <a:rPr kumimoji="1" lang="ja-JP" altLang="en-US" sz="1900" i="1" dirty="0" smtClean="0">
                  <a:solidFill>
                    <a:srgbClr val="628E5F"/>
                  </a:solidFill>
                </a:rPr>
                <a:t>　</a:t>
              </a:r>
              <a:r>
                <a:rPr kumimoji="1" lang="ja-JP" altLang="en-US" sz="1050" i="1" dirty="0" smtClean="0">
                  <a:solidFill>
                    <a:srgbClr val="628E5F"/>
                  </a:solidFill>
                </a:rPr>
                <a:t>　</a:t>
              </a:r>
              <a:endParaRPr kumimoji="1" lang="en-US" altLang="ja-JP" sz="1050" i="1" dirty="0" smtClean="0">
                <a:solidFill>
                  <a:srgbClr val="628E5F"/>
                </a:solidFill>
              </a:endParaRPr>
            </a:p>
          </p:txBody>
        </p:sp>
        <p:sp>
          <p:nvSpPr>
            <p:cNvPr id="327" name="正方形/長方形 326"/>
            <p:cNvSpPr/>
            <p:nvPr/>
          </p:nvSpPr>
          <p:spPr>
            <a:xfrm>
              <a:off x="262222" y="9137169"/>
              <a:ext cx="32665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1100" dirty="0" smtClean="0">
                  <a:solidFill>
                    <a:srgbClr val="628E5F"/>
                  </a:solidFill>
                </a:rPr>
                <a:t>はちおうじしんそつおうえん</a:t>
              </a:r>
              <a:endParaRPr lang="ja-JP" altLang="en-US" sz="1100" dirty="0">
                <a:solidFill>
                  <a:srgbClr val="628E5F"/>
                </a:solidFill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282125" y="6864791"/>
            <a:ext cx="6967002" cy="1538123"/>
            <a:chOff x="2955" y="6070010"/>
            <a:chExt cx="6967002" cy="1538123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956" y="6284694"/>
              <a:ext cx="6438185" cy="1323439"/>
              <a:chOff x="2956" y="6284694"/>
              <a:chExt cx="6438185" cy="1323439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2956" y="6284694"/>
                <a:ext cx="643818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kumimoji="1" lang="en-US" altLang="ja-JP" sz="16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 smtClean="0"/>
                  <a:t>■必ず相談窓口または電話で</a:t>
                </a:r>
                <a:r>
                  <a:rPr kumimoji="1" lang="ja-JP" altLang="en-US" sz="1600" u="sng" dirty="0" smtClean="0"/>
                  <a:t>予約</a:t>
                </a:r>
                <a:r>
                  <a:rPr kumimoji="1" lang="ja-JP" altLang="en-US" sz="1600" dirty="0" smtClean="0"/>
                  <a:t>する</a:t>
                </a:r>
                <a:endParaRPr kumimoji="1" lang="en-US" altLang="ja-JP" sz="1600" dirty="0" smtClean="0"/>
              </a:p>
              <a:p>
                <a:pPr>
                  <a:lnSpc>
                    <a:spcPct val="200000"/>
                  </a:lnSpc>
                </a:pPr>
                <a:r>
                  <a:rPr kumimoji="1" lang="ja-JP" altLang="en-US" sz="1600" dirty="0" smtClean="0"/>
                  <a:t>■予約した後に参加できなくなった時は</a:t>
                </a:r>
                <a:r>
                  <a:rPr kumimoji="1" lang="ja-JP" altLang="en-US" sz="1600" u="sng" dirty="0" smtClean="0"/>
                  <a:t>連絡</a:t>
                </a:r>
                <a:r>
                  <a:rPr kumimoji="1" lang="ja-JP" altLang="en-US" sz="1600" dirty="0" smtClean="0"/>
                  <a:t>を必ずすること。</a:t>
                </a:r>
                <a:endParaRPr kumimoji="1" lang="en-US" altLang="ja-JP" sz="1600" dirty="0" smtClean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200716" y="6507480"/>
                <a:ext cx="595081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kumimoji="1" lang="ja-JP" altLang="en-US" sz="900" dirty="0" smtClean="0"/>
                  <a:t> かなら</a:t>
                </a:r>
                <a:r>
                  <a:rPr kumimoji="1" lang="ja-JP" altLang="en-US" sz="900" dirty="0"/>
                  <a:t>　そうだ</a:t>
                </a:r>
                <a:r>
                  <a:rPr kumimoji="1" lang="ja-JP" altLang="en-US" sz="900" dirty="0" err="1" smtClean="0"/>
                  <a:t>んまどぐち</a:t>
                </a:r>
                <a:r>
                  <a:rPr kumimoji="1" lang="ja-JP" altLang="en-US" sz="900" dirty="0" smtClean="0"/>
                  <a:t>　　      </a:t>
                </a:r>
                <a:r>
                  <a:rPr kumimoji="1" lang="ja-JP" altLang="en-US" sz="900" dirty="0"/>
                  <a:t>　でんわ　</a:t>
                </a:r>
                <a:r>
                  <a:rPr kumimoji="1" lang="ja-JP" altLang="en-US" sz="900" dirty="0" smtClean="0"/>
                  <a:t>     よやく</a:t>
                </a:r>
                <a:endParaRPr kumimoji="1" lang="en-US" altLang="ja-JP" sz="900" dirty="0" smtClean="0"/>
              </a:p>
              <a:p>
                <a:pPr>
                  <a:lnSpc>
                    <a:spcPct val="200000"/>
                  </a:lnSpc>
                </a:pPr>
                <a:endParaRPr kumimoji="1" lang="en-US" altLang="ja-JP" sz="1200" dirty="0"/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2955" y="6070010"/>
              <a:ext cx="6967002" cy="738664"/>
              <a:chOff x="77007" y="6095966"/>
              <a:chExt cx="6967002" cy="768977"/>
            </a:xfrm>
          </p:grpSpPr>
          <p:sp>
            <p:nvSpPr>
              <p:cNvPr id="172" name="テキスト ボックス 171"/>
              <p:cNvSpPr txBox="1"/>
              <p:nvPr/>
            </p:nvSpPr>
            <p:spPr>
              <a:xfrm>
                <a:off x="286569" y="6095966"/>
                <a:ext cx="6757440" cy="76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kumimoji="1" lang="ja-JP" altLang="en-US" sz="900" dirty="0" smtClean="0"/>
                  <a:t>    にほんご　  　よ　　  か　　　　　　　　　　　　　　　           にほんご　の</a:t>
                </a:r>
                <a:r>
                  <a:rPr kumimoji="1" lang="ja-JP" altLang="en-US" sz="900" dirty="0" err="1" smtClean="0"/>
                  <a:t>うりょく</a:t>
                </a:r>
                <a:r>
                  <a:rPr kumimoji="1" lang="ja-JP" altLang="en-US" sz="900" dirty="0"/>
                  <a:t>　　</a:t>
                </a:r>
                <a:r>
                  <a:rPr kumimoji="1" lang="ja-JP" altLang="en-US" sz="900" dirty="0" smtClean="0"/>
                  <a:t>                    いじょう</a:t>
                </a:r>
                <a:r>
                  <a:rPr kumimoji="1" lang="ja-JP" altLang="en-US" sz="900" dirty="0"/>
                  <a:t>　　</a:t>
                </a:r>
                <a:endParaRPr kumimoji="1" lang="en-US" altLang="ja-JP" sz="900" dirty="0" smtClean="0"/>
              </a:p>
              <a:p>
                <a:pPr>
                  <a:lnSpc>
                    <a:spcPct val="200000"/>
                  </a:lnSpc>
                </a:pPr>
                <a:r>
                  <a:rPr kumimoji="1" lang="en-US" altLang="ja-JP" sz="1200" dirty="0" smtClean="0"/>
                  <a:t>  </a:t>
                </a:r>
                <a:endParaRPr kumimoji="1" lang="en-US" altLang="ja-JP" sz="1200" dirty="0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77007" y="6217659"/>
                <a:ext cx="6559407" cy="528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/>
                  <a:t>■</a:t>
                </a:r>
                <a:r>
                  <a:rPr kumimoji="1" lang="ja-JP" altLang="en-US" sz="1600" dirty="0" smtClean="0"/>
                  <a:t>日本語で読み書き</a:t>
                </a:r>
                <a:r>
                  <a:rPr kumimoji="1" lang="ja-JP" altLang="en-US" sz="1600" dirty="0"/>
                  <a:t>ができること</a:t>
                </a:r>
                <a:r>
                  <a:rPr kumimoji="1" lang="ja-JP" altLang="en-US" sz="1600" dirty="0" smtClean="0"/>
                  <a:t>。</a:t>
                </a:r>
                <a:r>
                  <a:rPr kumimoji="1" lang="ja-JP" altLang="en-US" sz="1600" u="sng" dirty="0" smtClean="0"/>
                  <a:t>（</a:t>
                </a:r>
                <a:r>
                  <a:rPr kumimoji="1" lang="ja-JP" altLang="en-US" sz="1600" u="sng" dirty="0" smtClean="0">
                    <a:latin typeface="+mj-ea"/>
                  </a:rPr>
                  <a:t>日本語能力Ｎ２</a:t>
                </a:r>
                <a:r>
                  <a:rPr kumimoji="1" lang="ja-JP" altLang="en-US" sz="1600" u="sng" dirty="0" smtClean="0">
                    <a:latin typeface="+mj-ea"/>
                  </a:rPr>
                  <a:t>レベル以上）</a:t>
                </a:r>
                <a:r>
                  <a:rPr kumimoji="1" lang="ja-JP" altLang="en-US" sz="1600" dirty="0"/>
                  <a:t>　　</a:t>
                </a:r>
                <a:endParaRPr kumimoji="1" lang="en-US" altLang="ja-JP" sz="1600" dirty="0"/>
              </a:p>
            </p:txBody>
          </p:sp>
        </p:grpSp>
      </p:grpSp>
      <p:grpSp>
        <p:nvGrpSpPr>
          <p:cNvPr id="34" name="グループ化 33"/>
          <p:cNvGrpSpPr/>
          <p:nvPr/>
        </p:nvGrpSpPr>
        <p:grpSpPr>
          <a:xfrm>
            <a:off x="152051" y="1215510"/>
            <a:ext cx="6992241" cy="724030"/>
            <a:chOff x="6141" y="1092328"/>
            <a:chExt cx="6992241" cy="724030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247121" y="1262360"/>
              <a:ext cx="67512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000" b="1" dirty="0" smtClean="0"/>
                <a:t>　　面接実践セミナーのご案内</a:t>
              </a:r>
              <a:endParaRPr kumimoji="1" lang="ja-JP" altLang="en-US" sz="3000" b="1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141" y="1092328"/>
              <a:ext cx="675618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1200" dirty="0" smtClean="0"/>
                <a:t>　　</a:t>
              </a:r>
              <a:r>
                <a:rPr kumimoji="1" lang="ja-JP" altLang="en-US" sz="1200" dirty="0"/>
                <a:t> </a:t>
              </a:r>
              <a:r>
                <a:rPr kumimoji="1" lang="ja-JP" altLang="en-US" sz="1200" dirty="0" smtClean="0"/>
                <a:t>  　　　　めんせつ　　じっせん　　　　　　　　　　　　　　  　あんない</a:t>
              </a:r>
              <a:endParaRPr kumimoji="1" lang="ja-JP" altLang="en-US" sz="1200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-2849235" y="3912132"/>
            <a:ext cx="2161559" cy="1200189"/>
            <a:chOff x="-6444675" y="1733991"/>
            <a:chExt cx="2161559" cy="1200189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-5601036" y="1733991"/>
              <a:ext cx="1317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b="1" dirty="0" smtClean="0">
                  <a:latin typeface="登記明朝" panose="02020309000000000000" pitchFamily="17" charset="-128"/>
                  <a:ea typeface="登記明朝" panose="02020309000000000000" pitchFamily="17" charset="-128"/>
                </a:rPr>
                <a:t>  </a:t>
              </a:r>
              <a:r>
                <a:rPr kumimoji="1" lang="en-US" altLang="ja-JP" sz="4300" b="1" dirty="0" smtClean="0">
                  <a:latin typeface="登記明朝" panose="02020309000000000000" pitchFamily="17" charset="-128"/>
                  <a:ea typeface="登記明朝" panose="02020309000000000000" pitchFamily="17" charset="-128"/>
                </a:rPr>
                <a:t>23</a:t>
              </a:r>
              <a:endParaRPr kumimoji="1" lang="ja-JP" altLang="en-US" sz="4300" b="1" dirty="0">
                <a:latin typeface="登記明朝" panose="02020309000000000000" pitchFamily="17" charset="-128"/>
                <a:ea typeface="登記明朝" panose="02020309000000000000" pitchFamily="17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6444675" y="1887740"/>
              <a:ext cx="1352352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ja-JP" sz="4300" b="1" dirty="0" smtClean="0">
                  <a:latin typeface="登記明朝" panose="02020309000000000000" pitchFamily="17" charset="-128"/>
                  <a:ea typeface="登記明朝" panose="02020309000000000000" pitchFamily="17" charset="-128"/>
                </a:rPr>
                <a:t>12</a:t>
              </a:r>
            </a:p>
            <a:p>
              <a:endParaRPr lang="ja-JP" altLang="en-US" dirty="0"/>
            </a:p>
          </p:txBody>
        </p:sp>
      </p:grpSp>
      <p:sp>
        <p:nvSpPr>
          <p:cNvPr id="328" name="正方形/長方形 327"/>
          <p:cNvSpPr/>
          <p:nvPr/>
        </p:nvSpPr>
        <p:spPr>
          <a:xfrm>
            <a:off x="1765002" y="4143558"/>
            <a:ext cx="2067547" cy="47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登記明朝" panose="02020309000000000000" pitchFamily="17" charset="-128"/>
                <a:ea typeface="登記明朝" panose="02020309000000000000" pitchFamily="17" charset="-128"/>
              </a:rPr>
              <a:t>14:00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登記明朝" panose="02020309000000000000" pitchFamily="17" charset="-128"/>
                <a:ea typeface="登記明朝" panose="02020309000000000000" pitchFamily="17" charset="-128"/>
              </a:rPr>
              <a:t>～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登記明朝" panose="02020309000000000000" pitchFamily="17" charset="-128"/>
                <a:ea typeface="登記明朝" panose="02020309000000000000" pitchFamily="17" charset="-128"/>
              </a:rPr>
              <a:t>16:00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-5379358" y="2990889"/>
            <a:ext cx="8810682" cy="1350883"/>
            <a:chOff x="3511631" y="1545120"/>
            <a:chExt cx="7031180" cy="1219796"/>
          </a:xfrm>
        </p:grpSpPr>
        <p:cxnSp>
          <p:nvCxnSpPr>
            <p:cNvPr id="72" name="直線コネクタ 71"/>
            <p:cNvCxnSpPr/>
            <p:nvPr/>
          </p:nvCxnSpPr>
          <p:spPr>
            <a:xfrm flipV="1">
              <a:off x="3511631" y="1788476"/>
              <a:ext cx="1791668" cy="50636"/>
            </a:xfrm>
            <a:prstGeom prst="line">
              <a:avLst/>
            </a:prstGeom>
            <a:ln w="57150">
              <a:solidFill>
                <a:srgbClr val="F7D8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8217407" y="1545120"/>
              <a:ext cx="1825243" cy="1219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en-US" altLang="ja-JP" sz="4800" b="1" dirty="0" smtClean="0">
                  <a:solidFill>
                    <a:schemeClr val="bg1"/>
                  </a:solidFill>
                  <a:latin typeface="登記明朝" panose="02020309000000000000" pitchFamily="17" charset="-128"/>
                  <a:ea typeface="登記明朝" panose="02020309000000000000" pitchFamily="17" charset="-128"/>
                </a:rPr>
                <a:t>12.23</a:t>
              </a:r>
              <a:endParaRPr kumimoji="1" lang="ja-JP" alt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29" name="正方形/長方形 328"/>
            <p:cNvSpPr/>
            <p:nvPr/>
          </p:nvSpPr>
          <p:spPr>
            <a:xfrm>
              <a:off x="9533225" y="2326974"/>
              <a:ext cx="1009586" cy="361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bg1"/>
                  </a:solidFill>
                  <a:latin typeface="登記明朝" panose="02020309000000000000" pitchFamily="17" charset="-128"/>
                  <a:ea typeface="登記明朝" panose="02020309000000000000" pitchFamily="17" charset="-128"/>
                </a:rPr>
                <a:t>MON</a:t>
              </a:r>
              <a:endParaRPr lang="ja-JP" alt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334" name="直線コネクタ 333"/>
            <p:cNvCxnSpPr/>
            <p:nvPr/>
          </p:nvCxnSpPr>
          <p:spPr>
            <a:xfrm flipV="1">
              <a:off x="5606481" y="1760600"/>
              <a:ext cx="0" cy="648678"/>
            </a:xfrm>
            <a:prstGeom prst="line">
              <a:avLst/>
            </a:prstGeom>
            <a:ln w="38100">
              <a:solidFill>
                <a:srgbClr val="F7D8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/>
          <p:cNvSpPr/>
          <p:nvPr/>
        </p:nvSpPr>
        <p:spPr>
          <a:xfrm>
            <a:off x="9125610" y="2675236"/>
            <a:ext cx="1111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4800" dirty="0">
              <a:latin typeface="Century" panose="02040604050505020304" pitchFamily="18" charset="0"/>
            </a:endParaRPr>
          </a:p>
        </p:txBody>
      </p:sp>
      <p:sp>
        <p:nvSpPr>
          <p:cNvPr id="330" name="正方形/長方形 329"/>
          <p:cNvSpPr/>
          <p:nvPr/>
        </p:nvSpPr>
        <p:spPr>
          <a:xfrm>
            <a:off x="477573" y="7782539"/>
            <a:ext cx="595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900" dirty="0" smtClean="0"/>
              <a:t>よやく　　　　あと　　さんか　　　　　　　　　　　　　とき　れんらく　かなら　</a:t>
            </a:r>
            <a:endParaRPr kumimoji="1" lang="en-US" altLang="ja-JP" sz="900" dirty="0"/>
          </a:p>
        </p:txBody>
      </p:sp>
      <p:sp>
        <p:nvSpPr>
          <p:cNvPr id="331" name="正方形/長方形 330"/>
          <p:cNvSpPr/>
          <p:nvPr/>
        </p:nvSpPr>
        <p:spPr>
          <a:xfrm>
            <a:off x="101567" y="5731575"/>
            <a:ext cx="3681646" cy="619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ja-JP" altLang="en-US" sz="1200" b="1" dirty="0" smtClean="0">
                <a:solidFill>
                  <a:schemeClr val="bg1"/>
                </a:solidFill>
              </a:rPr>
              <a:t>対象者：在学中の学生及び卒業後３年以内の方　　　　　　　　　　　　　　　　　　　　　　　　　　　　　　　　　　　（裏面をご確認ください）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</p:txBody>
      </p:sp>
      <p:sp>
        <p:nvSpPr>
          <p:cNvPr id="337" name="テキスト プレースホルダー 1">
            <a:extLst>
              <a:ext uri="{FF2B5EF4-FFF2-40B4-BE49-F238E27FC236}">
                <a16:creationId xmlns:a16="http://schemas.microsoft.com/office/drawing/2014/main" id="{3A686135-B4F9-124E-B35A-74C88AA19B4C}"/>
              </a:ext>
            </a:extLst>
          </p:cNvPr>
          <p:cNvSpPr txBox="1">
            <a:spLocks/>
          </p:cNvSpPr>
          <p:nvPr/>
        </p:nvSpPr>
        <p:spPr>
          <a:xfrm>
            <a:off x="-115022" y="515038"/>
            <a:ext cx="3249060" cy="3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 err="1" smtClean="0">
                <a:ln w="57150">
                  <a:solidFill>
                    <a:schemeClr val="accent3"/>
                  </a:solidFill>
                </a:ln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がい</a:t>
            </a:r>
            <a:r>
              <a:rPr lang="ja-JP" altLang="en-US" sz="1600" b="1" dirty="0" smtClean="0">
                <a:ln w="57150">
                  <a:solidFill>
                    <a:schemeClr val="accent3"/>
                  </a:solidFill>
                </a:ln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こくじんりゅうがくせい　　む</a:t>
            </a:r>
            <a:endParaRPr lang="en-US" altLang="ja-JP" sz="1600" b="1" dirty="0" smtClean="0">
              <a:ln w="57150">
                <a:solidFill>
                  <a:schemeClr val="accent3"/>
                </a:solidFill>
              </a:ln>
              <a:solidFill>
                <a:schemeClr val="accent4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3982057" y="3675723"/>
            <a:ext cx="2562621" cy="2341866"/>
            <a:chOff x="4061566" y="3521476"/>
            <a:chExt cx="2562621" cy="2341866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4061566" y="3646680"/>
              <a:ext cx="2562621" cy="2216662"/>
              <a:chOff x="4033254" y="3521593"/>
              <a:chExt cx="2562621" cy="2216662"/>
            </a:xfrm>
          </p:grpSpPr>
          <p:cxnSp>
            <p:nvCxnSpPr>
              <p:cNvPr id="333" name="直線コネクタ 332"/>
              <p:cNvCxnSpPr/>
              <p:nvPr/>
            </p:nvCxnSpPr>
            <p:spPr>
              <a:xfrm flipV="1">
                <a:off x="4040786" y="5725719"/>
                <a:ext cx="2555089" cy="12536"/>
              </a:xfrm>
              <a:prstGeom prst="line">
                <a:avLst/>
              </a:prstGeom>
              <a:ln w="38100">
                <a:solidFill>
                  <a:srgbClr val="9D1B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/>
              <p:cNvCxnSpPr/>
              <p:nvPr/>
            </p:nvCxnSpPr>
            <p:spPr>
              <a:xfrm flipV="1">
                <a:off x="4033254" y="3890344"/>
                <a:ext cx="2468678" cy="7219"/>
              </a:xfrm>
              <a:prstGeom prst="line">
                <a:avLst/>
              </a:prstGeom>
              <a:ln w="38100">
                <a:solidFill>
                  <a:srgbClr val="9D1B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正方形/長方形 45"/>
              <p:cNvSpPr/>
              <p:nvPr/>
            </p:nvSpPr>
            <p:spPr>
              <a:xfrm>
                <a:off x="4057691" y="4474448"/>
                <a:ext cx="1847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ja-JP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5" name="正方形/長方形 334"/>
              <p:cNvSpPr/>
              <p:nvPr/>
            </p:nvSpPr>
            <p:spPr>
              <a:xfrm>
                <a:off x="4325129" y="3521593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ja-JP" altLang="en-US" b="1" dirty="0" smtClean="0">
                    <a:solidFill>
                      <a:schemeClr val="bg1"/>
                    </a:solidFill>
                  </a:rPr>
                  <a:t>内容：面接練習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テキスト ボックス 3"/>
            <p:cNvSpPr txBox="1"/>
            <p:nvPr/>
          </p:nvSpPr>
          <p:spPr>
            <a:xfrm>
              <a:off x="4361562" y="3521476"/>
              <a:ext cx="21463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 smtClean="0">
                  <a:solidFill>
                    <a:schemeClr val="bg1"/>
                  </a:solidFill>
                </a:rPr>
                <a:t>ないよう　　</a:t>
              </a:r>
              <a:r>
                <a:rPr kumimoji="1" lang="ja-JP" altLang="en-US" sz="900" dirty="0" err="1" smtClean="0">
                  <a:solidFill>
                    <a:schemeClr val="bg1"/>
                  </a:solidFill>
                </a:rPr>
                <a:t>めんせ</a:t>
              </a:r>
              <a:r>
                <a:rPr kumimoji="1" lang="ja-JP" altLang="en-US" sz="900" dirty="0" smtClean="0">
                  <a:solidFill>
                    <a:schemeClr val="bg1"/>
                  </a:solidFill>
                </a:rPr>
                <a:t>つれんしゅう</a:t>
              </a:r>
              <a:r>
                <a:rPr kumimoji="1" lang="ja-JP" altLang="en-US" sz="900" dirty="0" smtClean="0">
                  <a:solidFill>
                    <a:schemeClr val="bg1"/>
                  </a:solidFill>
                </a:rPr>
                <a:t>　　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-105451" y="690709"/>
            <a:ext cx="3431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ln w="19050">
                  <a:solidFill>
                    <a:srgbClr val="628E5F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外国人留学生向け</a:t>
            </a:r>
            <a:endParaRPr lang="en-US" altLang="ja-JP" sz="2800" dirty="0">
              <a:ln w="19050">
                <a:solidFill>
                  <a:srgbClr val="628E5F"/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46" name="テキスト プレースホルダー 1">
            <a:extLst>
              <a:ext uri="{FF2B5EF4-FFF2-40B4-BE49-F238E27FC236}">
                <a16:creationId xmlns:a16="http://schemas.microsoft.com/office/drawing/2014/main" id="{3A686135-B4F9-124E-B35A-74C88AA19B4C}"/>
              </a:ext>
            </a:extLst>
          </p:cNvPr>
          <p:cNvSpPr txBox="1">
            <a:spLocks/>
          </p:cNvSpPr>
          <p:nvPr/>
        </p:nvSpPr>
        <p:spPr>
          <a:xfrm>
            <a:off x="-115022" y="506774"/>
            <a:ext cx="3249060" cy="3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 err="1" smtClean="0">
                <a:ln w="12700">
                  <a:solidFill>
                    <a:srgbClr val="628E5F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がい</a:t>
            </a:r>
            <a:r>
              <a:rPr lang="ja-JP" altLang="en-US" sz="1600" dirty="0" smtClean="0">
                <a:ln w="12700">
                  <a:solidFill>
                    <a:srgbClr val="628E5F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こくじんりゅうがくせい　　む</a:t>
            </a:r>
            <a:endParaRPr lang="en-US" altLang="ja-JP" sz="1600" dirty="0" smtClean="0">
              <a:ln w="12700">
                <a:solidFill>
                  <a:srgbClr val="628E5F"/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253988" y="497437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>
                <a:solidFill>
                  <a:schemeClr val="bg1"/>
                </a:solidFill>
              </a:rPr>
              <a:t>　　かいじょう　</a:t>
            </a:r>
            <a:r>
              <a:rPr kumimoji="1" lang="ja-JP" altLang="en-US" sz="600" dirty="0" err="1" smtClean="0">
                <a:solidFill>
                  <a:schemeClr val="bg1"/>
                </a:solidFill>
              </a:rPr>
              <a:t>　</a:t>
            </a:r>
            <a:r>
              <a:rPr kumimoji="1" lang="ja-JP" altLang="en-US" sz="600" dirty="0" smtClean="0">
                <a:solidFill>
                  <a:schemeClr val="bg1"/>
                </a:solidFill>
              </a:rPr>
              <a:t>はちおうじ　　　　　　　　　　　　　</a:t>
            </a:r>
            <a:r>
              <a:rPr kumimoji="1" lang="ja-JP" altLang="en-US" sz="600" dirty="0" err="1" smtClean="0">
                <a:solidFill>
                  <a:schemeClr val="bg1"/>
                </a:solidFill>
              </a:rPr>
              <a:t>じゅうに</a:t>
            </a:r>
            <a:r>
              <a:rPr kumimoji="1" lang="ja-JP" altLang="en-US" sz="600" dirty="0" smtClean="0">
                <a:solidFill>
                  <a:schemeClr val="bg1"/>
                </a:solidFill>
              </a:rPr>
              <a:t>かい　</a:t>
            </a:r>
            <a:endParaRPr kumimoji="1" lang="en-US" altLang="ja-JP" sz="600" dirty="0" smtClean="0">
              <a:solidFill>
                <a:schemeClr val="bg1"/>
              </a:solidFill>
            </a:endParaRPr>
          </a:p>
          <a:p>
            <a:endParaRPr kumimoji="1" lang="en-US" altLang="ja-JP" sz="600" dirty="0">
              <a:solidFill>
                <a:schemeClr val="bg1"/>
              </a:solidFill>
            </a:endParaRPr>
          </a:p>
          <a:p>
            <a:endParaRPr kumimoji="1" lang="en-US" altLang="ja-JP" sz="600" dirty="0" smtClean="0">
              <a:solidFill>
                <a:schemeClr val="bg1"/>
              </a:solidFill>
            </a:endParaRPr>
          </a:p>
          <a:p>
            <a:r>
              <a:rPr kumimoji="1" lang="ja-JP" altLang="en-US" sz="600" dirty="0" smtClean="0">
                <a:solidFill>
                  <a:schemeClr val="bg1"/>
                </a:solidFill>
              </a:rPr>
              <a:t>　　　　　　　　　　　　　　　　だい　　　　　　　　　　しつ　　　ちず　　りめん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350" name="テキスト ボックス 349"/>
          <p:cNvSpPr txBox="1"/>
          <p:nvPr/>
        </p:nvSpPr>
        <p:spPr>
          <a:xfrm>
            <a:off x="477573" y="5566455"/>
            <a:ext cx="3762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ja-JP" altLang="en-US" sz="600" dirty="0" err="1" smtClean="0">
                <a:solidFill>
                  <a:schemeClr val="bg1"/>
                </a:solidFill>
              </a:rPr>
              <a:t>たい</a:t>
            </a:r>
            <a:r>
              <a:rPr kumimoji="1" lang="ja-JP" altLang="en-US" sz="600" dirty="0" smtClean="0">
                <a:solidFill>
                  <a:schemeClr val="bg1"/>
                </a:solidFill>
              </a:rPr>
              <a:t>しょうしゃ　ざいがくちゅう　    がくせい およ　　そつぎょうご　ねん</a:t>
            </a:r>
            <a:r>
              <a:rPr kumimoji="1" lang="ja-JP" altLang="en-US" sz="600" dirty="0">
                <a:solidFill>
                  <a:schemeClr val="bg1"/>
                </a:solidFill>
              </a:rPr>
              <a:t>いない　　　かた</a:t>
            </a:r>
            <a:endParaRPr kumimoji="1" lang="en-US" altLang="ja-JP" sz="6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kumimoji="1" lang="ja-JP" altLang="en-US" sz="600" dirty="0" smtClean="0">
                <a:solidFill>
                  <a:schemeClr val="bg1"/>
                </a:solidFill>
              </a:rPr>
              <a:t>　</a:t>
            </a:r>
            <a:r>
              <a:rPr kumimoji="1" lang="ja-JP" altLang="en-US" sz="600" dirty="0">
                <a:solidFill>
                  <a:schemeClr val="bg1"/>
                </a:solidFill>
              </a:rPr>
              <a:t>　　　　　　　　　　　　　　　</a:t>
            </a:r>
            <a:r>
              <a:rPr kumimoji="1" lang="ja-JP" altLang="en-US" sz="600" dirty="0" smtClean="0">
                <a:solidFill>
                  <a:schemeClr val="bg1"/>
                </a:solidFill>
              </a:rPr>
              <a:t>　　 　　  </a:t>
            </a:r>
            <a:r>
              <a:rPr kumimoji="1" lang="ja-JP" altLang="en-US" sz="500" dirty="0" smtClean="0">
                <a:solidFill>
                  <a:schemeClr val="bg1"/>
                </a:solidFill>
              </a:rPr>
              <a:t>りめん　　</a:t>
            </a:r>
            <a:r>
              <a:rPr kumimoji="1" lang="ja-JP" altLang="en-US" sz="500" dirty="0">
                <a:solidFill>
                  <a:schemeClr val="bg1"/>
                </a:solidFill>
              </a:rPr>
              <a:t>　　　</a:t>
            </a:r>
            <a:r>
              <a:rPr kumimoji="1" lang="ja-JP" altLang="en-US" sz="500" dirty="0" smtClean="0">
                <a:solidFill>
                  <a:schemeClr val="bg1"/>
                </a:solidFill>
              </a:rPr>
              <a:t>かくにん</a:t>
            </a:r>
            <a:endParaRPr kumimoji="1" lang="en-US" altLang="ja-JP" sz="1100" dirty="0" smtClean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kumimoji="1" lang="ja-JP" altLang="en-US" sz="900" dirty="0" smtClean="0">
                <a:solidFill>
                  <a:schemeClr val="bg1"/>
                </a:solidFill>
              </a:rPr>
              <a:t>　　　　　　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347" y="2303735"/>
            <a:ext cx="1531626" cy="1428833"/>
          </a:xfrm>
          <a:prstGeom prst="rect">
            <a:avLst/>
          </a:prstGeom>
        </p:spPr>
      </p:pic>
      <p:sp>
        <p:nvSpPr>
          <p:cNvPr id="89" name="正方形/長方形 88"/>
          <p:cNvSpPr/>
          <p:nvPr/>
        </p:nvSpPr>
        <p:spPr>
          <a:xfrm>
            <a:off x="2543629" y="4547877"/>
            <a:ext cx="3678258" cy="38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 smtClean="0">
                <a:solidFill>
                  <a:schemeClr val="bg1"/>
                </a:solidFill>
              </a:rPr>
              <a:t>定員：１０名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489819" y="4507905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err="1" smtClean="0"/>
              <a:t>てい</a:t>
            </a:r>
            <a:r>
              <a:rPr kumimoji="1" lang="ja-JP" altLang="en-US" sz="800" dirty="0" smtClean="0"/>
              <a:t>いん　　　　　めい</a:t>
            </a:r>
            <a:endParaRPr kumimoji="1" lang="ja-JP" altLang="en-US" sz="800" dirty="0"/>
          </a:p>
        </p:txBody>
      </p:sp>
      <p:sp>
        <p:nvSpPr>
          <p:cNvPr id="52" name="正方形/長方形 51"/>
          <p:cNvSpPr/>
          <p:nvPr/>
        </p:nvSpPr>
        <p:spPr>
          <a:xfrm>
            <a:off x="0" y="1"/>
            <a:ext cx="6866350" cy="32579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06" name="Picture 2" descr="E:\Usr\KACYAA\WJWorkArea\V3\1\Work\八王子新卒QRコード（３倍）(参照)_20190122135145.pn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03" b="96855" l="5031" r="95597">
                        <a14:foregroundMark x1="91195" y1="93082" x2="3774" y2="93711"/>
                        <a14:foregroundMark x1="92453" y1="6289" x2="92453" y2="6289"/>
                        <a14:foregroundMark x1="4403" y1="5031" x2="94340" y2="5660"/>
                        <a14:foregroundMark x1="5031" y1="6289" x2="50314" y2="5660"/>
                        <a14:foregroundMark x1="5660" y1="93082" x2="50943" y2="91824"/>
                        <a14:foregroundMark x1="93711" y1="5031" x2="94340" y2="94340"/>
                        <a14:foregroundMark x1="31447" y1="51572" x2="31447" y2="50943"/>
                        <a14:foregroundMark x1="5660" y1="6289" x2="6289" y2="94969"/>
                        <a14:backgroundMark x1="96855" y1="3145" x2="96855" y2="3145"/>
                        <a14:backgroundMark x1="4403" y1="96226" x2="98113" y2="94340"/>
                        <a14:backgroundMark x1="4403" y1="93711" x2="96226" y2="93711"/>
                        <a14:backgroundMark x1="629" y1="3774" x2="95597" y2="4403"/>
                        <a14:backgroundMark x1="94340" y1="1887" x2="95597" y2="95597"/>
                        <a14:backgroundMark x1="4403" y1="4403" x2="5031" y2="94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31" y="8550117"/>
            <a:ext cx="897230" cy="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正方形/長方形 93"/>
          <p:cNvSpPr/>
          <p:nvPr/>
        </p:nvSpPr>
        <p:spPr>
          <a:xfrm>
            <a:off x="3718262" y="4802693"/>
            <a:ext cx="2890535" cy="122084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・</a:t>
            </a:r>
            <a:r>
              <a:rPr lang="ja-JP" altLang="en-US" sz="1500" b="1" dirty="0" smtClean="0">
                <a:solidFill>
                  <a:schemeClr val="bg1"/>
                </a:solidFill>
              </a:rPr>
              <a:t>自己ＰＲ、日本で働く目的、</a:t>
            </a:r>
            <a:endParaRPr lang="en-US" altLang="ja-JP" sz="1500" b="1" dirty="0" smtClean="0">
              <a:solidFill>
                <a:schemeClr val="bg1"/>
              </a:solidFill>
            </a:endParaRPr>
          </a:p>
          <a:p>
            <a:pPr>
              <a:lnSpc>
                <a:spcPts val="2200"/>
              </a:lnSpc>
            </a:pPr>
            <a:r>
              <a:rPr lang="ja-JP" altLang="en-US" sz="1500" b="1" dirty="0" smtClean="0">
                <a:solidFill>
                  <a:schemeClr val="bg1"/>
                </a:solidFill>
              </a:rPr>
              <a:t>　学生時代にがんばったこと</a:t>
            </a:r>
            <a:endParaRPr lang="en-US" altLang="ja-JP" sz="1500" b="1" dirty="0">
              <a:solidFill>
                <a:schemeClr val="bg1"/>
              </a:solidFill>
            </a:endParaRPr>
          </a:p>
          <a:p>
            <a:pPr>
              <a:lnSpc>
                <a:spcPts val="2200"/>
              </a:lnSpc>
            </a:pPr>
            <a:r>
              <a:rPr lang="ja-JP" altLang="en-US" sz="1500" b="1" dirty="0" smtClean="0">
                <a:solidFill>
                  <a:schemeClr val="bg1"/>
                </a:solidFill>
              </a:rPr>
              <a:t>　など、よく聞かれる質問への</a:t>
            </a:r>
            <a:endParaRPr lang="en-US" altLang="ja-JP" sz="1500" b="1" dirty="0" smtClean="0">
              <a:solidFill>
                <a:schemeClr val="bg1"/>
              </a:solidFill>
            </a:endParaRPr>
          </a:p>
          <a:p>
            <a:pPr>
              <a:lnSpc>
                <a:spcPts val="2200"/>
              </a:lnSpc>
            </a:pPr>
            <a:r>
              <a:rPr lang="ja-JP" altLang="en-US" sz="1500" b="1" dirty="0" smtClean="0">
                <a:solidFill>
                  <a:schemeClr val="bg1"/>
                </a:solidFill>
              </a:rPr>
              <a:t>　回答練習</a:t>
            </a:r>
            <a:endParaRPr lang="en-US" altLang="ja-JP" sz="1500" b="1" dirty="0" smtClean="0">
              <a:solidFill>
                <a:schemeClr val="bg1"/>
              </a:solidFill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008103" y="-242563"/>
            <a:ext cx="2298315" cy="160754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3713" y="233084"/>
            <a:ext cx="1000125" cy="142875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5036" y="4507905"/>
            <a:ext cx="3162300" cy="3067050"/>
          </a:xfrm>
          <a:prstGeom prst="rect">
            <a:avLst/>
          </a:prstGeom>
        </p:spPr>
      </p:pic>
      <p:sp>
        <p:nvSpPr>
          <p:cNvPr id="95" name="テキスト ボックス 94"/>
          <p:cNvSpPr txBox="1"/>
          <p:nvPr/>
        </p:nvSpPr>
        <p:spPr>
          <a:xfrm>
            <a:off x="3960994" y="4751048"/>
            <a:ext cx="28215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solidFill>
                  <a:schemeClr val="bg1"/>
                </a:solidFill>
              </a:rPr>
              <a:t>じ    こ　　　　　　　　 　　 に ほ ん　　 はたら　　 もくてき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109205" y="4359202"/>
            <a:ext cx="31022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 </a:t>
            </a:r>
            <a:r>
              <a:rPr kumimoji="1" lang="ja-JP" altLang="en-US" sz="600" dirty="0" smtClean="0"/>
              <a:t>  　　　　　　　　　　　 しゅう</a:t>
            </a:r>
            <a:r>
              <a:rPr kumimoji="1" lang="ja-JP" altLang="en-US" sz="600" dirty="0" err="1" smtClean="0"/>
              <a:t>だん</a:t>
            </a:r>
            <a:r>
              <a:rPr kumimoji="1" lang="ja-JP" altLang="en-US" sz="600" dirty="0" smtClean="0"/>
              <a:t> めんせつ けいしき　　　　 じっ し　</a:t>
            </a:r>
            <a:endParaRPr kumimoji="1" lang="ja-JP" altLang="en-US" sz="600" dirty="0"/>
          </a:p>
        </p:txBody>
      </p:sp>
      <p:sp>
        <p:nvSpPr>
          <p:cNvPr id="97" name="正方形/長方形 96"/>
          <p:cNvSpPr/>
          <p:nvPr/>
        </p:nvSpPr>
        <p:spPr>
          <a:xfrm>
            <a:off x="3723718" y="4462046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 smtClean="0">
                <a:solidFill>
                  <a:schemeClr val="bg1"/>
                </a:solidFill>
              </a:rPr>
              <a:t>・集団面接形式で実施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431324" y="5619345"/>
            <a:ext cx="39571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solidFill>
                  <a:schemeClr val="bg1"/>
                </a:solidFill>
              </a:rPr>
              <a:t>　　　　　　かいとう れんしゅう</a:t>
            </a:r>
            <a:endParaRPr kumimoji="1" lang="en-US" altLang="ja-JP" sz="600" dirty="0" smtClean="0">
              <a:solidFill>
                <a:schemeClr val="bg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949456" y="5032026"/>
            <a:ext cx="2437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solidFill>
                  <a:schemeClr val="bg1"/>
                </a:solidFill>
              </a:rPr>
              <a:t>が く せ い じ だ い　　　　　　　　　　　　　　　　　　　　　　　　　　　　　</a:t>
            </a:r>
            <a:endParaRPr kumimoji="1" lang="en-US" altLang="ja-JP" sz="600" dirty="0" smtClean="0">
              <a:solidFill>
                <a:schemeClr val="bg1"/>
              </a:solidFill>
            </a:endParaRPr>
          </a:p>
          <a:p>
            <a:r>
              <a:rPr kumimoji="1" lang="ja-JP" altLang="en-US" sz="700" dirty="0" smtClean="0">
                <a:solidFill>
                  <a:schemeClr val="bg1"/>
                </a:solidFill>
              </a:rPr>
              <a:t>　</a:t>
            </a:r>
            <a:endParaRPr kumimoji="1" lang="en-US" altLang="ja-JP" sz="700" dirty="0" smtClean="0">
              <a:solidFill>
                <a:schemeClr val="bg1"/>
              </a:solidFill>
            </a:endParaRPr>
          </a:p>
          <a:p>
            <a:endParaRPr kumimoji="1" lang="en-US" altLang="ja-JP" sz="700" dirty="0">
              <a:solidFill>
                <a:schemeClr val="bg1"/>
              </a:solidFill>
            </a:endParaRPr>
          </a:p>
          <a:p>
            <a:r>
              <a:rPr kumimoji="1" lang="ja-JP" altLang="en-US" sz="500" dirty="0" smtClean="0">
                <a:solidFill>
                  <a:schemeClr val="bg1"/>
                </a:solidFill>
              </a:rPr>
              <a:t>　　　　　　　　　　　　　　　　き　　　　　　　　　　しつ もん</a:t>
            </a:r>
            <a:endParaRPr kumimoji="1" lang="en-US" altLang="ja-JP" sz="500" dirty="0" smtClean="0">
              <a:solidFill>
                <a:schemeClr val="bg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197367" y="1950302"/>
            <a:ext cx="66450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lnSpc>
                <a:spcPts val="2400"/>
              </a:lnSpc>
              <a:spcBef>
                <a:spcPts val="600"/>
              </a:spcBef>
            </a:pPr>
            <a:r>
              <a:rPr kumimoji="1" lang="ja-JP" altLang="en-US" sz="900" dirty="0" smtClean="0"/>
              <a:t>ほんばん　そうてい　　　</a:t>
            </a:r>
            <a:r>
              <a:rPr kumimoji="1" lang="ja-JP" altLang="en-US" sz="900" dirty="0"/>
              <a:t> </a:t>
            </a:r>
            <a:r>
              <a:rPr kumimoji="1" lang="ja-JP" altLang="en-US" sz="900" dirty="0" smtClean="0"/>
              <a:t>  も  ぎ  めんせつ　　じっし</a:t>
            </a:r>
            <a:endParaRPr kumimoji="1" lang="en-US" altLang="ja-JP" sz="900" dirty="0"/>
          </a:p>
          <a:p>
            <a:pPr marL="72000">
              <a:lnSpc>
                <a:spcPts val="2400"/>
              </a:lnSpc>
              <a:spcBef>
                <a:spcPts val="600"/>
              </a:spcBef>
            </a:pPr>
            <a:r>
              <a:rPr kumimoji="1" lang="ja-JP" altLang="en-US" sz="900" dirty="0" smtClean="0"/>
              <a:t>　 きんちょう　　　　　　　　　  おも　　　　　　　　　　　　　　つた　　　 　</a:t>
            </a:r>
            <a:endParaRPr kumimoji="1" lang="en-US" altLang="ja-JP" sz="900" dirty="0" smtClean="0"/>
          </a:p>
          <a:p>
            <a:pPr marL="72000">
              <a:lnSpc>
                <a:spcPts val="2400"/>
              </a:lnSpc>
              <a:spcBef>
                <a:spcPts val="600"/>
              </a:spcBef>
            </a:pPr>
            <a:r>
              <a:rPr kumimoji="1" lang="ja-JP" altLang="en-US" sz="900" dirty="0" smtClean="0"/>
              <a:t>　  しつもん　  たい　　　　　　　こた　</a:t>
            </a:r>
            <a:endParaRPr kumimoji="1" lang="en-US" altLang="ja-JP" sz="900" dirty="0" smtClean="0"/>
          </a:p>
          <a:p>
            <a:pPr marL="72000">
              <a:lnSpc>
                <a:spcPts val="2400"/>
              </a:lnSpc>
              <a:spcBef>
                <a:spcPts val="600"/>
              </a:spcBef>
            </a:pPr>
            <a:r>
              <a:rPr kumimoji="1" lang="ja-JP" altLang="en-US" sz="900" dirty="0" smtClean="0"/>
              <a:t>　　　　　         　  かた　　 ぜ   ひ　　　　さん </a:t>
            </a:r>
            <a:r>
              <a:rPr kumimoji="1" lang="ja-JP" altLang="en-US" sz="900" dirty="0" err="1" smtClean="0"/>
              <a:t>か</a:t>
            </a:r>
            <a:endParaRPr kumimoji="1" lang="en-US" altLang="ja-JP" sz="900" dirty="0" smtClean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-6763418" y="5597376"/>
            <a:ext cx="6181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 smtClean="0"/>
              <a:t>本番を想定した面接練習を行います。面接官役のスタッフと一緒に面接を体験・練習して本番に備えましょう。他の参加者の</a:t>
            </a:r>
            <a:endParaRPr kumimoji="1" lang="en-US" altLang="ja-JP" sz="1600" dirty="0" smtClean="0"/>
          </a:p>
          <a:p>
            <a:pPr>
              <a:lnSpc>
                <a:spcPct val="150000"/>
              </a:lnSpc>
            </a:pPr>
            <a:r>
              <a:rPr kumimoji="1" lang="ja-JP" altLang="en-US" sz="1600" dirty="0" smtClean="0"/>
              <a:t>受け答えを見ることで面接官の視点を理解しましょう。</a:t>
            </a:r>
            <a:endParaRPr kumimoji="1" lang="en-US" altLang="ja-JP" sz="1600" dirty="0" smtClean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147940"/>
              </p:ext>
            </p:extLst>
          </p:nvPr>
        </p:nvGraphicFramePr>
        <p:xfrm>
          <a:off x="393700" y="1866900"/>
          <a:ext cx="52705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文書" r:id="rId14" imgW="5211077" imgH="1827522" progId="Word.Document.12">
                  <p:embed/>
                </p:oleObj>
              </mc:Choice>
              <mc:Fallback>
                <p:oleObj name="文書" r:id="rId14" imgW="5211077" imgH="1827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3700" y="1866900"/>
                        <a:ext cx="52705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2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メモ 155"/>
          <p:cNvSpPr/>
          <p:nvPr/>
        </p:nvSpPr>
        <p:spPr>
          <a:xfrm>
            <a:off x="-20947" y="7032307"/>
            <a:ext cx="6930153" cy="2917784"/>
          </a:xfrm>
          <a:prstGeom prst="foldedCorner">
            <a:avLst>
              <a:gd name="adj" fmla="val 748"/>
            </a:avLst>
          </a:prstGeom>
          <a:solidFill>
            <a:srgbClr val="6A9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1672" y="1676235"/>
            <a:ext cx="3117614" cy="2692810"/>
          </a:xfrm>
          <a:prstGeom prst="rect">
            <a:avLst/>
          </a:prstGeom>
        </p:spPr>
      </p:pic>
      <p:sp>
        <p:nvSpPr>
          <p:cNvPr id="3" name="メモ 2"/>
          <p:cNvSpPr/>
          <p:nvPr/>
        </p:nvSpPr>
        <p:spPr>
          <a:xfrm>
            <a:off x="-6629400" y="4689140"/>
            <a:ext cx="6139528" cy="2587138"/>
          </a:xfrm>
          <a:prstGeom prst="foldedCorner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-3258133" y="6314500"/>
            <a:ext cx="6397568" cy="3344078"/>
            <a:chOff x="723028" y="4900452"/>
            <a:chExt cx="7184656" cy="402763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23028" y="4900452"/>
              <a:ext cx="7184656" cy="4027635"/>
              <a:chOff x="723028" y="4900452"/>
              <a:chExt cx="7184656" cy="4027635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723028" y="4900452"/>
                <a:ext cx="7184656" cy="4027635"/>
                <a:chOff x="3376639" y="4942300"/>
                <a:chExt cx="7184656" cy="4027635"/>
              </a:xfrm>
            </p:grpSpPr>
            <p:grpSp>
              <p:nvGrpSpPr>
                <p:cNvPr id="12" name="グループ化 11"/>
                <p:cNvGrpSpPr/>
                <p:nvPr/>
              </p:nvGrpSpPr>
              <p:grpSpPr>
                <a:xfrm>
                  <a:off x="7281776" y="6392723"/>
                  <a:ext cx="3279519" cy="2577212"/>
                  <a:chOff x="8205734" y="7124318"/>
                  <a:chExt cx="3607222" cy="2834736"/>
                </a:xfrm>
              </p:grpSpPr>
              <p:grpSp>
                <p:nvGrpSpPr>
                  <p:cNvPr id="17" name="グループ化 16">
                    <a:extLst>
                      <a:ext uri="{FF2B5EF4-FFF2-40B4-BE49-F238E27FC236}">
                        <a16:creationId xmlns:a16="http://schemas.microsoft.com/office/drawing/2014/main" id="{882E184C-55ED-4005-BF6D-2DE3AD421D60}"/>
                      </a:ext>
                    </a:extLst>
                  </p:cNvPr>
                  <p:cNvGrpSpPr/>
                  <p:nvPr/>
                </p:nvGrpSpPr>
                <p:grpSpPr>
                  <a:xfrm>
                    <a:off x="8205734" y="7124318"/>
                    <a:ext cx="3607222" cy="2834736"/>
                    <a:chOff x="2915816" y="8133786"/>
                    <a:chExt cx="3873443" cy="3006943"/>
                  </a:xfrm>
                </p:grpSpPr>
                <p:grpSp>
                  <p:nvGrpSpPr>
                    <p:cNvPr id="38" name="グループ化 37">
                      <a:extLst>
                        <a:ext uri="{FF2B5EF4-FFF2-40B4-BE49-F238E27FC236}">
                          <a16:creationId xmlns:a16="http://schemas.microsoft.com/office/drawing/2014/main" id="{3ACA9508-C2CE-4681-84F5-1CB9C60F09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15816" y="8133786"/>
                      <a:ext cx="3873443" cy="3006943"/>
                      <a:chOff x="2915599" y="8133255"/>
                      <a:chExt cx="3877925" cy="3048619"/>
                    </a:xfrm>
                  </p:grpSpPr>
                  <p:grpSp>
                    <p:nvGrpSpPr>
                      <p:cNvPr id="41" name="グループ化 40">
                        <a:extLst>
                          <a:ext uri="{FF2B5EF4-FFF2-40B4-BE49-F238E27FC236}">
                            <a16:creationId xmlns:a16="http://schemas.microsoft.com/office/drawing/2014/main" id="{557B8707-4A99-4D3C-9776-2146B99D14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15599" y="8133255"/>
                        <a:ext cx="3877925" cy="2962127"/>
                        <a:chOff x="2915879" y="8133785"/>
                        <a:chExt cx="3873101" cy="2921632"/>
                      </a:xfrm>
                    </p:grpSpPr>
                    <p:sp>
                      <p:nvSpPr>
                        <p:cNvPr id="49" name="正方形/長方形 48">
                          <a:extLst>
                            <a:ext uri="{FF2B5EF4-FFF2-40B4-BE49-F238E27FC236}">
                              <a16:creationId xmlns:a16="http://schemas.microsoft.com/office/drawing/2014/main" id="{20EEBB0F-2664-4C67-9844-56706B0B1B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879" y="8133785"/>
                          <a:ext cx="3873101" cy="292163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0" name="正方形/長方形 49">
                          <a:extLst>
                            <a:ext uri="{FF2B5EF4-FFF2-40B4-BE49-F238E27FC236}">
                              <a16:creationId xmlns:a16="http://schemas.microsoft.com/office/drawing/2014/main" id="{2E6822AA-CF7C-4668-BF22-1A9D9AAD11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4417" y="8301569"/>
                          <a:ext cx="403025" cy="4742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1" name="正方形/長方形 50">
                          <a:extLst>
                            <a:ext uri="{FF2B5EF4-FFF2-40B4-BE49-F238E27FC236}">
                              <a16:creationId xmlns:a16="http://schemas.microsoft.com/office/drawing/2014/main" id="{227A8ABB-E061-450B-BC86-3B29F82F51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81912" y="8301570"/>
                          <a:ext cx="403026" cy="4742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2" name="正方形/長方形 51">
                          <a:extLst>
                            <a:ext uri="{FF2B5EF4-FFF2-40B4-BE49-F238E27FC236}">
                              <a16:creationId xmlns:a16="http://schemas.microsoft.com/office/drawing/2014/main" id="{39F8A328-9CEA-451F-890A-59C3CE8080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09055" y="8301570"/>
                          <a:ext cx="403412" cy="474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3" name="正方形/長方形 281">
                          <a:extLst>
                            <a:ext uri="{FF2B5EF4-FFF2-40B4-BE49-F238E27FC236}">
                              <a16:creationId xmlns:a16="http://schemas.microsoft.com/office/drawing/2014/main" id="{EAF26497-5396-41CF-BC51-64479C5A11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35346" y="8301569"/>
                          <a:ext cx="403412" cy="1207636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03412" h="1232647">
                              <a:moveTo>
                                <a:pt x="0" y="0"/>
                              </a:moveTo>
                              <a:lnTo>
                                <a:pt x="403412" y="0"/>
                              </a:lnTo>
                              <a:lnTo>
                                <a:pt x="392207" y="1232647"/>
                              </a:lnTo>
                              <a:lnTo>
                                <a:pt x="0" y="66114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4" name="正方形/長方形 53">
                          <a:extLst>
                            <a:ext uri="{FF2B5EF4-FFF2-40B4-BE49-F238E27FC236}">
                              <a16:creationId xmlns:a16="http://schemas.microsoft.com/office/drawing/2014/main" id="{BC5C7360-5ACC-47C7-A55D-0EAAADFCDB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4417" y="8946594"/>
                          <a:ext cx="403025" cy="6383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5" name="正方形/長方形 54">
                          <a:extLst>
                            <a:ext uri="{FF2B5EF4-FFF2-40B4-BE49-F238E27FC236}">
                              <a16:creationId xmlns:a16="http://schemas.microsoft.com/office/drawing/2014/main" id="{486EF3AE-0EB8-4913-959E-0D84D940FA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81912" y="8946595"/>
                          <a:ext cx="403026" cy="6383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6" name="正方形/長方形 55">
                          <a:extLst>
                            <a:ext uri="{FF2B5EF4-FFF2-40B4-BE49-F238E27FC236}">
                              <a16:creationId xmlns:a16="http://schemas.microsoft.com/office/drawing/2014/main" id="{72E8AEAC-D948-4CDA-BB7E-6E5601FD43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09055" y="8946594"/>
                          <a:ext cx="403412" cy="6383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7" name="正方形/長方形 56">
                          <a:extLst>
                            <a:ext uri="{FF2B5EF4-FFF2-40B4-BE49-F238E27FC236}">
                              <a16:creationId xmlns:a16="http://schemas.microsoft.com/office/drawing/2014/main" id="{8436AA5C-2A9D-4342-9A96-AC3E9A0C2D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81912" y="9744531"/>
                          <a:ext cx="403026" cy="60202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8" name="正方形/長方形 57">
                          <a:extLst>
                            <a:ext uri="{FF2B5EF4-FFF2-40B4-BE49-F238E27FC236}">
                              <a16:creationId xmlns:a16="http://schemas.microsoft.com/office/drawing/2014/main" id="{3C78DA76-9E37-411A-97DC-CE13672153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09055" y="9744530"/>
                          <a:ext cx="403412" cy="60202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59" name="正方形/長方形 281">
                          <a:extLst>
                            <a:ext uri="{FF2B5EF4-FFF2-40B4-BE49-F238E27FC236}">
                              <a16:creationId xmlns:a16="http://schemas.microsoft.com/office/drawing/2014/main" id="{2FCA97BB-99D1-467A-AC24-DB0F255F2A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 flipV="1">
                          <a:off x="4819500" y="9055948"/>
                          <a:ext cx="323427" cy="538653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0 h 1232647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392415"/>
                            <a:gd name="connsiteY0" fmla="*/ 15465 h 1248112"/>
                            <a:gd name="connsiteX1" fmla="*/ 385676 w 392415"/>
                            <a:gd name="connsiteY1" fmla="*/ 0 h 1248112"/>
                            <a:gd name="connsiteX2" fmla="*/ 392207 w 392415"/>
                            <a:gd name="connsiteY2" fmla="*/ 1248112 h 1248112"/>
                            <a:gd name="connsiteX3" fmla="*/ 0 w 392415"/>
                            <a:gd name="connsiteY3" fmla="*/ 15465 h 1248112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291083"/>
                            <a:gd name="connsiteY0" fmla="*/ 18512 h 1232647"/>
                            <a:gd name="connsiteX1" fmla="*/ 291083 w 291083"/>
                            <a:gd name="connsiteY1" fmla="*/ 0 h 1232647"/>
                            <a:gd name="connsiteX2" fmla="*/ 285790 w 291083"/>
                            <a:gd name="connsiteY2" fmla="*/ 1232647 h 1232647"/>
                            <a:gd name="connsiteX3" fmla="*/ 0 w 291083"/>
                            <a:gd name="connsiteY3" fmla="*/ 18512 h 1232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91083" h="1232647">
                              <a:moveTo>
                                <a:pt x="0" y="18512"/>
                              </a:moveTo>
                              <a:lnTo>
                                <a:pt x="291083" y="0"/>
                              </a:lnTo>
                              <a:cubicBezTo>
                                <a:pt x="289319" y="410882"/>
                                <a:pt x="287554" y="821765"/>
                                <a:pt x="285790" y="1232647"/>
                              </a:cubicBezTo>
                              <a:lnTo>
                                <a:pt x="0" y="1851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0" name="正方形/長方形 281">
                          <a:extLst>
                            <a:ext uri="{FF2B5EF4-FFF2-40B4-BE49-F238E27FC236}">
                              <a16:creationId xmlns:a16="http://schemas.microsoft.com/office/drawing/2014/main" id="{1211EE5C-AB08-4723-88A0-38B51E869D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4819501" y="9741625"/>
                          <a:ext cx="384094" cy="608408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0 h 1232647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392415"/>
                            <a:gd name="connsiteY0" fmla="*/ 15465 h 1248112"/>
                            <a:gd name="connsiteX1" fmla="*/ 385676 w 392415"/>
                            <a:gd name="connsiteY1" fmla="*/ 0 h 1248112"/>
                            <a:gd name="connsiteX2" fmla="*/ 392207 w 392415"/>
                            <a:gd name="connsiteY2" fmla="*/ 1248112 h 1248112"/>
                            <a:gd name="connsiteX3" fmla="*/ 0 w 392415"/>
                            <a:gd name="connsiteY3" fmla="*/ 15465 h 1248112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291083"/>
                            <a:gd name="connsiteY0" fmla="*/ 18512 h 1232647"/>
                            <a:gd name="connsiteX1" fmla="*/ 291083 w 291083"/>
                            <a:gd name="connsiteY1" fmla="*/ 0 h 1232647"/>
                            <a:gd name="connsiteX2" fmla="*/ 285790 w 291083"/>
                            <a:gd name="connsiteY2" fmla="*/ 1232647 h 1232647"/>
                            <a:gd name="connsiteX3" fmla="*/ 0 w 291083"/>
                            <a:gd name="connsiteY3" fmla="*/ 18512 h 1232647"/>
                            <a:gd name="connsiteX0" fmla="*/ 0 w 379764"/>
                            <a:gd name="connsiteY0" fmla="*/ 0 h 1240932"/>
                            <a:gd name="connsiteX1" fmla="*/ 379764 w 379764"/>
                            <a:gd name="connsiteY1" fmla="*/ 8285 h 1240932"/>
                            <a:gd name="connsiteX2" fmla="*/ 374471 w 379764"/>
                            <a:gd name="connsiteY2" fmla="*/ 1240932 h 1240932"/>
                            <a:gd name="connsiteX3" fmla="*/ 0 w 379764"/>
                            <a:gd name="connsiteY3" fmla="*/ 0 h 12409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79764" h="1240932">
                              <a:moveTo>
                                <a:pt x="0" y="0"/>
                              </a:moveTo>
                              <a:lnTo>
                                <a:pt x="379764" y="8285"/>
                              </a:lnTo>
                              <a:cubicBezTo>
                                <a:pt x="378000" y="419167"/>
                                <a:pt x="376235" y="830050"/>
                                <a:pt x="374471" y="1240932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1" name="正方形/長方形 281">
                          <a:extLst>
                            <a:ext uri="{FF2B5EF4-FFF2-40B4-BE49-F238E27FC236}">
                              <a16:creationId xmlns:a16="http://schemas.microsoft.com/office/drawing/2014/main" id="{FC307643-D733-48F7-937D-72073E6FD2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 flipV="1">
                          <a:off x="3420307" y="10448568"/>
                          <a:ext cx="259285" cy="302172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0 h 1232647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392415"/>
                            <a:gd name="connsiteY0" fmla="*/ 15465 h 1248112"/>
                            <a:gd name="connsiteX1" fmla="*/ 385676 w 392415"/>
                            <a:gd name="connsiteY1" fmla="*/ 0 h 1248112"/>
                            <a:gd name="connsiteX2" fmla="*/ 392207 w 392415"/>
                            <a:gd name="connsiteY2" fmla="*/ 1248112 h 1248112"/>
                            <a:gd name="connsiteX3" fmla="*/ 0 w 392415"/>
                            <a:gd name="connsiteY3" fmla="*/ 15465 h 1248112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291083"/>
                            <a:gd name="connsiteY0" fmla="*/ 18512 h 1232647"/>
                            <a:gd name="connsiteX1" fmla="*/ 291083 w 291083"/>
                            <a:gd name="connsiteY1" fmla="*/ 0 h 1232647"/>
                            <a:gd name="connsiteX2" fmla="*/ 285790 w 291083"/>
                            <a:gd name="connsiteY2" fmla="*/ 1232647 h 1232647"/>
                            <a:gd name="connsiteX3" fmla="*/ 0 w 291083"/>
                            <a:gd name="connsiteY3" fmla="*/ 18512 h 1232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91083" h="1232647">
                              <a:moveTo>
                                <a:pt x="0" y="18512"/>
                              </a:moveTo>
                              <a:lnTo>
                                <a:pt x="291083" y="0"/>
                              </a:lnTo>
                              <a:cubicBezTo>
                                <a:pt x="289319" y="410882"/>
                                <a:pt x="287554" y="821765"/>
                                <a:pt x="285790" y="1232647"/>
                              </a:cubicBezTo>
                              <a:lnTo>
                                <a:pt x="0" y="1851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2" name="正方形/長方形 281">
                          <a:extLst>
                            <a:ext uri="{FF2B5EF4-FFF2-40B4-BE49-F238E27FC236}">
                              <a16:creationId xmlns:a16="http://schemas.microsoft.com/office/drawing/2014/main" id="{BB74EF90-9000-4858-BA19-60B463C322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13198" y="9732549"/>
                          <a:ext cx="335017" cy="604346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0 h 1232647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392415"/>
                            <a:gd name="connsiteY0" fmla="*/ 15465 h 1248112"/>
                            <a:gd name="connsiteX1" fmla="*/ 385676 w 392415"/>
                            <a:gd name="connsiteY1" fmla="*/ 0 h 1248112"/>
                            <a:gd name="connsiteX2" fmla="*/ 392207 w 392415"/>
                            <a:gd name="connsiteY2" fmla="*/ 1248112 h 1248112"/>
                            <a:gd name="connsiteX3" fmla="*/ 0 w 392415"/>
                            <a:gd name="connsiteY3" fmla="*/ 15465 h 1248112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291083"/>
                            <a:gd name="connsiteY0" fmla="*/ 18512 h 1232647"/>
                            <a:gd name="connsiteX1" fmla="*/ 291083 w 291083"/>
                            <a:gd name="connsiteY1" fmla="*/ 0 h 1232647"/>
                            <a:gd name="connsiteX2" fmla="*/ 285790 w 291083"/>
                            <a:gd name="connsiteY2" fmla="*/ 1232647 h 1232647"/>
                            <a:gd name="connsiteX3" fmla="*/ 0 w 291083"/>
                            <a:gd name="connsiteY3" fmla="*/ 18512 h 1232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91083" h="1232647">
                              <a:moveTo>
                                <a:pt x="0" y="18512"/>
                              </a:moveTo>
                              <a:lnTo>
                                <a:pt x="291083" y="0"/>
                              </a:lnTo>
                              <a:cubicBezTo>
                                <a:pt x="289319" y="410882"/>
                                <a:pt x="287554" y="821765"/>
                                <a:pt x="285790" y="1232647"/>
                              </a:cubicBezTo>
                              <a:lnTo>
                                <a:pt x="0" y="1851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3" name="正方形/長方形 281">
                          <a:extLst>
                            <a:ext uri="{FF2B5EF4-FFF2-40B4-BE49-F238E27FC236}">
                              <a16:creationId xmlns:a16="http://schemas.microsoft.com/office/drawing/2014/main" id="{1AD1EA69-E71C-4816-A258-2C884BF0FA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 flipV="1">
                          <a:off x="3140940" y="9877069"/>
                          <a:ext cx="234934" cy="453259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0 h 1232647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392415"/>
                            <a:gd name="connsiteY0" fmla="*/ 15465 h 1248112"/>
                            <a:gd name="connsiteX1" fmla="*/ 385676 w 392415"/>
                            <a:gd name="connsiteY1" fmla="*/ 0 h 1248112"/>
                            <a:gd name="connsiteX2" fmla="*/ 392207 w 392415"/>
                            <a:gd name="connsiteY2" fmla="*/ 1248112 h 1248112"/>
                            <a:gd name="connsiteX3" fmla="*/ 0 w 392415"/>
                            <a:gd name="connsiteY3" fmla="*/ 15465 h 1248112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291083"/>
                            <a:gd name="connsiteY0" fmla="*/ 18512 h 1232647"/>
                            <a:gd name="connsiteX1" fmla="*/ 291083 w 291083"/>
                            <a:gd name="connsiteY1" fmla="*/ 0 h 1232647"/>
                            <a:gd name="connsiteX2" fmla="*/ 285790 w 291083"/>
                            <a:gd name="connsiteY2" fmla="*/ 1232647 h 1232647"/>
                            <a:gd name="connsiteX3" fmla="*/ 0 w 291083"/>
                            <a:gd name="connsiteY3" fmla="*/ 18512 h 1232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91083" h="1232647">
                              <a:moveTo>
                                <a:pt x="0" y="18512"/>
                              </a:moveTo>
                              <a:lnTo>
                                <a:pt x="291083" y="0"/>
                              </a:lnTo>
                              <a:cubicBezTo>
                                <a:pt x="289319" y="410882"/>
                                <a:pt x="287554" y="821765"/>
                                <a:pt x="285790" y="1232647"/>
                              </a:cubicBezTo>
                              <a:lnTo>
                                <a:pt x="0" y="1851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4" name="正方形/長方形 63">
                          <a:extLst>
                            <a:ext uri="{FF2B5EF4-FFF2-40B4-BE49-F238E27FC236}">
                              <a16:creationId xmlns:a16="http://schemas.microsoft.com/office/drawing/2014/main" id="{427C44F8-245C-49BF-B6DD-7ADE0D134F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0940" y="10455138"/>
                          <a:ext cx="202864" cy="2956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5" name="正方形/長方形 281">
                          <a:extLst>
                            <a:ext uri="{FF2B5EF4-FFF2-40B4-BE49-F238E27FC236}">
                              <a16:creationId xmlns:a16="http://schemas.microsoft.com/office/drawing/2014/main" id="{62D8476D-35B7-4525-A5FD-C6A6A20E3F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4671506" y="10461706"/>
                          <a:ext cx="236485" cy="289033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0 h 1232647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392415"/>
                            <a:gd name="connsiteY0" fmla="*/ 15465 h 1248112"/>
                            <a:gd name="connsiteX1" fmla="*/ 385676 w 392415"/>
                            <a:gd name="connsiteY1" fmla="*/ 0 h 1248112"/>
                            <a:gd name="connsiteX2" fmla="*/ 392207 w 392415"/>
                            <a:gd name="connsiteY2" fmla="*/ 1248112 h 1248112"/>
                            <a:gd name="connsiteX3" fmla="*/ 0 w 392415"/>
                            <a:gd name="connsiteY3" fmla="*/ 15465 h 1248112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291083"/>
                            <a:gd name="connsiteY0" fmla="*/ 18512 h 1232647"/>
                            <a:gd name="connsiteX1" fmla="*/ 291083 w 291083"/>
                            <a:gd name="connsiteY1" fmla="*/ 0 h 1232647"/>
                            <a:gd name="connsiteX2" fmla="*/ 285790 w 291083"/>
                            <a:gd name="connsiteY2" fmla="*/ 1232647 h 1232647"/>
                            <a:gd name="connsiteX3" fmla="*/ 0 w 291083"/>
                            <a:gd name="connsiteY3" fmla="*/ 18512 h 1232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91083" h="1232647">
                              <a:moveTo>
                                <a:pt x="0" y="18512"/>
                              </a:moveTo>
                              <a:lnTo>
                                <a:pt x="291083" y="0"/>
                              </a:lnTo>
                              <a:cubicBezTo>
                                <a:pt x="289319" y="410882"/>
                                <a:pt x="287554" y="821765"/>
                                <a:pt x="285790" y="1232647"/>
                              </a:cubicBezTo>
                              <a:lnTo>
                                <a:pt x="0" y="1851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6" name="正方形/長方形 281">
                          <a:extLst>
                            <a:ext uri="{FF2B5EF4-FFF2-40B4-BE49-F238E27FC236}">
                              <a16:creationId xmlns:a16="http://schemas.microsoft.com/office/drawing/2014/main" id="{FA6BC5C3-C84B-4F2A-B84B-1DE50924AB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4934264" y="9732547"/>
                          <a:ext cx="421959" cy="638347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0 h 1232647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392415"/>
                            <a:gd name="connsiteY0" fmla="*/ 15465 h 1248112"/>
                            <a:gd name="connsiteX1" fmla="*/ 385676 w 392415"/>
                            <a:gd name="connsiteY1" fmla="*/ 0 h 1248112"/>
                            <a:gd name="connsiteX2" fmla="*/ 392207 w 392415"/>
                            <a:gd name="connsiteY2" fmla="*/ 1248112 h 1248112"/>
                            <a:gd name="connsiteX3" fmla="*/ 0 w 392415"/>
                            <a:gd name="connsiteY3" fmla="*/ 15465 h 1248112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291083"/>
                            <a:gd name="connsiteY0" fmla="*/ 18512 h 1232647"/>
                            <a:gd name="connsiteX1" fmla="*/ 291083 w 291083"/>
                            <a:gd name="connsiteY1" fmla="*/ 0 h 1232647"/>
                            <a:gd name="connsiteX2" fmla="*/ 285790 w 291083"/>
                            <a:gd name="connsiteY2" fmla="*/ 1232647 h 1232647"/>
                            <a:gd name="connsiteX3" fmla="*/ 0 w 291083"/>
                            <a:gd name="connsiteY3" fmla="*/ 18512 h 1232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91083" h="1232647">
                              <a:moveTo>
                                <a:pt x="0" y="18512"/>
                              </a:moveTo>
                              <a:lnTo>
                                <a:pt x="291083" y="0"/>
                              </a:lnTo>
                              <a:cubicBezTo>
                                <a:pt x="289319" y="410882"/>
                                <a:pt x="287554" y="821765"/>
                                <a:pt x="285790" y="1232647"/>
                              </a:cubicBezTo>
                              <a:lnTo>
                                <a:pt x="0" y="1851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7" name="正方形/長方形 66">
                          <a:extLst>
                            <a:ext uri="{FF2B5EF4-FFF2-40B4-BE49-F238E27FC236}">
                              <a16:creationId xmlns:a16="http://schemas.microsoft.com/office/drawing/2014/main" id="{5FFC8C5F-8D48-4156-ABC5-D3C2620523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76247" y="10467117"/>
                          <a:ext cx="983655" cy="2836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8" name="正方形/長方形 281">
                          <a:extLst>
                            <a:ext uri="{FF2B5EF4-FFF2-40B4-BE49-F238E27FC236}">
                              <a16:creationId xmlns:a16="http://schemas.microsoft.com/office/drawing/2014/main" id="{DDDC7260-2F16-4009-B696-322E038F09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5319675" y="8304874"/>
                          <a:ext cx="556611" cy="1217472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0 h 1232647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392415"/>
                            <a:gd name="connsiteY0" fmla="*/ 15465 h 1248112"/>
                            <a:gd name="connsiteX1" fmla="*/ 385676 w 392415"/>
                            <a:gd name="connsiteY1" fmla="*/ 0 h 1248112"/>
                            <a:gd name="connsiteX2" fmla="*/ 392207 w 392415"/>
                            <a:gd name="connsiteY2" fmla="*/ 1248112 h 1248112"/>
                            <a:gd name="connsiteX3" fmla="*/ 0 w 392415"/>
                            <a:gd name="connsiteY3" fmla="*/ 15465 h 1248112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291083"/>
                            <a:gd name="connsiteY0" fmla="*/ 18512 h 1232647"/>
                            <a:gd name="connsiteX1" fmla="*/ 291083 w 291083"/>
                            <a:gd name="connsiteY1" fmla="*/ 0 h 1232647"/>
                            <a:gd name="connsiteX2" fmla="*/ 285790 w 291083"/>
                            <a:gd name="connsiteY2" fmla="*/ 1232647 h 1232647"/>
                            <a:gd name="connsiteX3" fmla="*/ 0 w 291083"/>
                            <a:gd name="connsiteY3" fmla="*/ 18512 h 1232647"/>
                            <a:gd name="connsiteX0" fmla="*/ 0 w 379764"/>
                            <a:gd name="connsiteY0" fmla="*/ 0 h 1240932"/>
                            <a:gd name="connsiteX1" fmla="*/ 379764 w 379764"/>
                            <a:gd name="connsiteY1" fmla="*/ 8285 h 1240932"/>
                            <a:gd name="connsiteX2" fmla="*/ 374471 w 379764"/>
                            <a:gd name="connsiteY2" fmla="*/ 1240932 h 1240932"/>
                            <a:gd name="connsiteX3" fmla="*/ 0 w 379764"/>
                            <a:gd name="connsiteY3" fmla="*/ 0 h 1240932"/>
                            <a:gd name="connsiteX0" fmla="*/ 0 w 374859"/>
                            <a:gd name="connsiteY0" fmla="*/ 0 h 1240932"/>
                            <a:gd name="connsiteX1" fmla="*/ 373081 w 374859"/>
                            <a:gd name="connsiteY1" fmla="*/ 31731 h 1240932"/>
                            <a:gd name="connsiteX2" fmla="*/ 374471 w 374859"/>
                            <a:gd name="connsiteY2" fmla="*/ 1240932 h 1240932"/>
                            <a:gd name="connsiteX3" fmla="*/ 0 w 374859"/>
                            <a:gd name="connsiteY3" fmla="*/ 0 h 1240932"/>
                            <a:gd name="connsiteX0" fmla="*/ 0 w 363721"/>
                            <a:gd name="connsiteY0" fmla="*/ 2400 h 1209838"/>
                            <a:gd name="connsiteX1" fmla="*/ 361943 w 363721"/>
                            <a:gd name="connsiteY1" fmla="*/ 637 h 1209838"/>
                            <a:gd name="connsiteX2" fmla="*/ 363333 w 363721"/>
                            <a:gd name="connsiteY2" fmla="*/ 1209838 h 1209838"/>
                            <a:gd name="connsiteX3" fmla="*/ 0 w 363721"/>
                            <a:gd name="connsiteY3" fmla="*/ 2400 h 1209838"/>
                            <a:gd name="connsiteX0" fmla="*/ 0 w 363721"/>
                            <a:gd name="connsiteY0" fmla="*/ 0 h 1210787"/>
                            <a:gd name="connsiteX1" fmla="*/ 361943 w 363721"/>
                            <a:gd name="connsiteY1" fmla="*/ 1586 h 1210787"/>
                            <a:gd name="connsiteX2" fmla="*/ 363333 w 363721"/>
                            <a:gd name="connsiteY2" fmla="*/ 1210787 h 1210787"/>
                            <a:gd name="connsiteX3" fmla="*/ 0 w 363721"/>
                            <a:gd name="connsiteY3" fmla="*/ 0 h 12107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63721" h="1210787">
                              <a:moveTo>
                                <a:pt x="0" y="0"/>
                              </a:moveTo>
                              <a:cubicBezTo>
                                <a:pt x="126588" y="2762"/>
                                <a:pt x="235355" y="-1176"/>
                                <a:pt x="361943" y="1586"/>
                              </a:cubicBezTo>
                              <a:cubicBezTo>
                                <a:pt x="360179" y="412468"/>
                                <a:pt x="365097" y="799905"/>
                                <a:pt x="363333" y="1210787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69" name="正方形/長方形 281">
                          <a:extLst>
                            <a:ext uri="{FF2B5EF4-FFF2-40B4-BE49-F238E27FC236}">
                              <a16:creationId xmlns:a16="http://schemas.microsoft.com/office/drawing/2014/main" id="{05C5C6F8-426B-416E-9299-778D448DDB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5396881" y="8316657"/>
                          <a:ext cx="579987" cy="1261106"/>
                        </a:xfrm>
                        <a:custGeom>
                          <a:avLst/>
                          <a:gdLst>
                            <a:gd name="connsiteX0" fmla="*/ 0 w 403412"/>
                            <a:gd name="connsiteY0" fmla="*/ 0 h 661147"/>
                            <a:gd name="connsiteX1" fmla="*/ 403412 w 403412"/>
                            <a:gd name="connsiteY1" fmla="*/ 0 h 661147"/>
                            <a:gd name="connsiteX2" fmla="*/ 403412 w 403412"/>
                            <a:gd name="connsiteY2" fmla="*/ 661147 h 661147"/>
                            <a:gd name="connsiteX3" fmla="*/ 0 w 403412"/>
                            <a:gd name="connsiteY3" fmla="*/ 661147 h 661147"/>
                            <a:gd name="connsiteX4" fmla="*/ 0 w 403412"/>
                            <a:gd name="connsiteY4" fmla="*/ 0 h 661147"/>
                            <a:gd name="connsiteX0" fmla="*/ 0 w 403412"/>
                            <a:gd name="connsiteY0" fmla="*/ 0 h 1199029"/>
                            <a:gd name="connsiteX1" fmla="*/ 403412 w 403412"/>
                            <a:gd name="connsiteY1" fmla="*/ 0 h 1199029"/>
                            <a:gd name="connsiteX2" fmla="*/ 381001 w 403412"/>
                            <a:gd name="connsiteY2" fmla="*/ 1199029 h 1199029"/>
                            <a:gd name="connsiteX3" fmla="*/ 0 w 403412"/>
                            <a:gd name="connsiteY3" fmla="*/ 661147 h 1199029"/>
                            <a:gd name="connsiteX4" fmla="*/ 0 w 403412"/>
                            <a:gd name="connsiteY4" fmla="*/ 0 h 1199029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661147 h 1232647"/>
                            <a:gd name="connsiteX4" fmla="*/ 0 w 403412"/>
                            <a:gd name="connsiteY4" fmla="*/ 0 h 1232647"/>
                            <a:gd name="connsiteX0" fmla="*/ 0 w 403412"/>
                            <a:gd name="connsiteY0" fmla="*/ 0 h 1232647"/>
                            <a:gd name="connsiteX1" fmla="*/ 403412 w 403412"/>
                            <a:gd name="connsiteY1" fmla="*/ 0 h 1232647"/>
                            <a:gd name="connsiteX2" fmla="*/ 392207 w 403412"/>
                            <a:gd name="connsiteY2" fmla="*/ 1232647 h 1232647"/>
                            <a:gd name="connsiteX3" fmla="*/ 0 w 403412"/>
                            <a:gd name="connsiteY3" fmla="*/ 0 h 1232647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392415"/>
                            <a:gd name="connsiteY0" fmla="*/ 15465 h 1248112"/>
                            <a:gd name="connsiteX1" fmla="*/ 385676 w 392415"/>
                            <a:gd name="connsiteY1" fmla="*/ 0 h 1248112"/>
                            <a:gd name="connsiteX2" fmla="*/ 392207 w 392415"/>
                            <a:gd name="connsiteY2" fmla="*/ 1248112 h 1248112"/>
                            <a:gd name="connsiteX3" fmla="*/ 0 w 392415"/>
                            <a:gd name="connsiteY3" fmla="*/ 15465 h 1248112"/>
                            <a:gd name="connsiteX0" fmla="*/ 0 w 397500"/>
                            <a:gd name="connsiteY0" fmla="*/ 0 h 1232647"/>
                            <a:gd name="connsiteX1" fmla="*/ 397500 w 397500"/>
                            <a:gd name="connsiteY1" fmla="*/ 0 h 1232647"/>
                            <a:gd name="connsiteX2" fmla="*/ 392207 w 397500"/>
                            <a:gd name="connsiteY2" fmla="*/ 1232647 h 1232647"/>
                            <a:gd name="connsiteX3" fmla="*/ 0 w 397500"/>
                            <a:gd name="connsiteY3" fmla="*/ 0 h 1232647"/>
                            <a:gd name="connsiteX0" fmla="*/ 0 w 291083"/>
                            <a:gd name="connsiteY0" fmla="*/ 18512 h 1232647"/>
                            <a:gd name="connsiteX1" fmla="*/ 291083 w 291083"/>
                            <a:gd name="connsiteY1" fmla="*/ 0 h 1232647"/>
                            <a:gd name="connsiteX2" fmla="*/ 285790 w 291083"/>
                            <a:gd name="connsiteY2" fmla="*/ 1232647 h 1232647"/>
                            <a:gd name="connsiteX3" fmla="*/ 0 w 291083"/>
                            <a:gd name="connsiteY3" fmla="*/ 18512 h 1232647"/>
                            <a:gd name="connsiteX0" fmla="*/ 0 w 291083"/>
                            <a:gd name="connsiteY0" fmla="*/ 18512 h 1125835"/>
                            <a:gd name="connsiteX1" fmla="*/ 291083 w 291083"/>
                            <a:gd name="connsiteY1" fmla="*/ 0 h 1125835"/>
                            <a:gd name="connsiteX2" fmla="*/ 262608 w 291083"/>
                            <a:gd name="connsiteY2" fmla="*/ 1125835 h 1125835"/>
                            <a:gd name="connsiteX3" fmla="*/ 0 w 291083"/>
                            <a:gd name="connsiteY3" fmla="*/ 18512 h 1125835"/>
                            <a:gd name="connsiteX0" fmla="*/ 0 w 262938"/>
                            <a:gd name="connsiteY0" fmla="*/ 3677 h 1111000"/>
                            <a:gd name="connsiteX1" fmla="*/ 260173 w 262938"/>
                            <a:gd name="connsiteY1" fmla="*/ 0 h 1111000"/>
                            <a:gd name="connsiteX2" fmla="*/ 262608 w 262938"/>
                            <a:gd name="connsiteY2" fmla="*/ 1111000 h 1111000"/>
                            <a:gd name="connsiteX3" fmla="*/ 0 w 262938"/>
                            <a:gd name="connsiteY3" fmla="*/ 3677 h 11110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62938" h="1111000">
                              <a:moveTo>
                                <a:pt x="0" y="3677"/>
                              </a:moveTo>
                              <a:lnTo>
                                <a:pt x="260173" y="0"/>
                              </a:lnTo>
                              <a:cubicBezTo>
                                <a:pt x="258409" y="410882"/>
                                <a:pt x="264372" y="700118"/>
                                <a:pt x="262608" y="1111000"/>
                              </a:cubicBezTo>
                              <a:lnTo>
                                <a:pt x="0" y="367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70" name="正方形/長方形 69">
                          <a:extLst>
                            <a:ext uri="{FF2B5EF4-FFF2-40B4-BE49-F238E27FC236}">
                              <a16:creationId xmlns:a16="http://schemas.microsoft.com/office/drawing/2014/main" id="{185E9FC4-F9F7-4146-84A3-9FED6D9E07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37292" y="9737962"/>
                          <a:ext cx="623753" cy="6329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71" name="正方形/長方形 70">
                          <a:extLst>
                            <a:ext uri="{FF2B5EF4-FFF2-40B4-BE49-F238E27FC236}">
                              <a16:creationId xmlns:a16="http://schemas.microsoft.com/office/drawing/2014/main" id="{0EC69094-5658-4AF5-9D47-FD59296B93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97331" y="8305391"/>
                          <a:ext cx="403412" cy="50645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72" name="正方形/長方形 71">
                          <a:extLst>
                            <a:ext uri="{FF2B5EF4-FFF2-40B4-BE49-F238E27FC236}">
                              <a16:creationId xmlns:a16="http://schemas.microsoft.com/office/drawing/2014/main" id="{B69BF1E6-E3BD-4B13-9613-B44C2E7E68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2969" y="9564076"/>
                          <a:ext cx="316855" cy="6383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74" name="正方形/長方形 73">
                          <a:extLst>
                            <a:ext uri="{FF2B5EF4-FFF2-40B4-BE49-F238E27FC236}">
                              <a16:creationId xmlns:a16="http://schemas.microsoft.com/office/drawing/2014/main" id="{EC379612-C943-430B-8DBF-6D42CCDE0D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1653" y="9207035"/>
                          <a:ext cx="280148" cy="272803"/>
                        </a:xfrm>
                        <a:prstGeom prst="rect">
                          <a:avLst/>
                        </a:prstGeom>
                        <a:solidFill>
                          <a:srgbClr val="CEFF6D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75" name="正方形/長方形 74">
                          <a:extLst>
                            <a:ext uri="{FF2B5EF4-FFF2-40B4-BE49-F238E27FC236}">
                              <a16:creationId xmlns:a16="http://schemas.microsoft.com/office/drawing/2014/main" id="{64B54B29-1B89-4E9E-B33D-6D86843B8A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1652" y="8418759"/>
                          <a:ext cx="280148" cy="272803"/>
                        </a:xfrm>
                        <a:prstGeom prst="rect">
                          <a:avLst/>
                        </a:prstGeom>
                        <a:solidFill>
                          <a:srgbClr val="CEFF6D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76" name="正方形/長方形 75">
                          <a:extLst>
                            <a:ext uri="{FF2B5EF4-FFF2-40B4-BE49-F238E27FC236}">
                              <a16:creationId xmlns:a16="http://schemas.microsoft.com/office/drawing/2014/main" id="{8F52FF9F-AA93-48A2-AB4C-73712ED03F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23918" y="10042940"/>
                          <a:ext cx="79374" cy="272803"/>
                        </a:xfrm>
                        <a:prstGeom prst="rect">
                          <a:avLst/>
                        </a:prstGeom>
                        <a:solidFill>
                          <a:srgbClr val="CEFF6D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77" name="正方形/長方形 76">
                          <a:extLst>
                            <a:ext uri="{FF2B5EF4-FFF2-40B4-BE49-F238E27FC236}">
                              <a16:creationId xmlns:a16="http://schemas.microsoft.com/office/drawing/2014/main" id="{937651CE-04C7-434C-B33A-0CC0874F8A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19048" y="10042940"/>
                          <a:ext cx="79374" cy="272803"/>
                        </a:xfrm>
                        <a:prstGeom prst="rect">
                          <a:avLst/>
                        </a:prstGeom>
                        <a:solidFill>
                          <a:srgbClr val="CEFF6D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78" name="正方形/長方形 77">
                          <a:extLst>
                            <a:ext uri="{FF2B5EF4-FFF2-40B4-BE49-F238E27FC236}">
                              <a16:creationId xmlns:a16="http://schemas.microsoft.com/office/drawing/2014/main" id="{48F1E30E-DD2F-4CC6-BF2F-6D4BB26593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18504" y="10042941"/>
                          <a:ext cx="79374" cy="272803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79" name="正方形/長方形 78">
                          <a:extLst>
                            <a:ext uri="{FF2B5EF4-FFF2-40B4-BE49-F238E27FC236}">
                              <a16:creationId xmlns:a16="http://schemas.microsoft.com/office/drawing/2014/main" id="{4E415907-DA33-48F2-9456-F69D9EEAA7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17960" y="10047210"/>
                          <a:ext cx="79374" cy="272803"/>
                        </a:xfrm>
                        <a:prstGeom prst="rect">
                          <a:avLst/>
                        </a:prstGeom>
                        <a:solidFill>
                          <a:srgbClr val="CEFF6D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  <p:sp>
                      <p:nvSpPr>
                        <p:cNvPr id="80" name="正方形/長方形 79">
                          <a:extLst>
                            <a:ext uri="{FF2B5EF4-FFF2-40B4-BE49-F238E27FC236}">
                              <a16:creationId xmlns:a16="http://schemas.microsoft.com/office/drawing/2014/main" id="{2A3256C9-0749-42D1-8873-2799D87564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03687" y="10480708"/>
                          <a:ext cx="389842" cy="253377"/>
                        </a:xfrm>
                        <a:prstGeom prst="rect">
                          <a:avLst/>
                        </a:prstGeom>
                        <a:solidFill>
                          <a:srgbClr val="CEFF6D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/>
                          <a:endParaRPr kumimoji="1" lang="ja-JP" altLang="en-US" sz="1100"/>
                        </a:p>
                      </p:txBody>
                    </p:sp>
                  </p:grpSp>
                  <p:sp>
                    <p:nvSpPr>
                      <p:cNvPr id="43" name="正方形/長方形 42">
                        <a:extLst>
                          <a:ext uri="{FF2B5EF4-FFF2-40B4-BE49-F238E27FC236}">
                            <a16:creationId xmlns:a16="http://schemas.microsoft.com/office/drawing/2014/main" id="{F3286AF7-B6A5-4FA7-9B07-B242E50A87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4640" y="9176216"/>
                        <a:ext cx="669920" cy="249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lIns="91440" tIns="45720" rIns="91440" bIns="45720">
                        <a:no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ja-JP" altLang="en-US" sz="600" b="0" cap="none" spc="0" dirty="0">
                            <a:ln w="12700">
                              <a:noFill/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HGPｺﾞｼｯｸE" pitchFamily="50" charset="-128"/>
                            <a:ea typeface="HGPｺﾞｼｯｸE" pitchFamily="50" charset="-128"/>
                          </a:rPr>
                          <a:t>ヨドバシ</a:t>
                        </a:r>
                        <a:endParaRPr lang="en-US" altLang="ja-JP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endParaRPr>
                      </a:p>
                      <a:p>
                        <a:pPr algn="ctr"/>
                        <a:r>
                          <a:rPr lang="ja-JP" altLang="en-US" sz="700" b="0" cap="none" spc="0" dirty="0">
                            <a:ln w="12700">
                              <a:noFill/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HGPｺﾞｼｯｸE" pitchFamily="50" charset="-128"/>
                            <a:ea typeface="HGPｺﾞｼｯｸE" pitchFamily="50" charset="-128"/>
                          </a:rPr>
                          <a:t>カメラ</a:t>
                        </a:r>
                        <a:endParaRPr lang="en-US" altLang="ja-JP" sz="7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endParaRPr>
                      </a:p>
                    </p:txBody>
                  </p:sp>
                  <p:sp>
                    <p:nvSpPr>
                      <p:cNvPr id="44" name="正方形/長方形 43">
                        <a:extLst>
                          <a:ext uri="{FF2B5EF4-FFF2-40B4-BE49-F238E27FC236}">
                            <a16:creationId xmlns:a16="http://schemas.microsoft.com/office/drawing/2014/main" id="{634E73CB-8C11-4B33-A5D9-EB0710F5CD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9185" y="9773626"/>
                        <a:ext cx="784209" cy="212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lIns="91440" tIns="45720" rIns="91440" bIns="45720">
                        <a:no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ja-JP" altLang="en-US" sz="600" b="0" cap="none" spc="0" dirty="0">
                            <a:ln w="12700">
                              <a:noFill/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HGPｺﾞｼｯｸE" pitchFamily="50" charset="-128"/>
                            <a:ea typeface="HGPｺﾞｼｯｸE" pitchFamily="50" charset="-128"/>
                          </a:rPr>
                          <a:t>カラオケ</a:t>
                        </a:r>
                        <a:endParaRPr lang="en-US" altLang="ja-JP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endParaRPr>
                      </a:p>
                    </p:txBody>
                  </p:sp>
                  <p:sp>
                    <p:nvSpPr>
                      <p:cNvPr id="45" name="正方形/長方形 44">
                        <a:extLst>
                          <a:ext uri="{FF2B5EF4-FFF2-40B4-BE49-F238E27FC236}">
                            <a16:creationId xmlns:a16="http://schemas.microsoft.com/office/drawing/2014/main" id="{AF9B8DAF-AA4D-41AA-AA17-A6277017A1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0365" y="10470829"/>
                        <a:ext cx="861673" cy="311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lIns="91440" tIns="45720" rIns="91440" bIns="45720">
                        <a:no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ja-JP" altLang="en-US" sz="600" b="0" cap="none" spc="0" dirty="0">
                            <a:ln w="12700">
                              <a:noFill/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HGPｺﾞｼｯｸE" pitchFamily="50" charset="-128"/>
                            <a:ea typeface="HGPｺﾞｼｯｸE" pitchFamily="50" charset="-128"/>
                          </a:rPr>
                          <a:t>京王プラザ</a:t>
                        </a:r>
                        <a:endParaRPr lang="en-US" altLang="ja-JP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endParaRPr>
                      </a:p>
                      <a:p>
                        <a:pPr algn="ctr"/>
                        <a:r>
                          <a:rPr lang="ja-JP" altLang="en-US" sz="600" b="0" cap="none" spc="0" dirty="0">
                            <a:ln w="12700">
                              <a:noFill/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HGPｺﾞｼｯｸE" pitchFamily="50" charset="-128"/>
                            <a:ea typeface="HGPｺﾞｼｯｸE" pitchFamily="50" charset="-128"/>
                          </a:rPr>
                          <a:t>ホテル</a:t>
                        </a:r>
                        <a:endParaRPr lang="en-US" altLang="ja-JP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endParaRPr>
                      </a:p>
                    </p:txBody>
                  </p:sp>
                  <p:sp>
                    <p:nvSpPr>
                      <p:cNvPr id="46" name="正方形/長方形 45">
                        <a:extLst>
                          <a:ext uri="{FF2B5EF4-FFF2-40B4-BE49-F238E27FC236}">
                            <a16:creationId xmlns:a16="http://schemas.microsoft.com/office/drawing/2014/main" id="{BA4DD136-C392-41C7-A06F-713E0ADF4F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72150" y="10588847"/>
                        <a:ext cx="669920" cy="247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lIns="91440" tIns="45720" rIns="91440" bIns="45720">
                        <a:no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ja-JP" altLang="en-US" sz="700" b="0" cap="none" spc="0" dirty="0">
                            <a:ln w="12700">
                              <a:noFill/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HGPｺﾞｼｯｸE" pitchFamily="50" charset="-128"/>
                            <a:ea typeface="HGPｺﾞｼｯｸE" pitchFamily="50" charset="-128"/>
                          </a:rPr>
                          <a:t>北口</a:t>
                        </a:r>
                        <a:endParaRPr lang="en-US" altLang="ja-JP" sz="7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endParaRPr>
                      </a:p>
                    </p:txBody>
                  </p:sp>
                  <p:sp>
                    <p:nvSpPr>
                      <p:cNvPr id="47" name="正方形/長方形 46">
                        <a:extLst>
                          <a:ext uri="{FF2B5EF4-FFF2-40B4-BE49-F238E27FC236}">
                            <a16:creationId xmlns:a16="http://schemas.microsoft.com/office/drawing/2014/main" id="{F48BD414-0ABE-44FE-8D0B-5E51F367B9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75392" y="10927098"/>
                        <a:ext cx="748104" cy="247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lIns="91440" tIns="45720" rIns="91440" bIns="45720">
                        <a:no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ja-JP" altLang="en-US" sz="600" b="0" cap="none" spc="0" dirty="0">
                            <a:ln w="12700">
                              <a:noFill/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HGPｺﾞｼｯｸE" pitchFamily="50" charset="-128"/>
                            <a:ea typeface="HGPｺﾞｼｯｸE" pitchFamily="50" charset="-128"/>
                          </a:rPr>
                          <a:t>←至高尾</a:t>
                        </a:r>
                        <a:endParaRPr lang="en-US" altLang="ja-JP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endParaRPr>
                      </a:p>
                    </p:txBody>
                  </p:sp>
                  <p:sp>
                    <p:nvSpPr>
                      <p:cNvPr id="48" name="正方形/長方形 47">
                        <a:extLst>
                          <a:ext uri="{FF2B5EF4-FFF2-40B4-BE49-F238E27FC236}">
                            <a16:creationId xmlns:a16="http://schemas.microsoft.com/office/drawing/2014/main" id="{18110D5B-B1CF-4C51-9924-09FD79A88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8602" y="10934445"/>
                        <a:ext cx="772266" cy="247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lIns="91440" tIns="45720" rIns="91440" bIns="45720">
                        <a:no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ja-JP" altLang="en-US" sz="600" b="0" cap="none" spc="0" dirty="0">
                            <a:ln w="12700">
                              <a:noFill/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HGPｺﾞｼｯｸE" pitchFamily="50" charset="-128"/>
                            <a:ea typeface="HGPｺﾞｼｯｸE" pitchFamily="50" charset="-128"/>
                          </a:rPr>
                          <a:t>至新宿→</a:t>
                        </a:r>
                        <a:endParaRPr lang="en-US" altLang="ja-JP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endParaRPr>
                      </a:p>
                    </p:txBody>
                  </p:sp>
                </p:grpSp>
                <p:sp>
                  <p:nvSpPr>
                    <p:cNvPr id="39" name="正方形/長方形 38">
                      <a:extLst>
                        <a:ext uri="{FF2B5EF4-FFF2-40B4-BE49-F238E27FC236}">
                          <a16:creationId xmlns:a16="http://schemas.microsoft.com/office/drawing/2014/main" id="{12A696DD-3AA6-47EA-8C2A-325AD010F7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50822" y="8387358"/>
                      <a:ext cx="735522" cy="2450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>
                      <a:noAutofit/>
                    </a:bodyPr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ja-JP" altLang="en-US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クリエイト</a:t>
                      </a:r>
                      <a:endParaRPr lang="en-US" altLang="ja-JP" sz="6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ctr"/>
                      <a:r>
                        <a:rPr lang="ja-JP" altLang="en-US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ホール</a:t>
                      </a:r>
                      <a:endParaRPr lang="en-US" altLang="ja-JP" sz="6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p:txBody>
                </p:sp>
                <p:sp>
                  <p:nvSpPr>
                    <p:cNvPr id="40" name="矢印: 下 417">
                      <a:extLst>
                        <a:ext uri="{FF2B5EF4-FFF2-40B4-BE49-F238E27FC236}">
                          <a16:creationId xmlns:a16="http://schemas.microsoft.com/office/drawing/2014/main" id="{E68221A8-B692-41CC-8EC5-8B758FC16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6000" y="9933522"/>
                      <a:ext cx="125503" cy="193647"/>
                    </a:xfrm>
                    <a:prstGeom prst="downArrow">
                      <a:avLst>
                        <a:gd name="adj1" fmla="val 50000"/>
                        <a:gd name="adj2" fmla="val 68421"/>
                      </a:avLst>
                    </a:prstGeom>
                    <a:solidFill>
                      <a:srgbClr val="7F7F7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kumimoji="1" lang="ja-JP" altLang="en-US" sz="1100"/>
                    </a:p>
                  </p:txBody>
                </p:sp>
              </p:grpSp>
              <p:grpSp>
                <p:nvGrpSpPr>
                  <p:cNvPr id="18" name="グループ化 17"/>
                  <p:cNvGrpSpPr/>
                  <p:nvPr/>
                </p:nvGrpSpPr>
                <p:grpSpPr>
                  <a:xfrm>
                    <a:off x="8422155" y="9703924"/>
                    <a:ext cx="2624631" cy="57937"/>
                    <a:chOff x="7749830" y="0"/>
                    <a:chExt cx="2521771" cy="54768"/>
                  </a:xfrm>
                </p:grpSpPr>
                <p:sp>
                  <p:nvSpPr>
                    <p:cNvPr id="22" name="正方形/長方形 21"/>
                    <p:cNvSpPr/>
                    <p:nvPr/>
                  </p:nvSpPr>
                  <p:spPr>
                    <a:xfrm>
                      <a:off x="8380441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" name="正方形/長方形 22"/>
                    <p:cNvSpPr/>
                    <p:nvPr/>
                  </p:nvSpPr>
                  <p:spPr>
                    <a:xfrm>
                      <a:off x="8537573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" name="正方形/長方形 23"/>
                    <p:cNvSpPr/>
                    <p:nvPr/>
                  </p:nvSpPr>
                  <p:spPr>
                    <a:xfrm>
                      <a:off x="8694705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" name="正方形/長方形 24"/>
                    <p:cNvSpPr/>
                    <p:nvPr/>
                  </p:nvSpPr>
                  <p:spPr>
                    <a:xfrm>
                      <a:off x="8851837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" name="正方形/長方形 25"/>
                    <p:cNvSpPr/>
                    <p:nvPr/>
                  </p:nvSpPr>
                  <p:spPr>
                    <a:xfrm>
                      <a:off x="7749830" y="0"/>
                      <a:ext cx="157132" cy="54768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" name="正方形/長方形 26"/>
                    <p:cNvSpPr/>
                    <p:nvPr/>
                  </p:nvSpPr>
                  <p:spPr>
                    <a:xfrm>
                      <a:off x="7906962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" name="正方形/長方形 27"/>
                    <p:cNvSpPr/>
                    <p:nvPr/>
                  </p:nvSpPr>
                  <p:spPr>
                    <a:xfrm>
                      <a:off x="8064094" y="0"/>
                      <a:ext cx="157132" cy="54768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" name="正方形/長方形 28"/>
                    <p:cNvSpPr/>
                    <p:nvPr/>
                  </p:nvSpPr>
                  <p:spPr>
                    <a:xfrm>
                      <a:off x="8221226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" name="正方形/長方形 29"/>
                    <p:cNvSpPr/>
                    <p:nvPr/>
                  </p:nvSpPr>
                  <p:spPr>
                    <a:xfrm>
                      <a:off x="9643073" y="0"/>
                      <a:ext cx="157132" cy="54768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" name="正方形/長方形 30"/>
                    <p:cNvSpPr/>
                    <p:nvPr/>
                  </p:nvSpPr>
                  <p:spPr>
                    <a:xfrm>
                      <a:off x="9800205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正方形/長方形 31"/>
                    <p:cNvSpPr/>
                    <p:nvPr/>
                  </p:nvSpPr>
                  <p:spPr>
                    <a:xfrm>
                      <a:off x="9957337" y="0"/>
                      <a:ext cx="157132" cy="54768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" name="正方形/長方形 32"/>
                    <p:cNvSpPr/>
                    <p:nvPr/>
                  </p:nvSpPr>
                  <p:spPr>
                    <a:xfrm>
                      <a:off x="10114469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" name="正方形/長方形 33"/>
                    <p:cNvSpPr/>
                    <p:nvPr/>
                  </p:nvSpPr>
                  <p:spPr>
                    <a:xfrm>
                      <a:off x="9012462" y="0"/>
                      <a:ext cx="157132" cy="54768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" name="正方形/長方形 34"/>
                    <p:cNvSpPr/>
                    <p:nvPr/>
                  </p:nvSpPr>
                  <p:spPr>
                    <a:xfrm>
                      <a:off x="9169594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" name="正方形/長方形 35"/>
                    <p:cNvSpPr/>
                    <p:nvPr/>
                  </p:nvSpPr>
                  <p:spPr>
                    <a:xfrm>
                      <a:off x="9326726" y="0"/>
                      <a:ext cx="157132" cy="54768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7" name="正方形/長方形 36"/>
                    <p:cNvSpPr/>
                    <p:nvPr/>
                  </p:nvSpPr>
                  <p:spPr>
                    <a:xfrm>
                      <a:off x="9483858" y="0"/>
                      <a:ext cx="157132" cy="547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" name="グループ化 18"/>
                  <p:cNvGrpSpPr/>
                  <p:nvPr/>
                </p:nvGrpSpPr>
                <p:grpSpPr>
                  <a:xfrm>
                    <a:off x="8997821" y="9618661"/>
                    <a:ext cx="868538" cy="232099"/>
                    <a:chOff x="9158360" y="9766016"/>
                    <a:chExt cx="868538" cy="232099"/>
                  </a:xfrm>
                </p:grpSpPr>
                <p:sp>
                  <p:nvSpPr>
                    <p:cNvPr id="20" name="正方形/長方形 19">
                      <a:extLst>
                        <a:ext uri="{FF2B5EF4-FFF2-40B4-BE49-F238E27FC236}">
                          <a16:creationId xmlns:a16="http://schemas.microsoft.com/office/drawing/2014/main" id="{1A75BF78-5F3B-468A-8A85-D8F1A19B18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0706" y="9767382"/>
                      <a:ext cx="734884" cy="2269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kumimoji="1" lang="ja-JP" altLang="en-US" sz="1100"/>
                    </a:p>
                  </p:txBody>
                </p:sp>
                <p:sp>
                  <p:nvSpPr>
                    <p:cNvPr id="21" name="正方形/長方形 20">
                      <a:extLst>
                        <a:ext uri="{FF2B5EF4-FFF2-40B4-BE49-F238E27FC236}">
                          <a16:creationId xmlns:a16="http://schemas.microsoft.com/office/drawing/2014/main" id="{3696B5A8-EC97-4E03-89D4-4DECAB09F5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58360" y="9766016"/>
                      <a:ext cx="868538" cy="2320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>
                      <a:noAutofit/>
                    </a:bodyPr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ja-JP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JR</a:t>
                      </a:r>
                      <a:r>
                        <a:rPr lang="ja-JP" altLang="en-US" sz="600" b="0" cap="none" spc="0" dirty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八王子駅　</a:t>
                      </a:r>
                      <a:endParaRPr lang="en-US" altLang="ja-JP" sz="600" b="0" cap="none" spc="0" dirty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p:txBody>
                </p:sp>
              </p:grpSp>
            </p:grpSp>
            <p:sp>
              <p:nvSpPr>
                <p:cNvPr id="13" name="フリーフォーム: 図形 585">
                  <a:extLst>
                    <a:ext uri="{FF2B5EF4-FFF2-40B4-BE49-F238E27FC236}">
                      <a16:creationId xmlns:a16="http://schemas.microsoft.com/office/drawing/2014/main" id="{5DD0B110-2ED9-49F7-8E8D-D6DD187E7CEC}"/>
                    </a:ext>
                  </a:extLst>
                </p:cNvPr>
                <p:cNvSpPr/>
                <p:nvPr/>
              </p:nvSpPr>
              <p:spPr>
                <a:xfrm>
                  <a:off x="3527953" y="4943543"/>
                  <a:ext cx="1320586" cy="580527"/>
                </a:xfrm>
                <a:prstGeom prst="wedgeRectCallout">
                  <a:avLst>
                    <a:gd name="adj1" fmla="val -119136"/>
                    <a:gd name="adj2" fmla="val 13728"/>
                  </a:avLst>
                </a:prstGeom>
                <a:solidFill>
                  <a:srgbClr val="AEE2A2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09EB1650-2A67-4D82-BD3F-9DEED641AD34}"/>
                    </a:ext>
                  </a:extLst>
                </p:cNvPr>
                <p:cNvSpPr/>
                <p:nvPr/>
              </p:nvSpPr>
              <p:spPr>
                <a:xfrm>
                  <a:off x="3376639" y="4942300"/>
                  <a:ext cx="1507316" cy="4883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ja-JP" altLang="en-US" sz="800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八王子</a:t>
                  </a:r>
                  <a:r>
                    <a:rPr lang="en-US" altLang="ja-JP" sz="800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TC</a:t>
                  </a:r>
                  <a:r>
                    <a:rPr lang="ja-JP" altLang="en-US" sz="800" dirty="0" smtClean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ビル６階</a:t>
                  </a:r>
                  <a:endParaRPr lang="en-US" altLang="ja-JP" sz="8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  <a:p>
                  <a:pPr algn="ctr"/>
                  <a:r>
                    <a:rPr lang="ja-JP" altLang="en-US" sz="800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八王子新卒応援　　　　</a:t>
                  </a:r>
                  <a:endParaRPr lang="en-US" altLang="ja-JP" sz="8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  <a:p>
                  <a:pPr algn="ctr"/>
                  <a:r>
                    <a:rPr lang="ja-JP" altLang="en-US" sz="800" b="0" cap="none" spc="0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effectLst/>
                      <a:latin typeface="HGPｺﾞｼｯｸE" pitchFamily="50" charset="-128"/>
                      <a:ea typeface="HGPｺﾞｼｯｸE" pitchFamily="50" charset="-128"/>
                    </a:rPr>
                    <a:t>ハローワーク</a:t>
                  </a:r>
                  <a:endParaRPr lang="en-US" altLang="ja-JP" sz="800" b="0" cap="none" spc="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latin typeface="HGPｺﾞｼｯｸE" pitchFamily="50" charset="-128"/>
                    <a:ea typeface="HGPｺﾞｼｯｸE" pitchFamily="50" charset="-128"/>
                  </a:endParaRPr>
                </a:p>
              </p:txBody>
            </p:sp>
          </p:grpSp>
          <p:cxnSp>
            <p:nvCxnSpPr>
              <p:cNvPr id="11" name="直線コネクタ 10"/>
              <p:cNvCxnSpPr/>
              <p:nvPr/>
            </p:nvCxnSpPr>
            <p:spPr>
              <a:xfrm>
                <a:off x="6729892" y="7227374"/>
                <a:ext cx="525412" cy="400527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49A7A55-E085-4B07-A579-76080ABF4F62}"/>
                </a:ext>
              </a:extLst>
            </p:cNvPr>
            <p:cNvSpPr/>
            <p:nvPr/>
          </p:nvSpPr>
          <p:spPr>
            <a:xfrm rot="2236809">
              <a:off x="6734061" y="7310227"/>
              <a:ext cx="522545" cy="2047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E8055FB-6710-4B7A-BF9C-40380A2DE806}"/>
                </a:ext>
              </a:extLst>
            </p:cNvPr>
            <p:cNvSpPr/>
            <p:nvPr/>
          </p:nvSpPr>
          <p:spPr>
            <a:xfrm rot="2219104">
              <a:off x="6666485" y="7344868"/>
              <a:ext cx="754339" cy="2094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500" b="0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HGPｺﾞｼｯｸE" pitchFamily="50" charset="-128"/>
                  <a:ea typeface="HGPｺﾞｼｯｸE" pitchFamily="50" charset="-128"/>
                </a:rPr>
                <a:t>京王八王子駅</a:t>
              </a:r>
              <a:endParaRPr lang="en-US" altLang="ja-JP" sz="500" b="0" cap="none" spc="0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-6580081" y="4780143"/>
            <a:ext cx="42767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八王子</a:t>
            </a:r>
            <a:r>
              <a:rPr kumimoji="1" lang="ja-JP" altLang="en-US" sz="16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オクトーレ</a:t>
            </a:r>
            <a:r>
              <a:rPr kumimoji="1" lang="en-US" altLang="ja-JP" sz="16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en-US" altLang="ja-JP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6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</a:t>
            </a:r>
            <a:r>
              <a:rPr kumimoji="1"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セミナー室</a:t>
            </a:r>
            <a:endParaRPr kumimoji="1" lang="en-US" altLang="ja-JP" sz="16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（八王子市旭町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９－１）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ＪＲ八王子駅前（北口）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京王八王子より徒歩５分</a:t>
            </a: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79BE5D53-7C51-419B-8713-AF3AA051BF0A}"/>
              </a:ext>
            </a:extLst>
          </p:cNvPr>
          <p:cNvSpPr/>
          <p:nvPr/>
        </p:nvSpPr>
        <p:spPr>
          <a:xfrm>
            <a:off x="3411814" y="8772085"/>
            <a:ext cx="436286" cy="457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600" b="0" cap="none" spc="0" dirty="0">
              <a:ln w="1270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1247" y="8697152"/>
            <a:ext cx="552228" cy="20005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オクトーレ</a:t>
            </a:r>
          </a:p>
        </p:txBody>
      </p:sp>
      <p:graphicFrame>
        <p:nvGraphicFramePr>
          <p:cNvPr id="128" name="表 4">
            <a:extLst>
              <a:ext uri="{FF2B5EF4-FFF2-40B4-BE49-F238E27FC236}">
                <a16:creationId xmlns:a16="http://schemas.microsoft.com/office/drawing/2014/main" id="{9766FB47-9A4A-4B55-911A-900EFFCF3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16522"/>
              </p:ext>
            </p:extLst>
          </p:nvPr>
        </p:nvGraphicFramePr>
        <p:xfrm>
          <a:off x="-1591608" y="4957762"/>
          <a:ext cx="942923" cy="148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227">
                  <a:extLst>
                    <a:ext uri="{9D8B030D-6E8A-4147-A177-3AD203B41FA5}">
                      <a16:colId xmlns:a16="http://schemas.microsoft.com/office/drawing/2014/main" val="3292690922"/>
                    </a:ext>
                  </a:extLst>
                </a:gridCol>
                <a:gridCol w="292696">
                  <a:extLst>
                    <a:ext uri="{9D8B030D-6E8A-4147-A177-3AD203B41FA5}">
                      <a16:colId xmlns:a16="http://schemas.microsoft.com/office/drawing/2014/main" val="2676938201"/>
                    </a:ext>
                  </a:extLst>
                </a:gridCol>
              </a:tblGrid>
              <a:tr h="260165">
                <a:tc>
                  <a:txBody>
                    <a:bodyPr/>
                    <a:lstStyle/>
                    <a:p>
                      <a:r>
                        <a:rPr kumimoji="1" lang="ja-JP" altLang="en-US" sz="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第１セミナー室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04115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第２セミナー室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dirty="0" smtClean="0"/>
                        <a:t>○</a:t>
                      </a:r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33624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第３セミナー室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266227"/>
                  </a:ext>
                </a:extLst>
              </a:tr>
              <a:tr h="2601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第４セミナー室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51142"/>
                  </a:ext>
                </a:extLst>
              </a:tr>
              <a:tr h="2401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第５セミナー室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68907"/>
                  </a:ext>
                </a:extLst>
              </a:tr>
            </a:tbl>
          </a:graphicData>
        </a:graphic>
      </p:graphicFrame>
      <p:sp>
        <p:nvSpPr>
          <p:cNvPr id="248" name="フリーフォーム: 図形 585">
            <a:extLst>
              <a:ext uri="{FF2B5EF4-FFF2-40B4-BE49-F238E27FC236}">
                <a16:creationId xmlns:a16="http://schemas.microsoft.com/office/drawing/2014/main" id="{5DD0B110-2ED9-49F7-8E8D-D6DD187E7CEC}"/>
              </a:ext>
            </a:extLst>
          </p:cNvPr>
          <p:cNvSpPr/>
          <p:nvPr/>
        </p:nvSpPr>
        <p:spPr>
          <a:xfrm>
            <a:off x="3302509" y="9352248"/>
            <a:ext cx="1013126" cy="457200"/>
          </a:xfrm>
          <a:prstGeom prst="wedgeRectCallout">
            <a:avLst>
              <a:gd name="adj1" fmla="val -277160"/>
              <a:gd name="adj2" fmla="val -150003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八王子　　　　オクトーレ</a:t>
            </a:r>
            <a:endParaRPr lang="en-US" altLang="ja-JP" sz="1200" dirty="0">
              <a:ln w="12700">
                <a:noFill/>
                <a:prstDash val="solid"/>
              </a:ln>
              <a:solidFill>
                <a:schemeClr val="bg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7766" y="-112797"/>
            <a:ext cx="69285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000" dirty="0"/>
          </a:p>
        </p:txBody>
      </p:sp>
      <p:graphicFrame>
        <p:nvGraphicFramePr>
          <p:cNvPr id="83" name="オブジェクト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33579"/>
              </p:ext>
            </p:extLst>
          </p:nvPr>
        </p:nvGraphicFramePr>
        <p:xfrm>
          <a:off x="254673" y="893072"/>
          <a:ext cx="6521450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文書" r:id="rId5" imgW="5678960" imgH="3972342" progId="Word.Document.12">
                  <p:embed/>
                </p:oleObj>
              </mc:Choice>
              <mc:Fallback>
                <p:oleObj name="文書" r:id="rId5" imgW="5678960" imgH="39723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673" y="893072"/>
                        <a:ext cx="6521450" cy="455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グループ化 81"/>
          <p:cNvGrpSpPr/>
          <p:nvPr/>
        </p:nvGrpSpPr>
        <p:grpSpPr>
          <a:xfrm>
            <a:off x="4535280" y="8786064"/>
            <a:ext cx="2115574" cy="1397080"/>
            <a:chOff x="4299223" y="5302833"/>
            <a:chExt cx="2125378" cy="2028768"/>
          </a:xfrm>
        </p:grpSpPr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1A8CE050-8E83-4894-99E3-483A02E04698}"/>
                </a:ext>
              </a:extLst>
            </p:cNvPr>
            <p:cNvSpPr txBox="1"/>
            <p:nvPr/>
          </p:nvSpPr>
          <p:spPr>
            <a:xfrm>
              <a:off x="4536618" y="5392246"/>
              <a:ext cx="1650588" cy="53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持ち物・服装</a:t>
              </a:r>
              <a:endPara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4" name="四角形: 角を丸くする 70">
              <a:extLst>
                <a:ext uri="{FF2B5EF4-FFF2-40B4-BE49-F238E27FC236}">
                  <a16:creationId xmlns:a16="http://schemas.microsoft.com/office/drawing/2014/main" id="{4EE9632F-402D-4110-B488-BEB2D2D9B034}"/>
                </a:ext>
              </a:extLst>
            </p:cNvPr>
            <p:cNvSpPr/>
            <p:nvPr/>
          </p:nvSpPr>
          <p:spPr>
            <a:xfrm>
              <a:off x="4299223" y="5302833"/>
              <a:ext cx="2125378" cy="1524967"/>
            </a:xfrm>
            <a:prstGeom prst="roundRect">
              <a:avLst>
                <a:gd name="adj" fmla="val 18606"/>
              </a:avLst>
            </a:prstGeom>
            <a:noFill/>
            <a:ln w="28575">
              <a:solidFill>
                <a:srgbClr val="483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398000" y="5808107"/>
              <a:ext cx="180000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400" b="1" dirty="0"/>
                <a:t>◆ </a:t>
              </a:r>
              <a:r>
                <a:rPr kumimoji="1" lang="ja-JP" altLang="en-US" sz="1400" b="1" dirty="0" smtClean="0"/>
                <a:t>筆記用具</a:t>
              </a:r>
              <a:endParaRPr kumimoji="1" lang="ja-JP" altLang="en-US" sz="1400" b="1" dirty="0"/>
            </a:p>
            <a:p>
              <a:pPr>
                <a:lnSpc>
                  <a:spcPct val="200000"/>
                </a:lnSpc>
              </a:pPr>
              <a:endParaRPr kumimoji="1" lang="ja-JP" altLang="en-US" b="1" dirty="0">
                <a:solidFill>
                  <a:prstClr val="black"/>
                </a:solidFill>
              </a:endParaRPr>
            </a:p>
            <a:p>
              <a:pPr>
                <a:lnSpc>
                  <a:spcPct val="200000"/>
                </a:lnSpc>
              </a:pPr>
              <a:endParaRPr kumimoji="1" lang="ja-JP" altLang="en-US" b="1" dirty="0"/>
            </a:p>
          </p:txBody>
        </p:sp>
      </p:grp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3" y="5604879"/>
            <a:ext cx="1018026" cy="99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フリーフォーム 106"/>
          <p:cNvSpPr/>
          <p:nvPr/>
        </p:nvSpPr>
        <p:spPr>
          <a:xfrm>
            <a:off x="120128" y="4819801"/>
            <a:ext cx="1252095" cy="725570"/>
          </a:xfrm>
          <a:custGeom>
            <a:avLst/>
            <a:gdLst>
              <a:gd name="connsiteX0" fmla="*/ 540060 w 1080120"/>
              <a:gd name="connsiteY0" fmla="*/ 0 h 1260272"/>
              <a:gd name="connsiteX1" fmla="*/ 1080120 w 1080120"/>
              <a:gd name="connsiteY1" fmla="*/ 538098 h 1260272"/>
              <a:gd name="connsiteX2" fmla="*/ 648901 w 1080120"/>
              <a:gd name="connsiteY2" fmla="*/ 1065264 h 1260272"/>
              <a:gd name="connsiteX3" fmla="*/ 621868 w 1080120"/>
              <a:gd name="connsiteY3" fmla="*/ 1067979 h 1260272"/>
              <a:gd name="connsiteX4" fmla="*/ 540060 w 1080120"/>
              <a:gd name="connsiteY4" fmla="*/ 1260272 h 1260272"/>
              <a:gd name="connsiteX5" fmla="*/ 458252 w 1080120"/>
              <a:gd name="connsiteY5" fmla="*/ 1067979 h 1260272"/>
              <a:gd name="connsiteX6" fmla="*/ 431219 w 1080120"/>
              <a:gd name="connsiteY6" fmla="*/ 1065264 h 1260272"/>
              <a:gd name="connsiteX7" fmla="*/ 0 w 1080120"/>
              <a:gd name="connsiteY7" fmla="*/ 538098 h 1260272"/>
              <a:gd name="connsiteX8" fmla="*/ 540060 w 1080120"/>
              <a:gd name="connsiteY8" fmla="*/ 0 h 12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" h="1260272">
                <a:moveTo>
                  <a:pt x="540060" y="0"/>
                </a:moveTo>
                <a:cubicBezTo>
                  <a:pt x="838327" y="0"/>
                  <a:pt x="1080120" y="240915"/>
                  <a:pt x="1080120" y="538098"/>
                </a:cubicBezTo>
                <a:cubicBezTo>
                  <a:pt x="1080120" y="798133"/>
                  <a:pt x="894997" y="1015088"/>
                  <a:pt x="648901" y="1065264"/>
                </a:cubicBezTo>
                <a:lnTo>
                  <a:pt x="621868" y="1067979"/>
                </a:lnTo>
                <a:lnTo>
                  <a:pt x="540060" y="1260272"/>
                </a:lnTo>
                <a:lnTo>
                  <a:pt x="458252" y="1067979"/>
                </a:lnTo>
                <a:lnTo>
                  <a:pt x="431219" y="1065264"/>
                </a:lnTo>
                <a:cubicBezTo>
                  <a:pt x="185123" y="1015088"/>
                  <a:pt x="0" y="798133"/>
                  <a:pt x="0" y="538098"/>
                </a:cubicBezTo>
                <a:cubicBezTo>
                  <a:pt x="0" y="240915"/>
                  <a:pt x="241793" y="0"/>
                  <a:pt x="540060" y="0"/>
                </a:cubicBezTo>
                <a:close/>
              </a:path>
            </a:pathLst>
          </a:custGeom>
          <a:noFill/>
          <a:ln w="19050">
            <a:solidFill>
              <a:srgbClr val="4528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登録はこちら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から！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サブタイトル 2"/>
          <p:cNvSpPr txBox="1">
            <a:spLocks/>
          </p:cNvSpPr>
          <p:nvPr/>
        </p:nvSpPr>
        <p:spPr>
          <a:xfrm>
            <a:off x="5467125" y="4819801"/>
            <a:ext cx="1280177" cy="1387443"/>
          </a:xfrm>
          <a:prstGeom prst="rect">
            <a:avLst/>
          </a:prstGeom>
          <a:noFill/>
          <a:ln w="19050">
            <a:solidFill>
              <a:srgbClr val="45281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サブタイトル 2"/>
          <p:cNvSpPr txBox="1">
            <a:spLocks/>
          </p:cNvSpPr>
          <p:nvPr/>
        </p:nvSpPr>
        <p:spPr>
          <a:xfrm>
            <a:off x="1476655" y="4824526"/>
            <a:ext cx="1563719" cy="1392516"/>
          </a:xfrm>
          <a:prstGeom prst="rect">
            <a:avLst/>
          </a:prstGeom>
          <a:noFill/>
          <a:ln w="19050">
            <a:solidFill>
              <a:srgbClr val="45281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サブタイトル 2"/>
          <p:cNvSpPr txBox="1">
            <a:spLocks/>
          </p:cNvSpPr>
          <p:nvPr/>
        </p:nvSpPr>
        <p:spPr>
          <a:xfrm>
            <a:off x="3333455" y="4819801"/>
            <a:ext cx="1763242" cy="1378152"/>
          </a:xfrm>
          <a:prstGeom prst="rect">
            <a:avLst/>
          </a:prstGeom>
          <a:noFill/>
          <a:ln w="19050">
            <a:solidFill>
              <a:srgbClr val="45281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二等辺三角形 111"/>
          <p:cNvSpPr/>
          <p:nvPr/>
        </p:nvSpPr>
        <p:spPr>
          <a:xfrm rot="5400000">
            <a:off x="2998001" y="5408377"/>
            <a:ext cx="389746" cy="172654"/>
          </a:xfrm>
          <a:prstGeom prst="triangle">
            <a:avLst>
              <a:gd name="adj" fmla="val 51066"/>
            </a:avLst>
          </a:prstGeom>
          <a:solidFill>
            <a:srgbClr val="9D1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3" name="図 1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64560" y="5582040"/>
            <a:ext cx="2503973" cy="1637519"/>
          </a:xfrm>
          <a:prstGeom prst="rect">
            <a:avLst/>
          </a:prstGeom>
        </p:spPr>
      </p:pic>
      <p:sp>
        <p:nvSpPr>
          <p:cNvPr id="114" name="二等辺三角形 113"/>
          <p:cNvSpPr/>
          <p:nvPr/>
        </p:nvSpPr>
        <p:spPr>
          <a:xfrm rot="5400000">
            <a:off x="5101041" y="5433386"/>
            <a:ext cx="389746" cy="190975"/>
          </a:xfrm>
          <a:prstGeom prst="triangle">
            <a:avLst>
              <a:gd name="adj" fmla="val 51066"/>
            </a:avLst>
          </a:prstGeom>
          <a:solidFill>
            <a:srgbClr val="9D1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7" name="オブジェクト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828927"/>
              </p:ext>
            </p:extLst>
          </p:nvPr>
        </p:nvGraphicFramePr>
        <p:xfrm>
          <a:off x="3594100" y="7313613"/>
          <a:ext cx="32131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文書" r:id="rId9" imgW="2920149" imgH="1370641" progId="Word.Document.12">
                  <p:embed/>
                </p:oleObj>
              </mc:Choice>
              <mc:Fallback>
                <p:oleObj name="文書" r:id="rId9" imgW="2920149" imgH="1370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4100" y="7313613"/>
                        <a:ext cx="321310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オブジェクト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40841"/>
              </p:ext>
            </p:extLst>
          </p:nvPr>
        </p:nvGraphicFramePr>
        <p:xfrm>
          <a:off x="4088498" y="8246380"/>
          <a:ext cx="2336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" name="文書" r:id="rId11" imgW="2284818" imgH="580634" progId="Word.Document.12">
                  <p:embed/>
                </p:oleObj>
              </mc:Choice>
              <mc:Fallback>
                <p:oleObj name="文書" r:id="rId11" imgW="2284818" imgH="580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88498" y="8246380"/>
                        <a:ext cx="23368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オブジェクト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564292"/>
              </p:ext>
            </p:extLst>
          </p:nvPr>
        </p:nvGraphicFramePr>
        <p:xfrm>
          <a:off x="5598342" y="4926567"/>
          <a:ext cx="21050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" name="文書" r:id="rId13" imgW="2104207" imgH="1597643" progId="Word.Document.12">
                  <p:embed/>
                </p:oleObj>
              </mc:Choice>
              <mc:Fallback>
                <p:oleObj name="文書" r:id="rId13" imgW="2104207" imgH="1597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98342" y="4926567"/>
                        <a:ext cx="2105025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オブジェクト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10642"/>
              </p:ext>
            </p:extLst>
          </p:nvPr>
        </p:nvGraphicFramePr>
        <p:xfrm>
          <a:off x="3439090" y="4850186"/>
          <a:ext cx="2047874" cy="156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文書" r:id="rId15" imgW="2246426" imgH="1599082" progId="Word.Document.12">
                  <p:embed/>
                </p:oleObj>
              </mc:Choice>
              <mc:Fallback>
                <p:oleObj name="文書" r:id="rId15" imgW="2246426" imgH="1599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39090" y="4850186"/>
                        <a:ext cx="2047874" cy="1562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オブジェクト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60866"/>
              </p:ext>
            </p:extLst>
          </p:nvPr>
        </p:nvGraphicFramePr>
        <p:xfrm>
          <a:off x="1597036" y="5010069"/>
          <a:ext cx="1762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文書" r:id="rId17" imgW="1770969" imgH="1599082" progId="Word.Document.12">
                  <p:embed/>
                </p:oleObj>
              </mc:Choice>
              <mc:Fallback>
                <p:oleObj name="文書" r:id="rId17" imgW="1770969" imgH="1599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7036" y="5010069"/>
                        <a:ext cx="1762125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4642092" y="9430418"/>
            <a:ext cx="942887" cy="384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/>
              <a:t>◆ </a:t>
            </a:r>
            <a:r>
              <a:rPr kumimoji="1" lang="ja-JP" altLang="en-US" sz="1400" b="1" dirty="0" smtClean="0"/>
              <a:t>スーツ</a:t>
            </a:r>
            <a:endParaRPr kumimoji="1" lang="ja-JP" altLang="en-US" sz="1400" b="1" dirty="0"/>
          </a:p>
        </p:txBody>
      </p:sp>
      <p:sp>
        <p:nvSpPr>
          <p:cNvPr id="103" name="正方形/長方形 102"/>
          <p:cNvSpPr/>
          <p:nvPr/>
        </p:nvSpPr>
        <p:spPr>
          <a:xfrm>
            <a:off x="0" y="3862"/>
            <a:ext cx="6858000" cy="333113"/>
          </a:xfrm>
          <a:prstGeom prst="rect">
            <a:avLst/>
          </a:prstGeom>
          <a:blipFill dpi="0" rotWithShape="1">
            <a:blip r:embed="rId19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2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3F0D3CB47D0F40B688D5301E36CDE4" ma:contentTypeVersion="10" ma:contentTypeDescription="新しいドキュメントを作成します。" ma:contentTypeScope="" ma:versionID="73052524deda3e9b18f62a56b40a3f8d">
  <xsd:schema xmlns:xsd="http://www.w3.org/2001/XMLSchema" xmlns:xs="http://www.w3.org/2001/XMLSchema" xmlns:p="http://schemas.microsoft.com/office/2006/metadata/properties" xmlns:ns2="9e542ebf-0f02-4a5b-a3c6-60cb080530a7" targetNamespace="http://schemas.microsoft.com/office/2006/metadata/properties" ma:root="true" ma:fieldsID="2eb0a2b56d81a1b8855d252ab4930b51" ns2:_="">
    <xsd:import namespace="9e542ebf-0f02-4a5b-a3c6-60cb08053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2ebf-0f02-4a5b-a3c6-60cb08053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EF1F3-83CB-4ED3-A3F4-8761232B3425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9e542ebf-0f02-4a5b-a3c6-60cb080530a7"/>
  </ds:schemaRefs>
</ds:datastoreItem>
</file>

<file path=customXml/itemProps2.xml><?xml version="1.0" encoding="utf-8"?>
<ds:datastoreItem xmlns:ds="http://schemas.openxmlformats.org/officeDocument/2006/customXml" ds:itemID="{06D4CDE8-92CA-4D90-A2A1-0EC09C408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9FB2F-0580-4DD5-A697-9CFC7FCAC992}">
  <ds:schemaRefs>
    <ds:schemaRef ds:uri="9e542ebf-0f02-4a5b-a3c6-60cb080530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841</Words>
  <PresentationFormat>A4 210 x 297 mm</PresentationFormat>
  <Paragraphs>97</Paragraphs>
  <Slides>2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8" baseType="lpstr">
      <vt:lpstr>HGPｺﾞｼｯｸE</vt:lpstr>
      <vt:lpstr>HGP創英角ｺﾞｼｯｸUB</vt:lpstr>
      <vt:lpstr>HG丸ｺﾞｼｯｸM-PRO</vt:lpstr>
      <vt:lpstr>メイリオ</vt:lpstr>
      <vt:lpstr>メイリオ</vt:lpstr>
      <vt:lpstr>登記明朝</vt:lpstr>
      <vt:lpstr>游ゴシック</vt:lpstr>
      <vt:lpstr>游ゴシック Light</vt:lpstr>
      <vt:lpstr>Arial</vt:lpstr>
      <vt:lpstr>Bell MT</vt:lpstr>
      <vt:lpstr>Calibri</vt:lpstr>
      <vt:lpstr>Calibri Light</vt:lpstr>
      <vt:lpstr>Century</vt:lpstr>
      <vt:lpstr>Office テーマ</vt:lpstr>
      <vt:lpstr>Microsoft Word 文書</vt:lpstr>
      <vt:lpstr>文書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0x010100573F0D3CB47D0F40B688D5301E36CDE4</vt:lpwstr>
  </property>
</Properties>
</file>