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5" r:id="rId2"/>
  </p:sldIdLst>
  <p:sldSz cx="6858000" cy="990441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F8EBFF"/>
    <a:srgbClr val="FEF0FA"/>
    <a:srgbClr val="FAF3FF"/>
    <a:srgbClr val="FCF7FF"/>
    <a:srgbClr val="F5E1FF"/>
    <a:srgbClr val="FEE8F8"/>
    <a:srgbClr val="FDD3FA"/>
    <a:srgbClr val="D5F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24" autoAdjust="0"/>
    <p:restoredTop sz="94053" autoAdjust="0"/>
  </p:normalViewPr>
  <p:slideViewPr>
    <p:cSldViewPr showGuides="1">
      <p:cViewPr varScale="1">
        <p:scale>
          <a:sx n="75" d="100"/>
          <a:sy n="75" d="100"/>
        </p:scale>
        <p:origin x="1734" y="54"/>
      </p:cViewPr>
      <p:guideLst>
        <p:guide orient="horz" pos="3120"/>
        <p:guide pos="2160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36004" cy="36004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1" y="0"/>
            <a:ext cx="2949575" cy="49688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8B032AD1-9D8A-468B-8300-4D2B3EB023B1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1" y="4721226"/>
            <a:ext cx="5443537" cy="4471988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6"/>
            <a:ext cx="2949575" cy="496887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1" y="9440866"/>
            <a:ext cx="2949575" cy="496887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DD6AB30B-2375-4705-8770-749531341F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497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6125"/>
            <a:ext cx="25781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AB30B-2375-4705-8770-749531341F6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269147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789"/>
            <a:ext cx="5829300" cy="21230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2501"/>
            <a:ext cx="4800600" cy="25311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93B6-0502-492E-ADC5-F1416E0BAD84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90A-43FC-450C-9A6D-3EF45F8CA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37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93B6-0502-492E-ADC5-F1416E0BAD84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90A-43FC-450C-9A6D-3EF45F8CA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45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12"/>
            <a:ext cx="1157288" cy="1126627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12"/>
            <a:ext cx="3357563" cy="1126627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93B6-0502-492E-ADC5-F1416E0BAD84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90A-43FC-450C-9A6D-3EF45F8CA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354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93B6-0502-492E-ADC5-F1416E0BAD84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90A-43FC-450C-9A6D-3EF45F8CA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356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4503"/>
            <a:ext cx="5829300" cy="19671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7914"/>
            <a:ext cx="5829300" cy="216658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93B6-0502-492E-ADC5-F1416E0BAD84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90A-43FC-450C-9A6D-3EF45F8CA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4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373"/>
            <a:ext cx="2257425" cy="87145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373"/>
            <a:ext cx="2257425" cy="87145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93B6-0502-492E-ADC5-F1416E0BAD84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90A-43FC-450C-9A6D-3EF45F8CA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4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36"/>
            <a:ext cx="6172200" cy="1650736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030"/>
            <a:ext cx="3030141" cy="92395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0982"/>
            <a:ext cx="3030141" cy="5706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030"/>
            <a:ext cx="3031331" cy="92395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0982"/>
            <a:ext cx="3031331" cy="5706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93B6-0502-492E-ADC5-F1416E0BAD84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90A-43FC-450C-9A6D-3EF45F8CA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80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93B6-0502-492E-ADC5-F1416E0BAD84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90A-43FC-450C-9A6D-3EF45F8CA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82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93B6-0502-492E-ADC5-F1416E0BAD84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90A-43FC-450C-9A6D-3EF45F8CA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52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343"/>
            <a:ext cx="2256235" cy="167824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344"/>
            <a:ext cx="3833813" cy="84531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591"/>
            <a:ext cx="2256235" cy="67748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93B6-0502-492E-ADC5-F1416E0BAD84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90A-43FC-450C-9A6D-3EF45F8CA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34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3090"/>
            <a:ext cx="4114800" cy="8184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4977"/>
            <a:ext cx="4114800" cy="59426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1580"/>
            <a:ext cx="4114800" cy="11623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93B6-0502-492E-ADC5-F1416E0BAD84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290A-43FC-450C-9A6D-3EF45F8CA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086773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36"/>
            <a:ext cx="6172200" cy="1650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032"/>
            <a:ext cx="6172200" cy="6536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79925"/>
            <a:ext cx="1600200" cy="527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393B6-0502-492E-ADC5-F1416E0BAD84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79925"/>
            <a:ext cx="2171700" cy="527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79925"/>
            <a:ext cx="1600200" cy="527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C290A-43FC-450C-9A6D-3EF45F8CA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5220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54463" y="66287"/>
            <a:ext cx="6770983" cy="1781519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8" name="正方形/長方形 87"/>
          <p:cNvSpPr/>
          <p:nvPr/>
        </p:nvSpPr>
        <p:spPr>
          <a:xfrm>
            <a:off x="978831" y="9604915"/>
            <a:ext cx="6615433" cy="467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b="1" dirty="0" smtClean="0">
              <a:solidFill>
                <a:srgbClr val="FF0000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342054" y="513789"/>
            <a:ext cx="4572508" cy="338554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n w="0"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ハローワークプラザ成増</a:t>
            </a:r>
            <a:r>
              <a:rPr lang="ja-JP" altLang="en-US" sz="1600" dirty="0" smtClean="0">
                <a:ln w="0"/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n w="0"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就職支援セミナー</a:t>
            </a:r>
            <a:endParaRPr lang="en-US" altLang="ja-JP" sz="1600" dirty="0">
              <a:ln w="0"/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80" name="円/楕円 79"/>
          <p:cNvSpPr>
            <a:spLocks noChangeArrowheads="1"/>
          </p:cNvSpPr>
          <p:nvPr/>
        </p:nvSpPr>
        <p:spPr bwMode="auto">
          <a:xfrm>
            <a:off x="181266" y="1972907"/>
            <a:ext cx="1169420" cy="496079"/>
          </a:xfrm>
          <a:prstGeom prst="ellipse">
            <a:avLst/>
          </a:prstGeom>
          <a:solidFill>
            <a:srgbClr val="FFCC66"/>
          </a:solidFill>
          <a:ln>
            <a:noFill/>
          </a:ln>
          <a:ex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600" b="1" kern="100" dirty="0" smtClean="0">
                <a:effectLst/>
                <a:latin typeface="+mj-ea"/>
                <a:ea typeface="+mj-ea"/>
                <a:cs typeface="Times New Roman"/>
              </a:rPr>
              <a:t>日時</a:t>
            </a:r>
            <a:endParaRPr lang="ja-JP" sz="2600" b="1" kern="100" dirty="0">
              <a:effectLst/>
              <a:latin typeface="+mj-ea"/>
              <a:ea typeface="+mj-ea"/>
              <a:cs typeface="Times New Roman"/>
            </a:endParaRPr>
          </a:p>
        </p:txBody>
      </p:sp>
      <p:pic>
        <p:nvPicPr>
          <p:cNvPr id="71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387" y="166579"/>
            <a:ext cx="661271" cy="58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4" name="テキスト ボックス 83"/>
          <p:cNvSpPr txBox="1"/>
          <p:nvPr/>
        </p:nvSpPr>
        <p:spPr>
          <a:xfrm>
            <a:off x="59921" y="9507613"/>
            <a:ext cx="427392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900" dirty="0" smtClean="0"/>
              <a:t>（</a:t>
            </a:r>
            <a:r>
              <a:rPr lang="ja-JP" altLang="ja-JP" sz="900" dirty="0"/>
              <a:t>専用の駐車場・駐輪場はございませんので有料の駐車場・駐輪場をご利用ください）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71626" y="899643"/>
            <a:ext cx="6512051" cy="830997"/>
          </a:xfrm>
          <a:prstGeom prst="rect">
            <a:avLst/>
          </a:prstGeom>
          <a:solidFill>
            <a:srgbClr val="F8EBFF"/>
          </a:solidFill>
          <a:effectLst>
            <a:glow rad="635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2800" b="1" dirty="0" smtClean="0">
                <a:latin typeface="HGS明朝B" panose="02020800000000000000" pitchFamily="18" charset="-128"/>
                <a:ea typeface="HGS明朝B" panose="02020800000000000000" pitchFamily="18" charset="-128"/>
                <a:cs typeface="Times New Roman" panose="02020603050405020304" pitchFamily="18" charset="0"/>
              </a:rPr>
              <a:t>ワークシートで</a:t>
            </a:r>
            <a:r>
              <a:rPr lang="ja-JP" altLang="en-US" sz="3200" b="1" dirty="0" smtClean="0">
                <a:solidFill>
                  <a:srgbClr val="0000FF"/>
                </a:solidFill>
                <a:latin typeface="HGS明朝B" panose="02020800000000000000" pitchFamily="18" charset="-128"/>
                <a:ea typeface="HGS明朝B" panose="02020800000000000000" pitchFamily="18" charset="-128"/>
                <a:cs typeface="Times New Roman" panose="02020603050405020304" pitchFamily="18" charset="0"/>
              </a:rPr>
              <a:t>自己分析</a:t>
            </a:r>
            <a:endParaRPr lang="en-US" altLang="ja-JP" sz="2800" b="1" dirty="0" smtClean="0">
              <a:latin typeface="HGS明朝B" panose="02020800000000000000" pitchFamily="18" charset="-128"/>
              <a:ea typeface="HGS明朝B" panose="020208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600" b="1" dirty="0" smtClean="0">
                <a:latin typeface="HGS明朝B" panose="02020800000000000000" pitchFamily="18" charset="-128"/>
                <a:ea typeface="HGS明朝B" panose="02020800000000000000" pitchFamily="18" charset="-128"/>
                <a:cs typeface="Times New Roman" panose="02020603050405020304" pitchFamily="18" charset="0"/>
              </a:rPr>
              <a:t>あなたの</a:t>
            </a:r>
            <a:r>
              <a:rPr lang="ja-JP" altLang="ja-JP" sz="1600" b="1" dirty="0" smtClean="0">
                <a:latin typeface="HGS明朝B" panose="02020800000000000000" pitchFamily="18" charset="-128"/>
                <a:ea typeface="HGS明朝B" panose="02020800000000000000" pitchFamily="18" charset="-128"/>
                <a:cs typeface="Times New Roman" panose="02020603050405020304" pitchFamily="18" charset="0"/>
              </a:rPr>
              <a:t>「</a:t>
            </a:r>
            <a:r>
              <a:rPr lang="ja-JP" altLang="ja-JP" sz="1600" b="1" dirty="0">
                <a:latin typeface="HGS明朝B" panose="02020800000000000000" pitchFamily="18" charset="-128"/>
                <a:ea typeface="HGS明朝B" panose="02020800000000000000" pitchFamily="18" charset="-128"/>
                <a:cs typeface="Times New Roman" panose="02020603050405020304" pitchFamily="18" charset="0"/>
              </a:rPr>
              <a:t>強み</a:t>
            </a:r>
            <a:r>
              <a:rPr lang="ja-JP" altLang="ja-JP" sz="1600" b="1" dirty="0" smtClean="0">
                <a:latin typeface="HGS明朝B" panose="02020800000000000000" pitchFamily="18" charset="-128"/>
                <a:ea typeface="HGS明朝B" panose="02020800000000000000" pitchFamily="18" charset="-128"/>
                <a:cs typeface="Times New Roman" panose="02020603050405020304" pitchFamily="18" charset="0"/>
              </a:rPr>
              <a:t>」</a:t>
            </a:r>
            <a:r>
              <a:rPr lang="ja-JP" altLang="en-US" sz="1600" b="1" dirty="0" smtClean="0">
                <a:latin typeface="HGS明朝B" panose="02020800000000000000" pitchFamily="18" charset="-128"/>
                <a:ea typeface="HGS明朝B" panose="02020800000000000000" pitchFamily="18" charset="-128"/>
                <a:cs typeface="Times New Roman" panose="02020603050405020304" pitchFamily="18" charset="0"/>
              </a:rPr>
              <a:t>と「価値観」は？</a:t>
            </a:r>
            <a:endParaRPr lang="ja-JP" altLang="en-US" sz="1600" b="1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93218" y="1972722"/>
            <a:ext cx="4109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令和７年１月９日（木）</a:t>
            </a:r>
            <a:endParaRPr kumimoji="1" lang="en-US" altLang="ja-JP" sz="2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１３：３０～１６：００（受付開始１３：１５）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円/楕円 79"/>
          <p:cNvSpPr>
            <a:spLocks noChangeArrowheads="1"/>
          </p:cNvSpPr>
          <p:nvPr/>
        </p:nvSpPr>
        <p:spPr bwMode="auto">
          <a:xfrm>
            <a:off x="171626" y="2824804"/>
            <a:ext cx="1188702" cy="496079"/>
          </a:xfrm>
          <a:prstGeom prst="ellipse">
            <a:avLst/>
          </a:prstGeom>
          <a:solidFill>
            <a:srgbClr val="FFCC66"/>
          </a:solidFill>
          <a:ln>
            <a:noFill/>
          </a:ln>
          <a:ex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600" b="1" kern="100" dirty="0">
                <a:latin typeface="+mj-ea"/>
                <a:ea typeface="+mj-ea"/>
                <a:cs typeface="Times New Roman"/>
              </a:rPr>
              <a:t>場所</a:t>
            </a:r>
            <a:endParaRPr lang="ja-JP" sz="2600" b="1" kern="100" dirty="0">
              <a:effectLst/>
              <a:latin typeface="+mj-ea"/>
              <a:ea typeface="+mj-ea"/>
              <a:cs typeface="Times New Roman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401580" y="2799549"/>
            <a:ext cx="4903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ハローワークプラザ成増</a:t>
            </a:r>
            <a:endParaRPr kumimoji="1" lang="en-US" altLang="ja-JP" sz="2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東京都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板橋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区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成増３－１３－１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アリエス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階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円/楕円 79"/>
          <p:cNvSpPr>
            <a:spLocks noChangeArrowheads="1"/>
          </p:cNvSpPr>
          <p:nvPr/>
        </p:nvSpPr>
        <p:spPr bwMode="auto">
          <a:xfrm>
            <a:off x="181266" y="3694024"/>
            <a:ext cx="1179060" cy="451364"/>
          </a:xfrm>
          <a:prstGeom prst="ellipse">
            <a:avLst/>
          </a:prstGeom>
          <a:solidFill>
            <a:srgbClr val="FFCC66"/>
          </a:solidFill>
          <a:ln>
            <a:noFill/>
          </a:ln>
          <a:ex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600" b="1" kern="100" dirty="0">
                <a:latin typeface="+mj-ea"/>
                <a:ea typeface="+mj-ea"/>
                <a:cs typeface="Times New Roman"/>
              </a:rPr>
              <a:t>内容</a:t>
            </a:r>
            <a:endParaRPr lang="ja-JP" sz="2600" b="1" kern="100" dirty="0">
              <a:effectLst/>
              <a:latin typeface="+mj-ea"/>
              <a:ea typeface="+mj-ea"/>
              <a:cs typeface="Times New Roman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383966" y="3558863"/>
            <a:ext cx="527171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ja-JP" altLang="en-US" sz="1400" dirty="0">
                <a:solidFill>
                  <a:srgbClr val="42424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ワークシートを</a:t>
            </a:r>
            <a:r>
              <a:rPr lang="ja-JP" altLang="en-US" sz="1400" dirty="0" smtClean="0">
                <a:solidFill>
                  <a:srgbClr val="42424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使ってこれまでの印象</a:t>
            </a:r>
            <a:r>
              <a:rPr lang="ja-JP" altLang="en-US" sz="1400" dirty="0" smtClean="0">
                <a:solidFill>
                  <a:srgbClr val="42424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に残った出来事を</a:t>
            </a:r>
            <a:r>
              <a:rPr lang="ja-JP" altLang="en-US" sz="1400" dirty="0" smtClean="0">
                <a:solidFill>
                  <a:srgbClr val="42424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振り</a:t>
            </a:r>
            <a:endParaRPr lang="en-US" altLang="ja-JP" sz="1400" dirty="0" smtClean="0">
              <a:solidFill>
                <a:srgbClr val="42424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rgbClr val="42424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返ります</a:t>
            </a:r>
            <a:r>
              <a:rPr lang="ja-JP" altLang="en-US" sz="1400" dirty="0" smtClean="0">
                <a:solidFill>
                  <a:srgbClr val="42424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400" dirty="0">
              <a:solidFill>
                <a:srgbClr val="42424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ja-JP" altLang="en-US" sz="1400" dirty="0">
                <a:solidFill>
                  <a:srgbClr val="42424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参加者との対話を通じて</a:t>
            </a:r>
            <a:r>
              <a:rPr lang="ja-JP" altLang="en-US" sz="1400" dirty="0" smtClean="0">
                <a:solidFill>
                  <a:srgbClr val="42424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、自分の強みや大切にしたい価値観</a:t>
            </a:r>
            <a:endParaRPr lang="en-US" altLang="ja-JP" sz="1400" dirty="0" smtClean="0">
              <a:solidFill>
                <a:srgbClr val="42424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rgbClr val="42424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を発見</a:t>
            </a:r>
            <a:r>
              <a:rPr lang="ja-JP" altLang="en-US" sz="1400" dirty="0">
                <a:solidFill>
                  <a:srgbClr val="42424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し自己</a:t>
            </a:r>
            <a:r>
              <a:rPr lang="ja-JP" altLang="en-US" sz="1400" dirty="0" smtClean="0">
                <a:solidFill>
                  <a:srgbClr val="42424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理解に</a:t>
            </a:r>
            <a:r>
              <a:rPr lang="ja-JP" altLang="en-US" sz="1400" dirty="0">
                <a:solidFill>
                  <a:srgbClr val="42424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役立てます</a:t>
            </a:r>
            <a:r>
              <a:rPr lang="ja-JP" altLang="en-US" sz="1400" dirty="0" smtClean="0">
                <a:solidFill>
                  <a:srgbClr val="42424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400" dirty="0" smtClean="0">
              <a:solidFill>
                <a:srgbClr val="42424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（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当セミナーは参加型セミナーです）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4" name="円/楕円 79"/>
          <p:cNvSpPr>
            <a:spLocks noChangeArrowheads="1"/>
          </p:cNvSpPr>
          <p:nvPr/>
        </p:nvSpPr>
        <p:spPr bwMode="auto">
          <a:xfrm>
            <a:off x="162376" y="4722521"/>
            <a:ext cx="1188700" cy="511748"/>
          </a:xfrm>
          <a:prstGeom prst="ellipse">
            <a:avLst/>
          </a:prstGeom>
          <a:solidFill>
            <a:srgbClr val="FFCC66"/>
          </a:solidFill>
          <a:ln>
            <a:noFill/>
          </a:ln>
          <a:ex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600" b="1" kern="100" dirty="0" smtClean="0">
                <a:latin typeface="+mj-ea"/>
                <a:ea typeface="+mj-ea"/>
                <a:cs typeface="Times New Roman"/>
              </a:rPr>
              <a:t>講師</a:t>
            </a:r>
            <a:endParaRPr lang="ja-JP" sz="2600" b="1" kern="100" dirty="0">
              <a:effectLst/>
              <a:latin typeface="+mj-ea"/>
              <a:ea typeface="+mj-ea"/>
              <a:cs typeface="Times New Roman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554364" y="4793037"/>
            <a:ext cx="53036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射水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和香子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「きゃりあるき」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代表）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円/楕円 79"/>
          <p:cNvSpPr>
            <a:spLocks noChangeArrowheads="1"/>
          </p:cNvSpPr>
          <p:nvPr/>
        </p:nvSpPr>
        <p:spPr bwMode="auto">
          <a:xfrm>
            <a:off x="116528" y="5613889"/>
            <a:ext cx="1188357" cy="499287"/>
          </a:xfrm>
          <a:prstGeom prst="ellipse">
            <a:avLst/>
          </a:prstGeom>
          <a:solidFill>
            <a:srgbClr val="FFCC66"/>
          </a:solidFill>
          <a:ln>
            <a:noFill/>
          </a:ln>
          <a:extLst/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600" b="1" kern="100" dirty="0">
                <a:latin typeface="+mj-ea"/>
                <a:ea typeface="+mj-ea"/>
                <a:cs typeface="Times New Roman"/>
              </a:rPr>
              <a:t>対象</a:t>
            </a:r>
            <a:endParaRPr lang="ja-JP" sz="2600" b="1" kern="100" dirty="0">
              <a:effectLst/>
              <a:latin typeface="+mj-ea"/>
              <a:ea typeface="+mj-ea"/>
              <a:cs typeface="Times New Roman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401580" y="5438482"/>
            <a:ext cx="5282097" cy="1169551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以下　全てに該当する方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●「ハローワークプラザ成増」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は「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ハローワーク」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求職登録している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34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歳以下の方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●就職活動中の方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●当ガイダンスを初めて受ける方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43763" y="6732710"/>
            <a:ext cx="4106241" cy="17235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お申込み：ハローワークプラザ成増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電話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03-5968-8609</a:t>
            </a:r>
          </a:p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      平日 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lang="ja-JP" altLang="en-US" sz="1400" b="1" dirty="0" smtClean="0"/>
              <a:t>　（土日祝休み）</a:t>
            </a:r>
            <a:endParaRPr lang="en-US" altLang="ja-JP" sz="1400" b="1" dirty="0" smtClean="0"/>
          </a:p>
          <a:p>
            <a:endParaRPr lang="en-US" altLang="ja-JP" sz="600" b="1" dirty="0" smtClean="0"/>
          </a:p>
          <a:p>
            <a:r>
              <a:rPr kumimoji="1" lang="ja-JP" altLang="en-US" sz="14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＊</a:t>
            </a:r>
            <a:r>
              <a:rPr lang="ja-JP" altLang="en-US" sz="14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受付時</a:t>
            </a:r>
            <a:r>
              <a:rPr lang="ja-JP" altLang="en-US" sz="14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、氏名・年齢・</a:t>
            </a:r>
            <a:r>
              <a:rPr lang="ja-JP" altLang="en-US" sz="1400" b="1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求職番号</a:t>
            </a:r>
            <a:r>
              <a:rPr lang="ja-JP" altLang="en-US" sz="14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をお伺いいたし</a:t>
            </a:r>
            <a:endParaRPr lang="en-US" altLang="ja-JP" sz="1400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ますの</a:t>
            </a:r>
            <a:r>
              <a:rPr lang="ja-JP" altLang="en-US" sz="14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でご用意願います</a:t>
            </a:r>
            <a:endParaRPr lang="en-US" altLang="ja-JP" sz="500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＊</a:t>
            </a:r>
            <a:r>
              <a:rPr lang="ja-JP" altLang="en-US" sz="1400" b="1" dirty="0">
                <a:solidFill>
                  <a:srgbClr val="FF0000"/>
                </a:solidFill>
              </a:rPr>
              <a:t>当日参加できない場合は、必ずご連絡を</a:t>
            </a:r>
            <a:r>
              <a:rPr lang="ja-JP" altLang="en-US" sz="1400" b="1" dirty="0" smtClean="0">
                <a:solidFill>
                  <a:srgbClr val="FF0000"/>
                </a:solidFill>
              </a:rPr>
              <a:t>ください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フローチャート: 代替処理 20"/>
          <p:cNvSpPr/>
          <p:nvPr/>
        </p:nvSpPr>
        <p:spPr>
          <a:xfrm>
            <a:off x="126274" y="8530382"/>
            <a:ext cx="4123730" cy="914268"/>
          </a:xfrm>
          <a:prstGeom prst="flowChartAlternateProcess">
            <a:avLst/>
          </a:prstGeom>
          <a:solidFill>
            <a:srgbClr val="CCFFCC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当日お持ちいただくもの</a:t>
            </a:r>
            <a:endParaRPr lang="en-US" altLang="ja-JP" sz="1400" b="1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・筆記用具</a:t>
            </a:r>
            <a:endParaRPr lang="en-US" altLang="ja-JP" sz="13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・雇用保険受給者の方は「雇用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保険受給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資格者証」</a:t>
            </a:r>
            <a:endParaRPr lang="en-US" altLang="ja-JP" sz="13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（求職活動実績となります）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台形 22"/>
          <p:cNvSpPr/>
          <p:nvPr/>
        </p:nvSpPr>
        <p:spPr>
          <a:xfrm>
            <a:off x="4343596" y="6718579"/>
            <a:ext cx="2366795" cy="657870"/>
          </a:xfrm>
          <a:prstGeom prst="trapezoid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「成増駅」徒歩</a:t>
            </a:r>
            <a:r>
              <a:rPr lang="ja-JP" altLang="en-US" sz="1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lang="ja-JP" altLang="en-US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endParaRPr lang="en-US" altLang="ja-JP" sz="14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「地下鉄成増駅」徒歩</a:t>
            </a:r>
            <a:r>
              <a:rPr lang="ja-JP" altLang="en-US" sz="1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lang="ja-JP" altLang="en-US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596" y="7420933"/>
            <a:ext cx="2351351" cy="229434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4" name="正方形/長方形 23"/>
          <p:cNvSpPr/>
          <p:nvPr/>
        </p:nvSpPr>
        <p:spPr>
          <a:xfrm>
            <a:off x="5533806" y="2049912"/>
            <a:ext cx="1219200" cy="58926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定員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名（要予約）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533806" y="2708291"/>
            <a:ext cx="1219200" cy="44503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受講料無料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BF1E082-92A2-3660-73E0-7AE10F61510D}"/>
              </a:ext>
            </a:extLst>
          </p:cNvPr>
          <p:cNvSpPr/>
          <p:nvPr/>
        </p:nvSpPr>
        <p:spPr bwMode="gray">
          <a:xfrm>
            <a:off x="59920" y="874938"/>
            <a:ext cx="6635027" cy="915762"/>
          </a:xfrm>
          <a:prstGeom prst="rect">
            <a:avLst/>
          </a:prstGeom>
          <a:noFill/>
          <a:ln w="952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BF1E082-92A2-3660-73E0-7AE10F61510D}"/>
              </a:ext>
            </a:extLst>
          </p:cNvPr>
          <p:cNvSpPr/>
          <p:nvPr/>
        </p:nvSpPr>
        <p:spPr bwMode="gray">
          <a:xfrm>
            <a:off x="122442" y="914069"/>
            <a:ext cx="6635027" cy="915762"/>
          </a:xfrm>
          <a:prstGeom prst="rect">
            <a:avLst/>
          </a:prstGeom>
          <a:noFill/>
          <a:ln w="952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8BF1E082-92A2-3660-73E0-7AE10F61510D}"/>
              </a:ext>
            </a:extLst>
          </p:cNvPr>
          <p:cNvSpPr/>
          <p:nvPr/>
        </p:nvSpPr>
        <p:spPr bwMode="gray">
          <a:xfrm>
            <a:off x="162376" y="812289"/>
            <a:ext cx="6635027" cy="915762"/>
          </a:xfrm>
          <a:prstGeom prst="rect">
            <a:avLst/>
          </a:prstGeom>
          <a:noFill/>
          <a:ln w="9525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694243" y="116152"/>
            <a:ext cx="527035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r>
              <a:rPr lang="en-US" altLang="ja-JP" dirty="0" smtClean="0">
                <a:ln w="0"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《34</a:t>
            </a:r>
            <a:r>
              <a:rPr lang="ja-JP" altLang="en-US" dirty="0" smtClean="0">
                <a:ln w="0"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歳以下のハローワークに求職登録のある方対象</a:t>
            </a:r>
            <a:r>
              <a:rPr lang="en-US" altLang="ja-JP" dirty="0" smtClean="0">
                <a:ln w="0"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》</a:t>
            </a:r>
            <a:endParaRPr lang="en-US" altLang="ja-JP" dirty="0">
              <a:ln w="0"/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043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Words>285</Words>
  <PresentationFormat>ユーザー設定</PresentationFormat>
  <Paragraphs>43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HGPｺﾞｼｯｸE</vt:lpstr>
      <vt:lpstr>HGS明朝B</vt:lpstr>
      <vt:lpstr>ＭＳ Ｐゴシック</vt:lpstr>
      <vt:lpstr>メイリオ</vt:lpstr>
      <vt:lpstr>游ゴシック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