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7561263" cy="10693400"/>
  <p:notesSz cx="6805613" cy="9939338"/>
  <p:defaultTextStyle>
    <a:defPPr>
      <a:defRPr lang="ja-JP"/>
    </a:defPPr>
    <a:lvl1pPr marL="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00FF"/>
    <a:srgbClr val="FF99FF"/>
    <a:srgbClr val="000099"/>
    <a:srgbClr val="73FB53"/>
    <a:srgbClr val="006666"/>
    <a:srgbClr val="009999"/>
    <a:srgbClr val="EDF5BD"/>
    <a:srgbClr val="4D150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147" autoAdjust="0"/>
  </p:normalViewPr>
  <p:slideViewPr>
    <p:cSldViewPr>
      <p:cViewPr varScale="1">
        <p:scale>
          <a:sx n="61" d="100"/>
          <a:sy n="61" d="100"/>
        </p:scale>
        <p:origin x="972" y="84"/>
      </p:cViewPr>
      <p:guideLst>
        <p:guide orient="horz" pos="3368"/>
        <p:guide pos="23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7" y="3"/>
            <a:ext cx="2949505" cy="496427"/>
          </a:xfrm>
          <a:prstGeom prst="rect">
            <a:avLst/>
          </a:prstGeom>
        </p:spPr>
        <p:txBody>
          <a:bodyPr vert="horz" lIns="88256" tIns="44127" rIns="88256" bIns="4412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54594" y="3"/>
            <a:ext cx="2949505" cy="496427"/>
          </a:xfrm>
          <a:prstGeom prst="rect">
            <a:avLst/>
          </a:prstGeom>
        </p:spPr>
        <p:txBody>
          <a:bodyPr vert="horz" lIns="88256" tIns="44127" rIns="88256" bIns="44127" rtlCol="0"/>
          <a:lstStyle>
            <a:lvl1pPr algn="r">
              <a:defRPr sz="1200"/>
            </a:lvl1pPr>
          </a:lstStyle>
          <a:p>
            <a:fld id="{7A60576A-DBB0-4CD5-8C3C-54908CEE09D6}" type="datetimeFigureOut">
              <a:rPr kumimoji="1" lang="ja-JP" altLang="en-US" smtClean="0"/>
              <a:pPr/>
              <a:t>2024/7/23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7" y="9441375"/>
            <a:ext cx="2949505" cy="496427"/>
          </a:xfrm>
          <a:prstGeom prst="rect">
            <a:avLst/>
          </a:prstGeom>
        </p:spPr>
        <p:txBody>
          <a:bodyPr vert="horz" lIns="88256" tIns="44127" rIns="88256" bIns="4412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54594" y="9441375"/>
            <a:ext cx="2949505" cy="496427"/>
          </a:xfrm>
          <a:prstGeom prst="rect">
            <a:avLst/>
          </a:prstGeom>
        </p:spPr>
        <p:txBody>
          <a:bodyPr vert="horz" lIns="88256" tIns="44127" rIns="88256" bIns="44127" rtlCol="0" anchor="b"/>
          <a:lstStyle>
            <a:lvl1pPr algn="r">
              <a:defRPr sz="1200"/>
            </a:lvl1pPr>
          </a:lstStyle>
          <a:p>
            <a:fld id="{A9CF7B57-5A8A-4AD5-9932-E7445B33809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9787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949575" cy="496888"/>
          </a:xfrm>
          <a:prstGeom prst="rect">
            <a:avLst/>
          </a:prstGeom>
        </p:spPr>
        <p:txBody>
          <a:bodyPr vert="horz" lIns="91378" tIns="45690" rIns="91378" bIns="4569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4451" y="0"/>
            <a:ext cx="2949575" cy="496888"/>
          </a:xfrm>
          <a:prstGeom prst="rect">
            <a:avLst/>
          </a:prstGeom>
        </p:spPr>
        <p:txBody>
          <a:bodyPr vert="horz" lIns="91378" tIns="45690" rIns="91378" bIns="45690" rtlCol="0"/>
          <a:lstStyle>
            <a:lvl1pPr algn="r">
              <a:defRPr sz="1200"/>
            </a:lvl1pPr>
          </a:lstStyle>
          <a:p>
            <a:fld id="{8B9AA7C6-907C-4B06-A50E-F82CBA44F0AC}" type="datetimeFigureOut">
              <a:rPr kumimoji="1" lang="ja-JP" altLang="en-US" smtClean="0"/>
              <a:pPr/>
              <a:t>2024/7/23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87563" y="746125"/>
            <a:ext cx="26320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78" tIns="45690" rIns="91378" bIns="4569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1044" y="4721227"/>
            <a:ext cx="5443537" cy="4471988"/>
          </a:xfrm>
          <a:prstGeom prst="rect">
            <a:avLst/>
          </a:prstGeom>
        </p:spPr>
        <p:txBody>
          <a:bodyPr vert="horz" lIns="91378" tIns="45690" rIns="91378" bIns="4569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6" y="9440868"/>
            <a:ext cx="2949575" cy="496887"/>
          </a:xfrm>
          <a:prstGeom prst="rect">
            <a:avLst/>
          </a:prstGeom>
        </p:spPr>
        <p:txBody>
          <a:bodyPr vert="horz" lIns="91378" tIns="45690" rIns="91378" bIns="4569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4451" y="9440868"/>
            <a:ext cx="2949575" cy="496887"/>
          </a:xfrm>
          <a:prstGeom prst="rect">
            <a:avLst/>
          </a:prstGeom>
        </p:spPr>
        <p:txBody>
          <a:bodyPr vert="horz" lIns="91378" tIns="45690" rIns="91378" bIns="45690" rtlCol="0" anchor="b"/>
          <a:lstStyle>
            <a:lvl1pPr algn="r">
              <a:defRPr sz="1200"/>
            </a:lvl1pPr>
          </a:lstStyle>
          <a:p>
            <a:fld id="{6249869C-0127-4F8E-A9D6-E4248BC9CA2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1963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87563" y="746125"/>
            <a:ext cx="2632075" cy="3725863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9869C-0127-4F8E-A9D6-E4248BC9CA28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7095" y="3321887"/>
            <a:ext cx="6427074" cy="2292150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5AD7-827A-4324-9C76-2B2E5B36A076}" type="datetimeFigureOut">
              <a:rPr kumimoji="1" lang="ja-JP" altLang="en-US" smtClean="0"/>
              <a:pPr/>
              <a:t>2024/7/23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59F9-1624-4EC7-AEEE-0AD5C9EC989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5AD7-827A-4324-9C76-2B2E5B36A076}" type="datetimeFigureOut">
              <a:rPr kumimoji="1" lang="ja-JP" altLang="en-US" smtClean="0"/>
              <a:pPr/>
              <a:t>2024/7/23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59F9-1624-4EC7-AEEE-0AD5C9EC989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534134" y="668338"/>
            <a:ext cx="1405923" cy="14225688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12427" y="668338"/>
            <a:ext cx="4095684" cy="1422568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5AD7-827A-4324-9C76-2B2E5B36A076}" type="datetimeFigureOut">
              <a:rPr kumimoji="1" lang="ja-JP" altLang="en-US" smtClean="0"/>
              <a:pPr/>
              <a:t>2024/7/23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59F9-1624-4EC7-AEEE-0AD5C9EC989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5AD7-827A-4324-9C76-2B2E5B36A076}" type="datetimeFigureOut">
              <a:rPr kumimoji="1" lang="ja-JP" altLang="en-US" smtClean="0"/>
              <a:pPr/>
              <a:t>2024/7/23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59F9-1624-4EC7-AEEE-0AD5C9EC989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7287" y="6871500"/>
            <a:ext cx="6427074" cy="212382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97287" y="4532320"/>
            <a:ext cx="6427074" cy="233918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5AD7-827A-4324-9C76-2B2E5B36A076}" type="datetimeFigureOut">
              <a:rPr kumimoji="1" lang="ja-JP" altLang="en-US" smtClean="0"/>
              <a:pPr/>
              <a:t>2024/7/23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59F9-1624-4EC7-AEEE-0AD5C9EC989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12429" y="3891210"/>
            <a:ext cx="2750147" cy="11002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188595" y="3891210"/>
            <a:ext cx="2751460" cy="11002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5AD7-827A-4324-9C76-2B2E5B36A076}" type="datetimeFigureOut">
              <a:rPr kumimoji="1" lang="ja-JP" altLang="en-US" smtClean="0"/>
              <a:pPr/>
              <a:t>2024/7/23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59F9-1624-4EC7-AEEE-0AD5C9EC989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064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1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1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841018" y="2393639"/>
            <a:ext cx="3342183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841018" y="3391194"/>
            <a:ext cx="3342183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5AD7-827A-4324-9C76-2B2E5B36A076}" type="datetimeFigureOut">
              <a:rPr kumimoji="1" lang="ja-JP" altLang="en-US" smtClean="0"/>
              <a:pPr/>
              <a:t>2024/7/23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59F9-1624-4EC7-AEEE-0AD5C9EC989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5AD7-827A-4324-9C76-2B2E5B36A076}" type="datetimeFigureOut">
              <a:rPr kumimoji="1" lang="ja-JP" altLang="en-US" smtClean="0"/>
              <a:pPr/>
              <a:t>2024/7/23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59F9-1624-4EC7-AEEE-0AD5C9EC989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5AD7-827A-4324-9C76-2B2E5B36A076}" type="datetimeFigureOut">
              <a:rPr kumimoji="1" lang="ja-JP" altLang="en-US" smtClean="0"/>
              <a:pPr/>
              <a:t>2024/7/23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59F9-1624-4EC7-AEEE-0AD5C9EC989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065" y="425756"/>
            <a:ext cx="2487603" cy="1811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956244" y="425758"/>
            <a:ext cx="4226956" cy="91265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78065" y="2237696"/>
            <a:ext cx="2487603" cy="73145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5AD7-827A-4324-9C76-2B2E5B36A076}" type="datetimeFigureOut">
              <a:rPr kumimoji="1" lang="ja-JP" altLang="en-US" smtClean="0"/>
              <a:pPr/>
              <a:t>2024/7/23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59F9-1624-4EC7-AEEE-0AD5C9EC989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5AD7-827A-4324-9C76-2B2E5B36A076}" type="datetimeFigureOut">
              <a:rPr kumimoji="1" lang="ja-JP" altLang="en-US" smtClean="0"/>
              <a:pPr/>
              <a:t>2024/7/23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59F9-1624-4EC7-AEEE-0AD5C9EC989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78064" y="428232"/>
            <a:ext cx="6805137" cy="1782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78064" y="2495127"/>
            <a:ext cx="6805137" cy="705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95AD7-827A-4324-9C76-2B2E5B36A076}" type="datetimeFigureOut">
              <a:rPr kumimoji="1" lang="ja-JP" altLang="en-US" smtClean="0"/>
              <a:pPr/>
              <a:t>2024/7/23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059F9-1624-4EC7-AEEE-0AD5C9EC989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08" y="725547"/>
            <a:ext cx="7377131" cy="3685049"/>
          </a:xfrm>
          <a:prstGeom prst="rect">
            <a:avLst/>
          </a:prstGeom>
        </p:spPr>
      </p:pic>
      <p:sp>
        <p:nvSpPr>
          <p:cNvPr id="4" name="サブタイトル 2"/>
          <p:cNvSpPr txBox="1">
            <a:spLocks/>
          </p:cNvSpPr>
          <p:nvPr/>
        </p:nvSpPr>
        <p:spPr>
          <a:xfrm>
            <a:off x="611983" y="3652712"/>
            <a:ext cx="5292884" cy="757884"/>
          </a:xfrm>
          <a:prstGeom prst="rect">
            <a:avLst/>
          </a:prstGeom>
        </p:spPr>
        <p:txBody>
          <a:bodyPr vert="horz" lIns="104306" tIns="52153" rIns="104306" bIns="52153" rtlCol="0">
            <a:normAutofit fontScale="77500" lnSpcReduction="20000"/>
          </a:bodyPr>
          <a:lstStyle/>
          <a:p>
            <a:r>
              <a:rPr lang="en-US" altLang="ja-JP" sz="6800" b="1" dirty="0"/>
              <a:t> </a:t>
            </a:r>
            <a:endParaRPr lang="ja-JP" altLang="ja-JP" sz="6800" dirty="0"/>
          </a:p>
          <a:p>
            <a:pPr algn="ctr">
              <a:spcBef>
                <a:spcPct val="20000"/>
              </a:spcBef>
              <a:defRPr/>
            </a:pPr>
            <a:endParaRPr lang="ja-JP" altLang="en-US" sz="6800" dirty="0" smtClean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341203" y="2144653"/>
            <a:ext cx="2940642" cy="612374"/>
          </a:xfrm>
          <a:prstGeom prst="rect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84748" tIns="10141" rIns="84748" bIns="10141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3200" b="1" i="1" dirty="0" smtClean="0">
                <a:latin typeface="HGP創英角ｺﾞｼｯｸUB" pitchFamily="50" charset="-128"/>
                <a:ea typeface="HGP創英角ｺﾞｼｯｸUB" pitchFamily="50" charset="-128"/>
                <a:cs typeface="ＭＳ Ｐゴシック" pitchFamily="50" charset="-128"/>
              </a:rPr>
              <a:t>8</a:t>
            </a:r>
            <a:r>
              <a:rPr lang="ja-JP" altLang="en-US" sz="3200" b="1" i="1" dirty="0" smtClean="0">
                <a:latin typeface="HGP創英角ｺﾞｼｯｸUB" pitchFamily="50" charset="-128"/>
                <a:ea typeface="HGP創英角ｺﾞｼｯｸUB" pitchFamily="50" charset="-128"/>
                <a:cs typeface="ＭＳ Ｐゴシック" pitchFamily="50" charset="-128"/>
              </a:rPr>
              <a:t>月</a:t>
            </a:r>
            <a:r>
              <a:rPr lang="en-US" altLang="ja-JP" sz="3200" b="1" i="1" dirty="0" smtClean="0">
                <a:latin typeface="HGP創英角ｺﾞｼｯｸUB" pitchFamily="50" charset="-128"/>
                <a:ea typeface="HGP創英角ｺﾞｼｯｸUB" pitchFamily="50" charset="-128"/>
                <a:cs typeface="ＭＳ Ｐゴシック" pitchFamily="50" charset="-128"/>
              </a:rPr>
              <a:t>23</a:t>
            </a:r>
            <a:r>
              <a:rPr lang="ja-JP" altLang="en-US" sz="3200" b="1" i="1" dirty="0" smtClean="0">
                <a:latin typeface="HGP創英角ｺﾞｼｯｸUB" pitchFamily="50" charset="-128"/>
                <a:ea typeface="HGP創英角ｺﾞｼｯｸUB" pitchFamily="50" charset="-128"/>
                <a:cs typeface="ＭＳ Ｐゴシック" pitchFamily="50" charset="-128"/>
              </a:rPr>
              <a:t>日（金）</a:t>
            </a:r>
            <a:endParaRPr lang="ja-JP" altLang="en-US" sz="2400" i="1" dirty="0" smtClean="0">
              <a:latin typeface="HGP創英角ｺﾞｼｯｸUB" pitchFamily="50" charset="-128"/>
              <a:ea typeface="HGP創英角ｺﾞｼｯｸUB" pitchFamily="50" charset="-128"/>
              <a:cs typeface="ＭＳ Ｐゴシック" pitchFamily="50" charset="-128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1240677" y="2754412"/>
            <a:ext cx="5919013" cy="1596817"/>
          </a:xfrm>
          <a:prstGeom prst="rect">
            <a:avLst/>
          </a:prstGeom>
          <a:solidFill>
            <a:schemeClr val="tx2">
              <a:lumMod val="40000"/>
              <a:lumOff val="60000"/>
              <a:alpha val="3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84748" tIns="10141" rIns="84748" bIns="10141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8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ＭＳ Ｐゴシック" pitchFamily="50" charset="-128"/>
              </a:rPr>
              <a:t>医療法人社団　明生会</a:t>
            </a:r>
            <a:r>
              <a:rPr lang="ja-JP" altLang="en-US" sz="16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ＭＳ Ｐゴシック" pitchFamily="50" charset="-128"/>
              </a:rPr>
              <a:t>　　　　　　　　　　　　　　　　　　　　　　　　　　　　　　　　　　　　　</a:t>
            </a:r>
            <a:r>
              <a:rPr lang="en-US" altLang="ja-JP" sz="16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ＭＳ Ｐゴシック" pitchFamily="50" charset="-128"/>
              </a:rPr>
              <a:t/>
            </a:r>
            <a:br>
              <a:rPr lang="en-US" altLang="ja-JP" sz="16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ＭＳ Ｐゴシック" pitchFamily="50" charset="-128"/>
              </a:rPr>
            </a:br>
            <a:r>
              <a:rPr lang="ja-JP" altLang="en-US" sz="16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ＭＳ Ｐゴシック" pitchFamily="50" charset="-128"/>
              </a:rPr>
              <a:t>　</a:t>
            </a:r>
            <a:r>
              <a:rPr lang="ja-JP" altLang="en-US" sz="28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ＭＳ Ｐゴシック" pitchFamily="50" charset="-128"/>
              </a:rPr>
              <a:t>セントラル病院本院</a:t>
            </a:r>
            <a:r>
              <a:rPr lang="en-US" altLang="ja-JP" sz="16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ＭＳ Ｐゴシック" pitchFamily="50" charset="-128"/>
              </a:rPr>
              <a:t>(</a:t>
            </a:r>
            <a:r>
              <a:rPr lang="ja-JP" altLang="en-US" sz="16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ＭＳ Ｐゴシック" pitchFamily="50" charset="-128"/>
              </a:rPr>
              <a:t>介護医療院</a:t>
            </a:r>
            <a:r>
              <a:rPr lang="en-US" altLang="ja-JP" sz="16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ＭＳ Ｐゴシック" pitchFamily="50" charset="-128"/>
              </a:rPr>
              <a:t>/11</a:t>
            </a:r>
            <a:r>
              <a:rPr lang="ja-JP" altLang="en-US" sz="16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ＭＳ Ｐゴシック" pitchFamily="50" charset="-128"/>
              </a:rPr>
              <a:t>月開設予定</a:t>
            </a:r>
            <a:r>
              <a:rPr lang="en-US" altLang="ja-JP" sz="16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ＭＳ Ｐゴシック" pitchFamily="50" charset="-128"/>
              </a:rPr>
              <a:t>)</a:t>
            </a:r>
            <a:r>
              <a:rPr lang="en-US" altLang="ja-JP" sz="66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DaunPenh" panose="01010101010101010101" pitchFamily="2" charset="0"/>
              </a:rPr>
              <a:t/>
            </a:r>
            <a:br>
              <a:rPr lang="en-US" altLang="ja-JP" sz="66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DaunPenh" panose="01010101010101010101" pitchFamily="2" charset="0"/>
              </a:rPr>
            </a:br>
            <a:endParaRPr lang="en-US" altLang="ja-JP" sz="1400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DaunPenh" panose="01010101010101010101" pitchFamily="2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80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DaunPenh" panose="01010101010101010101" pitchFamily="2" charset="0"/>
              </a:rPr>
              <a:t>渋谷区松濤</a:t>
            </a:r>
            <a:r>
              <a:rPr lang="en-US" altLang="ja-JP" sz="18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DaunPenh" panose="01010101010101010101" pitchFamily="2" charset="0"/>
              </a:rPr>
              <a:t>2-11-12</a:t>
            </a:r>
            <a:r>
              <a:rPr lang="ja-JP" altLang="en-US" sz="18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DaunPenh" panose="01010101010101010101" pitchFamily="2" charset="0"/>
              </a:rPr>
              <a:t>　</a:t>
            </a:r>
            <a:endParaRPr lang="en-US" altLang="ja-JP" sz="1800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DaunPenh" panose="01010101010101010101" pitchFamily="2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8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ＭＳ Ｐゴシック" pitchFamily="50" charset="-128"/>
              </a:rPr>
              <a:t>京王井の頭線神泉駅下車　徒歩</a:t>
            </a:r>
            <a:r>
              <a:rPr lang="en-US" altLang="ja-JP" sz="18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ＭＳ Ｐゴシック" pitchFamily="50" charset="-128"/>
              </a:rPr>
              <a:t>7</a:t>
            </a:r>
            <a:r>
              <a:rPr lang="ja-JP" altLang="en-US" sz="1800" dirty="0" smtClean="0">
                <a:solidFill>
                  <a:srgbClr val="FF00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ＭＳ Ｐゴシック" pitchFamily="50" charset="-128"/>
              </a:rPr>
              <a:t>分</a:t>
            </a:r>
            <a:r>
              <a:rPr lang="ja-JP" altLang="en-US" sz="1800" b="1" dirty="0" smtClean="0">
                <a:solidFill>
                  <a:srgbClr val="FF00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ＭＳ Ｐゴシック" pitchFamily="50" charset="-128"/>
              </a:rPr>
              <a:t>　　</a:t>
            </a:r>
            <a:r>
              <a:rPr lang="ja-JP" altLang="en-US" sz="1800" b="1" dirty="0" smtClean="0">
                <a:solidFill>
                  <a:srgbClr val="0000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ＭＳ Ｐゴシック" pitchFamily="50" charset="-128"/>
              </a:rPr>
              <a:t>　　　　　　　　　　　　　　　</a:t>
            </a:r>
            <a:r>
              <a:rPr lang="ja-JP" altLang="en-US" sz="1800" dirty="0" smtClean="0">
                <a:solidFill>
                  <a:srgbClr val="0000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ＭＳ Ｐゴシック" pitchFamily="50" charset="-128"/>
              </a:rPr>
              <a:t>　　　</a:t>
            </a:r>
            <a:endParaRPr lang="en-US" altLang="ja-JP" sz="1800" dirty="0" smtClean="0">
              <a:solidFill>
                <a:srgbClr val="00009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ＭＳ Ｐゴシック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z="1800" b="1" dirty="0" smtClean="0">
              <a:solidFill>
                <a:srgbClr val="00009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ＭＳ Ｐゴシック" pitchFamily="50" charset="-128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587760"/>
            <a:ext cx="210714" cy="42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4306" tIns="52153" rIns="104306" bIns="52153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ja-JP" dirty="0" smtClean="0"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292643" y="740545"/>
            <a:ext cx="999096" cy="534146"/>
          </a:xfrm>
          <a:prstGeom prst="roundRect">
            <a:avLst>
              <a:gd name="adj" fmla="val 34304"/>
            </a:avLst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dirty="0" smtClean="0"/>
          </a:p>
          <a:p>
            <a:pPr algn="ctr"/>
            <a:r>
              <a:rPr lang="ja-JP" altLang="en-US" sz="18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看護　介護</a:t>
            </a:r>
            <a:endParaRPr lang="en-US" altLang="ja-JP" sz="1800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endParaRPr kumimoji="1" lang="ja-JP" altLang="en-US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311370" y="3679804"/>
            <a:ext cx="910601" cy="400147"/>
          </a:xfrm>
          <a:prstGeom prst="roundRect">
            <a:avLst>
              <a:gd name="adj" fmla="val 33863"/>
            </a:avLst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vert="eaVert" wrap="square" lIns="84748" tIns="10141" rIns="84748" bIns="1014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ＭＳ Ｐゴシック" pitchFamily="50" charset="-128"/>
              </a:rPr>
              <a:t>所場</a:t>
            </a:r>
          </a:p>
        </p:txBody>
      </p:sp>
      <p:sp>
        <p:nvSpPr>
          <p:cNvPr id="48" name="Text Box 8"/>
          <p:cNvSpPr txBox="1">
            <a:spLocks noChangeArrowheads="1"/>
          </p:cNvSpPr>
          <p:nvPr/>
        </p:nvSpPr>
        <p:spPr bwMode="auto">
          <a:xfrm>
            <a:off x="311370" y="2205082"/>
            <a:ext cx="952338" cy="390392"/>
          </a:xfrm>
          <a:prstGeom prst="roundRect">
            <a:avLst>
              <a:gd name="adj" fmla="val 33863"/>
            </a:avLst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vert="eaVert" wrap="square" lIns="84748" tIns="10141" rIns="84748" bIns="10141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ＭＳ Ｐゴシック" pitchFamily="50" charset="-128"/>
              </a:rPr>
              <a:t>時日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872685" y="2137043"/>
            <a:ext cx="2416630" cy="617369"/>
          </a:xfrm>
          <a:prstGeom prst="rect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500" b="1" i="1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１４：００～１６：００頃</a:t>
            </a:r>
            <a:r>
              <a:rPr kumimoji="1" lang="en-US" altLang="ja-JP" sz="1500" b="1" i="1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/>
            </a:r>
            <a:br>
              <a:rPr kumimoji="1" lang="en-US" altLang="ja-JP" sz="1500" b="1" i="1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</a:br>
            <a:r>
              <a:rPr lang="zh-TW" altLang="en-US" sz="1500" b="1" i="1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lang="zh-TW" altLang="en-US" sz="1500" b="1" i="1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１３：５０施設入口</a:t>
            </a:r>
            <a:r>
              <a:rPr lang="zh-TW" altLang="en-US" sz="1500" b="1" i="1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集合</a:t>
            </a:r>
            <a:r>
              <a:rPr lang="ja-JP" altLang="en-US" sz="1500" b="1" i="1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</a:t>
            </a:r>
            <a:r>
              <a:rPr kumimoji="1" lang="ja-JP" altLang="en-US" sz="1400" i="1" dirty="0" smtClean="0">
                <a:solidFill>
                  <a:schemeClr val="tx1"/>
                </a:solidFill>
              </a:rPr>
              <a:t>　</a:t>
            </a:r>
            <a:endParaRPr kumimoji="1" lang="ja-JP" altLang="en-US" sz="1400" i="1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87331" y="10163328"/>
            <a:ext cx="8137201" cy="594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</a:t>
            </a:r>
            <a:r>
              <a:rPr kumimoji="1" lang="ja-JP" altLang="en-US" sz="120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ja-JP" altLang="en-US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 bwMode="auto">
          <a:xfrm>
            <a:off x="5964872" y="885457"/>
            <a:ext cx="1391858" cy="1251586"/>
          </a:xfrm>
          <a:prstGeom prst="rect">
            <a:avLst/>
          </a:prstGeom>
          <a:solidFill>
            <a:srgbClr val="EDF5BD"/>
          </a:solidFill>
          <a:ln w="9525">
            <a:noFill/>
            <a:miter lim="800000"/>
            <a:headEnd/>
            <a:tailEnd/>
          </a:ln>
        </p:spPr>
        <p:txBody>
          <a:bodyPr vert="horz" wrap="square" lIns="84748" tIns="10141" rIns="84748" bIns="10141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1600" b="1" dirty="0" smtClean="0">
                <a:latin typeface="+mn-ea"/>
                <a:cs typeface="ＭＳ Ｐゴシック" pitchFamily="50" charset="-128"/>
              </a:rPr>
              <a:t>予約制です。</a:t>
            </a:r>
            <a:endParaRPr kumimoji="1" lang="en-US" altLang="ja-JP" sz="1600" b="1" dirty="0" smtClean="0">
              <a:latin typeface="+mn-ea"/>
              <a:cs typeface="ＭＳ Ｐゴシック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1600" b="1" dirty="0" smtClean="0">
                <a:latin typeface="+mn-ea"/>
                <a:cs typeface="ＭＳ Ｐゴシック" pitchFamily="50" charset="-128"/>
              </a:rPr>
              <a:t>下記申し込み先へご連絡ください。</a:t>
            </a:r>
            <a:endParaRPr kumimoji="1" lang="en-US" altLang="ja-JP" sz="1600" b="1" dirty="0" smtClean="0">
              <a:latin typeface="+mn-ea"/>
              <a:cs typeface="ＭＳ Ｐゴシック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1600" b="1" dirty="0" smtClean="0">
                <a:latin typeface="+mn-ea"/>
                <a:cs typeface="ＭＳ Ｐゴシック" pitchFamily="50" charset="-128"/>
              </a:rPr>
              <a:t>定員：</a:t>
            </a:r>
            <a:r>
              <a:rPr kumimoji="1" lang="en-US" altLang="ja-JP" sz="1600" b="1" dirty="0" smtClean="0">
                <a:latin typeface="+mn-ea"/>
                <a:cs typeface="ＭＳ Ｐゴシック" pitchFamily="50" charset="-128"/>
              </a:rPr>
              <a:t>10</a:t>
            </a:r>
            <a:r>
              <a:rPr kumimoji="1" lang="ja-JP" altLang="en-US" sz="1600" b="1" dirty="0" smtClean="0">
                <a:latin typeface="+mn-ea"/>
                <a:cs typeface="ＭＳ Ｐゴシック" pitchFamily="50" charset="-128"/>
              </a:rPr>
              <a:t>人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1641840" y="800021"/>
            <a:ext cx="3578952" cy="461665"/>
          </a:xfrm>
          <a:prstGeom prst="rect">
            <a:avLst/>
          </a:prstGeom>
          <a:solidFill>
            <a:schemeClr val="tx2">
              <a:lumMod val="40000"/>
              <a:lumOff val="60000"/>
              <a:alpha val="15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en-US" sz="2400" b="1" i="1" dirty="0">
                <a:solidFill>
                  <a:srgbClr val="FF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ハローワーク</a:t>
            </a:r>
            <a:r>
              <a:rPr lang="ja-JP" altLang="en-US" sz="2400" b="1" i="1" dirty="0" smtClean="0">
                <a:solidFill>
                  <a:srgbClr val="FF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職員と行く</a:t>
            </a:r>
            <a:endParaRPr lang="ja-JP" altLang="en-US" sz="2400" b="1" i="1" dirty="0">
              <a:solidFill>
                <a:srgbClr val="FF00FF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5964872" y="880879"/>
            <a:ext cx="1391858" cy="1280867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4174016" y="4410596"/>
            <a:ext cx="3230721" cy="818957"/>
          </a:xfrm>
          <a:prstGeom prst="roundRect">
            <a:avLst/>
          </a:prstGeom>
          <a:solidFill>
            <a:srgbClr val="FFCCFF">
              <a:alpha val="2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dirty="0">
                <a:solidFill>
                  <a:schemeClr val="tx1"/>
                </a:solidFill>
                <a:latin typeface="+mn-ea"/>
              </a:rPr>
              <a:t>医療療養・障害者病棟や訪問医療を有する病院。今後は介護医療院等を含めた施設運用を</a:t>
            </a:r>
            <a:r>
              <a:rPr lang="ja-JP" altLang="en-US" sz="1400" dirty="0" smtClean="0">
                <a:solidFill>
                  <a:schemeClr val="tx1"/>
                </a:solidFill>
                <a:latin typeface="+mn-ea"/>
              </a:rPr>
              <a:t>実践していく予定。</a:t>
            </a:r>
            <a:r>
              <a:rPr lang="ja-JP" altLang="en-US" sz="1400" b="1" dirty="0" smtClean="0">
                <a:solidFill>
                  <a:schemeClr val="tx1"/>
                </a:solidFill>
                <a:latin typeface="+mn-ea"/>
                <a:cs typeface="Times New Roman" pitchFamily="18" charset="0"/>
              </a:rPr>
              <a:t>　　</a:t>
            </a:r>
            <a:r>
              <a:rPr lang="ja-JP" altLang="en-US" sz="1400" b="1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itchFamily="18" charset="0"/>
              </a:rPr>
              <a:t>　　</a:t>
            </a:r>
            <a:r>
              <a:rPr lang="ja-JP" altLang="en-US" sz="1300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itchFamily="18" charset="0"/>
              </a:rPr>
              <a:t>　　　　　　　　　　　　　　　　　　　　　　　　　　　　　　　　</a:t>
            </a:r>
            <a:r>
              <a:rPr lang="ja-JP" altLang="en-US" sz="1600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itchFamily="18" charset="0"/>
              </a:rPr>
              <a:t>　　　　　　　　　　　　　　　　</a:t>
            </a:r>
            <a:endParaRPr kumimoji="1" lang="ja-JP" altLang="en-US" sz="1600" b="1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grpSp>
        <p:nvGrpSpPr>
          <p:cNvPr id="49" name="グループ化 48"/>
          <p:cNvGrpSpPr/>
          <p:nvPr/>
        </p:nvGrpSpPr>
        <p:grpSpPr>
          <a:xfrm>
            <a:off x="150806" y="3424"/>
            <a:ext cx="7302233" cy="491591"/>
            <a:chOff x="437590" y="1701845"/>
            <a:chExt cx="5945191" cy="223129"/>
          </a:xfrm>
        </p:grpSpPr>
        <p:sp>
          <p:nvSpPr>
            <p:cNvPr id="50" name="山形 49"/>
            <p:cNvSpPr/>
            <p:nvPr/>
          </p:nvSpPr>
          <p:spPr>
            <a:xfrm>
              <a:off x="437590" y="1716112"/>
              <a:ext cx="1152450" cy="194137"/>
            </a:xfrm>
            <a:prstGeom prst="chevron">
              <a:avLst/>
            </a:prstGeom>
            <a:solidFill>
              <a:srgbClr val="FF99FF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b="1" dirty="0" smtClean="0">
                  <a:solidFill>
                    <a:schemeClr val="tx1"/>
                  </a:solidFill>
                  <a:latin typeface="HG丸ｺﾞｼｯｸM-PRO" pitchFamily="50" charset="-128"/>
                  <a:ea typeface="HG丸ｺﾞｼｯｸM-PRO" pitchFamily="50" charset="-128"/>
                </a:rPr>
                <a:t>現地集合</a:t>
              </a:r>
            </a:p>
          </p:txBody>
        </p:sp>
        <p:sp>
          <p:nvSpPr>
            <p:cNvPr id="51" name="山形 50"/>
            <p:cNvSpPr/>
            <p:nvPr/>
          </p:nvSpPr>
          <p:spPr>
            <a:xfrm>
              <a:off x="1604862" y="1701845"/>
              <a:ext cx="1428524" cy="204667"/>
            </a:xfrm>
            <a:prstGeom prst="chevron">
              <a:avLst/>
            </a:prstGeom>
            <a:solidFill>
              <a:srgbClr val="FFCCFF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b="1" dirty="0">
                  <a:solidFill>
                    <a:schemeClr val="tx1"/>
                  </a:solidFill>
                  <a:latin typeface="HG丸ｺﾞｼｯｸM-PRO" pitchFamily="50" charset="-128"/>
                  <a:ea typeface="HG丸ｺﾞｼｯｸM-PRO" pitchFamily="50" charset="-128"/>
                </a:rPr>
                <a:t>法人概要説明</a:t>
              </a:r>
            </a:p>
          </p:txBody>
        </p:sp>
        <p:sp>
          <p:nvSpPr>
            <p:cNvPr id="52" name="山形 51"/>
            <p:cNvSpPr/>
            <p:nvPr/>
          </p:nvSpPr>
          <p:spPr>
            <a:xfrm>
              <a:off x="3033386" y="1712372"/>
              <a:ext cx="1127979" cy="194139"/>
            </a:xfrm>
            <a:prstGeom prst="chevron">
              <a:avLst/>
            </a:prstGeom>
            <a:solidFill>
              <a:srgbClr val="FF99FF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b="1" dirty="0">
                  <a:solidFill>
                    <a:schemeClr val="tx1"/>
                  </a:solidFill>
                  <a:latin typeface="HG丸ｺﾞｼｯｸM-PRO" pitchFamily="50" charset="-128"/>
                  <a:ea typeface="HG丸ｺﾞｼｯｸM-PRO" pitchFamily="50" charset="-128"/>
                </a:rPr>
                <a:t>施設見学</a:t>
              </a:r>
            </a:p>
          </p:txBody>
        </p:sp>
        <p:sp>
          <p:nvSpPr>
            <p:cNvPr id="53" name="山形 52"/>
            <p:cNvSpPr/>
            <p:nvPr/>
          </p:nvSpPr>
          <p:spPr>
            <a:xfrm>
              <a:off x="4161365" y="1716112"/>
              <a:ext cx="1093438" cy="190400"/>
            </a:xfrm>
            <a:prstGeom prst="chevron">
              <a:avLst/>
            </a:prstGeom>
            <a:solidFill>
              <a:srgbClr val="FFCCFF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b="1" dirty="0">
                  <a:solidFill>
                    <a:schemeClr val="tx1"/>
                  </a:solidFill>
                  <a:latin typeface="HG丸ｺﾞｼｯｸM-PRO" pitchFamily="50" charset="-128"/>
                  <a:ea typeface="HG丸ｺﾞｼｯｸM-PRO" pitchFamily="50" charset="-128"/>
                </a:rPr>
                <a:t>個別面接</a:t>
              </a:r>
            </a:p>
          </p:txBody>
        </p:sp>
        <p:sp>
          <p:nvSpPr>
            <p:cNvPr id="54" name="山形 53"/>
            <p:cNvSpPr/>
            <p:nvPr/>
          </p:nvSpPr>
          <p:spPr>
            <a:xfrm>
              <a:off x="5254802" y="1730836"/>
              <a:ext cx="1127979" cy="194138"/>
            </a:xfrm>
            <a:prstGeom prst="chevron">
              <a:avLst/>
            </a:prstGeom>
            <a:solidFill>
              <a:srgbClr val="FF99FF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b="1" dirty="0" smtClean="0">
                  <a:solidFill>
                    <a:schemeClr val="tx1"/>
                  </a:solidFill>
                  <a:latin typeface="HG丸ｺﾞｼｯｸM-PRO" pitchFamily="50" charset="-128"/>
                  <a:ea typeface="HG丸ｺﾞｼｯｸM-PRO" pitchFamily="50" charset="-128"/>
                </a:rPr>
                <a:t>現地</a:t>
              </a:r>
              <a:endParaRPr lang="en-US" altLang="ja-JP" sz="1200" b="1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  <a:p>
              <a:pPr algn="ctr"/>
              <a:r>
                <a:rPr lang="ja-JP" altLang="en-US" sz="1200" b="1" dirty="0" smtClean="0">
                  <a:solidFill>
                    <a:schemeClr val="tx1"/>
                  </a:solidFill>
                  <a:latin typeface="HG丸ｺﾞｼｯｸM-PRO" pitchFamily="50" charset="-128"/>
                  <a:ea typeface="HG丸ｺﾞｼｯｸM-PRO" pitchFamily="50" charset="-128"/>
                </a:rPr>
                <a:t>解散</a:t>
              </a:r>
              <a:endParaRPr lang="ja-JP" altLang="en-US" sz="1200" b="1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534194" y="4569892"/>
            <a:ext cx="75612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4" name="テキスト ボックス 23"/>
          <p:cNvSpPr txBox="1"/>
          <p:nvPr/>
        </p:nvSpPr>
        <p:spPr bwMode="auto">
          <a:xfrm>
            <a:off x="350668" y="9949284"/>
            <a:ext cx="6809023" cy="235924"/>
          </a:xfrm>
          <a:prstGeom prst="rect">
            <a:avLst/>
          </a:prstGeom>
          <a:solidFill>
            <a:srgbClr val="F8EBB2"/>
          </a:solidFill>
          <a:ln w="9525">
            <a:noFill/>
            <a:miter lim="800000"/>
            <a:headEnd/>
            <a:tailEnd/>
          </a:ln>
        </p:spPr>
        <p:txBody>
          <a:bodyPr vert="horz" wrap="square" lIns="84748" tIns="10141" rIns="84748" bIns="10141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1400" b="1" dirty="0" smtClean="0">
                <a:latin typeface="HGP創英角ｺﾞｼｯｸUB" pitchFamily="50" charset="-128"/>
                <a:ea typeface="HGP創英角ｺﾞｼｯｸUB" pitchFamily="50" charset="-128"/>
                <a:cs typeface="ＭＳ Ｐゴシック" pitchFamily="50" charset="-128"/>
              </a:rPr>
              <a:t>ハローワーク渋谷　人材確保・就職支援コーナー　（Ｔｅｌ）　０３－３４７６－８６０８（申込先）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1400315" y="1238416"/>
            <a:ext cx="4261682" cy="923330"/>
          </a:xfrm>
          <a:prstGeom prst="rect">
            <a:avLst/>
          </a:prstGeom>
          <a:solidFill>
            <a:schemeClr val="tx2">
              <a:lumMod val="20000"/>
              <a:lumOff val="80000"/>
              <a:alpha val="20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en-US" sz="5400" b="1" i="1" dirty="0" smtClean="0">
                <a:solidFill>
                  <a:srgbClr val="FF00FF"/>
                </a:solidFill>
                <a:latin typeface="Haettenschweiler" panose="020B0706040902060204" pitchFamily="34" charset="0"/>
                <a:ea typeface="HGP創英角ｺﾞｼｯｸUB" panose="020B0900000000000000" pitchFamily="50" charset="-128"/>
              </a:rPr>
              <a:t>ツアー面接会</a:t>
            </a:r>
            <a:endParaRPr lang="ja-JP" altLang="en-US" sz="5400" b="1" i="1" dirty="0">
              <a:solidFill>
                <a:srgbClr val="FF00FF"/>
              </a:solidFill>
              <a:latin typeface="Haettenschweiler" panose="020B0706040902060204" pitchFamily="34" charset="0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1291739" y="1226107"/>
            <a:ext cx="4343560" cy="9971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 bwMode="auto">
          <a:xfrm>
            <a:off x="292643" y="10250497"/>
            <a:ext cx="7268960" cy="23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748" tIns="10141" rIns="84748" bIns="10141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1400" b="1" dirty="0" smtClean="0">
                <a:latin typeface="HGP創英角ｺﾞｼｯｸUB" pitchFamily="50" charset="-128"/>
                <a:ea typeface="HGP創英角ｺﾞｼｯｸUB" pitchFamily="50" charset="-128"/>
                <a:cs typeface="ＭＳ Ｐゴシック" pitchFamily="50" charset="-128"/>
              </a:rPr>
              <a:t>☆申込後キャンセルされる場合は、申込先まで必ずご連絡をお願いします。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3964066" y="7260719"/>
            <a:ext cx="356098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000" dirty="0" smtClean="0"/>
              <a:t>※</a:t>
            </a:r>
            <a:r>
              <a:rPr lang="ja-JP" altLang="en-US" sz="1000" dirty="0" smtClean="0"/>
              <a:t>患者さんの可能性を広げるお手伝いをしませんか</a:t>
            </a:r>
            <a:endParaRPr lang="ja-JP" altLang="en-US" sz="1000" dirty="0"/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29" y="4324904"/>
            <a:ext cx="3934562" cy="3225918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2679" y="5430322"/>
            <a:ext cx="3220988" cy="1818965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231" y="7702424"/>
            <a:ext cx="7194023" cy="2208029"/>
          </a:xfrm>
          <a:prstGeom prst="rect">
            <a:avLst/>
          </a:prstGeom>
        </p:spPr>
      </p:pic>
      <p:sp>
        <p:nvSpPr>
          <p:cNvPr id="7" name="楕円 6"/>
          <p:cNvSpPr/>
          <p:nvPr/>
        </p:nvSpPr>
        <p:spPr>
          <a:xfrm>
            <a:off x="1341203" y="6840890"/>
            <a:ext cx="495212" cy="5220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 bwMode="auto">
          <a:xfrm>
            <a:off x="466320" y="7434932"/>
            <a:ext cx="1370095" cy="182063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vert="horz" wrap="square" lIns="84748" tIns="10141" rIns="84748" bIns="10141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1050" b="1" dirty="0" smtClean="0">
                <a:latin typeface="+mn-ea"/>
                <a:cs typeface="ＭＳ Ｐゴシック" pitchFamily="50" charset="-128"/>
              </a:rPr>
              <a:t>見学場所はこちら↑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1525" y="5982194"/>
            <a:ext cx="619680" cy="315944"/>
          </a:xfrm>
          <a:prstGeom prst="rect">
            <a:avLst/>
          </a:prstGeom>
        </p:spPr>
      </p:pic>
      <p:sp>
        <p:nvSpPr>
          <p:cNvPr id="35" name="テキスト ボックス 34"/>
          <p:cNvSpPr txBox="1"/>
          <p:nvPr/>
        </p:nvSpPr>
        <p:spPr bwMode="auto">
          <a:xfrm>
            <a:off x="3037184" y="6353769"/>
            <a:ext cx="1068819" cy="15898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vert="horz" wrap="square" lIns="84748" tIns="10141" rIns="84748" bIns="10141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900" b="1" dirty="0" smtClean="0">
                <a:latin typeface="+mn-ea"/>
                <a:cs typeface="ＭＳ Ｐゴシック" pitchFamily="50" charset="-128"/>
              </a:rPr>
              <a:t>↑神泉駅徒歩</a:t>
            </a:r>
            <a:r>
              <a:rPr kumimoji="1" lang="en-US" altLang="ja-JP" sz="900" b="1" dirty="0" smtClean="0">
                <a:latin typeface="+mn-ea"/>
                <a:cs typeface="ＭＳ Ｐゴシック" pitchFamily="50" charset="-128"/>
              </a:rPr>
              <a:t>7</a:t>
            </a:r>
            <a:r>
              <a:rPr kumimoji="1" lang="ja-JP" altLang="en-US" sz="900" b="1" dirty="0" smtClean="0">
                <a:latin typeface="+mn-ea"/>
                <a:cs typeface="ＭＳ Ｐゴシック" pitchFamily="50" charset="-128"/>
              </a:rPr>
              <a:t>分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281768" y="4524979"/>
            <a:ext cx="1349197" cy="935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</a:t>
            </a:r>
            <a:endParaRPr kumimoji="1" lang="ja-JP" altLang="en-US" sz="4000" i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solidFill>
          <a:srgbClr val="F8EBB2"/>
        </a:solidFill>
        <a:ln w="9525">
          <a:noFill/>
          <a:miter lim="800000"/>
          <a:headEnd/>
          <a:tailEnd/>
        </a:ln>
      </a:spPr>
      <a:bodyPr vert="horz" wrap="square" lIns="84748" tIns="10141" rIns="84748" bIns="10141" numCol="1" anchor="t" anchorCtr="0" compatLnSpc="1">
        <a:prstTxWarp prst="textNoShape">
          <a:avLst/>
        </a:prstTxWarp>
      </a:bodyPr>
      <a:lstStyle>
        <a:defPPr fontAlgn="base">
          <a:spcBef>
            <a:spcPct val="0"/>
          </a:spcBef>
          <a:spcAft>
            <a:spcPct val="0"/>
          </a:spcAft>
          <a:defRPr sz="3600" b="1" dirty="0" smtClean="0">
            <a:latin typeface="HGP創英角ｺﾞｼｯｸUB" pitchFamily="50" charset="-128"/>
            <a:ea typeface="HGP創英角ｺﾞｼｯｸUB" pitchFamily="50" charset="-128"/>
            <a:cs typeface="ＭＳ Ｐゴシック" pitchFamily="50" charset="-12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3801</TotalTime>
  <Words>285</Words>
  <Application>Microsoft Office PowerPoint</Application>
  <PresentationFormat>ユーザー設定</PresentationFormat>
  <Paragraphs>30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2" baseType="lpstr">
      <vt:lpstr>DaunPenh</vt:lpstr>
      <vt:lpstr>HGPｺﾞｼｯｸE</vt:lpstr>
      <vt:lpstr>HGP創英角ｺﾞｼｯｸUB</vt:lpstr>
      <vt:lpstr>HGP創英角ﾎﾟｯﾌﾟ体</vt:lpstr>
      <vt:lpstr>HG丸ｺﾞｼｯｸM-PRO</vt:lpstr>
      <vt:lpstr>ＭＳ Ｐゴシック</vt:lpstr>
      <vt:lpstr>Arial</vt:lpstr>
      <vt:lpstr>Calibri</vt:lpstr>
      <vt:lpstr>Haettenschweiler</vt:lpstr>
      <vt:lpstr>Times New Roman</vt:lpstr>
      <vt:lpstr>Office テーマ</vt:lpstr>
      <vt:lpstr>PowerPoint プレゼンテーション</vt:lpstr>
    </vt:vector>
  </TitlesOfParts>
  <Company>厚生労働省職業安定局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職場見学をして就職先を決めよう！！</dc:title>
  <dc:creator>職業安定行政関係システム</dc:creator>
  <cp:lastModifiedBy>石川祐一郎</cp:lastModifiedBy>
  <cp:revision>410</cp:revision>
  <cp:lastPrinted>2024-07-17T07:08:26Z</cp:lastPrinted>
  <dcterms:created xsi:type="dcterms:W3CDTF">2013-09-04T01:05:22Z</dcterms:created>
  <dcterms:modified xsi:type="dcterms:W3CDTF">2024-07-23T07:32:35Z</dcterms:modified>
</cp:coreProperties>
</file>