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9"/>
  </p:notesMasterIdLst>
  <p:sldIdLst>
    <p:sldId id="272" r:id="rId2"/>
    <p:sldId id="268" r:id="rId3"/>
    <p:sldId id="261" r:id="rId4"/>
    <p:sldId id="273" r:id="rId5"/>
    <p:sldId id="271" r:id="rId6"/>
    <p:sldId id="275" r:id="rId7"/>
    <p:sldId id="274" r:id="rId8"/>
  </p:sldIdLst>
  <p:sldSz cx="14041438" cy="9601200"/>
  <p:notesSz cx="9939338" cy="68072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A87E"/>
    <a:srgbClr val="FF6600"/>
    <a:srgbClr val="EEB8DB"/>
    <a:srgbClr val="CFBD9D"/>
    <a:srgbClr val="865F42"/>
    <a:srgbClr val="FF0000"/>
    <a:srgbClr val="FEF3F0"/>
    <a:srgbClr val="FEEDE8"/>
    <a:srgbClr val="1F497D"/>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158" autoAdjust="0"/>
  </p:normalViewPr>
  <p:slideViewPr>
    <p:cSldViewPr>
      <p:cViewPr varScale="1">
        <p:scale>
          <a:sx n="79" d="100"/>
          <a:sy n="79" d="100"/>
        </p:scale>
        <p:origin x="1422" y="90"/>
      </p:cViewPr>
      <p:guideLst>
        <p:guide orient="horz" pos="3024"/>
        <p:guide pos="4423"/>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17" tIns="31459" rIns="62917" bIns="31459" rtlCol="0"/>
          <a:lstStyle>
            <a:lvl1pPr algn="r">
              <a:defRPr sz="800"/>
            </a:lvl1pPr>
          </a:lstStyle>
          <a:p>
            <a:fld id="{4413CA89-E632-4E6D-A8D8-3BDB27B71770}"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27"/>
            <a:ext cx="4306937" cy="340305"/>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27"/>
            <a:ext cx="4306937" cy="340305"/>
          </a:xfrm>
          <a:prstGeom prst="rect">
            <a:avLst/>
          </a:prstGeom>
        </p:spPr>
        <p:txBody>
          <a:bodyPr vert="horz" lIns="62917" tIns="31459" rIns="62917" bIns="31459" rtlCol="0" anchor="b"/>
          <a:lstStyle>
            <a:lvl1pPr algn="r">
              <a:defRPr sz="800"/>
            </a:lvl1pPr>
          </a:lstStyle>
          <a:p>
            <a:fld id="{ED00EEFA-E0D3-4E18-87D9-1B30F5EFF159}" type="slidenum">
              <a:rPr kumimoji="1" lang="ja-JP" altLang="en-US" smtClean="0"/>
              <a:t>‹#›</a:t>
            </a:fld>
            <a:endParaRPr kumimoji="1" lang="ja-JP" altLang="en-US"/>
          </a:p>
        </p:txBody>
      </p:sp>
    </p:spTree>
    <p:extLst>
      <p:ext uri="{BB962C8B-B14F-4D97-AF65-F5344CB8AC3E}">
        <p14:creationId xmlns:p14="http://schemas.microsoft.com/office/powerpoint/2010/main" val="1129955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1</a:t>
            </a:fld>
            <a:endParaRPr kumimoji="1" lang="ja-JP" altLang="en-US"/>
          </a:p>
        </p:txBody>
      </p:sp>
    </p:spTree>
    <p:extLst>
      <p:ext uri="{BB962C8B-B14F-4D97-AF65-F5344CB8AC3E}">
        <p14:creationId xmlns:p14="http://schemas.microsoft.com/office/powerpoint/2010/main" val="274701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2</a:t>
            </a:fld>
            <a:endParaRPr kumimoji="1" lang="ja-JP" altLang="en-US"/>
          </a:p>
        </p:txBody>
      </p:sp>
    </p:spTree>
    <p:extLst>
      <p:ext uri="{BB962C8B-B14F-4D97-AF65-F5344CB8AC3E}">
        <p14:creationId xmlns:p14="http://schemas.microsoft.com/office/powerpoint/2010/main" val="33292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3</a:t>
            </a:fld>
            <a:endParaRPr kumimoji="1" lang="ja-JP" altLang="en-US"/>
          </a:p>
        </p:txBody>
      </p:sp>
    </p:spTree>
    <p:extLst>
      <p:ext uri="{BB962C8B-B14F-4D97-AF65-F5344CB8AC3E}">
        <p14:creationId xmlns:p14="http://schemas.microsoft.com/office/powerpoint/2010/main" val="84884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4</a:t>
            </a:fld>
            <a:endParaRPr kumimoji="1" lang="ja-JP" altLang="en-US"/>
          </a:p>
        </p:txBody>
      </p:sp>
    </p:spTree>
    <p:extLst>
      <p:ext uri="{BB962C8B-B14F-4D97-AF65-F5344CB8AC3E}">
        <p14:creationId xmlns:p14="http://schemas.microsoft.com/office/powerpoint/2010/main" val="340395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5</a:t>
            </a:fld>
            <a:endParaRPr kumimoji="1" lang="ja-JP" altLang="en-US"/>
          </a:p>
        </p:txBody>
      </p:sp>
    </p:spTree>
    <p:extLst>
      <p:ext uri="{BB962C8B-B14F-4D97-AF65-F5344CB8AC3E}">
        <p14:creationId xmlns:p14="http://schemas.microsoft.com/office/powerpoint/2010/main" val="180845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599"/>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337" indent="0" algn="ctr">
              <a:buNone/>
              <a:defRPr>
                <a:solidFill>
                  <a:schemeClr val="tx1">
                    <a:tint val="75000"/>
                  </a:schemeClr>
                </a:solidFill>
              </a:defRPr>
            </a:lvl2pPr>
            <a:lvl3pPr marL="1350677" indent="0" algn="ctr">
              <a:buNone/>
              <a:defRPr>
                <a:solidFill>
                  <a:schemeClr val="tx1">
                    <a:tint val="75000"/>
                  </a:schemeClr>
                </a:solidFill>
              </a:defRPr>
            </a:lvl3pPr>
            <a:lvl4pPr marL="2026015" indent="0" algn="ctr">
              <a:buNone/>
              <a:defRPr>
                <a:solidFill>
                  <a:schemeClr val="tx1">
                    <a:tint val="75000"/>
                  </a:schemeClr>
                </a:solidFill>
              </a:defRPr>
            </a:lvl4pPr>
            <a:lvl5pPr marL="2701352" indent="0" algn="ctr">
              <a:buNone/>
              <a:defRPr>
                <a:solidFill>
                  <a:schemeClr val="tx1">
                    <a:tint val="75000"/>
                  </a:schemeClr>
                </a:solidFill>
              </a:defRPr>
            </a:lvl5pPr>
            <a:lvl6pPr marL="3376689" indent="0" algn="ctr">
              <a:buNone/>
              <a:defRPr>
                <a:solidFill>
                  <a:schemeClr val="tx1">
                    <a:tint val="75000"/>
                  </a:schemeClr>
                </a:solidFill>
              </a:defRPr>
            </a:lvl6pPr>
            <a:lvl7pPr marL="4052030" indent="0" algn="ctr">
              <a:buNone/>
              <a:defRPr>
                <a:solidFill>
                  <a:schemeClr val="tx1">
                    <a:tint val="75000"/>
                  </a:schemeClr>
                </a:solidFill>
              </a:defRPr>
            </a:lvl7pPr>
            <a:lvl8pPr marL="4727367" indent="0" algn="ctr">
              <a:buNone/>
              <a:defRPr>
                <a:solidFill>
                  <a:schemeClr val="tx1">
                    <a:tint val="75000"/>
                  </a:schemeClr>
                </a:solidFill>
              </a:defRPr>
            </a:lvl8pPr>
            <a:lvl9pPr marL="540270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4"/>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337" indent="0">
              <a:buNone/>
              <a:defRPr sz="2700">
                <a:solidFill>
                  <a:schemeClr val="tx1">
                    <a:tint val="75000"/>
                  </a:schemeClr>
                </a:solidFill>
              </a:defRPr>
            </a:lvl2pPr>
            <a:lvl3pPr marL="1350677" indent="0">
              <a:buNone/>
              <a:defRPr sz="2400">
                <a:solidFill>
                  <a:schemeClr val="tx1">
                    <a:tint val="75000"/>
                  </a:schemeClr>
                </a:solidFill>
              </a:defRPr>
            </a:lvl3pPr>
            <a:lvl4pPr marL="2026015" indent="0">
              <a:buNone/>
              <a:defRPr sz="2100">
                <a:solidFill>
                  <a:schemeClr val="tx1">
                    <a:tint val="75000"/>
                  </a:schemeClr>
                </a:solidFill>
              </a:defRPr>
            </a:lvl4pPr>
            <a:lvl5pPr marL="2701352" indent="0">
              <a:buNone/>
              <a:defRPr sz="2100">
                <a:solidFill>
                  <a:schemeClr val="tx1">
                    <a:tint val="75000"/>
                  </a:schemeClr>
                </a:solidFill>
              </a:defRPr>
            </a:lvl5pPr>
            <a:lvl6pPr marL="3376689" indent="0">
              <a:buNone/>
              <a:defRPr sz="2100">
                <a:solidFill>
                  <a:schemeClr val="tx1">
                    <a:tint val="75000"/>
                  </a:schemeClr>
                </a:solidFill>
              </a:defRPr>
            </a:lvl6pPr>
            <a:lvl7pPr marL="4052030" indent="0">
              <a:buNone/>
              <a:defRPr sz="2100">
                <a:solidFill>
                  <a:schemeClr val="tx1">
                    <a:tint val="75000"/>
                  </a:schemeClr>
                </a:solidFill>
              </a:defRPr>
            </a:lvl7pPr>
            <a:lvl8pPr marL="4727367" indent="0">
              <a:buNone/>
              <a:defRPr sz="2100">
                <a:solidFill>
                  <a:schemeClr val="tx1">
                    <a:tint val="75000"/>
                  </a:schemeClr>
                </a:solidFill>
              </a:defRPr>
            </a:lvl8pPr>
            <a:lvl9pPr marL="5402704"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59" y="2149158"/>
            <a:ext cx="6206511"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59"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337" indent="0">
              <a:buNone/>
              <a:defRPr sz="4100"/>
            </a:lvl2pPr>
            <a:lvl3pPr marL="1350677" indent="0">
              <a:buNone/>
              <a:defRPr sz="3500"/>
            </a:lvl3pPr>
            <a:lvl4pPr marL="2026015" indent="0">
              <a:buNone/>
              <a:defRPr sz="3000"/>
            </a:lvl4pPr>
            <a:lvl5pPr marL="2701352" indent="0">
              <a:buNone/>
              <a:defRPr sz="3000"/>
            </a:lvl5pPr>
            <a:lvl6pPr marL="3376689" indent="0">
              <a:buNone/>
              <a:defRPr sz="3000"/>
            </a:lvl6pPr>
            <a:lvl7pPr marL="4052030" indent="0">
              <a:buNone/>
              <a:defRPr sz="3000"/>
            </a:lvl7pPr>
            <a:lvl8pPr marL="4727367" indent="0">
              <a:buNone/>
              <a:defRPr sz="3000"/>
            </a:lvl8pPr>
            <a:lvl9pPr marL="5402704"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67" tIns="67535" rIns="135067" bIns="675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67" tIns="67535" rIns="135067" bIns="675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4"/>
            <a:ext cx="3276336" cy="511175"/>
          </a:xfrm>
          <a:prstGeom prst="rect">
            <a:avLst/>
          </a:prstGeom>
        </p:spPr>
        <p:txBody>
          <a:bodyPr vert="horz" lIns="135067" tIns="67535" rIns="135067" bIns="67535" rtlCol="0" anchor="ctr"/>
          <a:lstStyle>
            <a:lvl1pPr algn="l">
              <a:defRPr sz="1800">
                <a:solidFill>
                  <a:schemeClr val="tx1">
                    <a:tint val="75000"/>
                  </a:schemeClr>
                </a:solidFill>
              </a:defRPr>
            </a:lvl1p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3"/>
          </p:nvPr>
        </p:nvSpPr>
        <p:spPr>
          <a:xfrm>
            <a:off x="4797493" y="8898894"/>
            <a:ext cx="4446455" cy="511175"/>
          </a:xfrm>
          <a:prstGeom prst="rect">
            <a:avLst/>
          </a:prstGeom>
        </p:spPr>
        <p:txBody>
          <a:bodyPr vert="horz" lIns="135067" tIns="67535" rIns="135067" bIns="675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4"/>
            <a:ext cx="3276336" cy="511175"/>
          </a:xfrm>
          <a:prstGeom prst="rect">
            <a:avLst/>
          </a:prstGeom>
        </p:spPr>
        <p:txBody>
          <a:bodyPr vert="horz" lIns="135067" tIns="67535" rIns="135067" bIns="67535"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50677" rtl="0" eaLnBrk="1" latinLnBrk="0" hangingPunct="1">
        <a:spcBef>
          <a:spcPct val="0"/>
        </a:spcBef>
        <a:buNone/>
        <a:defRPr kumimoji="1" sz="6500" kern="1200">
          <a:solidFill>
            <a:schemeClr val="tx1"/>
          </a:solidFill>
          <a:latin typeface="+mj-lt"/>
          <a:ea typeface="+mj-ea"/>
          <a:cs typeface="+mj-cs"/>
        </a:defRPr>
      </a:lvl1pPr>
    </p:titleStyle>
    <p:bodyStyle>
      <a:lvl1pPr marL="506503" indent="-506503" algn="l" defTabSz="135067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425" indent="-422087" algn="l" defTabSz="135067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8346" indent="-337669" algn="l" defTabSz="135067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68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9021"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4358"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9697"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5035"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037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677" rtl="0" eaLnBrk="1" latinLnBrk="0" hangingPunct="1">
        <a:defRPr kumimoji="1" sz="2700" kern="1200">
          <a:solidFill>
            <a:schemeClr val="tx1"/>
          </a:solidFill>
          <a:latin typeface="+mn-lt"/>
          <a:ea typeface="+mn-ea"/>
          <a:cs typeface="+mn-cs"/>
        </a:defRPr>
      </a:lvl1pPr>
      <a:lvl2pPr marL="675337" algn="l" defTabSz="1350677" rtl="0" eaLnBrk="1" latinLnBrk="0" hangingPunct="1">
        <a:defRPr kumimoji="1" sz="2700" kern="1200">
          <a:solidFill>
            <a:schemeClr val="tx1"/>
          </a:solidFill>
          <a:latin typeface="+mn-lt"/>
          <a:ea typeface="+mn-ea"/>
          <a:cs typeface="+mn-cs"/>
        </a:defRPr>
      </a:lvl2pPr>
      <a:lvl3pPr marL="1350677" algn="l" defTabSz="1350677" rtl="0" eaLnBrk="1" latinLnBrk="0" hangingPunct="1">
        <a:defRPr kumimoji="1" sz="2700" kern="1200">
          <a:solidFill>
            <a:schemeClr val="tx1"/>
          </a:solidFill>
          <a:latin typeface="+mn-lt"/>
          <a:ea typeface="+mn-ea"/>
          <a:cs typeface="+mn-cs"/>
        </a:defRPr>
      </a:lvl3pPr>
      <a:lvl4pPr marL="2026015" algn="l" defTabSz="1350677" rtl="0" eaLnBrk="1" latinLnBrk="0" hangingPunct="1">
        <a:defRPr kumimoji="1" sz="2700" kern="1200">
          <a:solidFill>
            <a:schemeClr val="tx1"/>
          </a:solidFill>
          <a:latin typeface="+mn-lt"/>
          <a:ea typeface="+mn-ea"/>
          <a:cs typeface="+mn-cs"/>
        </a:defRPr>
      </a:lvl4pPr>
      <a:lvl5pPr marL="2701352" algn="l" defTabSz="1350677" rtl="0" eaLnBrk="1" latinLnBrk="0" hangingPunct="1">
        <a:defRPr kumimoji="1" sz="2700" kern="1200">
          <a:solidFill>
            <a:schemeClr val="tx1"/>
          </a:solidFill>
          <a:latin typeface="+mn-lt"/>
          <a:ea typeface="+mn-ea"/>
          <a:cs typeface="+mn-cs"/>
        </a:defRPr>
      </a:lvl5pPr>
      <a:lvl6pPr marL="3376689" algn="l" defTabSz="1350677" rtl="0" eaLnBrk="1" latinLnBrk="0" hangingPunct="1">
        <a:defRPr kumimoji="1" sz="2700" kern="1200">
          <a:solidFill>
            <a:schemeClr val="tx1"/>
          </a:solidFill>
          <a:latin typeface="+mn-lt"/>
          <a:ea typeface="+mn-ea"/>
          <a:cs typeface="+mn-cs"/>
        </a:defRPr>
      </a:lvl6pPr>
      <a:lvl7pPr marL="4052030" algn="l" defTabSz="1350677" rtl="0" eaLnBrk="1" latinLnBrk="0" hangingPunct="1">
        <a:defRPr kumimoji="1" sz="2700" kern="1200">
          <a:solidFill>
            <a:schemeClr val="tx1"/>
          </a:solidFill>
          <a:latin typeface="+mn-lt"/>
          <a:ea typeface="+mn-ea"/>
          <a:cs typeface="+mn-cs"/>
        </a:defRPr>
      </a:lvl7pPr>
      <a:lvl8pPr marL="4727367" algn="l" defTabSz="1350677" rtl="0" eaLnBrk="1" latinLnBrk="0" hangingPunct="1">
        <a:defRPr kumimoji="1" sz="2700" kern="1200">
          <a:solidFill>
            <a:schemeClr val="tx1"/>
          </a:solidFill>
          <a:latin typeface="+mn-lt"/>
          <a:ea typeface="+mn-ea"/>
          <a:cs typeface="+mn-cs"/>
        </a:defRPr>
      </a:lvl8pPr>
      <a:lvl9pPr marL="5402704" algn="l" defTabSz="135067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hlw.go.jp/www2/topics/topics/saiyo/saiyo.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mhlw.go.jp/content/11600000/000905076.pdf"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www.mhlw.go.jp/content/11600000/000820477.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66702" y="2884444"/>
            <a:ext cx="5466006" cy="5623926"/>
          </a:xfrm>
          <a:solidFill>
            <a:schemeClr val="bg1"/>
          </a:solidFill>
          <a:ln w="50800" cmpd="sng">
            <a:solidFill>
              <a:srgbClr val="FF6600"/>
            </a:solidFill>
          </a:ln>
        </p:spPr>
        <p:txBody>
          <a:bodyPr>
            <a:normAutofit fontScale="92500"/>
          </a:bodyPr>
          <a:lstStyle/>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やむを得ず求人内容を変更する場合は、ハローワークへの申出や求人者マイページから速やかに修正し、常に最新の内容にし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・ハローワークの窓口では、わかりやすい記載方法のアドバイスを行っています。お気軽にご相談ください。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・応募者の基本的人権を尊重し、適性・能力に基づいた基準により、公正な採用選考を行ってください。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lnSpc>
                <a:spcPct val="40000"/>
              </a:lnSpc>
              <a:spcBef>
                <a:spcPts val="1200"/>
              </a:spcBef>
            </a:pP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https://www.mhlw.go.jp/www2/topics/topics/saiyo/saiyo.htm</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1200"/>
              </a:spcBef>
            </a:pPr>
            <a:endParaRPr lang="en-US" altLang="ja-JP" sz="2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1200"/>
              </a:spcBef>
            </a:pPr>
            <a:endParaRPr lang="en-US" altLang="ja-JP" sz="2200"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ホームベース 7"/>
          <p:cNvSpPr/>
          <p:nvPr/>
        </p:nvSpPr>
        <p:spPr>
          <a:xfrm>
            <a:off x="8385659" y="2587941"/>
            <a:ext cx="4428093" cy="525954"/>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求人事業主の皆さまへ</a:t>
            </a:r>
          </a:p>
        </p:txBody>
      </p:sp>
      <p:sp>
        <p:nvSpPr>
          <p:cNvPr id="38" name="AutoShape 5"/>
          <p:cNvSpPr>
            <a:spLocks noChangeArrowheads="1"/>
          </p:cNvSpPr>
          <p:nvPr/>
        </p:nvSpPr>
        <p:spPr bwMode="auto">
          <a:xfrm>
            <a:off x="7862198" y="-248847"/>
            <a:ext cx="6471907"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40" name="Group 6"/>
          <p:cNvGrpSpPr>
            <a:grpSpLocks/>
          </p:cNvGrpSpPr>
          <p:nvPr/>
        </p:nvGrpSpPr>
        <p:grpSpPr bwMode="auto">
          <a:xfrm>
            <a:off x="7086601" y="9349581"/>
            <a:ext cx="7247504" cy="503238"/>
            <a:chOff x="28" y="16443"/>
            <a:chExt cx="12275" cy="794"/>
          </a:xfrm>
        </p:grpSpPr>
        <p:sp>
          <p:nvSpPr>
            <p:cNvPr id="41"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 name="弦 8"/>
          <p:cNvSpPr/>
          <p:nvPr/>
        </p:nvSpPr>
        <p:spPr>
          <a:xfrm>
            <a:off x="6742056" y="-231453"/>
            <a:ext cx="642085"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9"/>
          <p:cNvSpPr>
            <a:spLocks noChangeArrowheads="1"/>
          </p:cNvSpPr>
          <p:nvPr/>
        </p:nvSpPr>
        <p:spPr bwMode="auto">
          <a:xfrm>
            <a:off x="12697369"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4" name="図 1"/>
          <p:cNvPicPr>
            <a:picLocks noChangeAspect="1" noChangeArrowheads="1"/>
          </p:cNvPicPr>
          <p:nvPr/>
        </p:nvPicPr>
        <p:blipFill>
          <a:blip r:embed="rId4" cstate="print"/>
          <a:srcRect/>
          <a:stretch>
            <a:fillRect/>
          </a:stretch>
        </p:blipFill>
        <p:spPr bwMode="auto">
          <a:xfrm rot="10800000">
            <a:off x="13259032" y="9334342"/>
            <a:ext cx="483753" cy="360362"/>
          </a:xfrm>
          <a:prstGeom prst="rect">
            <a:avLst/>
          </a:prstGeom>
          <a:noFill/>
          <a:ln w="9525">
            <a:noFill/>
            <a:miter lim="800000"/>
            <a:headEnd/>
            <a:tailEnd/>
          </a:ln>
        </p:spPr>
      </p:pic>
      <p:sp>
        <p:nvSpPr>
          <p:cNvPr id="45" name="Text Box 15"/>
          <p:cNvSpPr txBox="1">
            <a:spLocks noChangeArrowheads="1"/>
          </p:cNvSpPr>
          <p:nvPr/>
        </p:nvSpPr>
        <p:spPr bwMode="auto">
          <a:xfrm>
            <a:off x="7227249" y="395641"/>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525305" y="696144"/>
            <a:ext cx="6148800" cy="1656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求人申込書（大卒等）の</a:t>
            </a:r>
            <a:endParaRPr lang="en-US" altLang="ja-JP"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き方のポイント</a:t>
            </a:r>
          </a:p>
        </p:txBody>
      </p:sp>
      <p:grpSp>
        <p:nvGrpSpPr>
          <p:cNvPr id="2" name="グループ化 1"/>
          <p:cNvGrpSpPr/>
          <p:nvPr/>
        </p:nvGrpSpPr>
        <p:grpSpPr>
          <a:xfrm>
            <a:off x="7652575" y="8666484"/>
            <a:ext cx="6240639" cy="381412"/>
            <a:chOff x="7652575" y="8666484"/>
            <a:chExt cx="6240639" cy="381412"/>
          </a:xfrm>
        </p:grpSpPr>
        <p:sp>
          <p:nvSpPr>
            <p:cNvPr id="35" name="Text Box 42"/>
            <p:cNvSpPr txBox="1">
              <a:spLocks noChangeArrowheads="1"/>
            </p:cNvSpPr>
            <p:nvPr/>
          </p:nvSpPr>
          <p:spPr bwMode="auto">
            <a:xfrm>
              <a:off x="7652575" y="8709342"/>
              <a:ext cx="6240639" cy="338554"/>
            </a:xfrm>
            <a:prstGeom prst="rect">
              <a:avLst/>
            </a:prstGeom>
            <a:noFill/>
            <a:ln w="9525">
              <a:noFill/>
              <a:miter lim="800000"/>
              <a:headEnd/>
              <a:tailEnd/>
            </a:ln>
          </p:spPr>
          <p:txBody>
            <a:bodyPr lIns="36000" rIns="36000">
              <a:spAutoFit/>
            </a:bodyPr>
            <a:lstStyle/>
            <a:p>
              <a:pPr algn="ctr" fontAlgn="auto">
                <a:spcBef>
                  <a:spcPts val="0"/>
                </a:spcBef>
                <a:spcAft>
                  <a:spcPts val="0"/>
                </a:spcAft>
                <a:defRPr/>
              </a:pP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37" name="図 30" descr="マーク最小.jpg"/>
            <p:cNvPicPr>
              <a:picLocks noChangeAspect="1"/>
            </p:cNvPicPr>
            <p:nvPr/>
          </p:nvPicPr>
          <p:blipFill>
            <a:blip r:embed="rId5" cstate="print"/>
            <a:srcRect/>
            <a:stretch>
              <a:fillRect/>
            </a:stretch>
          </p:blipFill>
          <p:spPr bwMode="auto">
            <a:xfrm>
              <a:off x="8221808" y="8666484"/>
              <a:ext cx="383087" cy="373063"/>
            </a:xfrm>
            <a:prstGeom prst="rect">
              <a:avLst/>
            </a:prstGeom>
            <a:noFill/>
            <a:ln w="9525">
              <a:noFill/>
              <a:miter lim="800000"/>
              <a:headEnd/>
              <a:tailEnd/>
            </a:ln>
          </p:spPr>
        </p:pic>
      </p:grpSp>
      <p:pic>
        <p:nvPicPr>
          <p:cNvPr id="20" name="図 1"/>
          <p:cNvPicPr>
            <a:picLocks noChangeAspect="1" noChangeArrowheads="1"/>
          </p:cNvPicPr>
          <p:nvPr/>
        </p:nvPicPr>
        <p:blipFill>
          <a:blip r:embed="rId4" cstate="print"/>
          <a:srcRect/>
          <a:stretch>
            <a:fillRect/>
          </a:stretch>
        </p:blipFill>
        <p:spPr bwMode="auto">
          <a:xfrm>
            <a:off x="7378445" y="-96266"/>
            <a:ext cx="483753" cy="360362"/>
          </a:xfrm>
          <a:prstGeom prst="rect">
            <a:avLst/>
          </a:prstGeom>
          <a:noFill/>
          <a:ln w="9525">
            <a:noFill/>
            <a:miter lim="800000"/>
            <a:headEnd/>
            <a:tailEnd/>
          </a:ln>
        </p:spPr>
      </p:pic>
      <p:sp>
        <p:nvSpPr>
          <p:cNvPr id="23" name="テキスト ボックス 22"/>
          <p:cNvSpPr txBox="1"/>
          <p:nvPr/>
        </p:nvSpPr>
        <p:spPr>
          <a:xfrm>
            <a:off x="-449412" y="9811401"/>
            <a:ext cx="1224593" cy="269224"/>
          </a:xfrm>
          <a:prstGeom prst="rect">
            <a:avLst/>
          </a:prstGeom>
          <a:noFill/>
        </p:spPr>
        <p:txBody>
          <a:bodyPr wrap="square" rtlCol="0">
            <a:spAutoFit/>
          </a:bodyPr>
          <a:lstStyle/>
          <a:p>
            <a:pPr algn="ctr"/>
            <a:r>
              <a:rPr lang="ja-JP" altLang="en-US" sz="1119" dirty="0">
                <a:solidFill>
                  <a:schemeClr val="accent2"/>
                </a:solidFill>
                <a:latin typeface="メイリオ" panose="020B0604030504040204" pitchFamily="50" charset="-128"/>
                <a:ea typeface="メイリオ" panose="020B0604030504040204" pitchFamily="50" charset="-128"/>
              </a:rPr>
              <a:t>⑥</a:t>
            </a:r>
          </a:p>
        </p:txBody>
      </p:sp>
      <p:pic>
        <p:nvPicPr>
          <p:cNvPr id="61" name="図 60"/>
          <p:cNvPicPr/>
          <p:nvPr/>
        </p:nvPicPr>
        <p:blipFill rotWithShape="1">
          <a:blip r:embed="rId6"/>
          <a:srcRect l="46857" t="20098" r="36608" b="50903"/>
          <a:stretch/>
        </p:blipFill>
        <p:spPr bwMode="auto">
          <a:xfrm>
            <a:off x="12470229" y="7830621"/>
            <a:ext cx="526154" cy="527157"/>
          </a:xfrm>
          <a:prstGeom prst="rect">
            <a:avLst/>
          </a:prstGeom>
          <a:ln w="15875">
            <a:solidFill>
              <a:schemeClr val="tx1"/>
            </a:solidFill>
          </a:ln>
          <a:extLst>
            <a:ext uri="{53640926-AAD7-44D8-BBD7-CCE9431645EC}">
              <a14:shadowObscured xmlns:a14="http://schemas.microsoft.com/office/drawing/2010/main"/>
            </a:ext>
          </a:extLst>
        </p:spPr>
      </p:pic>
      <p:sp>
        <p:nvSpPr>
          <p:cNvPr id="21" name="テキスト ボックス 20"/>
          <p:cNvSpPr txBox="1"/>
          <p:nvPr/>
        </p:nvSpPr>
        <p:spPr>
          <a:xfrm>
            <a:off x="12317575" y="9148216"/>
            <a:ext cx="1543904" cy="207749"/>
          </a:xfrm>
          <a:prstGeom prst="rect">
            <a:avLst/>
          </a:prstGeom>
          <a:noFill/>
          <a:ln>
            <a:noFill/>
          </a:ln>
        </p:spPr>
        <p:txBody>
          <a:bodyPr wrap="square" rtlCol="0">
            <a:spAutoFit/>
          </a:body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PL060318</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01</a:t>
            </a: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4397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2" name="テキスト ボックス 1"/>
          <p:cNvSpPr txBox="1"/>
          <p:nvPr/>
        </p:nvSpPr>
        <p:spPr>
          <a:xfrm>
            <a:off x="373350" y="38164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809102" y="1400819"/>
            <a:ext cx="2640864" cy="3304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7189433" y="3369519"/>
            <a:ext cx="6621534" cy="5967585"/>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正方形/長方形 122"/>
          <p:cNvSpPr/>
          <p:nvPr/>
        </p:nvSpPr>
        <p:spPr>
          <a:xfrm>
            <a:off x="7190398" y="756990"/>
            <a:ext cx="6624000" cy="2550417"/>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270781" y="1097640"/>
            <a:ext cx="6466045" cy="34170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応募可能な学校種別に○をしてください。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7268771" y="1462456"/>
            <a:ext cx="6455356" cy="62067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オンライン提供を不可とする機関</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ハローワークにお申し込みいただいた求人は、原則として、職業紹介事業を行う地方自治体・地方版ハローワークや民間人材ビジネスにオンラインで提供されます</a:t>
            </a:r>
            <a:r>
              <a:rPr lang="ja-JP" altLang="en-US" sz="900" b="1" dirty="0">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dirty="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7262530" y="2105084"/>
            <a:ext cx="6469848" cy="49249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オンライン自主応募受付の可否</a:t>
            </a:r>
            <a:r>
              <a:rPr lang="en-US" altLang="ja-JP" sz="1000" b="1" dirty="0">
                <a:solidFill>
                  <a:schemeClr val="tx1"/>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求職者がマイページを通じて行う直接応募（オンライン自主応募）の受付可否を選択してください。（詳細は６頁参照）</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また、「補足事項」欄（４頁）に応募書類の受付方法を必ず記載してください。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7275229" y="2619530"/>
            <a:ext cx="6455319" cy="64006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ハローワークインターネットサービスでの求人情報や事業所名の公開について、該当するものに○を記入してください。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ハローワークインターネットサービスは、民間の人材ビジネス企業のサイトなどに求人情報の転載を認めているため、公開すると事業所に対して各種の問い合わせがくる場合があります。あらかじめご了承ください。</a:t>
            </a:r>
          </a:p>
        </p:txBody>
      </p:sp>
      <p:sp>
        <p:nvSpPr>
          <p:cNvPr id="12" name="テキスト ボックス 11"/>
          <p:cNvSpPr txBox="1"/>
          <p:nvPr/>
        </p:nvSpPr>
        <p:spPr>
          <a:xfrm>
            <a:off x="7277554" y="784345"/>
            <a:ext cx="910740" cy="292388"/>
          </a:xfrm>
          <a:prstGeom prst="rect">
            <a:avLst/>
          </a:prstGeom>
          <a:solidFill>
            <a:schemeClr val="bg1"/>
          </a:solidFill>
          <a:ln w="19050">
            <a:noFill/>
          </a:ln>
        </p:spPr>
        <p:txBody>
          <a:bodyPr wrap="square" rtlCol="0">
            <a:spAutoFit/>
          </a:bodyPr>
          <a:lstStyle/>
          <a:p>
            <a:r>
              <a:rPr kumimoji="1" lang="ja-JP" altLang="en-US" sz="1300" b="1" dirty="0">
                <a:latin typeface="メイリオ" panose="020B0604030504040204" pitchFamily="50" charset="-128"/>
                <a:ea typeface="メイリオ" panose="020B0604030504040204" pitchFamily="50" charset="-128"/>
              </a:rPr>
              <a:t>求人区分</a:t>
            </a:r>
          </a:p>
        </p:txBody>
      </p:sp>
      <p:cxnSp>
        <p:nvCxnSpPr>
          <p:cNvPr id="15" name="カギ線コネクタ 14"/>
          <p:cNvCxnSpPr/>
          <p:nvPr/>
        </p:nvCxnSpPr>
        <p:spPr>
          <a:xfrm rot="10800000" flipV="1">
            <a:off x="2844256" y="1226086"/>
            <a:ext cx="4424515" cy="128173"/>
          </a:xfrm>
          <a:prstGeom prst="bentConnector3">
            <a:avLst>
              <a:gd name="adj1" fmla="val 10009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480783" y="1400819"/>
            <a:ext cx="2857995" cy="33044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1" name="カギ線コネクタ 80"/>
          <p:cNvCxnSpPr>
            <a:cxnSpLocks/>
            <a:endCxn id="80" idx="3"/>
          </p:cNvCxnSpPr>
          <p:nvPr/>
        </p:nvCxnSpPr>
        <p:spPr>
          <a:xfrm rot="10800000">
            <a:off x="6338779" y="1566043"/>
            <a:ext cx="939189" cy="1916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01095" y="1909494"/>
            <a:ext cx="2656879" cy="64786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5" name="カギ線コネクタ 84"/>
          <p:cNvCxnSpPr/>
          <p:nvPr/>
        </p:nvCxnSpPr>
        <p:spPr>
          <a:xfrm flipH="1">
            <a:off x="6338780" y="2280320"/>
            <a:ext cx="91550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cxnSpLocks/>
          </p:cNvCxnSpPr>
          <p:nvPr/>
        </p:nvCxnSpPr>
        <p:spPr>
          <a:xfrm rot="10800000">
            <a:off x="2409826" y="2571721"/>
            <a:ext cx="4852705" cy="327708"/>
          </a:xfrm>
          <a:prstGeom prst="bentConnector3">
            <a:avLst>
              <a:gd name="adj1" fmla="val 9999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473499" y="1741022"/>
            <a:ext cx="2865281" cy="81021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p:cNvSpPr/>
          <p:nvPr/>
        </p:nvSpPr>
        <p:spPr>
          <a:xfrm>
            <a:off x="7292051" y="796171"/>
            <a:ext cx="808788" cy="29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7243087" y="3813367"/>
            <a:ext cx="6469848" cy="606812"/>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仕事の内容</a:t>
            </a:r>
            <a:r>
              <a:rPr lang="en-US" altLang="ja-JP" sz="10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する項目の一つです。詳しく説明することで、求職者の方の疑問やとまどいを解消し、応募者が増えることにつながります。応募者の目線に立って詳細かつ分かりやすい内容で記入して下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7266834" y="4458780"/>
            <a:ext cx="6455356" cy="61695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258031" y="5114338"/>
            <a:ext cx="6459388" cy="348964"/>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264504" y="3439476"/>
            <a:ext cx="910740"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仕事内容</a:t>
            </a:r>
          </a:p>
        </p:txBody>
      </p:sp>
      <p:sp>
        <p:nvSpPr>
          <p:cNvPr id="48" name="正方形/長方形 47"/>
          <p:cNvSpPr/>
          <p:nvPr/>
        </p:nvSpPr>
        <p:spPr>
          <a:xfrm>
            <a:off x="7262530" y="5512417"/>
            <a:ext cx="6455356" cy="7248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契約更新の可能性の有無</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具体的な更新条件、通算契約期間または更新回数の上限（設けている場合）</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「補足事項」欄（４頁）に詳しく記入してください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264818" y="6303897"/>
            <a:ext cx="6459388" cy="55026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defRPr/>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試用期間がある場合はその期間を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「補足事項」欄（４頁）に記入するとともに</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、期間中の条件について、変更がある場合はその内容も記載してください。</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284311" y="6890751"/>
            <a:ext cx="6455356" cy="552219"/>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「補足事項」欄（４頁）に就業場所決定の方法・時期等を記入してください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7284311" y="7473946"/>
            <a:ext cx="6459388" cy="90601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284311" y="8409792"/>
            <a:ext cx="6455356" cy="35531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「マイカー通勤」</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「可」の場合は駐車場の有無や有料か無料等の情報を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「求人条件にかかる特記事項」欄（４頁）に記入してください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277554" y="8797183"/>
            <a:ext cx="6469848" cy="467913"/>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転勤の可能性がある場合は、「あり」を選択するとともに、</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転勤範囲を明示</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カギ線コネクタ 56"/>
          <p:cNvCxnSpPr>
            <a:cxnSpLocks/>
            <a:stCxn id="40" idx="1"/>
          </p:cNvCxnSpPr>
          <p:nvPr/>
        </p:nvCxnSpPr>
        <p:spPr>
          <a:xfrm rot="10800000">
            <a:off x="6326315" y="3629409"/>
            <a:ext cx="916773" cy="48736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97275" y="3134780"/>
            <a:ext cx="5541507" cy="65351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7" name="カギ線コネクタ 66"/>
          <p:cNvCxnSpPr>
            <a:cxnSpLocks/>
            <a:stCxn id="41" idx="1"/>
          </p:cNvCxnSpPr>
          <p:nvPr/>
        </p:nvCxnSpPr>
        <p:spPr>
          <a:xfrm rot="10800000">
            <a:off x="6340782" y="4001182"/>
            <a:ext cx="926052" cy="766076"/>
          </a:xfrm>
          <a:prstGeom prst="bentConnector3">
            <a:avLst>
              <a:gd name="adj1" fmla="val 3156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797275" y="3809804"/>
            <a:ext cx="5543501" cy="30814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a:off x="797275" y="4143320"/>
            <a:ext cx="5541504" cy="4794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71" name="カギ線コネクタ 70"/>
          <p:cNvCxnSpPr>
            <a:cxnSpLocks/>
            <a:stCxn id="42" idx="1"/>
            <a:endCxn id="70" idx="3"/>
          </p:cNvCxnSpPr>
          <p:nvPr/>
        </p:nvCxnSpPr>
        <p:spPr>
          <a:xfrm rot="10800000">
            <a:off x="6338779" y="4383056"/>
            <a:ext cx="919252" cy="905765"/>
          </a:xfrm>
          <a:prstGeom prst="bentConnector3">
            <a:avLst>
              <a:gd name="adj1" fmla="val 433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812520" y="4651381"/>
            <a:ext cx="5526259" cy="20457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正方形/長方形 83"/>
          <p:cNvSpPr/>
          <p:nvPr/>
        </p:nvSpPr>
        <p:spPr>
          <a:xfrm>
            <a:off x="801678" y="4877406"/>
            <a:ext cx="5527179" cy="3999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6" name="カギ線コネクタ 85"/>
          <p:cNvCxnSpPr>
            <a:stCxn id="49" idx="1"/>
            <a:endCxn id="84" idx="3"/>
          </p:cNvCxnSpPr>
          <p:nvPr/>
        </p:nvCxnSpPr>
        <p:spPr>
          <a:xfrm rot="10800000">
            <a:off x="6328858" y="5077401"/>
            <a:ext cx="935961" cy="1501631"/>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797275" y="5298846"/>
            <a:ext cx="5531582" cy="107592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p:cNvSpPr/>
          <p:nvPr/>
        </p:nvSpPr>
        <p:spPr>
          <a:xfrm>
            <a:off x="797275" y="7157482"/>
            <a:ext cx="5541507" cy="29691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正方形/長方形 105"/>
          <p:cNvSpPr/>
          <p:nvPr/>
        </p:nvSpPr>
        <p:spPr>
          <a:xfrm>
            <a:off x="1971122" y="6528790"/>
            <a:ext cx="4367656" cy="6203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07" name="カギ線コネクタ 106"/>
          <p:cNvCxnSpPr/>
          <p:nvPr/>
        </p:nvCxnSpPr>
        <p:spPr>
          <a:xfrm rot="10800000">
            <a:off x="5873396" y="7171052"/>
            <a:ext cx="1391880" cy="760932"/>
          </a:xfrm>
          <a:prstGeom prst="bentConnector3">
            <a:avLst>
              <a:gd name="adj1" fmla="val 9967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a:xfrm>
            <a:off x="786633" y="7442970"/>
            <a:ext cx="1974972" cy="22415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13" name="カギ線コネクタ 112"/>
          <p:cNvCxnSpPr>
            <a:cxnSpLocks/>
          </p:cNvCxnSpPr>
          <p:nvPr/>
        </p:nvCxnSpPr>
        <p:spPr>
          <a:xfrm rot="10800000">
            <a:off x="982823" y="7667127"/>
            <a:ext cx="6282518" cy="1425669"/>
          </a:xfrm>
          <a:prstGeom prst="bentConnector3">
            <a:avLst>
              <a:gd name="adj1" fmla="val 9987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cxnSpLocks/>
            <a:stCxn id="55" idx="1"/>
            <a:endCxn id="100" idx="3"/>
          </p:cNvCxnSpPr>
          <p:nvPr/>
        </p:nvCxnSpPr>
        <p:spPr>
          <a:xfrm rot="10800000">
            <a:off x="6338783" y="7305941"/>
            <a:ext cx="945529" cy="128151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cxnSpLocks/>
            <a:endCxn id="72" idx="3"/>
          </p:cNvCxnSpPr>
          <p:nvPr/>
        </p:nvCxnSpPr>
        <p:spPr>
          <a:xfrm rot="10800000">
            <a:off x="6338780" y="4753667"/>
            <a:ext cx="938775" cy="914088"/>
          </a:xfrm>
          <a:prstGeom prst="bentConnector3">
            <a:avLst>
              <a:gd name="adj1" fmla="val 6168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a:stCxn id="51" idx="1"/>
          </p:cNvCxnSpPr>
          <p:nvPr/>
        </p:nvCxnSpPr>
        <p:spPr>
          <a:xfrm rot="10800000">
            <a:off x="6365933" y="6304573"/>
            <a:ext cx="918379" cy="862288"/>
          </a:xfrm>
          <a:prstGeom prst="bentConnector3">
            <a:avLst>
              <a:gd name="adj1" fmla="val 6327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 name="図 132">
            <a:extLst>
              <a:ext uri="{FF2B5EF4-FFF2-40B4-BE49-F238E27FC236}">
                <a16:creationId xmlns:a16="http://schemas.microsoft.com/office/drawing/2014/main" id="{0F5414B1-1A57-763F-785C-C27A7E89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2" y="774254"/>
            <a:ext cx="6339901" cy="82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72" name="テキスト ボックス 71"/>
          <p:cNvSpPr txBox="1"/>
          <p:nvPr/>
        </p:nvSpPr>
        <p:spPr>
          <a:xfrm>
            <a:off x="376106" y="377981"/>
            <a:ext cx="115278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201438" y="847724"/>
            <a:ext cx="6588033" cy="726524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260816" y="978086"/>
            <a:ext cx="112436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賃金・手当</a:t>
            </a:r>
          </a:p>
        </p:txBody>
      </p:sp>
      <p:sp>
        <p:nvSpPr>
          <p:cNvPr id="19" name="正方形/長方形 18"/>
          <p:cNvSpPr/>
          <p:nvPr/>
        </p:nvSpPr>
        <p:spPr>
          <a:xfrm>
            <a:off x="7262431" y="1416224"/>
            <a:ext cx="6466045" cy="1280838"/>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・月給･･･月額を決めて支給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・日給･･･日額を決めて、勤務日数に応じて支給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・時給･･･時間額を決めて勤務時間数に応じて支給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・年俸制･･･年額を決めて、各月に配分して支給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・その他･･･具体的に明示してください。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（４頁）</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65903" y="2842671"/>
            <a:ext cx="6455356" cy="74323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額を記入してください。</a:t>
            </a:r>
          </a:p>
        </p:txBody>
      </p:sp>
      <p:sp>
        <p:nvSpPr>
          <p:cNvPr id="24" name="正方形/長方形 23"/>
          <p:cNvSpPr/>
          <p:nvPr/>
        </p:nvSpPr>
        <p:spPr>
          <a:xfrm>
            <a:off x="7247995" y="3731511"/>
            <a:ext cx="6466045" cy="79993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固定残業代がある場合は「あり」を選択し、額を記入します。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その上で、「固定残業代に関する特記事項」欄に「時間外手当は、時間外労働の有無にかかわらず、固定残業代として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支給し、●時間を超える時間外労働は追加で支給」と記入してください。</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64168" y="4677055"/>
            <a:ext cx="6455356" cy="799935"/>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「定額的に支払われる手当」とは、毎賃金支払時に全員に決まって支給される賃金をいいます。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定額的に支払われる手当の他、家族手当、皆勤手当等、個人の状態・実績に応じて支払われる手当等がある場合は、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「求人条件にかかる特記事項」欄（４頁）にその内容を記入してください。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カギ線コネクタ 29"/>
          <p:cNvCxnSpPr/>
          <p:nvPr/>
        </p:nvCxnSpPr>
        <p:spPr>
          <a:xfrm rot="10800000">
            <a:off x="2340199" y="1312234"/>
            <a:ext cx="4920220" cy="371612"/>
          </a:xfrm>
          <a:prstGeom prst="bentConnector3">
            <a:avLst>
              <a:gd name="adj1" fmla="val 10000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87217" y="1075780"/>
            <a:ext cx="2624132" cy="23645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5899" y="1072897"/>
            <a:ext cx="2846748" cy="239338"/>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a:stCxn id="23" idx="1"/>
            <a:endCxn id="33" idx="3"/>
          </p:cNvCxnSpPr>
          <p:nvPr/>
        </p:nvCxnSpPr>
        <p:spPr>
          <a:xfrm rot="10800000">
            <a:off x="6372647" y="1192567"/>
            <a:ext cx="893256" cy="202172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830695" y="2787587"/>
            <a:ext cx="2539940" cy="20778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カギ線コネクタ 51"/>
          <p:cNvCxnSpPr>
            <a:stCxn id="24" idx="1"/>
            <a:endCxn id="51" idx="3"/>
          </p:cNvCxnSpPr>
          <p:nvPr/>
        </p:nvCxnSpPr>
        <p:spPr>
          <a:xfrm rot="10800000">
            <a:off x="6370635" y="2891479"/>
            <a:ext cx="877360" cy="1240001"/>
          </a:xfrm>
          <a:prstGeom prst="bentConnector3">
            <a:avLst>
              <a:gd name="adj1" fmla="val 5694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887217" y="7340286"/>
            <a:ext cx="2624131" cy="53158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カギ線コネクタ 70"/>
          <p:cNvCxnSpPr/>
          <p:nvPr/>
        </p:nvCxnSpPr>
        <p:spPr>
          <a:xfrm rot="10800000" flipV="1">
            <a:off x="3146869" y="4130311"/>
            <a:ext cx="3672406" cy="3199298"/>
          </a:xfrm>
          <a:prstGeom prst="bentConnector3">
            <a:avLst>
              <a:gd name="adj1" fmla="val 10005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887218" y="2330210"/>
            <a:ext cx="2943477" cy="67583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カギ線コネクタ 88"/>
          <p:cNvCxnSpPr/>
          <p:nvPr/>
        </p:nvCxnSpPr>
        <p:spPr>
          <a:xfrm rot="10800000">
            <a:off x="3351157" y="3006047"/>
            <a:ext cx="3907250" cy="1764567"/>
          </a:xfrm>
          <a:prstGeom prst="bentConnector3">
            <a:avLst>
              <a:gd name="adj1" fmla="val 999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56949" y="5622599"/>
            <a:ext cx="6466045" cy="89310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・新規学卒者で最初の１年間に昇給（採用された年度の翌年度の４月１日までの昇給を含む）する制度がある場合は「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・前年度実績（採用された年度の翌年度の４月１日までの昇給を含む）がある場合は、ベースアップ込みの月あたりの額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又は月額に対する割合（％）を記入し、昇給しない場合は「なし」を選択してください。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49730" y="6661314"/>
            <a:ext cx="6455356" cy="130763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・賞与を支給する制度の有無を選択します。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・新規学卒者の賞与制度の有無については、新規学卒者に対して初年度（採用された年度の３月</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日まで）に賞与を支給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する制度がある場合、「あり」を選択し、前年度において新規学卒者で賞与の支給があった場合は、新規学卒者の前年</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度支給実績の支給回数及び年間の支給合計月数又は支給合計額（新規学校卒業者の平均）を記入してください。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・一般労働者の賞与制度の有無については、新規学卒者に限らず一般労働者に賞与を支給する制度がある場合は、「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り」を選択し、前年度において賞与の支給があった場合は、前年度支給実績の支給回数及び年間の支給合計月数又は支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給合計額（一般労働者の平均）を記入してください。</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87217" y="8234846"/>
            <a:ext cx="5474446" cy="2908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a:stCxn id="25" idx="1"/>
            <a:endCxn id="28" idx="3"/>
          </p:cNvCxnSpPr>
          <p:nvPr/>
        </p:nvCxnSpPr>
        <p:spPr>
          <a:xfrm rot="10800000" flipV="1">
            <a:off x="6361663" y="6069151"/>
            <a:ext cx="895286" cy="2311115"/>
          </a:xfrm>
          <a:prstGeom prst="bentConnector3">
            <a:avLst>
              <a:gd name="adj1" fmla="val 617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7217" y="8545016"/>
            <a:ext cx="5474445" cy="72007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カギ線コネクタ 36"/>
          <p:cNvCxnSpPr>
            <a:stCxn id="27" idx="1"/>
            <a:endCxn id="36" idx="3"/>
          </p:cNvCxnSpPr>
          <p:nvPr/>
        </p:nvCxnSpPr>
        <p:spPr>
          <a:xfrm rot="10800000" flipV="1">
            <a:off x="6361662" y="7315132"/>
            <a:ext cx="888068" cy="1589923"/>
          </a:xfrm>
          <a:prstGeom prst="bentConnector3">
            <a:avLst>
              <a:gd name="adj1" fmla="val 392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C9404EE4-C912-6C2F-FCD2-55D602D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7" y="847724"/>
            <a:ext cx="6416714" cy="84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12" name="テキスト ボックス 11"/>
          <p:cNvSpPr txBox="1"/>
          <p:nvPr/>
        </p:nvSpPr>
        <p:spPr>
          <a:xfrm>
            <a:off x="379382" y="377981"/>
            <a:ext cx="110813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164735" y="952867"/>
            <a:ext cx="6722407" cy="7448133"/>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358403" y="1011355"/>
            <a:ext cx="91242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労働時間</a:t>
            </a:r>
            <a:endParaRPr kumimoji="1" lang="en-US" altLang="ja-JP" sz="14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7258355" y="1388331"/>
            <a:ext cx="6562447" cy="312423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ヶ月など）ごとに作成される勤務割りなどにおいて労働時間が確定されるような場合は、「補足事項」欄（４頁）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「補足事項」欄（４頁）に詳細を記入して下さい。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「就業時間１」に記入する場合は、実態・目安であることを、「補足事項」欄（４頁）に明示してください。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特に指定がなければ「就業時間１」に記入する必要はありませんが、「補足事項」欄（４頁）に具体的に記入してください。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80979" y="4823966"/>
            <a:ext cx="6455356" cy="189748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定（３６協定）の締結、労働基準監督署への届出が必要です。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に特別な事情や延長時間などについて具体的に記入してください。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292915" y="7032848"/>
            <a:ext cx="6466045" cy="1080120"/>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「週休二日制」欄には、下記の該当する数字に○を記入してください。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56307" y="1053299"/>
            <a:ext cx="5760641" cy="9389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6616948" y="1632248"/>
            <a:ext cx="64140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56308" y="2019467"/>
            <a:ext cx="5760642" cy="60845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カギ線コネクタ 48"/>
          <p:cNvCxnSpPr>
            <a:stCxn id="23" idx="1"/>
            <a:endCxn id="37" idx="3"/>
          </p:cNvCxnSpPr>
          <p:nvPr/>
        </p:nvCxnSpPr>
        <p:spPr>
          <a:xfrm rot="10800000">
            <a:off x="6616951" y="2323696"/>
            <a:ext cx="664029" cy="3449012"/>
          </a:xfrm>
          <a:prstGeom prst="bentConnector3">
            <a:avLst>
              <a:gd name="adj1" fmla="val 3135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856308" y="2937889"/>
            <a:ext cx="5760640" cy="91404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カギ線コネクタ 62"/>
          <p:cNvCxnSpPr>
            <a:cxnSpLocks/>
            <a:stCxn id="24" idx="1"/>
            <a:endCxn id="62" idx="3"/>
          </p:cNvCxnSpPr>
          <p:nvPr/>
        </p:nvCxnSpPr>
        <p:spPr>
          <a:xfrm rot="10800000">
            <a:off x="6616949" y="3394914"/>
            <a:ext cx="675967" cy="4177995"/>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DEDB1A1-B880-605F-FC08-84D1B288BEEF}"/>
              </a:ext>
            </a:extLst>
          </p:cNvPr>
          <p:cNvPicPr>
            <a:picLocks noChangeAspect="1"/>
          </p:cNvPicPr>
          <p:nvPr/>
        </p:nvPicPr>
        <p:blipFill>
          <a:blip r:embed="rId3"/>
          <a:stretch>
            <a:fillRect/>
          </a:stretch>
        </p:blipFill>
        <p:spPr>
          <a:xfrm>
            <a:off x="224982" y="1011355"/>
            <a:ext cx="6584060" cy="6192686"/>
          </a:xfrm>
          <a:prstGeom prst="rect">
            <a:avLst/>
          </a:prstGeom>
        </p:spPr>
      </p:pic>
    </p:spTree>
    <p:extLst>
      <p:ext uri="{BB962C8B-B14F-4D97-AF65-F5344CB8AC3E}">
        <p14:creationId xmlns:p14="http://schemas.microsoft.com/office/powerpoint/2010/main" val="232918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9" name="テキスト ボックス 8"/>
          <p:cNvSpPr txBox="1"/>
          <p:nvPr/>
        </p:nvSpPr>
        <p:spPr>
          <a:xfrm>
            <a:off x="395983" y="376869"/>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201438" y="847724"/>
            <a:ext cx="6588033" cy="438492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260816" y="978086"/>
            <a:ext cx="912031"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選考方法</a:t>
            </a:r>
          </a:p>
        </p:txBody>
      </p:sp>
      <p:sp>
        <p:nvSpPr>
          <p:cNvPr id="25" name="正方形/長方形 24"/>
          <p:cNvSpPr/>
          <p:nvPr/>
        </p:nvSpPr>
        <p:spPr>
          <a:xfrm>
            <a:off x="7246553" y="1365865"/>
            <a:ext cx="6466045" cy="4701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求人者が用意した住宅に入居することを条件とするときは□住込にチェックしてください。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52796" y="2362978"/>
            <a:ext cx="6455356" cy="42507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既卒者等の入社日</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応募可の場合、「既卒者等の入社日」欄に入社日の詳細を記入してください。</a:t>
            </a:r>
            <a:endParaRPr lang="en-US" altLang="ja-JP" sz="900" strike="dbl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55161" y="2848158"/>
            <a:ext cx="6466045" cy="88203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・選考方法において、その他を選択した場合は、詳細を「補足事項」欄に記入してください。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・応募書類の受付方法について、郵送、電話、</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u="sng"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メール、求職者マイページからの登録の可否を「補足事項」欄に記入してください。</a:t>
            </a:r>
            <a:endPar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250715" y="3790292"/>
            <a:ext cx="6455356" cy="624092"/>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応募書類の返却</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a:t>
            </a:r>
            <a:r>
              <a:rPr lang="ja-JP" altLang="en-US" sz="900" dirty="0">
                <a:solidFill>
                  <a:schemeClr val="tx1"/>
                </a:solidFill>
                <a:latin typeface="メイリオ" panose="020B0604030504040204" pitchFamily="50" charset="-128"/>
                <a:ea typeface="メイリオ" panose="020B0604030504040204" pitchFamily="50" charset="-128"/>
              </a:rPr>
              <a:t>ので、</a:t>
            </a:r>
            <a:r>
              <a:rPr lang="ja-JP" altLang="ja-JP" sz="900" dirty="0">
                <a:solidFill>
                  <a:schemeClr val="tx1"/>
                </a:solidFill>
                <a:latin typeface="メイリオ" panose="020B0604030504040204" pitchFamily="50" charset="-128"/>
                <a:ea typeface="メイリオ" panose="020B0604030504040204" pitchFamily="50" charset="-128"/>
              </a:rPr>
              <a:t>応募者に返却</a:t>
            </a:r>
            <a:r>
              <a:rPr lang="ja-JP" altLang="en-US" sz="900" dirty="0">
                <a:solidFill>
                  <a:schemeClr val="tx1"/>
                </a:solidFill>
                <a:latin typeface="メイリオ" panose="020B0604030504040204" pitchFamily="50" charset="-128"/>
                <a:ea typeface="メイリオ" panose="020B0604030504040204" pitchFamily="50" charset="-128"/>
              </a:rPr>
              <a:t>してください。「求人者の責任で廃棄」を選択する場合にも、焼却・裁断・溶解処理等により個人情報を読みとることができない形での廃棄を徹底してください。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763996" y="876323"/>
            <a:ext cx="1216163" cy="43813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cxnSpLocks/>
            <a:stCxn id="25" idx="1"/>
            <a:endCxn id="29" idx="0"/>
          </p:cNvCxnSpPr>
          <p:nvPr/>
        </p:nvCxnSpPr>
        <p:spPr>
          <a:xfrm rot="10800000">
            <a:off x="1372079" y="876324"/>
            <a:ext cx="5874475" cy="724623"/>
          </a:xfrm>
          <a:prstGeom prst="bentConnector4">
            <a:avLst>
              <a:gd name="adj1" fmla="val 2693"/>
              <a:gd name="adj2" fmla="val 1197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74482" y="1328546"/>
            <a:ext cx="5760640" cy="3585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34" name="カギ線コネクタ 33"/>
          <p:cNvCxnSpPr>
            <a:cxnSpLocks/>
            <a:stCxn id="26" idx="1"/>
            <a:endCxn id="33" idx="3"/>
          </p:cNvCxnSpPr>
          <p:nvPr/>
        </p:nvCxnSpPr>
        <p:spPr>
          <a:xfrm rot="10800000">
            <a:off x="6535122" y="1507820"/>
            <a:ext cx="717674" cy="1067699"/>
          </a:xfrm>
          <a:prstGeom prst="bentConnector3">
            <a:avLst>
              <a:gd name="adj1" fmla="val 5849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69796" y="2479154"/>
            <a:ext cx="5760640" cy="40198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77486" y="7262867"/>
            <a:ext cx="5752950" cy="123987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カギ線コネクタ 44"/>
          <p:cNvCxnSpPr>
            <a:cxnSpLocks/>
            <a:stCxn id="30" idx="1"/>
            <a:endCxn id="44" idx="3"/>
          </p:cNvCxnSpPr>
          <p:nvPr/>
        </p:nvCxnSpPr>
        <p:spPr>
          <a:xfrm rot="10800000" flipV="1">
            <a:off x="6530436" y="4737423"/>
            <a:ext cx="733334" cy="31453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63770" y="4474487"/>
            <a:ext cx="6466045" cy="52587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248634" y="1896127"/>
            <a:ext cx="6455356" cy="4067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受付期間は採用選考活動の開始時期以降の月日を記入してください。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7218956" y="5495584"/>
            <a:ext cx="6527036" cy="3551426"/>
            <a:chOff x="7201439" y="5736704"/>
            <a:chExt cx="6527036" cy="3312368"/>
          </a:xfrm>
        </p:grpSpPr>
        <p:sp>
          <p:nvSpPr>
            <p:cNvPr id="20" name="正方形/長方形 19"/>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43" name="正方形/長方形 42"/>
          <p:cNvSpPr/>
          <p:nvPr/>
        </p:nvSpPr>
        <p:spPr>
          <a:xfrm>
            <a:off x="7454978" y="6166689"/>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46" name="正方形/長方形 45"/>
          <p:cNvSpPr/>
          <p:nvPr/>
        </p:nvSpPr>
        <p:spPr>
          <a:xfrm>
            <a:off x="7486760" y="5728373"/>
            <a:ext cx="6033150" cy="366308"/>
          </a:xfrm>
          <a:prstGeom prst="rect">
            <a:avLst/>
          </a:prstGeom>
          <a:blipFill>
            <a:blip r:embed="rId3"/>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37" name="テキスト ボックス 36"/>
          <p:cNvSpPr txBox="1"/>
          <p:nvPr/>
        </p:nvSpPr>
        <p:spPr>
          <a:xfrm>
            <a:off x="7470869" y="7064457"/>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kumimoji="1" lang="ja-JP" altLang="en-US" sz="1400" b="1" u="sng" dirty="0"/>
              <a:t>求人票に記載した条件を遵守してください。</a:t>
            </a:r>
            <a:endParaRPr kumimoji="1" lang="en-US" altLang="ja-JP" sz="1400" b="1" u="sng"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53" name="正方形/長方形 52"/>
          <p:cNvSpPr/>
          <p:nvPr/>
        </p:nvSpPr>
        <p:spPr>
          <a:xfrm>
            <a:off x="2006076" y="895749"/>
            <a:ext cx="4524360" cy="40541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cxnSpLocks/>
            <a:stCxn id="35" idx="1"/>
            <a:endCxn id="53" idx="3"/>
          </p:cNvCxnSpPr>
          <p:nvPr/>
        </p:nvCxnSpPr>
        <p:spPr>
          <a:xfrm rot="10800000">
            <a:off x="6530436" y="1098458"/>
            <a:ext cx="718198" cy="1001045"/>
          </a:xfrm>
          <a:prstGeom prst="bentConnector3">
            <a:avLst>
              <a:gd name="adj1" fmla="val 3641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stCxn id="27" idx="1"/>
          </p:cNvCxnSpPr>
          <p:nvPr/>
        </p:nvCxnSpPr>
        <p:spPr>
          <a:xfrm rot="10800000">
            <a:off x="6530447" y="2707971"/>
            <a:ext cx="724715" cy="581205"/>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006076" y="5032642"/>
            <a:ext cx="4524360" cy="2243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9" name="カギ線コネクタ 68"/>
          <p:cNvCxnSpPr>
            <a:stCxn id="28" idx="1"/>
            <a:endCxn id="68" idx="0"/>
          </p:cNvCxnSpPr>
          <p:nvPr/>
        </p:nvCxnSpPr>
        <p:spPr>
          <a:xfrm rot="10800000" flipV="1">
            <a:off x="4268257" y="4102338"/>
            <a:ext cx="2982459" cy="93030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C1139652-2C38-10A6-E1B8-4776A245B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1" y="796493"/>
            <a:ext cx="6748105" cy="853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7073419" y="56327"/>
            <a:ext cx="6896404" cy="9469544"/>
          </a:xfrm>
          <a:prstGeom prst="roundRect">
            <a:avLst>
              <a:gd name="adj" fmla="val 0"/>
            </a:avLst>
          </a:prstGeom>
          <a:solidFill>
            <a:schemeClr val="accent6"/>
          </a:solidFill>
          <a:ln w="12700">
            <a:no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138249" y="157374"/>
            <a:ext cx="6769684" cy="1292662"/>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p>
        </p:txBody>
      </p:sp>
      <p:sp>
        <p:nvSpPr>
          <p:cNvPr id="44" name="正方形/長方形 43"/>
          <p:cNvSpPr/>
          <p:nvPr/>
        </p:nvSpPr>
        <p:spPr>
          <a:xfrm>
            <a:off x="7140277" y="1479388"/>
            <a:ext cx="6742535" cy="66185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　事業年度を含む３年度間についての状況を記入してください。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・離職者数は、各年度の採用者数のうち、３年度間における離職者数を記入してください。</a:t>
            </a:r>
          </a:p>
        </p:txBody>
      </p:sp>
      <p:sp>
        <p:nvSpPr>
          <p:cNvPr id="46" name="正方形/長方形 45"/>
          <p:cNvSpPr/>
          <p:nvPr/>
        </p:nvSpPr>
        <p:spPr>
          <a:xfrm>
            <a:off x="7140277" y="2140523"/>
            <a:ext cx="6742534" cy="34550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139346" y="2497237"/>
            <a:ext cx="6741790" cy="634613"/>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9" name="正方形/長方形 48"/>
          <p:cNvSpPr/>
          <p:nvPr/>
        </p:nvSpPr>
        <p:spPr>
          <a:xfrm>
            <a:off x="7138974" y="3145751"/>
            <a:ext cx="6742533" cy="33354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7136306" y="3475116"/>
            <a:ext cx="6744830" cy="57659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1" name="正方形/長方形 50"/>
          <p:cNvSpPr/>
          <p:nvPr/>
        </p:nvSpPr>
        <p:spPr>
          <a:xfrm>
            <a:off x="7136306" y="4059140"/>
            <a:ext cx="6744830" cy="55340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37810" y="4600831"/>
            <a:ext cx="6755078" cy="1348410"/>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キャリアコンサルティングを実施する者が企業に雇用されているかどうか、また資格の有無は問いませんが、企業内の仕組みとしてキャリアコンサルティングが実施されていることが必要です。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a:t>
            </a:r>
            <a:r>
              <a:rPr lang="ja-JP" altLang="en-US" sz="9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るため、年齢、就業年数、役職等の節目において定期的にキャリアコンサルティングを受ける機会を設定する仕組み。</a:t>
            </a:r>
          </a:p>
        </p:txBody>
      </p:sp>
      <p:sp>
        <p:nvSpPr>
          <p:cNvPr id="53" name="正方形/長方形 52"/>
          <p:cNvSpPr/>
          <p:nvPr/>
        </p:nvSpPr>
        <p:spPr>
          <a:xfrm>
            <a:off x="7136306" y="6476062"/>
            <a:ext cx="6755895" cy="37403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36713" y="7376914"/>
            <a:ext cx="6755080" cy="530174"/>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36306" y="6841575"/>
            <a:ext cx="6742534" cy="51681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36306" y="7915154"/>
            <a:ext cx="6742535" cy="66728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15624" y="8635562"/>
            <a:ext cx="6811994" cy="833008"/>
          </a:xfrm>
          <a:prstGeom prst="rect">
            <a:avLst/>
          </a:prstGeom>
          <a:solidFill>
            <a:srgbClr val="EEB8DB"/>
          </a:solid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448112" y="6037002"/>
            <a:ext cx="6222598" cy="3488869"/>
            <a:chOff x="431626" y="5815382"/>
            <a:chExt cx="6272688" cy="3680872"/>
          </a:xfrm>
        </p:grpSpPr>
        <p:sp>
          <p:nvSpPr>
            <p:cNvPr id="6" name="テキスト ボックス 5"/>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30359" y="6607321"/>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20000" y="6371899"/>
              <a:ext cx="3344600" cy="605368"/>
              <a:chOff x="3299649" y="1682807"/>
              <a:chExt cx="3344600" cy="556427"/>
            </a:xfrm>
          </p:grpSpPr>
          <p:sp>
            <p:nvSpPr>
              <p:cNvPr id="22" name="テキスト ボックス 21"/>
              <p:cNvSpPr txBox="1"/>
              <p:nvPr/>
            </p:nvSpPr>
            <p:spPr>
              <a:xfrm>
                <a:off x="3299649" y="1682807"/>
                <a:ext cx="3344600" cy="369332"/>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299649" y="1993013"/>
                <a:ext cx="3217428" cy="246221"/>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9" name="大かっこ 8"/>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705804" y="6873193"/>
              <a:ext cx="5694018" cy="215444"/>
            </a:xfrm>
            <a:prstGeom prst="rect">
              <a:avLst/>
            </a:prstGeom>
            <a:noFill/>
          </p:spPr>
          <p:txBody>
            <a:bodyPr wrap="square" rtlCol="0">
              <a:spAutoFit/>
            </a:bodyPr>
            <a:lstStyle/>
            <a:p>
              <a:pPr defTabSz="1413087"/>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30800" y="7210746"/>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694249" y="7051346"/>
              <a:ext cx="3197705" cy="590898"/>
              <a:chOff x="3306012" y="1865913"/>
              <a:chExt cx="3217428" cy="460012"/>
            </a:xfrm>
          </p:grpSpPr>
          <p:sp>
            <p:nvSpPr>
              <p:cNvPr id="19" name="テキスト ボックス 18"/>
              <p:cNvSpPr txBox="1"/>
              <p:nvPr/>
            </p:nvSpPr>
            <p:spPr>
              <a:xfrm>
                <a:off x="3427767" y="1865913"/>
                <a:ext cx="2896774" cy="246221"/>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0" name="テキスト ボックス 19"/>
              <p:cNvSpPr txBox="1"/>
              <p:nvPr/>
            </p:nvSpPr>
            <p:spPr>
              <a:xfrm>
                <a:off x="3306012" y="2064315"/>
                <a:ext cx="3217428" cy="261610"/>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13" name="テキスト ボックス 12"/>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30800" y="8371953"/>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16" name="直線コネクタ 15"/>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17" name="テキスト ボックス 16"/>
            <p:cNvSpPr txBox="1"/>
            <p:nvPr/>
          </p:nvSpPr>
          <p:spPr>
            <a:xfrm>
              <a:off x="3540634" y="8455506"/>
              <a:ext cx="1695124" cy="261610"/>
            </a:xfrm>
            <a:prstGeom prst="rect">
              <a:avLst/>
            </a:prstGeom>
            <a:noFill/>
          </p:spPr>
          <p:txBody>
            <a:bodyPr wrap="square" rtlCol="0">
              <a:spAutoFit/>
            </a:bodyPr>
            <a:lstStyle/>
            <a:p>
              <a:pPr defTabSz="1413087"/>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431626" y="8724382"/>
              <a:ext cx="6272688" cy="771872"/>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23975" y="25486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43382" y="6021678"/>
            <a:ext cx="6215618" cy="3497305"/>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a:stCxn id="53" idx="1"/>
          </p:cNvCxnSpPr>
          <p:nvPr/>
        </p:nvCxnSpPr>
        <p:spPr>
          <a:xfrm flipH="1" flipV="1">
            <a:off x="6659000" y="6660210"/>
            <a:ext cx="477306" cy="2868"/>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正方形/長方形 72"/>
          <p:cNvSpPr/>
          <p:nvPr/>
        </p:nvSpPr>
        <p:spPr>
          <a:xfrm>
            <a:off x="7136306" y="5938876"/>
            <a:ext cx="6742534" cy="53734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0D906E71-B839-3F6A-A099-CE667637D20E}"/>
              </a:ext>
            </a:extLst>
          </p:cNvPr>
          <p:cNvPicPr>
            <a:picLocks noChangeAspect="1"/>
          </p:cNvPicPr>
          <p:nvPr/>
        </p:nvPicPr>
        <p:blipFill>
          <a:blip r:embed="rId2"/>
          <a:stretch>
            <a:fillRect/>
          </a:stretch>
        </p:blipFill>
        <p:spPr>
          <a:xfrm>
            <a:off x="443382" y="507971"/>
            <a:ext cx="6163590" cy="5511262"/>
          </a:xfrm>
          <a:prstGeom prst="rect">
            <a:avLst/>
          </a:prstGeom>
        </p:spPr>
      </p:pic>
    </p:spTree>
    <p:extLst>
      <p:ext uri="{BB962C8B-B14F-4D97-AF65-F5344CB8AC3E}">
        <p14:creationId xmlns:p14="http://schemas.microsoft.com/office/powerpoint/2010/main" val="168018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9711" y="8423808"/>
            <a:ext cx="6609218" cy="954107"/>
          </a:xfrm>
          <a:prstGeom prst="rect">
            <a:avLst/>
          </a:prstGeom>
          <a:noFill/>
          <a:ln w="28575">
            <a:solidFill>
              <a:schemeClr val="accent4">
                <a:lumMod val="60000"/>
                <a:lumOff val="40000"/>
              </a:schemeClr>
            </a:solidFill>
          </a:ln>
        </p:spPr>
        <p:txBody>
          <a:bodyPr wrap="square" rtlCol="0">
            <a:spAutoFit/>
          </a:bodyPr>
          <a:lstStyle/>
          <a:p>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オンライン自主応募の受付</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は、求人者が「可」とした求人に限られ、求人ごとに設定が可能です。</a:t>
            </a:r>
            <a:endParaRPr lang="en-US" altLang="ja-JP" sz="1000" b="1" dirty="0">
              <a:solidFill>
                <a:srgbClr val="FF0000"/>
              </a:solidFill>
              <a:latin typeface="メイリオ" panose="020B0604030504040204" pitchFamily="50" charset="-128"/>
              <a:ea typeface="メイリオ" panose="020B0604030504040204" pitchFamily="50" charset="-128"/>
            </a:endParaRPr>
          </a:p>
          <a:p>
            <a:endParaRPr kumimoji="1" lang="en-US" altLang="ja-JP" sz="300" b="1" dirty="0">
              <a:solidFill>
                <a:srgbClr val="FF0000"/>
              </a:solidFill>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オンライン自主応募を受け付ける場合は、求人者マイページから変更可能です。</a:t>
            </a:r>
            <a:endParaRPr lang="en-US" altLang="ja-JP" sz="1000" dirty="0">
              <a:latin typeface="メイリオ" panose="020B0604030504040204" pitchFamily="50" charset="-128"/>
              <a:ea typeface="メイリオ" panose="020B0604030504040204" pitchFamily="50" charset="-128"/>
            </a:endParaRPr>
          </a:p>
          <a:p>
            <a:endParaRPr lang="ja-JP" altLang="en-US" sz="3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労働者派遣事業所や請負事業所からの求人で、就業先事業所を明示できない求人については、</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オンライン自主応募を受け付けることができません。</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詳しくは、</a:t>
            </a:r>
            <a:r>
              <a:rPr lang="en-US" altLang="ja-JP" sz="1000" dirty="0">
                <a:latin typeface="メイリオ" panose="020B0604030504040204" pitchFamily="50" charset="-128"/>
                <a:ea typeface="メイリオ" panose="020B0604030504040204" pitchFamily="50" charset="-128"/>
                <a:hlinkClick r:id="rId2"/>
              </a:rPr>
              <a:t> https://www.mhlw.go.jp/content/11600000/000820477.pdf</a:t>
            </a:r>
            <a:r>
              <a:rPr lang="ja-JP" altLang="en-US" sz="1000" dirty="0">
                <a:latin typeface="メイリオ" panose="020B0604030504040204" pitchFamily="50" charset="-128"/>
                <a:ea typeface="メイリオ" panose="020B0604030504040204" pitchFamily="50" charset="-128"/>
              </a:rPr>
              <a:t>　をご覧ください。</a:t>
            </a:r>
            <a:endParaRPr lang="en-US" altLang="ja-JP" sz="1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3"/>
          <a:srcRect l="62599" t="24100" r="26377" b="56301"/>
          <a:stretch/>
        </p:blipFill>
        <p:spPr>
          <a:xfrm>
            <a:off x="6152492" y="8660316"/>
            <a:ext cx="589563" cy="557645"/>
          </a:xfrm>
          <a:prstGeom prst="rect">
            <a:avLst/>
          </a:prstGeom>
        </p:spPr>
      </p:pic>
      <p:grpSp>
        <p:nvGrpSpPr>
          <p:cNvPr id="4" name="グループ化 3"/>
          <p:cNvGrpSpPr/>
          <p:nvPr/>
        </p:nvGrpSpPr>
        <p:grpSpPr>
          <a:xfrm>
            <a:off x="3155348" y="5764908"/>
            <a:ext cx="3675692" cy="2564084"/>
            <a:chOff x="-3084816" y="1870210"/>
            <a:chExt cx="6576396" cy="4645138"/>
          </a:xfrm>
        </p:grpSpPr>
        <p:pic>
          <p:nvPicPr>
            <p:cNvPr id="5" name="図 4"/>
            <p:cNvPicPr>
              <a:picLocks noChangeAspect="1"/>
            </p:cNvPicPr>
            <p:nvPr/>
          </p:nvPicPr>
          <p:blipFill rotWithShape="1">
            <a:blip r:embed="rId4"/>
            <a:srcRect l="30908"/>
            <a:stretch/>
          </p:blipFill>
          <p:spPr>
            <a:xfrm>
              <a:off x="-1498449" y="1870212"/>
              <a:ext cx="4990029" cy="4645136"/>
            </a:xfrm>
            <a:prstGeom prst="rect">
              <a:avLst/>
            </a:prstGeom>
            <a:ln w="3175">
              <a:noFill/>
            </a:ln>
          </p:spPr>
        </p:pic>
        <p:pic>
          <p:nvPicPr>
            <p:cNvPr id="6" name="図 5"/>
            <p:cNvPicPr>
              <a:picLocks noChangeAspect="1"/>
            </p:cNvPicPr>
            <p:nvPr/>
          </p:nvPicPr>
          <p:blipFill rotWithShape="1">
            <a:blip r:embed="rId4"/>
            <a:srcRect r="77819"/>
            <a:stretch/>
          </p:blipFill>
          <p:spPr>
            <a:xfrm>
              <a:off x="-3084816" y="1870210"/>
              <a:ext cx="1601991" cy="4645138"/>
            </a:xfrm>
            <a:prstGeom prst="rect">
              <a:avLst/>
            </a:prstGeom>
            <a:ln w="3175">
              <a:noFill/>
            </a:ln>
          </p:spPr>
        </p:pic>
      </p:grpSp>
      <p:sp>
        <p:nvSpPr>
          <p:cNvPr id="7" name="角丸四角形 6"/>
          <p:cNvSpPr/>
          <p:nvPr/>
        </p:nvSpPr>
        <p:spPr>
          <a:xfrm>
            <a:off x="4346868" y="6047818"/>
            <a:ext cx="2180685"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44094" y="2394563"/>
            <a:ext cx="6396617" cy="2616101"/>
          </a:xfrm>
          <a:prstGeom prst="rect">
            <a:avLst/>
          </a:prstGeom>
          <a:noFill/>
          <a:ln w="3175">
            <a:noFill/>
          </a:ln>
        </p:spPr>
        <p:txBody>
          <a:bodyPr wrap="square" rtlCol="0">
            <a:spAutoFit/>
          </a:bodyPr>
          <a:lstStyle/>
          <a:p>
            <a:pPr marL="189007" indent="-189007"/>
            <a:r>
              <a:rPr lang="ja-JP" altLang="en-US" sz="12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新規大学等卒業・修了予定者については、卒業・修了年度の６月１日以降に採用選考活動を開始するよう要請しています。オンライン自主応募を受け付ける場合も、この要請を遵守してください</a:t>
            </a:r>
            <a:r>
              <a:rPr lang="ja-JP" altLang="en-US" sz="1200" dirty="0">
                <a:solidFill>
                  <a:srgbClr val="FF0000"/>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「オンライン自主応募」とは、求職者マイページを開設する求職者が、求職者マイページから求人者マイページを通じて直接応募する方法をいいます。</a:t>
            </a:r>
            <a:endParaRPr lang="en-US" altLang="ja-JP" sz="1068"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「オンライン自主応募」は求職者の自主的な求職活動であり、ハローワークの職業紹介を介しない応募方法となります。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b="1" dirty="0">
                <a:solidFill>
                  <a:srgbClr val="FF0000"/>
                </a:solidFill>
                <a:latin typeface="メイリオ" panose="020B0604030504040204" pitchFamily="50" charset="-128"/>
                <a:ea typeface="メイリオ" panose="020B0604030504040204" pitchFamily="50" charset="-128"/>
              </a:rPr>
              <a:t>　　求職者からのオンライン自主応募は、職業紹介に当たらないため、ハローワーク等の職業紹介を要件とする特定求職者雇用開発助成金等は対象とはなりません。</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2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0711" y="196200"/>
            <a:ext cx="6858000" cy="840947"/>
          </a:xfrm>
          <a:prstGeom prst="rect">
            <a:avLst/>
          </a:prstGeom>
          <a:solidFill>
            <a:srgbClr val="FF6600"/>
          </a:solidFill>
        </p:spPr>
        <p:txBody>
          <a:bodyPr wrap="square" tIns="72000" bIns="36000" rtlCol="0" anchor="ctr" anchorCtr="0">
            <a:noAutofit/>
          </a:bodyPr>
          <a:lstStyle/>
          <a:p>
            <a:pPr algn="ctr">
              <a:lnSpc>
                <a:spcPct val="110000"/>
              </a:lnSpc>
            </a:pPr>
            <a:r>
              <a:rPr lang="ja-JP" altLang="en-US" sz="175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求職者からの直接応募を受け付ける</a:t>
            </a:r>
            <a:br>
              <a:rPr lang="en-US" altLang="ja-JP" sz="1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7416" y="1090993"/>
            <a:ext cx="2185214" cy="276999"/>
          </a:xfrm>
          <a:prstGeom prst="rect">
            <a:avLst/>
          </a:prstGeom>
          <a:ln>
            <a:noFill/>
          </a:ln>
        </p:spPr>
        <p:txBody>
          <a:bodyPr wrap="none">
            <a:spAutoFit/>
          </a:bodyPr>
          <a:lstStyle/>
          <a:p>
            <a:pPr>
              <a:spcAft>
                <a:spcPts val="600"/>
              </a:spcAft>
            </a:pPr>
            <a:r>
              <a:rPr lang="ja-JP" altLang="en-US" sz="1200" b="1" dirty="0">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dirty="0">
              <a:solidFill>
                <a:srgbClr val="FF6600"/>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180711" y="1367992"/>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71040" y="1399332"/>
            <a:ext cx="6660000" cy="80898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「オンライン自主応募」は、ハローワークインターネットサービスに掲載した求人に対して、</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prstClr val="black"/>
                </a:solidFill>
                <a:latin typeface="メイリオ" panose="020B0604030504040204" pitchFamily="50" charset="-128"/>
                <a:ea typeface="メイリオ" panose="020B0604030504040204" pitchFamily="50" charset="-128"/>
              </a:rPr>
              <a:t>求職者が</a:t>
            </a:r>
            <a:r>
              <a:rPr kumimoji="1" lang="ja-JP" altLang="en-US" sz="1200" u="sng" dirty="0">
                <a:solidFill>
                  <a:schemeClr val="tx1"/>
                </a:solidFill>
                <a:latin typeface="メイリオ" panose="020B0604030504040204" pitchFamily="50" charset="-128"/>
                <a:ea typeface="メイリオ" panose="020B0604030504040204" pitchFamily="50" charset="-128"/>
              </a:rPr>
              <a:t>ハローワークを介さずに</a:t>
            </a:r>
            <a:r>
              <a:rPr kumimoji="1" lang="ja-JP" altLang="en-US" sz="1200" dirty="0">
                <a:solidFill>
                  <a:schemeClr val="tx1"/>
                </a:solidFill>
                <a:latin typeface="メイリオ" panose="020B0604030504040204" pitchFamily="50" charset="-128"/>
                <a:ea typeface="メイリオ" panose="020B0604030504040204" pitchFamily="50" charset="-128"/>
              </a:rPr>
              <a:t>マイページを通じて直接応募することをいいます。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80711" y="1992288"/>
            <a:ext cx="6660000" cy="276780"/>
          </a:xfrm>
          <a:prstGeom prst="rect">
            <a:avLst/>
          </a:prstGeom>
          <a:solidFill>
            <a:srgbClr val="FF6600"/>
          </a:solidFill>
          <a:ln w="19050">
            <a:noFill/>
          </a:ln>
        </p:spPr>
        <p:txBody>
          <a:bodyPr wrap="square" lIns="144000" tIns="72000" rIns="144000" bIns="36000">
            <a:noAutofit/>
          </a:bodyPr>
          <a:lstStyle/>
          <a:p>
            <a:pPr indent="-144000"/>
            <a:r>
              <a:rPr lang="en-US" altLang="ja-JP" sz="1400" b="1" spc="80" dirty="0">
                <a:solidFill>
                  <a:schemeClr val="bg1"/>
                </a:solidFill>
                <a:latin typeface="メイリオ" panose="020B0604030504040204" pitchFamily="50" charset="-128"/>
                <a:ea typeface="メイリオ" panose="020B0604030504040204" pitchFamily="50" charset="-128"/>
              </a:rPr>
              <a:t>1</a:t>
            </a:r>
            <a:r>
              <a:rPr lang="ja-JP" altLang="en-US" sz="1400" b="1" spc="80" dirty="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2526720"/>
            <a:ext cx="347594" cy="347594"/>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113895"/>
            <a:ext cx="347594" cy="34759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608452"/>
            <a:ext cx="347594" cy="3475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103009"/>
            <a:ext cx="347594" cy="347594"/>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560730"/>
            <a:ext cx="347594" cy="347594"/>
          </a:xfrm>
          <a:prstGeom prst="rect">
            <a:avLst/>
          </a:prstGeom>
        </p:spPr>
      </p:pic>
      <p:sp>
        <p:nvSpPr>
          <p:cNvPr id="19" name="正方形/長方形 18"/>
          <p:cNvSpPr/>
          <p:nvPr/>
        </p:nvSpPr>
        <p:spPr>
          <a:xfrm>
            <a:off x="189711" y="2376705"/>
            <a:ext cx="6651000" cy="2680125"/>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正方形/長方形 19"/>
          <p:cNvSpPr/>
          <p:nvPr/>
        </p:nvSpPr>
        <p:spPr>
          <a:xfrm>
            <a:off x="180711" y="5236475"/>
            <a:ext cx="6669000" cy="276780"/>
          </a:xfrm>
          <a:prstGeom prst="rect">
            <a:avLst/>
          </a:prstGeom>
          <a:solidFill>
            <a:srgbClr val="FF6600"/>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２　オンライン自主応募の受付の設定方法</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21" name="テキスト ボックス 20"/>
          <p:cNvSpPr txBox="1"/>
          <p:nvPr/>
        </p:nvSpPr>
        <p:spPr>
          <a:xfrm>
            <a:off x="177416" y="5881107"/>
            <a:ext cx="2860937" cy="1169551"/>
          </a:xfrm>
          <a:prstGeom prst="rect">
            <a:avLst/>
          </a:prstGeom>
          <a:noFill/>
          <a:ln w="28575">
            <a:solidFill>
              <a:schemeClr val="accent4">
                <a:lumMod val="60000"/>
                <a:lumOff val="40000"/>
              </a:schemeClr>
            </a:solidFill>
          </a:ln>
        </p:spPr>
        <p:txBody>
          <a:bodyPr wrap="square" rtlCol="0">
            <a:spAutoFit/>
          </a:bodyPr>
          <a:lstStyle/>
          <a:p>
            <a:endParaRPr kumimoji="1" lang="en-US" altLang="ja-JP" sz="200" dirty="0">
              <a:latin typeface="メイリオ" panose="020B0604030504040204" pitchFamily="50" charset="-128"/>
              <a:ea typeface="メイリオ" panose="020B0604030504040204" pitchFamily="50" charset="-128"/>
            </a:endParaRPr>
          </a:p>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公開希望欄</a:t>
            </a:r>
            <a:r>
              <a:rPr kumimoji="1" lang="en-US" altLang="ja-JP" sz="1100" b="1" dirty="0">
                <a:latin typeface="メイリオ" panose="020B0604030504040204" pitchFamily="50" charset="-128"/>
                <a:ea typeface="メイリオ" panose="020B0604030504040204" pitchFamily="50" charset="-128"/>
              </a:rPr>
              <a:t>】</a:t>
            </a:r>
          </a:p>
          <a:p>
            <a:endParaRPr kumimoji="1" lang="en-US" altLang="ja-JP" sz="200" b="1"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①以下どちらかを選んだ場合のみ、オンライン自主応募の受付が可能になります。</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3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「１．事業所名等を含む求人情報を公開する」</a:t>
            </a:r>
            <a:endParaRPr lang="en-US" altLang="ja-JP" sz="1000" kern="0" dirty="0">
              <a:solidFill>
                <a:prstClr val="black"/>
              </a:solidFill>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「２．ハローワークの求職者に限定し、事業所名等を含む求人情報を公開する」</a:t>
            </a:r>
            <a:endParaRPr kumimoji="1" lang="en-US" altLang="ja-JP" sz="1000" dirty="0">
              <a:latin typeface="メイリオ" panose="020B0604030504040204" pitchFamily="50" charset="-128"/>
              <a:ea typeface="メイリオ" panose="020B0604030504040204" pitchFamily="50" charset="-128"/>
            </a:endParaRPr>
          </a:p>
        </p:txBody>
      </p:sp>
      <p:cxnSp>
        <p:nvCxnSpPr>
          <p:cNvPr id="22" name="直線矢印コネクタ 21"/>
          <p:cNvCxnSpPr>
            <a:stCxn id="21" idx="3"/>
          </p:cNvCxnSpPr>
          <p:nvPr/>
        </p:nvCxnSpPr>
        <p:spPr>
          <a:xfrm flipV="1">
            <a:off x="3038353" y="6183438"/>
            <a:ext cx="1283039" cy="28244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89711" y="7120884"/>
            <a:ext cx="2860937" cy="446276"/>
          </a:xfrm>
          <a:prstGeom prst="rect">
            <a:avLst/>
          </a:prstGeom>
          <a:noFill/>
          <a:ln w="28575">
            <a:solidFill>
              <a:schemeClr val="accent4">
                <a:lumMod val="60000"/>
                <a:lumOff val="40000"/>
              </a:schemeClr>
            </a:solidFill>
          </a:ln>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オンライン自主応募の受付欄</a:t>
            </a:r>
            <a:r>
              <a:rPr lang="en-US" altLang="ja-JP" sz="1100" b="1" dirty="0">
                <a:latin typeface="メイリオ" panose="020B0604030504040204" pitchFamily="50" charset="-128"/>
                <a:ea typeface="メイリオ" panose="020B0604030504040204" pitchFamily="50" charset="-128"/>
              </a:rPr>
              <a:t>】</a:t>
            </a:r>
          </a:p>
          <a:p>
            <a:endParaRPr lang="en-US" altLang="ja-JP" sz="2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②「オンライン自主応募を受け付ける」を選択</a:t>
            </a:r>
            <a:endParaRPr kumimoji="1" lang="en-US" altLang="ja-JP" sz="700" dirty="0">
              <a:latin typeface="メイリオ" panose="020B0604030504040204" pitchFamily="50" charset="-128"/>
              <a:ea typeface="メイリオ" panose="020B0604030504040204" pitchFamily="50" charset="-128"/>
            </a:endParaRPr>
          </a:p>
        </p:txBody>
      </p:sp>
      <p:cxnSp>
        <p:nvCxnSpPr>
          <p:cNvPr id="24" name="直線矢印コネクタ 23"/>
          <p:cNvCxnSpPr>
            <a:stCxn id="23" idx="3"/>
          </p:cNvCxnSpPr>
          <p:nvPr/>
        </p:nvCxnSpPr>
        <p:spPr>
          <a:xfrm flipV="1">
            <a:off x="3050648" y="6943155"/>
            <a:ext cx="1270744" cy="40086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61183" y="6846065"/>
            <a:ext cx="1130128" cy="1128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89711" y="7642624"/>
            <a:ext cx="2860937" cy="584775"/>
          </a:xfrm>
          <a:prstGeom prst="rect">
            <a:avLst/>
          </a:prstGeom>
          <a:noFill/>
          <a:ln w="28575">
            <a:solidFill>
              <a:schemeClr val="accent4">
                <a:lumMod val="60000"/>
                <a:lumOff val="40000"/>
              </a:schemeClr>
            </a:solidFill>
          </a:ln>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③「オンライン自主応募に関する注意文」を確認し、以下にチェックをします。</a:t>
            </a:r>
            <a:endParaRPr kumimoji="1" lang="en-US" altLang="ja-JP" sz="11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「注意文を確認し、内容に同意します。」</a:t>
            </a:r>
            <a:endParaRPr kumimoji="1" lang="en-US" altLang="ja-JP" sz="1000" dirty="0">
              <a:latin typeface="メイリオ" panose="020B0604030504040204" pitchFamily="50" charset="-128"/>
              <a:ea typeface="メイリオ" panose="020B0604030504040204" pitchFamily="50" charset="-128"/>
            </a:endParaRPr>
          </a:p>
        </p:txBody>
      </p:sp>
      <p:cxnSp>
        <p:nvCxnSpPr>
          <p:cNvPr id="27" name="直線矢印コネクタ 26"/>
          <p:cNvCxnSpPr>
            <a:stCxn id="26" idx="3"/>
          </p:cNvCxnSpPr>
          <p:nvPr/>
        </p:nvCxnSpPr>
        <p:spPr>
          <a:xfrm>
            <a:off x="3050648" y="7935012"/>
            <a:ext cx="1269378" cy="12329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4365798" y="7163906"/>
            <a:ext cx="2420836" cy="960100"/>
          </a:xfrm>
          <a:prstGeom prst="roundRect">
            <a:avLst>
              <a:gd name="adj" fmla="val 591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77416" y="5547868"/>
            <a:ext cx="6771295"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900" b="1" dirty="0">
                <a:latin typeface="メイリオ" panose="020B0604030504040204" pitchFamily="50" charset="-128"/>
                <a:ea typeface="メイリオ" panose="020B0604030504040204" pitchFamily="50" charset="-128"/>
              </a:rPr>
              <a:t>★「オンライン自主応募」の受付は、</a:t>
            </a:r>
            <a:r>
              <a:rPr lang="ja-JP" altLang="en-US" sz="1000" b="1" dirty="0">
                <a:latin typeface="メイリオ" panose="020B0604030504040204" pitchFamily="50" charset="-128"/>
                <a:ea typeface="メイリオ" panose="020B0604030504040204" pitchFamily="50" charset="-128"/>
              </a:rPr>
              <a:t>「求人区分等登録」</a:t>
            </a:r>
            <a:r>
              <a:rPr lang="ja-JP" altLang="en-US" sz="900" b="1" dirty="0">
                <a:latin typeface="メイリオ" panose="020B0604030504040204" pitchFamily="50" charset="-128"/>
                <a:ea typeface="メイリオ" panose="020B0604030504040204" pitchFamily="50" charset="-128"/>
              </a:rPr>
              <a:t>ページの</a:t>
            </a:r>
            <a:r>
              <a:rPr lang="ja-JP" altLang="en-US" sz="1000" b="1" dirty="0">
                <a:latin typeface="メイリオ" panose="020B0604030504040204" pitchFamily="50" charset="-128"/>
                <a:ea typeface="メイリオ" panose="020B0604030504040204" pitchFamily="50" charset="-128"/>
              </a:rPr>
              <a:t>「求人情報・事業所名の公開範囲」</a:t>
            </a:r>
            <a:r>
              <a:rPr lang="ja-JP" altLang="en-US" sz="900" b="1" dirty="0">
                <a:latin typeface="メイリオ" panose="020B0604030504040204" pitchFamily="50" charset="-128"/>
                <a:ea typeface="メイリオ" panose="020B0604030504040204" pitchFamily="50" charset="-128"/>
              </a:rPr>
              <a:t>にて設定できます。</a:t>
            </a:r>
            <a:endParaRPr lang="en-US" altLang="ja-JP" sz="900" b="1" dirty="0">
              <a:latin typeface="メイリオ" panose="020B0604030504040204" pitchFamily="50" charset="-128"/>
              <a:ea typeface="メイリオ" panose="020B0604030504040204" pitchFamily="50" charset="-128"/>
            </a:endParaRPr>
          </a:p>
          <a:p>
            <a:r>
              <a:rPr kumimoji="1" lang="ja-JP" altLang="en-US" sz="800" b="1" dirty="0">
                <a:latin typeface="メイリオ" panose="020B0604030504040204" pitchFamily="50" charset="-128"/>
                <a:ea typeface="メイリオ" panose="020B0604030504040204" pitchFamily="50" charset="-128"/>
              </a:rPr>
              <a:t>　</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本リーフレット</a:t>
            </a:r>
            <a:r>
              <a:rPr kumimoji="1" lang="en-US" altLang="ja-JP" sz="800" b="1" dirty="0">
                <a:latin typeface="メイリオ" panose="020B0604030504040204" pitchFamily="50" charset="-128"/>
                <a:ea typeface="メイリオ" panose="020B0604030504040204" pitchFamily="50" charset="-128"/>
              </a:rPr>
              <a:t>1</a:t>
            </a:r>
            <a:r>
              <a:rPr kumimoji="1" lang="en-US" altLang="ja-JP" sz="800" b="1" dirty="0">
                <a:solidFill>
                  <a:schemeClr val="tx1"/>
                </a:solidFill>
                <a:latin typeface="メイリオ" panose="020B0604030504040204" pitchFamily="50" charset="-128"/>
                <a:ea typeface="メイリオ" panose="020B0604030504040204" pitchFamily="50" charset="-128"/>
              </a:rPr>
              <a:t>/6</a:t>
            </a:r>
            <a:r>
              <a:rPr kumimoji="1" lang="ja-JP" altLang="en-US" sz="800" b="1" dirty="0">
                <a:latin typeface="メイリオ" panose="020B0604030504040204" pitchFamily="50" charset="-128"/>
                <a:ea typeface="メイリオ" panose="020B0604030504040204" pitchFamily="50" charset="-128"/>
              </a:rPr>
              <a:t>頁に記載の設定方法と同様です。</a:t>
            </a:r>
            <a:endParaRPr kumimoji="1" lang="en-US" altLang="ja-JP" sz="800" b="1"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6152493" y="8638355"/>
            <a:ext cx="589563" cy="579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31" name="テキスト ボックス 30"/>
          <p:cNvSpPr txBox="1"/>
          <p:nvPr/>
        </p:nvSpPr>
        <p:spPr>
          <a:xfrm>
            <a:off x="0" y="-818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（６／６）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7119161" y="196200"/>
            <a:ext cx="6867000" cy="840947"/>
          </a:xfrm>
          <a:prstGeom prst="rect">
            <a:avLst/>
          </a:prstGeom>
          <a:solidFill>
            <a:schemeClr val="accent4">
              <a:lumMod val="75000"/>
            </a:schemeClr>
          </a:solidFill>
        </p:spPr>
        <p:txBody>
          <a:bodyPr wrap="square" tIns="72000" bIns="36000" rtlCol="0" anchor="ctr" anchorCtr="0">
            <a:noAutofit/>
          </a:bodyPr>
          <a:lstStyle/>
          <a:p>
            <a:pPr algn="ctr">
              <a:lnSpc>
                <a:spcPct val="110000"/>
              </a:lnSpc>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求人者マイページから求職者への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094883" y="1344216"/>
            <a:ext cx="6786177" cy="684183"/>
          </a:xfrm>
          <a:prstGeom prst="rect">
            <a:avLst/>
          </a:prstGeom>
          <a:noFill/>
        </p:spPr>
        <p:txBody>
          <a:bodyPr wrap="square" tIns="72000" bIns="36000" rtlCol="0" anchor="t" anchorCtr="0">
            <a:noAutofit/>
          </a:bodyPr>
          <a:lstStyle/>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求人者マイページから求職情報検索を行い、自社求人に応募してほしい求職者に、マイページを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通じてメッセージと応募を検討して欲しい求人の情報を直接送付できる機能</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spcBef>
                <a:spcPts val="600"/>
              </a:spcBef>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直接リクエストは、求人者マイページを開設し、応募受付方法について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オンライン自主応募の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受付</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を可とする有効中の求人がある場合に行うことができます。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対象となる求職者が求職者マイページを開設している場合に限ります。開設していない求職者へのリクエスト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は、求職情報詳細画面に表示されている問い合わせ先ハローワークへご連絡ください。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7188398" y="1085602"/>
            <a:ext cx="1877437" cy="276999"/>
          </a:xfrm>
          <a:prstGeom prst="rect">
            <a:avLst/>
          </a:prstGeom>
          <a:ln>
            <a:noFill/>
          </a:ln>
        </p:spPr>
        <p:txBody>
          <a:bodyPr wrap="none">
            <a:spAutoFit/>
          </a:bodyPr>
          <a:lstStyle/>
          <a:p>
            <a:pPr>
              <a:spcAft>
                <a:spcPts val="600"/>
              </a:spcAft>
            </a:pPr>
            <a:r>
              <a:rPr lang="ja-JP" altLang="en-US" sz="1200" b="1" dirty="0">
                <a:solidFill>
                  <a:schemeClr val="accent4">
                    <a:lumMod val="75000"/>
                  </a:schemeClr>
                </a:solidFill>
                <a:latin typeface="メイリオ" panose="020B0604030504040204" pitchFamily="50" charset="-128"/>
                <a:ea typeface="メイリオ" panose="020B0604030504040204" pitchFamily="50" charset="-128"/>
              </a:rPr>
              <a:t>「直接リクエスト」とは</a:t>
            </a:r>
            <a:endParaRPr lang="en-US" altLang="ja-JP" sz="1200" b="1" dirty="0">
              <a:solidFill>
                <a:schemeClr val="accent4">
                  <a:lumMod val="75000"/>
                </a:schemeClr>
              </a:solidFill>
              <a:latin typeface="メイリオ" panose="020B0604030504040204" pitchFamily="50" charset="-128"/>
              <a:ea typeface="メイリオ" panose="020B0604030504040204" pitchFamily="50" charset="-128"/>
            </a:endParaRPr>
          </a:p>
        </p:txBody>
      </p:sp>
      <p:cxnSp>
        <p:nvCxnSpPr>
          <p:cNvPr id="67" name="直線コネクタ 66"/>
          <p:cNvCxnSpPr/>
          <p:nvPr/>
        </p:nvCxnSpPr>
        <p:spPr>
          <a:xfrm>
            <a:off x="7191693" y="1362601"/>
            <a:ext cx="66600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rotWithShape="1">
          <a:blip r:embed="rId6"/>
          <a:srcRect l="1" t="945" r="30188" b="15771"/>
          <a:stretch/>
        </p:blipFill>
        <p:spPr>
          <a:xfrm>
            <a:off x="11234070" y="3115539"/>
            <a:ext cx="2267369" cy="1549065"/>
          </a:xfrm>
          <a:prstGeom prst="rect">
            <a:avLst/>
          </a:prstGeom>
          <a:ln w="9525">
            <a:solidFill>
              <a:schemeClr val="accent1"/>
            </a:solidFill>
          </a:ln>
        </p:spPr>
      </p:pic>
      <p:sp>
        <p:nvSpPr>
          <p:cNvPr id="69" name="右矢印 68"/>
          <p:cNvSpPr/>
          <p:nvPr/>
        </p:nvSpPr>
        <p:spPr>
          <a:xfrm>
            <a:off x="10442499" y="3782249"/>
            <a:ext cx="504056" cy="458059"/>
          </a:xfrm>
          <a:prstGeom prst="rightArrow">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1280529" y="3296452"/>
            <a:ext cx="1061676" cy="182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endParaRPr>
          </a:p>
        </p:txBody>
      </p:sp>
      <p:sp>
        <p:nvSpPr>
          <p:cNvPr id="71" name="正方形/長方形 70"/>
          <p:cNvSpPr/>
          <p:nvPr/>
        </p:nvSpPr>
        <p:spPr>
          <a:xfrm>
            <a:off x="8170479" y="3940329"/>
            <a:ext cx="576064" cy="757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72" name="正方形/長方形 71"/>
          <p:cNvSpPr/>
          <p:nvPr/>
        </p:nvSpPr>
        <p:spPr>
          <a:xfrm>
            <a:off x="8166312" y="3735061"/>
            <a:ext cx="917049" cy="7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rPr>
              <a:t>10000-9999999</a:t>
            </a:r>
            <a:endParaRPr kumimoji="1" lang="ja-JP" altLang="en-US" sz="500" dirty="0">
              <a:solidFill>
                <a:schemeClr val="tx1"/>
              </a:solidFill>
            </a:endParaRPr>
          </a:p>
        </p:txBody>
      </p:sp>
      <p:grpSp>
        <p:nvGrpSpPr>
          <p:cNvPr id="73" name="グループ化 72"/>
          <p:cNvGrpSpPr>
            <a:grpSpLocks noChangeAspect="1"/>
          </p:cNvGrpSpPr>
          <p:nvPr/>
        </p:nvGrpSpPr>
        <p:grpSpPr>
          <a:xfrm>
            <a:off x="7673708" y="3139802"/>
            <a:ext cx="2355495" cy="1588790"/>
            <a:chOff x="396949" y="3304110"/>
            <a:chExt cx="2695914" cy="1818403"/>
          </a:xfrm>
        </p:grpSpPr>
        <p:pic>
          <p:nvPicPr>
            <p:cNvPr id="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05986" y="3304110"/>
              <a:ext cx="2672607" cy="164889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5" name="小波 74"/>
            <p:cNvSpPr/>
            <p:nvPr/>
          </p:nvSpPr>
          <p:spPr>
            <a:xfrm>
              <a:off x="396949" y="4918601"/>
              <a:ext cx="2695914" cy="203912"/>
            </a:xfrm>
            <a:prstGeom prst="doubleWave">
              <a:avLst>
                <a:gd name="adj1" fmla="val 12500"/>
                <a:gd name="adj2" fmla="val 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endParaRPr kumimoji="1" lang="ja-JP" altLang="en-US" sz="1600" b="1" i="1" u="sng" dirty="0"/>
            </a:p>
          </p:txBody>
        </p:sp>
      </p:grpSp>
      <p:sp>
        <p:nvSpPr>
          <p:cNvPr id="76" name="テキスト ボックス 75"/>
          <p:cNvSpPr txBox="1"/>
          <p:nvPr/>
        </p:nvSpPr>
        <p:spPr>
          <a:xfrm>
            <a:off x="7285828" y="2878191"/>
            <a:ext cx="3417920" cy="261610"/>
          </a:xfrm>
          <a:prstGeom prst="rect">
            <a:avLst/>
          </a:prstGeom>
          <a:noFill/>
        </p:spPr>
        <p:txBody>
          <a:bodyPr wrap="squar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マイページ上の表示画面イメージ</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77" name="正方形/長方形 76"/>
          <p:cNvSpPr/>
          <p:nvPr/>
        </p:nvSpPr>
        <p:spPr>
          <a:xfrm>
            <a:off x="9531494" y="3629903"/>
            <a:ext cx="477347" cy="210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線吹き出し 1 (枠付き) 77"/>
          <p:cNvSpPr/>
          <p:nvPr/>
        </p:nvSpPr>
        <p:spPr>
          <a:xfrm>
            <a:off x="7551257" y="4017485"/>
            <a:ext cx="1980237" cy="503103"/>
          </a:xfrm>
          <a:prstGeom prst="borderCallout1">
            <a:avLst>
              <a:gd name="adj1" fmla="val -1208"/>
              <a:gd name="adj2" fmla="val 87481"/>
              <a:gd name="adj3" fmla="val -50377"/>
              <a:gd name="adj4" fmla="val 99634"/>
            </a:avLst>
          </a:prstGeom>
          <a:solidFill>
            <a:schemeClr val="accent2">
              <a:lumMod val="20000"/>
              <a:lumOff val="80000"/>
            </a:schemeClr>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直接リクエストをする場合、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リクエスト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ボタンを押し</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ます。</a:t>
            </a:r>
          </a:p>
        </p:txBody>
      </p:sp>
      <p:sp>
        <p:nvSpPr>
          <p:cNvPr id="79" name="正方形/長方形 78"/>
          <p:cNvSpPr/>
          <p:nvPr/>
        </p:nvSpPr>
        <p:spPr>
          <a:xfrm>
            <a:off x="8170437" y="3692280"/>
            <a:ext cx="758903" cy="82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メイリオ" panose="020B0604030504040204" pitchFamily="50" charset="-128"/>
                <a:ea typeface="メイリオ" panose="020B0604030504040204" pitchFamily="50" charset="-128"/>
              </a:rPr>
              <a:t>10000-XXXXXXX</a:t>
            </a:r>
          </a:p>
        </p:txBody>
      </p:sp>
      <p:sp>
        <p:nvSpPr>
          <p:cNvPr id="80" name="正方形/長方形 79"/>
          <p:cNvSpPr/>
          <p:nvPr/>
        </p:nvSpPr>
        <p:spPr>
          <a:xfrm>
            <a:off x="11408011" y="3929028"/>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10000-XXXXXXX</a:t>
            </a:r>
          </a:p>
        </p:txBody>
      </p:sp>
      <p:sp>
        <p:nvSpPr>
          <p:cNvPr id="81" name="正方形/長方形 80"/>
          <p:cNvSpPr/>
          <p:nvPr/>
        </p:nvSpPr>
        <p:spPr>
          <a:xfrm>
            <a:off x="11408631" y="4029154"/>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13010-XXXXXXX</a:t>
            </a:r>
          </a:p>
        </p:txBody>
      </p:sp>
      <p:sp>
        <p:nvSpPr>
          <p:cNvPr id="82" name="テキスト ボックス 81"/>
          <p:cNvSpPr txBox="1"/>
          <p:nvPr/>
        </p:nvSpPr>
        <p:spPr>
          <a:xfrm>
            <a:off x="11675988" y="4772430"/>
            <a:ext cx="2005865" cy="369332"/>
          </a:xfrm>
          <a:prstGeom prst="rect">
            <a:avLst/>
          </a:prstGeom>
          <a:noFill/>
        </p:spPr>
        <p:txBody>
          <a:bodyPr wrap="square" rtlCol="0">
            <a:spAutoFit/>
          </a:bodyPr>
          <a:lstStyle/>
          <a:p>
            <a:r>
              <a:rPr kumimoji="1" lang="ja-JP" altLang="en-US" dirty="0"/>
              <a:t>　</a:t>
            </a:r>
          </a:p>
        </p:txBody>
      </p:sp>
      <p:sp>
        <p:nvSpPr>
          <p:cNvPr id="84" name="正方形/長方形 83"/>
          <p:cNvSpPr/>
          <p:nvPr/>
        </p:nvSpPr>
        <p:spPr>
          <a:xfrm>
            <a:off x="7594714" y="5419265"/>
            <a:ext cx="6264604" cy="2970859"/>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indent="-144000">
              <a:lnSpc>
                <a:spcPct val="110000"/>
              </a:lnSpc>
            </a:pPr>
            <a:r>
              <a:rPr lang="ja-JP" altLang="en-US" sz="11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新規大学等卒業・修了予定者については、卒業・修了年度の６月１日以降に採用選考活動を開始するよう要請しています。直接リクエストを行う場合も、この要請を遵守してください</a:t>
            </a:r>
            <a:r>
              <a:rPr lang="ja-JP" altLang="en-US" sz="1100" dirty="0">
                <a:solidFill>
                  <a:srgbClr val="FF0000"/>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a:p>
            <a:pPr indent="-144000">
              <a:lnSpc>
                <a:spcPct val="1100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求人者からの直接リクエストを受けて求職者がハローワークを介さず求人へ直接応募した場合（オンライン自主応募）、ハローワークによる職業紹介に該当しないため、ハローワーク等の職業紹介を要件とする助成金</a:t>
            </a:r>
            <a:r>
              <a:rPr lang="en-US" altLang="ja-JP" sz="1100" baseline="300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の対象外です。求職者の応募方法は指定できないため、助成金の対象とならない前提で直接リクエストを行ってください。</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特定求職者雇用開発助成金、トライアル雇用助成金、地域雇用開発助成金</a:t>
            </a:r>
            <a:endParaRPr lang="en-US" altLang="ja-JP" sz="10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公開されている求職者情報は求職者自身が公開内容に責任を持って作成したものです。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en-US" altLang="ja-JP" sz="11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ハローワークが確認していない内容を含む場合もあります。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直接リクエストおよびオンライン自主応募に伴って生じるトラブル等は当事者同士で対応することが基本です。ハローワークがトラブル等に対応することはできません。</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ja-JP" altLang="en-US"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労働者派遣事業所や請負事業所からの求人で、就業先事業所を明示できない求人は、オンライン自主応募の対象とすることができず、直接リクエストの機能は使用できません。</a:t>
            </a:r>
          </a:p>
        </p:txBody>
      </p:sp>
      <p:sp>
        <p:nvSpPr>
          <p:cNvPr id="85" name="テキスト ボックス 84"/>
          <p:cNvSpPr txBox="1"/>
          <p:nvPr/>
        </p:nvSpPr>
        <p:spPr>
          <a:xfrm>
            <a:off x="7420917" y="5080655"/>
            <a:ext cx="3016845" cy="378258"/>
          </a:xfrm>
          <a:prstGeom prst="rect">
            <a:avLst/>
          </a:prstGeom>
          <a:noFill/>
        </p:spPr>
        <p:txBody>
          <a:bodyPr wrap="square" lIns="72000" tIns="72000" rIns="72000" bIns="36000" rtlCol="0" anchor="ctr" anchorCtr="0">
            <a:noAutofit/>
          </a:bodyPr>
          <a:lstStyle/>
          <a:p>
            <a:pPr>
              <a:lnSpc>
                <a:spcPct val="110000"/>
              </a:lnSpc>
            </a:pPr>
            <a:endParaRPr lang="en-US" altLang="ja-JP" sz="1600" b="1" spc="1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7157970" y="4944616"/>
            <a:ext cx="6723089" cy="280999"/>
          </a:xfrm>
          <a:prstGeom prst="rect">
            <a:avLst/>
          </a:prstGeom>
          <a:solidFill>
            <a:schemeClr val="accent4">
              <a:lumMod val="75000"/>
            </a:schemeClr>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直接リクエストの注意点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90" name="正方形/長方形 89"/>
          <p:cNvSpPr/>
          <p:nvPr/>
        </p:nvSpPr>
        <p:spPr>
          <a:xfrm>
            <a:off x="7147097" y="5356169"/>
            <a:ext cx="6733961" cy="3188847"/>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latin typeface="メイリオ" panose="020B0604030504040204" pitchFamily="50" charset="-128"/>
              <a:ea typeface="メイリオ" panose="020B0604030504040204" pitchFamily="50" charset="-128"/>
            </a:endParaRPr>
          </a:p>
        </p:txBody>
      </p:sp>
      <p:pic>
        <p:nvPicPr>
          <p:cNvPr id="91" name="図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338" y="8071417"/>
            <a:ext cx="347594" cy="347594"/>
          </a:xfrm>
          <a:prstGeom prst="rect">
            <a:avLst/>
          </a:prstGeom>
        </p:spPr>
      </p:pic>
      <p:pic>
        <p:nvPicPr>
          <p:cNvPr id="92" name="図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769" y="5439160"/>
            <a:ext cx="313388" cy="313388"/>
          </a:xfrm>
          <a:prstGeom prst="rect">
            <a:avLst/>
          </a:prstGeom>
        </p:spPr>
      </p:pic>
      <p:pic>
        <p:nvPicPr>
          <p:cNvPr id="93" name="図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236" y="5939566"/>
            <a:ext cx="313388" cy="313388"/>
          </a:xfrm>
          <a:prstGeom prst="rect">
            <a:avLst/>
          </a:prstGeom>
        </p:spPr>
      </p:pic>
      <p:pic>
        <p:nvPicPr>
          <p:cNvPr id="96" name="図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6987289"/>
            <a:ext cx="313388" cy="313388"/>
          </a:xfrm>
          <a:prstGeom prst="rect">
            <a:avLst/>
          </a:prstGeom>
        </p:spPr>
      </p:pic>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7531674"/>
            <a:ext cx="313388" cy="313388"/>
          </a:xfrm>
          <a:prstGeom prst="rect">
            <a:avLst/>
          </a:prstGeom>
        </p:spPr>
      </p:pic>
      <p:sp>
        <p:nvSpPr>
          <p:cNvPr id="98" name="正方形/長方形 97"/>
          <p:cNvSpPr/>
          <p:nvPr/>
        </p:nvSpPr>
        <p:spPr>
          <a:xfrm>
            <a:off x="7160148" y="8675570"/>
            <a:ext cx="6723089" cy="805550"/>
          </a:xfrm>
          <a:prstGeom prst="rect">
            <a:avLst/>
          </a:prstGeom>
          <a:solidFill>
            <a:schemeClr val="accent4">
              <a:lumMod val="20000"/>
              <a:lumOff val="80000"/>
            </a:schemeClr>
          </a:solidFill>
          <a:ln w="19050">
            <a:noFill/>
          </a:ln>
        </p:spPr>
        <p:txBody>
          <a:bodyPr wrap="square" lIns="144000" tIns="72000" rIns="144000" bIns="36000">
            <a:noAutofit/>
          </a:bodyPr>
          <a:lstStyle/>
          <a:p>
            <a:pPr indent="-144000"/>
            <a:endParaRPr lang="en-US" altLang="ja-JP" sz="1200" spc="80" dirty="0">
              <a:latin typeface="メイリオ" panose="020B0604030504040204" pitchFamily="50" charset="-128"/>
              <a:ea typeface="メイリオ" panose="020B0604030504040204" pitchFamily="50" charset="-128"/>
            </a:endParaRPr>
          </a:p>
          <a:p>
            <a:pPr indent="-144000"/>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直接リクエスト</a:t>
            </a:r>
            <a:r>
              <a:rPr lang="en-US" altLang="ja-JP" sz="1200" spc="80" dirty="0">
                <a:latin typeface="メイリオ" panose="020B0604030504040204" pitchFamily="50" charset="-128"/>
                <a:ea typeface="メイリオ" panose="020B0604030504040204" pitchFamily="50" charset="-128"/>
              </a:rPr>
              <a:t>｣</a:t>
            </a:r>
            <a:r>
              <a:rPr lang="ja-JP" altLang="en-US" sz="1200" spc="80">
                <a:latin typeface="メイリオ" panose="020B0604030504040204" pitchFamily="50" charset="-128"/>
                <a:ea typeface="メイリオ" panose="020B0604030504040204" pitchFamily="50" charset="-128"/>
              </a:rPr>
              <a:t>の詳しい方法は</a:t>
            </a:r>
            <a:r>
              <a:rPr lang="ja-JP" altLang="en-US" sz="1200" spc="80" dirty="0">
                <a:latin typeface="メイリオ" panose="020B0604030504040204" pitchFamily="50" charset="-128"/>
                <a:ea typeface="メイリオ" panose="020B0604030504040204" pitchFamily="50" charset="-128"/>
              </a:rPr>
              <a:t>、下記</a:t>
            </a:r>
            <a:r>
              <a:rPr lang="en-US" altLang="ja-JP" sz="1200" spc="80" dirty="0">
                <a:latin typeface="メイリオ" panose="020B0604030504040204" pitchFamily="50" charset="-128"/>
                <a:ea typeface="メイリオ" panose="020B0604030504040204" pitchFamily="50" charset="-128"/>
              </a:rPr>
              <a:t>URL</a:t>
            </a:r>
            <a:r>
              <a:rPr lang="ja-JP" altLang="en-US" sz="1200" spc="80" dirty="0">
                <a:latin typeface="メイリオ" panose="020B0604030504040204" pitchFamily="50" charset="-128"/>
                <a:ea typeface="メイリオ" panose="020B0604030504040204" pitchFamily="50" charset="-128"/>
              </a:rPr>
              <a:t>・</a:t>
            </a:r>
            <a:r>
              <a:rPr lang="en-US" altLang="ja-JP" sz="1200" spc="80" dirty="0">
                <a:latin typeface="メイリオ" panose="020B0604030504040204" pitchFamily="50" charset="-128"/>
                <a:ea typeface="メイリオ" panose="020B0604030504040204" pitchFamily="50" charset="-128"/>
              </a:rPr>
              <a:t>QR</a:t>
            </a:r>
            <a:r>
              <a:rPr lang="ja-JP" altLang="en-US" sz="1200" spc="80" dirty="0">
                <a:latin typeface="メイリオ" panose="020B0604030504040204" pitchFamily="50" charset="-128"/>
                <a:ea typeface="メイリオ" panose="020B0604030504040204" pitchFamily="50" charset="-128"/>
              </a:rPr>
              <a:t>コードからご覧ください</a:t>
            </a:r>
            <a:r>
              <a:rPr lang="ja-JP" altLang="en-US" sz="1300" spc="80" dirty="0">
                <a:latin typeface="メイリオ" panose="020B0604030504040204" pitchFamily="50" charset="-128"/>
                <a:ea typeface="メイリオ" panose="020B0604030504040204" pitchFamily="50" charset="-128"/>
              </a:rPr>
              <a:t>。</a:t>
            </a:r>
            <a:endParaRPr lang="en-US" altLang="ja-JP" sz="1100" spc="80" dirty="0">
              <a:latin typeface="メイリオ" panose="020B0604030504040204" pitchFamily="50" charset="-128"/>
              <a:ea typeface="メイリオ" panose="020B0604030504040204" pitchFamily="50" charset="-128"/>
              <a:hlinkClick r:id="rId8"/>
            </a:endParaRPr>
          </a:p>
          <a:p>
            <a:pPr indent="-144000"/>
            <a:r>
              <a:rPr lang="en-US" altLang="ja-JP" sz="1100" spc="80" dirty="0">
                <a:latin typeface="メイリオ" panose="020B0604030504040204" pitchFamily="50" charset="-128"/>
                <a:ea typeface="メイリオ" panose="020B0604030504040204" pitchFamily="50" charset="-128"/>
                <a:hlinkClick r:id="rId8"/>
              </a:rPr>
              <a:t>https://www.mhlw.go.jp/content/11600000/000905076.pdf</a:t>
            </a:r>
            <a:endParaRPr lang="en-US" altLang="ja-JP" sz="1100" spc="80" dirty="0">
              <a:latin typeface="メイリオ" panose="020B0604030504040204" pitchFamily="50" charset="-128"/>
              <a:ea typeface="メイリオ" panose="020B0604030504040204" pitchFamily="50" charset="-128"/>
            </a:endParaRPr>
          </a:p>
          <a:p>
            <a:pPr indent="-144000"/>
            <a:endParaRPr lang="en-US" altLang="ja-JP" sz="1300" spc="80" dirty="0">
              <a:latin typeface="メイリオ" panose="020B0604030504040204" pitchFamily="50" charset="-128"/>
              <a:ea typeface="メイリオ" panose="020B0604030504040204" pitchFamily="50" charset="-128"/>
            </a:endParaRPr>
          </a:p>
        </p:txBody>
      </p:sp>
      <p:pic>
        <p:nvPicPr>
          <p:cNvPr id="99" name="図 98"/>
          <p:cNvPicPr>
            <a:picLocks noChangeAspect="1"/>
          </p:cNvPicPr>
          <p:nvPr/>
        </p:nvPicPr>
        <p:blipFill rotWithShape="1">
          <a:blip r:embed="rId9"/>
          <a:srcRect l="50393" t="32500" r="38975" b="48600"/>
          <a:stretch/>
        </p:blipFill>
        <p:spPr>
          <a:xfrm>
            <a:off x="13040520" y="8727172"/>
            <a:ext cx="702345" cy="702345"/>
          </a:xfrm>
          <a:prstGeom prst="rect">
            <a:avLst/>
          </a:prstGeom>
          <a:ln w="28575">
            <a:solidFill>
              <a:schemeClr val="tx1"/>
            </a:solidFill>
          </a:ln>
        </p:spPr>
      </p:pic>
    </p:spTree>
    <p:extLst>
      <p:ext uri="{BB962C8B-B14F-4D97-AF65-F5344CB8AC3E}">
        <p14:creationId xmlns:p14="http://schemas.microsoft.com/office/powerpoint/2010/main" val="23646544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5135</Words>
  <Application>Microsoft Office PowerPoint</Application>
  <PresentationFormat>ユーザー設定</PresentationFormat>
  <Paragraphs>428</Paragraphs>
  <Slides>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HGP創英角ﾎﾟｯﾌﾟ体</vt:lpstr>
      <vt:lpstr>HG丸ｺﾞｼｯｸM-PRO</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2024-02-01T04:38:46Z</dcterms:created>
  <dcterms:modified xsi:type="dcterms:W3CDTF">2024-03-14T05:13:29Z</dcterms:modified>
</cp:coreProperties>
</file>