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A03"/>
    <a:srgbClr val="D25500"/>
    <a:srgbClr val="FF2525"/>
    <a:srgbClr val="FF5050"/>
    <a:srgbClr val="FF6600"/>
    <a:srgbClr val="191919"/>
    <a:srgbClr val="FEF4EC"/>
    <a:srgbClr val="D65700"/>
    <a:srgbClr val="00698E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75" autoAdjust="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F341-F076-4997-8D53-D052FED48B32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4FB69-DBBF-4826-8C2A-2EC0C237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57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4FB69-DBBF-4826-8C2A-2EC0C23744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1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1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3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7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5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34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99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8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02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84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38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E694-DEDE-4CD8-AF0C-C034F83E08E0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9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4987" y="8884563"/>
            <a:ext cx="6817994" cy="1021437"/>
          </a:xfrm>
          <a:prstGeom prst="rect">
            <a:avLst/>
          </a:prstGeom>
          <a:solidFill>
            <a:srgbClr val="006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【</a:t>
            </a:r>
            <a:r>
              <a:rPr lang="ja-JP" altLang="en-US" dirty="0">
                <a:solidFill>
                  <a:schemeClr val="bg1"/>
                </a:solidFill>
              </a:rPr>
              <a:t>問い合わせ先</a:t>
            </a:r>
            <a:r>
              <a:rPr lang="en-US" altLang="ja-JP" dirty="0">
                <a:solidFill>
                  <a:schemeClr val="bg1"/>
                </a:solidFill>
              </a:rPr>
              <a:t>】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sz="1700" dirty="0">
                <a:solidFill>
                  <a:schemeClr val="bg1"/>
                </a:solidFill>
              </a:rPr>
              <a:t>ハローワーク三鷹　事業所部門学卒担当　　ＴＥＬ　０４２２－４７－８６０７</a:t>
            </a:r>
            <a:endParaRPr lang="en-US" altLang="ja-JP" sz="1700" dirty="0">
              <a:solidFill>
                <a:schemeClr val="bg1"/>
              </a:solidFill>
            </a:endParaRPr>
          </a:p>
          <a:p>
            <a:r>
              <a:rPr lang="ja-JP" altLang="en-US" sz="1700" dirty="0">
                <a:solidFill>
                  <a:schemeClr val="bg1"/>
                </a:solidFill>
              </a:rPr>
              <a:t>　　　　　　　　　　　　　　　　　　　（田中・関） 　   ＦＡＸ　</a:t>
            </a:r>
            <a:r>
              <a:rPr lang="ja-JP" altLang="en-US" sz="1700" dirty="0" smtClean="0">
                <a:solidFill>
                  <a:schemeClr val="bg1"/>
                </a:solidFill>
              </a:rPr>
              <a:t>０４２２－７６－１９５１</a:t>
            </a:r>
            <a:endParaRPr lang="en-US" altLang="ja-JP" sz="1700" dirty="0" smtClean="0">
              <a:solidFill>
                <a:schemeClr val="bg1"/>
              </a:solidFill>
            </a:endParaRPr>
          </a:p>
          <a:p>
            <a:r>
              <a:rPr lang="en-US" altLang="ja-JP" sz="1000" b="1" dirty="0" smtClean="0">
                <a:solidFill>
                  <a:schemeClr val="bg1"/>
                </a:solidFill>
              </a:rPr>
              <a:t>R050517</a:t>
            </a:r>
            <a:r>
              <a:rPr lang="ja-JP" altLang="en-US" sz="900" b="1" dirty="0" smtClean="0">
                <a:solidFill>
                  <a:schemeClr val="bg1"/>
                </a:solidFill>
              </a:rPr>
              <a:t>版</a:t>
            </a:r>
            <a:endParaRPr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8745" y="3082413"/>
            <a:ext cx="6600511" cy="5596912"/>
          </a:xfrm>
          <a:prstGeom prst="rect">
            <a:avLst/>
          </a:prstGeom>
          <a:noFill/>
          <a:ln w="15875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610" y="3962649"/>
            <a:ext cx="6502755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代表者の役職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 </a:t>
            </a:r>
            <a:r>
              <a:rPr kumimoji="1" lang="ja-JP" altLang="en-US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＿＿＿＿＿＿＿＿＿＿＿＿＿＿＿＿＿</a:t>
            </a:r>
            <a:endParaRPr kumimoji="1" lang="en-US" altLang="ja-JP" sz="1600" b="1" dirty="0" smtClean="0">
              <a:ln w="6350">
                <a:solidFill>
                  <a:sysClr val="windowText" lastClr="000000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代表者名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（フリガナ）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＿＿＿＿＿＿＿＿＿＿＿＿＿＿＿＿＿</a:t>
            </a:r>
            <a:endParaRPr lang="en-US" altLang="ja-JP" sz="1600" dirty="0" smtClean="0">
              <a:ln w="6350">
                <a:solidFill>
                  <a:schemeClr val="tx1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労働者派遣事業の許可の有無及び許可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□有　　許可番号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　　　　－　　　　　　　　　　）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□無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従業員数</a:t>
            </a:r>
            <a:endParaRPr kumimoji="1"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（事業所全体 </a:t>
            </a:r>
            <a:r>
              <a:rPr kumimoji="1" lang="ja-JP" altLang="en-US" sz="13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  　　</a:t>
            </a:r>
            <a:r>
              <a:rPr lang="ja-JP" altLang="en-US" sz="1300" dirty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人、うち女性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3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 　　</a:t>
            </a:r>
            <a:r>
              <a:rPr lang="ja-JP" altLang="en-US" sz="1300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人、うちパート </a:t>
            </a:r>
            <a:r>
              <a:rPr kumimoji="1" lang="ja-JP" altLang="en-US" sz="13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　</a:t>
            </a:r>
            <a:r>
              <a:rPr kumimoji="1" lang="ja-JP" altLang="en-US" sz="1300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人）</a:t>
            </a:r>
            <a:endParaRPr lang="en-US" altLang="ja-JP" sz="13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職務給制度の有無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　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1"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本給の決定要素が専ら職務給（職務・職種などの仕事の内容）に基づき賃金を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決定して　　　　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いる場合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は有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して下さい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有」の場合、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制度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内容：　　　　　　　　　　　　　　　　　　　　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3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復職制度の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有無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　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無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結婚、出産、介護、配偶者の転勤などでいったん会社を退職した後に、復職する制度が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ある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 　場合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に有として下さい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r>
              <a:rPr lang="ja-JP" altLang="en-US" sz="13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有」の場合、（制度の内容：　　　　　　　　　　　　　　　　　　　　）</a:t>
            </a:r>
            <a:endParaRPr lang="en-US" altLang="ja-JP" sz="1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</a:t>
            </a:r>
            <a:endParaRPr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3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現在登録されている内容についても確認いただき、この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機会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に事業所情報の見直しをお願いします。</a:t>
            </a:r>
            <a:endParaRPr lang="en-US" altLang="ja-JP" sz="1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5980" y="2648453"/>
            <a:ext cx="261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　記載</a:t>
            </a:r>
            <a:r>
              <a:rPr lang="ja-JP" altLang="en-US" b="1" dirty="0"/>
              <a:t>していただく</a:t>
            </a:r>
            <a:r>
              <a:rPr kumimoji="1" lang="ja-JP" altLang="en-US" b="1" dirty="0" smtClean="0"/>
              <a:t>内容</a:t>
            </a:r>
            <a:endParaRPr kumimoji="1" lang="ja-JP" altLang="en-US" b="1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90253" y="648949"/>
            <a:ext cx="6552728" cy="1248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endParaRPr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事業所情報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更新のお願い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98630" y="1807457"/>
            <a:ext cx="6660740" cy="82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ja-JP" altLang="en-US" sz="1200" dirty="0" smtClean="0">
                <a:solidFill>
                  <a:schemeClr val="tx1"/>
                </a:solidFill>
              </a:rPr>
              <a:t>　ハローワーク</a:t>
            </a:r>
            <a:r>
              <a:rPr lang="ja-JP" altLang="en-US" sz="1200" dirty="0">
                <a:solidFill>
                  <a:schemeClr val="tx1"/>
                </a:solidFill>
              </a:rPr>
              <a:t>で</a:t>
            </a:r>
            <a:r>
              <a:rPr lang="ja-JP" altLang="en-US" sz="1200" dirty="0" smtClean="0">
                <a:solidFill>
                  <a:schemeClr val="tx1"/>
                </a:solidFill>
              </a:rPr>
              <a:t>は令和</a:t>
            </a:r>
            <a:r>
              <a:rPr lang="ja-JP" altLang="en-US" sz="1200" dirty="0">
                <a:solidFill>
                  <a:schemeClr val="tx1"/>
                </a:solidFill>
              </a:rPr>
              <a:t>２年</a:t>
            </a:r>
            <a:r>
              <a:rPr lang="ja-JP" altLang="en-US" sz="1200" dirty="0" smtClean="0">
                <a:solidFill>
                  <a:schemeClr val="tx1"/>
                </a:solidFill>
              </a:rPr>
              <a:t>１月</a:t>
            </a:r>
            <a:r>
              <a:rPr lang="ja-JP" altLang="en-US" sz="1200" dirty="0">
                <a:solidFill>
                  <a:schemeClr val="tx1"/>
                </a:solidFill>
              </a:rPr>
              <a:t>から</a:t>
            </a:r>
            <a:r>
              <a:rPr lang="ja-JP" altLang="en-US" sz="1200" dirty="0" smtClean="0">
                <a:solidFill>
                  <a:schemeClr val="tx1"/>
                </a:solidFill>
              </a:rPr>
              <a:t>システム</a:t>
            </a:r>
            <a:r>
              <a:rPr lang="ja-JP" altLang="en-US" sz="1200" dirty="0">
                <a:solidFill>
                  <a:schemeClr val="tx1"/>
                </a:solidFill>
              </a:rPr>
              <a:t>が</a:t>
            </a:r>
            <a:r>
              <a:rPr lang="ja-JP" altLang="en-US" sz="1200" dirty="0" smtClean="0">
                <a:solidFill>
                  <a:schemeClr val="tx1"/>
                </a:solidFill>
              </a:rPr>
              <a:t>変わり、事業所情報の登録に必要な項目が増えました。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l">
              <a:lnSpc>
                <a:spcPts val="1700"/>
              </a:lnSpc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令和２年１月６日以降に求人更新等を行う場合、下記の項目について</a:t>
            </a:r>
            <a:r>
              <a:rPr lang="ja-JP" altLang="en-US" sz="1200" dirty="0">
                <a:solidFill>
                  <a:schemeClr val="tx1"/>
                </a:solidFill>
              </a:rPr>
              <a:t>登録処理</a:t>
            </a:r>
            <a:r>
              <a:rPr lang="ja-JP" altLang="en-US" sz="1200" dirty="0" smtClean="0">
                <a:solidFill>
                  <a:schemeClr val="tx1"/>
                </a:solidFill>
              </a:rPr>
              <a:t>を行うことが必須となっており、当該処理が終了しない限り、求人票</a:t>
            </a:r>
            <a:r>
              <a:rPr lang="ja-JP" altLang="en-US" sz="1200" dirty="0">
                <a:solidFill>
                  <a:schemeClr val="tx1"/>
                </a:solidFill>
              </a:rPr>
              <a:t>作成</a:t>
            </a:r>
            <a:r>
              <a:rPr lang="ja-JP" altLang="en-US" sz="1200" dirty="0" smtClean="0">
                <a:solidFill>
                  <a:schemeClr val="tx1"/>
                </a:solidFill>
              </a:rPr>
              <a:t>作業に着手できませんので、至急提出をお願いいたします。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l">
              <a:lnSpc>
                <a:spcPts val="1700"/>
              </a:lnSpc>
            </a:pP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9120" y="3136751"/>
            <a:ext cx="6336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事業所名　    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6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________________</a:t>
            </a:r>
            <a:r>
              <a:rPr lang="ja-JP" altLang="en-US" sz="12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担当者</a:t>
            </a:r>
            <a:r>
              <a:rPr lang="en-US" altLang="ja-JP" sz="12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</a:t>
            </a:r>
            <a:r>
              <a:rPr lang="ja-JP" altLang="en-US" sz="12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連絡先</a:t>
            </a:r>
            <a:r>
              <a:rPr lang="en-US" altLang="ja-JP" sz="12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_____________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事業所番号    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１３１７</a:t>
            </a:r>
            <a:r>
              <a:rPr lang="en-US" altLang="ja-JP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dirty="0" err="1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lang="ja-JP" altLang="en-US" sz="1600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___________________ </a:t>
            </a:r>
            <a:r>
              <a:rPr lang="ja-JP" altLang="en-US" sz="1600" dirty="0" err="1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lang="ja-JP" altLang="en-US" sz="1600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</a:t>
            </a:r>
            <a:endParaRPr lang="en-US" altLang="ja-JP" sz="1600" b="1" dirty="0">
              <a:ln w="6350">
                <a:solidFill>
                  <a:sysClr val="windowText" lastClr="000000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02610" y="2637219"/>
            <a:ext cx="432000" cy="396000"/>
            <a:chOff x="2502671" y="1373006"/>
            <a:chExt cx="396000" cy="396000"/>
          </a:xfrm>
        </p:grpSpPr>
        <p:sp>
          <p:nvSpPr>
            <p:cNvPr id="19" name="円/楕円 18"/>
            <p:cNvSpPr/>
            <p:nvPr/>
          </p:nvSpPr>
          <p:spPr>
            <a:xfrm>
              <a:off x="2502671" y="1373006"/>
              <a:ext cx="396000" cy="396000"/>
            </a:xfrm>
            <a:prstGeom prst="ellipse">
              <a:avLst/>
            </a:prstGeom>
            <a:solidFill>
              <a:srgbClr val="3DA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586069" y="147525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48739" y="1473354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587990" y="155298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50660" y="1551077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589895" y="16307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652565" y="1628800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98630" y="147774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b="1" dirty="0" smtClean="0">
                <a:solidFill>
                  <a:srgbClr val="0097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学卒求人をお申込みいただく</a:t>
            </a:r>
            <a:endParaRPr lang="en-US" altLang="ja-JP" sz="1600" b="1" dirty="0" smtClean="0">
              <a:solidFill>
                <a:srgbClr val="0097CC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97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求人者の皆さまへ</a:t>
            </a:r>
            <a:endParaRPr lang="en-US" altLang="ja-JP" sz="1600" b="1" dirty="0" smtClean="0">
              <a:solidFill>
                <a:srgbClr val="0097CC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4150300" y="135366"/>
            <a:ext cx="2595068" cy="418243"/>
          </a:xfrm>
          <a:prstGeom prst="wedgeRoundRectCallout">
            <a:avLst>
              <a:gd name="adj1" fmla="val -48998"/>
              <a:gd name="adj2" fmla="val -183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ＦＡＸ：</a:t>
            </a:r>
            <a:r>
              <a:rPr lang="en-US" altLang="ja-JP" b="1" dirty="0" smtClean="0"/>
              <a:t>0422</a:t>
            </a:r>
            <a:r>
              <a:rPr lang="ja-JP" altLang="en-US" b="1" dirty="0" smtClean="0"/>
              <a:t>－</a:t>
            </a:r>
            <a:r>
              <a:rPr lang="en-US" altLang="ja-JP" b="1" dirty="0" smtClean="0"/>
              <a:t>76</a:t>
            </a:r>
            <a:r>
              <a:rPr lang="ja-JP" altLang="en-US" b="1" dirty="0" smtClean="0"/>
              <a:t>－</a:t>
            </a:r>
            <a:r>
              <a:rPr lang="en-US" altLang="ja-JP" b="1" dirty="0" smtClean="0"/>
              <a:t>1951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4778" y="4658618"/>
            <a:ext cx="22581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１、２については１５文字以内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5363" y="7648450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５，６の制度を「有」とした場合、詳細についてお電話・窓口でお伺いします。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上矢印 28"/>
          <p:cNvSpPr/>
          <p:nvPr/>
        </p:nvSpPr>
        <p:spPr>
          <a:xfrm>
            <a:off x="2132856" y="375073"/>
            <a:ext cx="2376264" cy="624070"/>
          </a:xfrm>
          <a:prstGeom prst="upArrow">
            <a:avLst>
              <a:gd name="adj1" fmla="val 70482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kern="100" dirty="0" smtClean="0">
                <a:solidFill>
                  <a:srgbClr val="000000"/>
                </a:solidFill>
                <a:effectLst/>
                <a:latin typeface="HG丸ｺﾞｼｯｸM-PRO"/>
                <a:ea typeface="ＭＳ 明朝"/>
                <a:cs typeface="Times New Roman"/>
              </a:rPr>
              <a:t>FAX</a:t>
            </a:r>
            <a:r>
              <a:rPr lang="ja-JP" altLang="en-US" sz="2000" kern="100" dirty="0" smtClean="0">
                <a:solidFill>
                  <a:srgbClr val="000000"/>
                </a:solidFill>
                <a:effectLst/>
                <a:latin typeface="HG丸ｺﾞｼｯｸM-PRO"/>
                <a:ea typeface="ＭＳ 明朝"/>
                <a:cs typeface="Times New Roman"/>
              </a:rPr>
              <a:t>（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latin typeface="IPAゴシック" panose="020B0509000000000000" pitchFamily="49" charset="-128"/>
                <a:ea typeface="IPAゴシック" panose="020B0509000000000000" pitchFamily="49" charset="-128"/>
                <a:cs typeface="Times New Roman"/>
              </a:rPr>
              <a:t>学卒</a:t>
            </a:r>
            <a:r>
              <a:rPr lang="ja-JP" altLang="en-US" sz="2000" kern="100" dirty="0" smtClean="0">
                <a:solidFill>
                  <a:srgbClr val="000000"/>
                </a:solidFill>
                <a:effectLst/>
                <a:latin typeface="HG丸ｺﾞｼｯｸM-PRO"/>
                <a:ea typeface="ＭＳ 明朝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90253" y="1064568"/>
            <a:ext cx="6265572" cy="742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事業所情報更新のお願い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53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579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HGS創英角ﾎﾟｯﾌﾟ体</vt:lpstr>
      <vt:lpstr>HG丸ｺﾞｼｯｸM-PRO</vt:lpstr>
      <vt:lpstr>IPAゴシック</vt:lpstr>
      <vt:lpstr>ＭＳ Ｐゴシック</vt:lpstr>
      <vt:lpstr>ＭＳ 明朝</vt:lpstr>
      <vt:lpstr>游ゴシック</vt:lpstr>
      <vt:lpstr>游ゴシック Medium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田中真紀</cp:lastModifiedBy>
  <cp:revision>119</cp:revision>
  <cp:lastPrinted>2023-05-17T04:54:27Z</cp:lastPrinted>
  <dcterms:created xsi:type="dcterms:W3CDTF">2019-08-20T00:43:39Z</dcterms:created>
  <dcterms:modified xsi:type="dcterms:W3CDTF">2024-03-26T05:40:47Z</dcterms:modified>
</cp:coreProperties>
</file>