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6858000" cy="9906000" type="A4"/>
  <p:notesSz cx="6784975" cy="9906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19"/>
    <a:srgbClr val="EB3A03"/>
    <a:srgbClr val="D25500"/>
    <a:srgbClr val="FF2525"/>
    <a:srgbClr val="FF5050"/>
    <a:srgbClr val="FF6600"/>
    <a:srgbClr val="FEF4EC"/>
    <a:srgbClr val="D65700"/>
    <a:srgbClr val="00698E"/>
    <a:srgbClr val="0097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644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E694-DEDE-4CD8-AF0C-C034F83E08E0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2A79-DE7C-4AF4-A472-DD6225AB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61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E694-DEDE-4CD8-AF0C-C034F83E08E0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2A79-DE7C-4AF4-A472-DD6225AB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13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E694-DEDE-4CD8-AF0C-C034F83E08E0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2A79-DE7C-4AF4-A472-DD6225AB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23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E694-DEDE-4CD8-AF0C-C034F83E08E0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2A79-DE7C-4AF4-A472-DD6225AB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77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E694-DEDE-4CD8-AF0C-C034F83E08E0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2A79-DE7C-4AF4-A472-DD6225AB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45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E694-DEDE-4CD8-AF0C-C034F83E08E0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2A79-DE7C-4AF4-A472-DD6225AB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34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E694-DEDE-4CD8-AF0C-C034F83E08E0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2A79-DE7C-4AF4-A472-DD6225AB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99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E694-DEDE-4CD8-AF0C-C034F83E08E0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2A79-DE7C-4AF4-A472-DD6225AB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28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E694-DEDE-4CD8-AF0C-C034F83E08E0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2A79-DE7C-4AF4-A472-DD6225AB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02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E694-DEDE-4CD8-AF0C-C034F83E08E0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2A79-DE7C-4AF4-A472-DD6225AB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84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E694-DEDE-4CD8-AF0C-C034F83E08E0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2A79-DE7C-4AF4-A472-DD6225AB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38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DE694-DEDE-4CD8-AF0C-C034F83E08E0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2A79-DE7C-4AF4-A472-DD6225AB5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49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1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24126" y="2723286"/>
            <a:ext cx="6600511" cy="6220823"/>
          </a:xfrm>
          <a:prstGeom prst="rect">
            <a:avLst/>
          </a:prstGeom>
          <a:solidFill>
            <a:srgbClr val="F6FBFC"/>
          </a:solidFill>
          <a:ln w="15875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7169" y="3304103"/>
            <a:ext cx="6583330" cy="5640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</a:t>
            </a:r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代表者の役職　</a:t>
            </a:r>
            <a:r>
              <a:rPr kumimoji="1"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 </a:t>
            </a:r>
            <a:r>
              <a:rPr kumimoji="1" lang="ja-JP" altLang="en-US" sz="1600" b="1" dirty="0" smtClean="0">
                <a:ln w="6350">
                  <a:solidFill>
                    <a:sysClr val="windowText" lastClr="000000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＿＿＿＿＿＿＿＿＿＿＿＿＿＿＿＿ </a:t>
            </a:r>
            <a:endParaRPr kumimoji="1" lang="en-US" altLang="ja-JP" sz="1600" b="1" dirty="0" smtClean="0">
              <a:ln w="6350">
                <a:solidFill>
                  <a:sysClr val="windowText" lastClr="000000"/>
                </a:solidFill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２</a:t>
            </a:r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代表者名</a:t>
            </a: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（フリガナ） 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600" b="1" dirty="0" smtClean="0">
                <a:ln w="6350">
                  <a:solidFill>
                    <a:schemeClr val="tx1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＿＿＿＿＿＿＿＿＿＿＿＿＿＿＿＿</a:t>
            </a:r>
            <a:endParaRPr lang="en-US" altLang="ja-JP" sz="1600" dirty="0" smtClean="0">
              <a:ln w="6350">
                <a:solidFill>
                  <a:schemeClr val="tx1"/>
                </a:solidFill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３</a:t>
            </a:r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労働者派遣事業の許可の有無及び許可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番号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（いずれか選択） </a:t>
            </a:r>
            <a:endParaRPr lang="en-US" altLang="ja-JP" sz="16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□無　　□有　　許可番号</a:t>
            </a:r>
            <a:r>
              <a:rPr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　　　　－　　　　　　　　　　）</a:t>
            </a:r>
            <a:endParaRPr lang="en-US" altLang="ja-JP" sz="1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４</a:t>
            </a:r>
            <a:r>
              <a:rPr kumimoji="1"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従業員数</a:t>
            </a:r>
            <a:endParaRPr kumimoji="1" lang="en-US" altLang="ja-JP" sz="1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  </a:t>
            </a:r>
            <a:r>
              <a:rPr kumimoji="1"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（事業所全体 </a:t>
            </a:r>
            <a:r>
              <a:rPr kumimoji="1" lang="ja-JP" altLang="en-US" sz="1100" u="sng" dirty="0" smtClean="0">
                <a:ln w="6350">
                  <a:solidFill>
                    <a:schemeClr val="tx1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　　    　　</a:t>
            </a:r>
            <a:r>
              <a:rPr lang="ja-JP" altLang="en-US" sz="1100" dirty="0">
                <a:ln w="6350">
                  <a:solidFill>
                    <a:schemeClr val="tx1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人、うち女性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1100" u="sng" dirty="0" smtClean="0">
                <a:ln w="6350">
                  <a:solidFill>
                    <a:schemeClr val="tx1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　 　　</a:t>
            </a:r>
            <a:r>
              <a:rPr lang="ja-JP" altLang="en-US" sz="1100" dirty="0" smtClean="0">
                <a:ln w="6350">
                  <a:solidFill>
                    <a:schemeClr val="tx1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人、うちパート </a:t>
            </a:r>
            <a:r>
              <a:rPr kumimoji="1" lang="ja-JP" altLang="en-US" sz="1100" u="sng" dirty="0" smtClean="0">
                <a:ln w="6350">
                  <a:solidFill>
                    <a:schemeClr val="tx1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　　 　</a:t>
            </a:r>
            <a:r>
              <a:rPr kumimoji="1" lang="ja-JP" altLang="en-US" sz="1100" dirty="0" smtClean="0">
                <a:ln w="6350">
                  <a:solidFill>
                    <a:schemeClr val="tx1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人）</a:t>
            </a:r>
            <a:endParaRPr lang="en-US" altLang="ja-JP" sz="11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５</a:t>
            </a:r>
            <a:r>
              <a:rPr kumimoji="1"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職務給制度の有無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（いずれか選択） </a:t>
            </a:r>
            <a:r>
              <a:rPr kumimoji="1"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無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□有　</a:t>
            </a:r>
            <a:r>
              <a:rPr kumimoji="1"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kumimoji="1" lang="en-US" altLang="ja-JP" sz="16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</a:t>
            </a:r>
            <a:r>
              <a:rPr lang="en-US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基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本給の決定要素が専ら職務給（職務・職種などの仕事の内容）に基づき賃金を</a:t>
            </a: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決定して　　　　</a:t>
            </a:r>
            <a:endParaRPr lang="en-US" altLang="ja-JP" sz="1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いる場合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は有</a:t>
            </a: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と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して下さい</a:t>
            </a: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「有」の場合、内容を記入</a:t>
            </a: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lang="en-US" altLang="ja-JP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90</a:t>
            </a: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文字まで）</a:t>
            </a:r>
            <a:endParaRPr lang="en-US" altLang="ja-JP" sz="1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en-US" altLang="ja-JP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〔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　　　　　　　　　　　　　　</a:t>
            </a:r>
            <a:r>
              <a:rPr lang="en-US" altLang="ja-JP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〕</a:t>
            </a:r>
            <a:endParaRPr lang="en-US" altLang="ja-JP" sz="1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200"/>
              </a:lnSpc>
            </a:pP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</a:t>
            </a:r>
            <a:r>
              <a:rPr kumimoji="1" lang="ja-JP" altLang="en-US" sz="1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例）社内独自の職務等級表を作成し、職務（役割）に応じて基本給を決定</a:t>
            </a:r>
            <a:endParaRPr kumimoji="1" lang="en-US" altLang="ja-JP" sz="12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200"/>
              </a:lnSpc>
            </a:pPr>
            <a:endParaRPr kumimoji="1" lang="en-US" altLang="ja-JP" sz="1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６</a:t>
            </a:r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復職制度の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有無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（いずれか選択） 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□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無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</a:t>
            </a:r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有</a:t>
            </a:r>
            <a:endParaRPr lang="en-US" altLang="ja-JP" sz="1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</a:t>
            </a:r>
            <a:r>
              <a:rPr lang="en-US" altLang="ja-JP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結婚、出産、介護、配偶者の転勤などでいったん会社を退職した後に、復職する制度が</a:t>
            </a: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ある</a:t>
            </a:r>
            <a:endParaRPr lang="en-US" altLang="ja-JP" sz="1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場合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に有として下さい</a:t>
            </a: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「有」の場合、内容を記入</a:t>
            </a: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lang="en-US" altLang="ja-JP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90</a:t>
            </a: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文字まで）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en-US" altLang="ja-JP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〔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　　　　　　　　　　　　　　</a:t>
            </a:r>
            <a:r>
              <a:rPr lang="en-US" altLang="ja-JP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〕</a:t>
            </a:r>
            <a:endParaRPr lang="en-US" altLang="ja-JP" sz="1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</a:t>
            </a:r>
            <a:r>
              <a:rPr lang="ja-JP" altLang="en-US" sz="1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例）育児・介護離職者復帰支援制度</a:t>
            </a:r>
            <a:endParaRPr lang="en-US" altLang="ja-JP" sz="12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1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現在登録されている内容についても確認いただき、この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機会</a:t>
            </a:r>
            <a:r>
              <a:rPr lang="ja-JP" altLang="en-US" sz="1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に事業所情報の見直しをお願いします。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5597" y="2353954"/>
            <a:ext cx="2610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　</a:t>
            </a:r>
            <a:r>
              <a:rPr lang="ja-JP" altLang="en-US" sz="1400" b="1" dirty="0" smtClean="0"/>
              <a:t>記載</a:t>
            </a:r>
            <a:r>
              <a:rPr lang="ja-JP" altLang="en-US" sz="1400" b="1" dirty="0"/>
              <a:t>していただく</a:t>
            </a:r>
            <a:r>
              <a:rPr kumimoji="1" lang="ja-JP" altLang="en-US" sz="1400" b="1" dirty="0" smtClean="0"/>
              <a:t>内容</a:t>
            </a:r>
            <a:endParaRPr kumimoji="1" lang="ja-JP" altLang="en-US" sz="1400" b="1" dirty="0"/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63897" y="1350780"/>
            <a:ext cx="6660740" cy="1275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00"/>
              </a:lnSpc>
            </a:pPr>
            <a:r>
              <a:rPr lang="ja-JP" altLang="en-US" sz="1400" dirty="0" smtClean="0">
                <a:solidFill>
                  <a:schemeClr val="tx1"/>
                </a:solidFill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</a:rPr>
              <a:t>ハローワーク</a:t>
            </a:r>
            <a:r>
              <a:rPr lang="ja-JP" altLang="en-US" sz="1100" dirty="0">
                <a:solidFill>
                  <a:schemeClr val="tx1"/>
                </a:solidFill>
              </a:rPr>
              <a:t>で</a:t>
            </a:r>
            <a:r>
              <a:rPr lang="ja-JP" altLang="en-US" sz="1100" dirty="0" smtClean="0">
                <a:solidFill>
                  <a:schemeClr val="tx1"/>
                </a:solidFill>
              </a:rPr>
              <a:t>は令和</a:t>
            </a:r>
            <a:r>
              <a:rPr lang="ja-JP" altLang="en-US" sz="1100" dirty="0">
                <a:solidFill>
                  <a:schemeClr val="tx1"/>
                </a:solidFill>
              </a:rPr>
              <a:t>２年</a:t>
            </a:r>
            <a:r>
              <a:rPr lang="ja-JP" altLang="en-US" sz="1100" dirty="0" smtClean="0">
                <a:solidFill>
                  <a:schemeClr val="tx1"/>
                </a:solidFill>
              </a:rPr>
              <a:t>１月</a:t>
            </a:r>
            <a:r>
              <a:rPr lang="ja-JP" altLang="en-US" sz="1100" dirty="0">
                <a:solidFill>
                  <a:schemeClr val="tx1"/>
                </a:solidFill>
              </a:rPr>
              <a:t>から</a:t>
            </a:r>
            <a:r>
              <a:rPr lang="ja-JP" altLang="en-US" sz="1100" dirty="0" smtClean="0">
                <a:solidFill>
                  <a:schemeClr val="tx1"/>
                </a:solidFill>
              </a:rPr>
              <a:t>システム</a:t>
            </a:r>
            <a:r>
              <a:rPr lang="ja-JP" altLang="en-US" sz="1100" dirty="0">
                <a:solidFill>
                  <a:schemeClr val="tx1"/>
                </a:solidFill>
              </a:rPr>
              <a:t>が</a:t>
            </a:r>
            <a:r>
              <a:rPr lang="ja-JP" altLang="en-US" sz="1100" dirty="0" smtClean="0">
                <a:solidFill>
                  <a:schemeClr val="tx1"/>
                </a:solidFill>
              </a:rPr>
              <a:t>変わりました。システムの変更に伴い、事業所情報の登録に必要な項目が増えます。　　　　　　　　　　　　</a:t>
            </a:r>
            <a:r>
              <a:rPr lang="ja-JP" altLang="en-US" sz="1100" dirty="0">
                <a:solidFill>
                  <a:schemeClr val="tx1"/>
                </a:solidFill>
              </a:rPr>
              <a:t>　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pPr algn="l">
              <a:lnSpc>
                <a:spcPts val="1700"/>
              </a:lnSpc>
            </a:pPr>
            <a:r>
              <a:rPr lang="ja-JP" altLang="en-US" sz="1100" dirty="0">
                <a:solidFill>
                  <a:schemeClr val="tx1"/>
                </a:solidFill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</a:rPr>
              <a:t>令和２年１月６日以降に求人申込・更新・変更等をされる場合、下記の項目について、追加での記載が</a:t>
            </a:r>
            <a:r>
              <a:rPr lang="ja-JP" altLang="en-US" sz="1100" dirty="0">
                <a:solidFill>
                  <a:schemeClr val="tx1"/>
                </a:solidFill>
              </a:rPr>
              <a:t>必須</a:t>
            </a:r>
            <a:r>
              <a:rPr lang="ja-JP" altLang="en-US" sz="1100" dirty="0" smtClean="0">
                <a:solidFill>
                  <a:schemeClr val="tx1"/>
                </a:solidFill>
              </a:rPr>
              <a:t>となりますので、ご記載のうえご提出ください。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pPr algn="l">
              <a:lnSpc>
                <a:spcPts val="1700"/>
              </a:lnSpc>
            </a:pPr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17169" y="2669578"/>
            <a:ext cx="63367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事業所名　    </a:t>
            </a:r>
            <a:r>
              <a:rPr lang="en-US" altLang="ja-JP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en-US" altLang="ja-JP" sz="1400" b="1" dirty="0" smtClean="0">
                <a:ln w="6350">
                  <a:solidFill>
                    <a:schemeClr val="tx1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_______________________________________</a:t>
            </a: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事業所番号    　</a:t>
            </a:r>
            <a:r>
              <a:rPr lang="en-US" altLang="ja-JP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en-US" altLang="ja-JP" sz="1400" b="1" dirty="0" smtClean="0">
                <a:ln w="6350">
                  <a:solidFill>
                    <a:sysClr val="windowText" lastClr="000000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______</a:t>
            </a:r>
            <a:r>
              <a:rPr lang="ja-JP" altLang="en-US" sz="1400" b="1" dirty="0">
                <a:ln w="6350">
                  <a:solidFill>
                    <a:sysClr val="windowText" lastClr="000000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＿</a:t>
            </a:r>
            <a:r>
              <a:rPr lang="en-US" altLang="ja-JP" sz="1400" b="1" dirty="0" smtClean="0">
                <a:ln w="6350">
                  <a:solidFill>
                    <a:sysClr val="windowText" lastClr="000000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_ </a:t>
            </a:r>
            <a:r>
              <a:rPr lang="ja-JP" altLang="en-US" sz="1400" dirty="0" err="1" smtClean="0">
                <a:ln w="6350">
                  <a:solidFill>
                    <a:sysClr val="windowText" lastClr="000000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ー</a:t>
            </a:r>
            <a:r>
              <a:rPr lang="ja-JP" altLang="en-US" sz="1400" dirty="0" smtClean="0">
                <a:ln w="6350">
                  <a:solidFill>
                    <a:sysClr val="windowText" lastClr="000000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en-US" altLang="ja-JP" sz="1400" b="1" dirty="0" smtClean="0">
                <a:ln w="6350">
                  <a:solidFill>
                    <a:sysClr val="windowText" lastClr="000000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___________________ </a:t>
            </a:r>
            <a:r>
              <a:rPr lang="ja-JP" altLang="en-US" sz="1400" dirty="0" err="1" smtClean="0">
                <a:ln w="6350">
                  <a:solidFill>
                    <a:sysClr val="windowText" lastClr="000000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ー</a:t>
            </a:r>
            <a:r>
              <a:rPr lang="ja-JP" altLang="en-US" sz="1400" dirty="0" smtClean="0">
                <a:ln w="6350">
                  <a:solidFill>
                    <a:sysClr val="windowText" lastClr="000000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en-US" altLang="ja-JP" sz="1400" b="1" dirty="0" smtClean="0">
                <a:ln w="6350">
                  <a:solidFill>
                    <a:sysClr val="windowText" lastClr="000000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_____</a:t>
            </a:r>
            <a:endParaRPr lang="en-US" altLang="ja-JP" sz="1400" b="1" dirty="0">
              <a:ln w="6350">
                <a:solidFill>
                  <a:sysClr val="windowText" lastClr="000000"/>
                </a:solidFill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239125" y="2412698"/>
            <a:ext cx="352943" cy="323531"/>
            <a:chOff x="2502671" y="1373006"/>
            <a:chExt cx="396000" cy="396000"/>
          </a:xfrm>
        </p:grpSpPr>
        <p:sp>
          <p:nvSpPr>
            <p:cNvPr id="19" name="円/楕円 18"/>
            <p:cNvSpPr/>
            <p:nvPr/>
          </p:nvSpPr>
          <p:spPr>
            <a:xfrm>
              <a:off x="2502671" y="1373006"/>
              <a:ext cx="396000" cy="396000"/>
            </a:xfrm>
            <a:prstGeom prst="ellipse">
              <a:avLst/>
            </a:prstGeom>
            <a:solidFill>
              <a:srgbClr val="3DA5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2586069" y="1475259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648739" y="1473354"/>
              <a:ext cx="162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2587990" y="1552982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650660" y="1551077"/>
              <a:ext cx="162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589895" y="1630705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2652565" y="1628800"/>
              <a:ext cx="162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144016" y="190019"/>
            <a:ext cx="16973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solidFill>
                  <a:srgbClr val="0097C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求人者の皆様へ</a:t>
            </a:r>
            <a:endParaRPr lang="en-US" altLang="ja-JP" sz="1600" b="1" dirty="0" smtClean="0">
              <a:solidFill>
                <a:srgbClr val="0097C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109477" y="584932"/>
            <a:ext cx="755744" cy="6540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" name="Picture 2" descr="E:\USR\MHJJCA\デスクトップ\フリーイラスト\building_hellowor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259" y="628770"/>
            <a:ext cx="586135" cy="55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591933" y="4953000"/>
            <a:ext cx="22581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１、２については１５文字以内</a:t>
            </a:r>
            <a:endParaRPr kumimoji="1" lang="ja-JP" altLang="en-US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9584" y="584932"/>
            <a:ext cx="6240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事業所情報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更新</a:t>
            </a: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のお願い</a:t>
            </a:r>
            <a:endParaRPr kumimoji="1" lang="ja-JP" altLang="en-US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57192" y="8338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69400" y="9067446"/>
            <a:ext cx="492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ハローワーク墨田　事業所第二部門　学卒担当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795372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515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ハローワークシステム</dc:creator>
  <cp:lastModifiedBy>久保尚美</cp:lastModifiedBy>
  <cp:revision>117</cp:revision>
  <cp:lastPrinted>2020-02-13T07:42:42Z</cp:lastPrinted>
  <dcterms:created xsi:type="dcterms:W3CDTF">2019-08-20T00:43:39Z</dcterms:created>
  <dcterms:modified xsi:type="dcterms:W3CDTF">2023-05-23T02:52:32Z</dcterms:modified>
</cp:coreProperties>
</file>