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7200900" cy="10333038"/>
  <p:notesSz cx="6805613" cy="9939338"/>
  <p:defaultTex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6">
          <p15:clr>
            <a:srgbClr val="A4A3A4"/>
          </p15:clr>
        </p15:guide>
        <p15:guide id="2" pos="2268">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99FF66"/>
    <a:srgbClr val="CFFDA1"/>
    <a:srgbClr val="BEFD7F"/>
    <a:srgbClr val="ADF62A"/>
    <a:srgbClr val="FFFF99"/>
    <a:srgbClr val="FFFF66"/>
    <a:srgbClr val="FF7C80"/>
    <a:srgbClr val="FFCCFF"/>
    <a:srgbClr val="E1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5" autoAdjust="0"/>
    <p:restoredTop sz="94660"/>
  </p:normalViewPr>
  <p:slideViewPr>
    <p:cSldViewPr showGuides="1">
      <p:cViewPr>
        <p:scale>
          <a:sx n="100" d="100"/>
          <a:sy n="100" d="100"/>
        </p:scale>
        <p:origin x="162" y="-3642"/>
      </p:cViewPr>
      <p:guideLst>
        <p:guide orient="horz" pos="2846"/>
        <p:guide pos="2268"/>
      </p:guideLst>
    </p:cSldViewPr>
  </p:slideViewPr>
  <p:notesTextViewPr>
    <p:cViewPr>
      <p:scale>
        <a:sx n="1" d="1"/>
        <a:sy n="1" d="1"/>
      </p:scale>
      <p:origin x="0" y="0"/>
    </p:cViewPr>
  </p:notesTextViewPr>
  <p:notesViewPr>
    <p:cSldViewPr>
      <p:cViewPr varScale="1">
        <p:scale>
          <a:sx n="45" d="100"/>
          <a:sy n="45" d="100"/>
        </p:scale>
        <p:origin x="-2742"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1" y="0"/>
            <a:ext cx="2948887" cy="496888"/>
          </a:xfrm>
          <a:prstGeom prst="rect">
            <a:avLst/>
          </a:prstGeom>
        </p:spPr>
        <p:txBody>
          <a:bodyPr vert="horz" lIns="91440" tIns="45720" rIns="91440" bIns="45720" rtlCol="0"/>
          <a:lstStyle>
            <a:lvl1pPr algn="r">
              <a:defRPr sz="1200"/>
            </a:lvl1pPr>
          </a:lstStyle>
          <a:p>
            <a:fld id="{0379D9F6-D022-44C4-A8F0-B374FB4DA7C7}" type="datetimeFigureOut">
              <a:rPr kumimoji="1" lang="ja-JP" altLang="en-US" smtClean="0"/>
              <a:t>2023/5/10</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5563"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879" y="4721226"/>
            <a:ext cx="5443856"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7"/>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1" y="9440867"/>
            <a:ext cx="2948887" cy="496887"/>
          </a:xfrm>
          <a:prstGeom prst="rect">
            <a:avLst/>
          </a:prstGeom>
        </p:spPr>
        <p:txBody>
          <a:bodyPr vert="horz" lIns="91440" tIns="45720" rIns="91440" bIns="45720" rtlCol="0" anchor="b"/>
          <a:lstStyle>
            <a:lvl1pPr algn="r">
              <a:defRPr sz="1200"/>
            </a:lvl1pPr>
          </a:lstStyle>
          <a:p>
            <a:fld id="{BF35A095-2CAB-4BDF-A635-4A730F2D0316}" type="slidenum">
              <a:rPr kumimoji="1" lang="ja-JP" altLang="en-US" smtClean="0"/>
              <a:t>‹#›</a:t>
            </a:fld>
            <a:endParaRPr kumimoji="1" lang="ja-JP" altLang="en-US"/>
          </a:p>
        </p:txBody>
      </p:sp>
    </p:spTree>
    <p:extLst>
      <p:ext uri="{BB962C8B-B14F-4D97-AF65-F5344CB8AC3E}">
        <p14:creationId xmlns:p14="http://schemas.microsoft.com/office/powerpoint/2010/main" val="1107553179"/>
      </p:ext>
    </p:extLst>
  </p:cSld>
  <p:clrMap bg1="lt1" tx1="dk1" bg2="lt2" tx2="dk2" accent1="accent1" accent2="accent2" accent3="accent3" accent4="accent4" accent5="accent5" accent6="accent6" hlink="hlink" folHlink="folHlink"/>
  <p:notesStyle>
    <a:lvl1pPr marL="0" algn="l" defTabSz="1001855" rtl="0" eaLnBrk="1" latinLnBrk="0" hangingPunct="1">
      <a:defRPr kumimoji="1" sz="1300" kern="1200">
        <a:solidFill>
          <a:schemeClr val="tx1"/>
        </a:solidFill>
        <a:latin typeface="+mn-lt"/>
        <a:ea typeface="+mn-ea"/>
        <a:cs typeface="+mn-cs"/>
      </a:defRPr>
    </a:lvl1pPr>
    <a:lvl2pPr marL="500928" algn="l" defTabSz="1001855" rtl="0" eaLnBrk="1" latinLnBrk="0" hangingPunct="1">
      <a:defRPr kumimoji="1" sz="1300" kern="1200">
        <a:solidFill>
          <a:schemeClr val="tx1"/>
        </a:solidFill>
        <a:latin typeface="+mn-lt"/>
        <a:ea typeface="+mn-ea"/>
        <a:cs typeface="+mn-cs"/>
      </a:defRPr>
    </a:lvl2pPr>
    <a:lvl3pPr marL="1001855" algn="l" defTabSz="1001855" rtl="0" eaLnBrk="1" latinLnBrk="0" hangingPunct="1">
      <a:defRPr kumimoji="1" sz="1300" kern="1200">
        <a:solidFill>
          <a:schemeClr val="tx1"/>
        </a:solidFill>
        <a:latin typeface="+mn-lt"/>
        <a:ea typeface="+mn-ea"/>
        <a:cs typeface="+mn-cs"/>
      </a:defRPr>
    </a:lvl3pPr>
    <a:lvl4pPr marL="1502783" algn="l" defTabSz="1001855" rtl="0" eaLnBrk="1" latinLnBrk="0" hangingPunct="1">
      <a:defRPr kumimoji="1" sz="1300" kern="1200">
        <a:solidFill>
          <a:schemeClr val="tx1"/>
        </a:solidFill>
        <a:latin typeface="+mn-lt"/>
        <a:ea typeface="+mn-ea"/>
        <a:cs typeface="+mn-cs"/>
      </a:defRPr>
    </a:lvl4pPr>
    <a:lvl5pPr marL="2003711" algn="l" defTabSz="1001855" rtl="0" eaLnBrk="1" latinLnBrk="0" hangingPunct="1">
      <a:defRPr kumimoji="1" sz="1300" kern="1200">
        <a:solidFill>
          <a:schemeClr val="tx1"/>
        </a:solidFill>
        <a:latin typeface="+mn-lt"/>
        <a:ea typeface="+mn-ea"/>
        <a:cs typeface="+mn-cs"/>
      </a:defRPr>
    </a:lvl5pPr>
    <a:lvl6pPr marL="2504638" algn="l" defTabSz="1001855" rtl="0" eaLnBrk="1" latinLnBrk="0" hangingPunct="1">
      <a:defRPr kumimoji="1" sz="1300" kern="1200">
        <a:solidFill>
          <a:schemeClr val="tx1"/>
        </a:solidFill>
        <a:latin typeface="+mn-lt"/>
        <a:ea typeface="+mn-ea"/>
        <a:cs typeface="+mn-cs"/>
      </a:defRPr>
    </a:lvl6pPr>
    <a:lvl7pPr marL="3005566" algn="l" defTabSz="1001855" rtl="0" eaLnBrk="1" latinLnBrk="0" hangingPunct="1">
      <a:defRPr kumimoji="1" sz="1300" kern="1200">
        <a:solidFill>
          <a:schemeClr val="tx1"/>
        </a:solidFill>
        <a:latin typeface="+mn-lt"/>
        <a:ea typeface="+mn-ea"/>
        <a:cs typeface="+mn-cs"/>
      </a:defRPr>
    </a:lvl7pPr>
    <a:lvl8pPr marL="3506494" algn="l" defTabSz="1001855" rtl="0" eaLnBrk="1" latinLnBrk="0" hangingPunct="1">
      <a:defRPr kumimoji="1" sz="1300" kern="1200">
        <a:solidFill>
          <a:schemeClr val="tx1"/>
        </a:solidFill>
        <a:latin typeface="+mn-lt"/>
        <a:ea typeface="+mn-ea"/>
        <a:cs typeface="+mn-cs"/>
      </a:defRPr>
    </a:lvl8pPr>
    <a:lvl9pPr marL="4007421" algn="l" defTabSz="1001855"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28" indent="0" algn="ctr">
              <a:buNone/>
              <a:defRPr>
                <a:solidFill>
                  <a:schemeClr val="tx1">
                    <a:tint val="75000"/>
                  </a:schemeClr>
                </a:solidFill>
              </a:defRPr>
            </a:lvl2pPr>
            <a:lvl3pPr marL="1001855" indent="0" algn="ctr">
              <a:buNone/>
              <a:defRPr>
                <a:solidFill>
                  <a:schemeClr val="tx1">
                    <a:tint val="75000"/>
                  </a:schemeClr>
                </a:solidFill>
              </a:defRPr>
            </a:lvl3pPr>
            <a:lvl4pPr marL="1502783" indent="0" algn="ctr">
              <a:buNone/>
              <a:defRPr>
                <a:solidFill>
                  <a:schemeClr val="tx1">
                    <a:tint val="75000"/>
                  </a:schemeClr>
                </a:solidFill>
              </a:defRPr>
            </a:lvl4pPr>
            <a:lvl5pPr marL="2003711" indent="0" algn="ctr">
              <a:buNone/>
              <a:defRPr>
                <a:solidFill>
                  <a:schemeClr val="tx1">
                    <a:tint val="75000"/>
                  </a:schemeClr>
                </a:solidFill>
              </a:defRPr>
            </a:lvl5pPr>
            <a:lvl6pPr marL="2504638" indent="0" algn="ctr">
              <a:buNone/>
              <a:defRPr>
                <a:solidFill>
                  <a:schemeClr val="tx1">
                    <a:tint val="75000"/>
                  </a:schemeClr>
                </a:solidFill>
              </a:defRPr>
            </a:lvl6pPr>
            <a:lvl7pPr marL="3005566" indent="0" algn="ctr">
              <a:buNone/>
              <a:defRPr>
                <a:solidFill>
                  <a:schemeClr val="tx1">
                    <a:tint val="75000"/>
                  </a:schemeClr>
                </a:solidFill>
              </a:defRPr>
            </a:lvl7pPr>
            <a:lvl8pPr marL="3506494" indent="0" algn="ctr">
              <a:buNone/>
              <a:defRPr>
                <a:solidFill>
                  <a:schemeClr val="tx1">
                    <a:tint val="75000"/>
                  </a:schemeClr>
                </a:solidFill>
              </a:defRPr>
            </a:lvl8pPr>
            <a:lvl9pPr marL="400742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46556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924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52532"/>
            <a:ext cx="1215153" cy="1175383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5" y="552532"/>
            <a:ext cx="3525441" cy="1175383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403609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338751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28" indent="0">
              <a:buNone/>
              <a:defRPr sz="2000">
                <a:solidFill>
                  <a:schemeClr val="tx1">
                    <a:tint val="75000"/>
                  </a:schemeClr>
                </a:solidFill>
              </a:defRPr>
            </a:lvl2pPr>
            <a:lvl3pPr marL="1001855" indent="0">
              <a:buNone/>
              <a:defRPr sz="1700">
                <a:solidFill>
                  <a:schemeClr val="tx1">
                    <a:tint val="75000"/>
                  </a:schemeClr>
                </a:solidFill>
              </a:defRPr>
            </a:lvl3pPr>
            <a:lvl4pPr marL="1502783" indent="0">
              <a:buNone/>
              <a:defRPr sz="1500">
                <a:solidFill>
                  <a:schemeClr val="tx1">
                    <a:tint val="75000"/>
                  </a:schemeClr>
                </a:solidFill>
              </a:defRPr>
            </a:lvl4pPr>
            <a:lvl5pPr marL="2003711" indent="0">
              <a:buNone/>
              <a:defRPr sz="1500">
                <a:solidFill>
                  <a:schemeClr val="tx1">
                    <a:tint val="75000"/>
                  </a:schemeClr>
                </a:solidFill>
              </a:defRPr>
            </a:lvl5pPr>
            <a:lvl6pPr marL="2504638" indent="0">
              <a:buNone/>
              <a:defRPr sz="1500">
                <a:solidFill>
                  <a:schemeClr val="tx1">
                    <a:tint val="75000"/>
                  </a:schemeClr>
                </a:solidFill>
              </a:defRPr>
            </a:lvl6pPr>
            <a:lvl7pPr marL="3005566" indent="0">
              <a:buNone/>
              <a:defRPr sz="1500">
                <a:solidFill>
                  <a:schemeClr val="tx1">
                    <a:tint val="75000"/>
                  </a:schemeClr>
                </a:solidFill>
              </a:defRPr>
            </a:lvl7pPr>
            <a:lvl8pPr marL="3506494" indent="0">
              <a:buNone/>
              <a:defRPr sz="1500">
                <a:solidFill>
                  <a:schemeClr val="tx1">
                    <a:tint val="75000"/>
                  </a:schemeClr>
                </a:solidFill>
              </a:defRPr>
            </a:lvl8pPr>
            <a:lvl9pPr marL="400742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31613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5" y="3214724"/>
            <a:ext cx="2370296" cy="909163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6" y="3214724"/>
            <a:ext cx="2370296" cy="909163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92758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1"/>
            <a:ext cx="6480810" cy="172217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12975"/>
            <a:ext cx="318164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58" y="2312975"/>
            <a:ext cx="318289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35239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88747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98103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3" y="411410"/>
            <a:ext cx="4025504" cy="8818962"/>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6" y="2162285"/>
            <a:ext cx="2369047" cy="706808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77101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28"/>
            <a:ext cx="4320540" cy="85391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23276"/>
            <a:ext cx="4320540" cy="6199823"/>
          </a:xfrm>
        </p:spPr>
        <p:txBody>
          <a:bodyPr/>
          <a:lstStyle>
            <a:lvl1pPr marL="0" indent="0">
              <a:buNone/>
              <a:defRPr sz="3600"/>
            </a:lvl1pPr>
            <a:lvl2pPr marL="500928" indent="0">
              <a:buNone/>
              <a:defRPr sz="3100"/>
            </a:lvl2pPr>
            <a:lvl3pPr marL="1001855" indent="0">
              <a:buNone/>
              <a:defRPr sz="2600"/>
            </a:lvl3pPr>
            <a:lvl4pPr marL="1502783" indent="0">
              <a:buNone/>
              <a:defRPr sz="2200"/>
            </a:lvl4pPr>
            <a:lvl5pPr marL="2003711" indent="0">
              <a:buNone/>
              <a:defRPr sz="2200"/>
            </a:lvl5pPr>
            <a:lvl6pPr marL="2504638" indent="0">
              <a:buNone/>
              <a:defRPr sz="2200"/>
            </a:lvl6pPr>
            <a:lvl7pPr marL="3005566" indent="0">
              <a:buNone/>
              <a:defRPr sz="2200"/>
            </a:lvl7pPr>
            <a:lvl8pPr marL="3506494" indent="0">
              <a:buNone/>
              <a:defRPr sz="2200"/>
            </a:lvl8pPr>
            <a:lvl9pPr marL="4007421" indent="0">
              <a:buNone/>
              <a:defRPr sz="2200"/>
            </a:lvl9pPr>
          </a:lstStyle>
          <a:p>
            <a:endParaRPr kumimoji="1" lang="ja-JP" altLang="en-US"/>
          </a:p>
        </p:txBody>
      </p:sp>
      <p:sp>
        <p:nvSpPr>
          <p:cNvPr id="4" name="テキスト プレースホルダー 3"/>
          <p:cNvSpPr>
            <a:spLocks noGrp="1"/>
          </p:cNvSpPr>
          <p:nvPr>
            <p:ph type="body" sz="half" idx="2"/>
          </p:nvPr>
        </p:nvSpPr>
        <p:spPr>
          <a:xfrm>
            <a:off x="1411426" y="8087039"/>
            <a:ext cx="4320540" cy="121269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A92500-687F-4DEC-8F31-A32B9FFB5129}" type="datetimeFigureOut">
              <a:rPr kumimoji="1" lang="ja-JP" altLang="en-US" smtClean="0"/>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42560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100186" tIns="50093" rIns="100186" bIns="5009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411045"/>
            <a:ext cx="6480810" cy="6819327"/>
          </a:xfrm>
          <a:prstGeom prst="rect">
            <a:avLst/>
          </a:prstGeom>
        </p:spPr>
        <p:txBody>
          <a:bodyPr vert="horz" lIns="100186" tIns="50093" rIns="100186" bIns="5009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577197"/>
            <a:ext cx="1680210" cy="550138"/>
          </a:xfrm>
          <a:prstGeom prst="rect">
            <a:avLst/>
          </a:prstGeom>
        </p:spPr>
        <p:txBody>
          <a:bodyPr vert="horz" lIns="100186" tIns="50093" rIns="100186" bIns="50093" rtlCol="0" anchor="ctr"/>
          <a:lstStyle>
            <a:lvl1pPr algn="l">
              <a:defRPr sz="1300">
                <a:solidFill>
                  <a:schemeClr val="tx1">
                    <a:tint val="75000"/>
                  </a:schemeClr>
                </a:solidFill>
              </a:defRPr>
            </a:lvl1pPr>
          </a:lstStyle>
          <a:p>
            <a:fld id="{FDA92500-687F-4DEC-8F31-A32B9FFB5129}" type="datetimeFigureOut">
              <a:rPr kumimoji="1" lang="ja-JP" altLang="en-US" smtClean="0"/>
              <a:t>2023/5/10</a:t>
            </a:fld>
            <a:endParaRPr kumimoji="1" lang="ja-JP" altLang="en-US"/>
          </a:p>
        </p:txBody>
      </p:sp>
      <p:sp>
        <p:nvSpPr>
          <p:cNvPr id="5" name="フッター プレースホルダー 4"/>
          <p:cNvSpPr>
            <a:spLocks noGrp="1"/>
          </p:cNvSpPr>
          <p:nvPr>
            <p:ph type="ftr" sz="quarter" idx="3"/>
          </p:nvPr>
        </p:nvSpPr>
        <p:spPr>
          <a:xfrm>
            <a:off x="2460308" y="9577197"/>
            <a:ext cx="2280285" cy="550138"/>
          </a:xfrm>
          <a:prstGeom prst="rect">
            <a:avLst/>
          </a:prstGeom>
        </p:spPr>
        <p:txBody>
          <a:bodyPr vert="horz" lIns="100186" tIns="50093" rIns="100186" bIns="5009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7"/>
            <a:ext cx="1680210" cy="550138"/>
          </a:xfrm>
          <a:prstGeom prst="rect">
            <a:avLst/>
          </a:prstGeom>
        </p:spPr>
        <p:txBody>
          <a:bodyPr vert="horz" lIns="100186" tIns="50093" rIns="100186" bIns="50093" rtlCol="0" anchor="ctr"/>
          <a:lstStyle>
            <a:lvl1pPr algn="r">
              <a:defRPr sz="1300">
                <a:solidFill>
                  <a:schemeClr val="tx1">
                    <a:tint val="75000"/>
                  </a:schemeClr>
                </a:solidFill>
              </a:defRPr>
            </a:lvl1p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145425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855" rtl="0" eaLnBrk="1" latinLnBrk="0" hangingPunct="1">
        <a:spcBef>
          <a:spcPct val="0"/>
        </a:spcBef>
        <a:buNone/>
        <a:defRPr kumimoji="1" sz="4800" kern="1200">
          <a:solidFill>
            <a:schemeClr val="tx1"/>
          </a:solidFill>
          <a:latin typeface="+mj-lt"/>
          <a:ea typeface="+mj-ea"/>
          <a:cs typeface="+mj-cs"/>
        </a:defRPr>
      </a:lvl1pPr>
    </p:titleStyle>
    <p:bodyStyle>
      <a:lvl1pPr marL="375696" indent="-375696" algn="l" defTabSz="1001855"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14007" indent="-313080" algn="l" defTabSz="1001855"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2pPr>
      <a:lvl3pPr marL="1252319" indent="-250464" algn="l" defTabSz="1001855"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53247"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54174"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55102"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56030"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56957"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57885"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97842" y="6191179"/>
            <a:ext cx="6840364" cy="2556264"/>
          </a:xfrm>
          <a:prstGeom prst="rect">
            <a:avLst/>
          </a:prstGeom>
          <a:solidFill>
            <a:srgbClr val="FFFF99"/>
          </a:solidFill>
          <a:ln w="57150" cmpd="tri">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357721" y="6487704"/>
            <a:ext cx="6627105" cy="1963213"/>
          </a:xfrm>
          <a:prstGeom prst="rect">
            <a:avLst/>
          </a:prstGeom>
          <a:noFill/>
        </p:spPr>
        <p:txBody>
          <a:bodyPr wrap="square" lIns="100186" tIns="50093" rIns="100186" bIns="50093" rtlCol="0">
            <a:spAutoFit/>
          </a:bodyPr>
          <a:lstStyle/>
          <a:p>
            <a:pPr algn="just"/>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◆内　　容 ：　</a:t>
            </a:r>
            <a:r>
              <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精神疾患（発達障害を含む）の種類」、「精神・発達障害の</a:t>
            </a:r>
            <a:endPar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3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（予　定）</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特性」、</a:t>
            </a:r>
            <a:r>
              <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共に働く上でのポイント（コミュニケーション方法）」</a:t>
            </a:r>
            <a:endPar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等について</a:t>
            </a:r>
            <a:endPar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400"/>
              </a:lnSpc>
            </a:pPr>
            <a:endParaRPr lang="en-US" altLang="ja-JP" sz="13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◆メリット ：　精神・発達障害についての基礎知識や一緒に働くために必要な</a:t>
            </a:r>
            <a:endPar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配慮などを短時間で学ぶことができます。</a:t>
            </a:r>
            <a:endPar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400"/>
              </a:lnSpc>
            </a:pPr>
            <a:endParaRPr lang="en-US" altLang="ja-JP" sz="13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◆講座時間 ： </a:t>
            </a:r>
            <a:r>
              <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rPr>
              <a:t>90</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分程度（講義</a:t>
            </a:r>
            <a:r>
              <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rPr>
              <a:t>75</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分、質疑応答</a:t>
            </a:r>
            <a:r>
              <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分程度）を予定</a:t>
            </a:r>
            <a:endPar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400"/>
              </a:lnSpc>
            </a:pPr>
            <a:endParaRPr lang="en-US" altLang="ja-JP" sz="13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◆受講対象 ： </a:t>
            </a:r>
            <a:r>
              <a:rPr lang="ja-JP" altLang="en-US" sz="1200" b="1" u="sng" kern="100" dirty="0">
                <a:latin typeface="メイリオ" panose="020B0604030504040204" pitchFamily="50" charset="-128"/>
                <a:ea typeface="メイリオ" panose="020B0604030504040204" pitchFamily="50" charset="-128"/>
                <a:cs typeface="メイリオ" panose="020B0604030504040204" pitchFamily="50" charset="-128"/>
              </a:rPr>
              <a:t>企業に雇用されている方であれば、どなたでも受講可能です</a:t>
            </a:r>
            <a:r>
              <a:rPr lang="ja-JP" altLang="en-US" sz="1200" b="1" kern="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endParaRPr lang="en-US" altLang="ja-JP" sz="13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300"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405993" y="5975634"/>
            <a:ext cx="5040000" cy="360000"/>
          </a:xfrm>
          <a:prstGeom prst="round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Ins="0" bIns="72000"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精神･発達障害者しごとサポーター養成講座の概要</a:t>
            </a:r>
          </a:p>
        </p:txBody>
      </p:sp>
      <p:sp>
        <p:nvSpPr>
          <p:cNvPr id="9" name="テキスト ボックス 8"/>
          <p:cNvSpPr txBox="1"/>
          <p:nvPr/>
        </p:nvSpPr>
        <p:spPr>
          <a:xfrm>
            <a:off x="295096" y="8118847"/>
            <a:ext cx="6988274" cy="383293"/>
          </a:xfrm>
          <a:prstGeom prst="rect">
            <a:avLst/>
          </a:prstGeom>
          <a:noFill/>
        </p:spPr>
        <p:txBody>
          <a:bodyPr wrap="square" lIns="100186" tIns="50093" rIns="100186" bIns="50093" rtlCol="0">
            <a:spAutoFit/>
          </a:bodyPr>
          <a:lstStyle/>
          <a:p>
            <a:pPr marL="216000" indent="-216000" algn="just">
              <a:lnSpc>
                <a:spcPts val="1000"/>
              </a:lnSpc>
              <a:spcBef>
                <a:spcPts val="200"/>
              </a:spcBef>
            </a:pP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今現在、障害のある方と一緒に働いているかどうか等は問いません。 </a:t>
            </a:r>
            <a:endPar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endParaRPr>
          </a:p>
          <a:p>
            <a:pPr marL="180000" indent="-216000" algn="just">
              <a:lnSpc>
                <a:spcPts val="1000"/>
              </a:lnSpc>
              <a:spcBef>
                <a:spcPts val="200"/>
              </a:spcBef>
            </a:pP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受講された方には、「精神・発達障害者しごとサポーターグッズ」を進呈します（数に限りがあります）。</a:t>
            </a:r>
            <a:endPar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108000" y="4446439"/>
            <a:ext cx="6880739" cy="1460511"/>
          </a:xfrm>
          <a:prstGeom prst="rect">
            <a:avLst/>
          </a:prstGeom>
          <a:noFill/>
        </p:spPr>
        <p:txBody>
          <a:bodyPr wrap="square" lIns="100186" tIns="50093" rIns="100186" bIns="50093" rtlCol="0">
            <a:spAutoFit/>
          </a:bodyPr>
          <a:lstStyle/>
          <a:p>
            <a:pPr marL="180000" indent="-216000" algn="just">
              <a:lnSpc>
                <a:spcPts val="1600"/>
              </a:lnSpc>
              <a:spcBef>
                <a:spcPts val="200"/>
              </a:spcBef>
            </a:pPr>
            <a:r>
              <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講師の謝礼等、費用は一切かかりません。</a:t>
            </a:r>
            <a:endPar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216000" algn="just">
              <a:lnSpc>
                <a:spcPts val="1600"/>
              </a:lnSpc>
              <a:spcBef>
                <a:spcPts val="200"/>
              </a:spcBef>
            </a:pPr>
            <a:r>
              <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講師はハローワーク配置の精神障害者雇用</a:t>
            </a:r>
            <a:r>
              <a:rPr lang="ja-JP" altLang="en-US" sz="1200" b="1" kern="1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トータルサポーター等</a:t>
            </a:r>
            <a:endPar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216000" algn="just">
              <a:lnSpc>
                <a:spcPts val="1600"/>
              </a:lnSpc>
              <a:spcBef>
                <a:spcPts val="200"/>
              </a:spcBef>
            </a:pPr>
            <a:r>
              <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講座の概要は下記のとおりですが、所要時間等は可能な範囲でご要望に応じます。</a:t>
            </a:r>
            <a:endPar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216000" algn="just">
              <a:lnSpc>
                <a:spcPts val="1600"/>
              </a:lnSpc>
              <a:spcBef>
                <a:spcPts val="200"/>
              </a:spcBef>
            </a:pPr>
            <a:r>
              <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事業所に出向いての</a:t>
            </a:r>
            <a:r>
              <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ZOOM</a:t>
            </a:r>
            <a:r>
              <a:rPr lang="ja-JP" altLang="en-US"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等（事業所機材使用）によるオンライン講座も行います。</a:t>
            </a:r>
            <a:endPar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216000" algn="just">
              <a:lnSpc>
                <a:spcPts val="1600"/>
              </a:lnSpc>
              <a:spcBef>
                <a:spcPts val="200"/>
              </a:spcBef>
            </a:pPr>
            <a:r>
              <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開催日など、ご要望にお応えできない場合もあります。 　</a:t>
            </a:r>
            <a:endPar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216000" algn="just">
              <a:lnSpc>
                <a:spcPts val="1600"/>
              </a:lnSpc>
              <a:spcBef>
                <a:spcPts val="200"/>
              </a:spcBef>
            </a:pPr>
            <a:r>
              <a:rPr lang="en-US" altLang="ja-JP"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お申込み・お問い合わせは、ハローワーク渋谷　雇用指導官（裏面参照）までお願いします</a:t>
            </a:r>
            <a:r>
              <a:rPr lang="ja-JP" altLang="en-US" sz="1200"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1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7736" y="6306811"/>
            <a:ext cx="1047090" cy="1053397"/>
          </a:xfrm>
          <a:prstGeom prst="rect">
            <a:avLst/>
          </a:prstGeom>
          <a:noFill/>
          <a:ln>
            <a:noFill/>
          </a:ln>
        </p:spPr>
      </p:pic>
      <p:sp>
        <p:nvSpPr>
          <p:cNvPr id="16" name="角丸四角形 15"/>
          <p:cNvSpPr/>
          <p:nvPr/>
        </p:nvSpPr>
        <p:spPr>
          <a:xfrm>
            <a:off x="108000" y="558007"/>
            <a:ext cx="6984826" cy="936104"/>
          </a:xfrm>
          <a:prstGeom prst="roundRect">
            <a:avLst>
              <a:gd name="adj" fmla="val 17600"/>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36000" rtlCol="0" anchor="ctr"/>
          <a:lstStyle/>
          <a:p>
            <a:pPr algn="ctr"/>
            <a:endParaRPr lang="en-US" altLang="ja-JP" sz="2600" b="1"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ハローワークが</a:t>
            </a:r>
            <a:r>
              <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出前講座</a:t>
            </a:r>
            <a:r>
              <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を開催中です！！</a:t>
            </a:r>
            <a:endPar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5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精神･発達障害者しごとサポーター養成講座</a:t>
            </a:r>
            <a:endParaRPr lang="en-US" altLang="ja-JP" sz="25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a:p>
            <a:pPr algn="r"/>
            <a:endParaRPr lang="ja-JP" altLang="en-US" b="1" dirty="0">
              <a:solidFill>
                <a:srgbClr val="FF7C8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108000" y="250230"/>
            <a:ext cx="6984826"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障害のある方を雇用している、または雇用しようとしている事</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業主の皆さまへ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21" name="角丸四角形 20"/>
          <p:cNvSpPr/>
          <p:nvPr/>
        </p:nvSpPr>
        <p:spPr>
          <a:xfrm>
            <a:off x="216009" y="1545755"/>
            <a:ext cx="6840825" cy="1428661"/>
          </a:xfrm>
          <a:prstGeom prst="roundRect">
            <a:avLst>
              <a:gd name="adj" fmla="val 0"/>
            </a:avLst>
          </a:prstGeom>
          <a:noFill/>
          <a:ln w="25400" cap="rnd" cmpd="sng">
            <a:noFill/>
            <a:prstDash val="solid"/>
            <a:bevel/>
          </a:ln>
        </p:spPr>
        <p:style>
          <a:lnRef idx="2">
            <a:schemeClr val="accent1"/>
          </a:lnRef>
          <a:fillRef idx="1">
            <a:schemeClr val="lt1"/>
          </a:fillRef>
          <a:effectRef idx="0">
            <a:schemeClr val="accent1"/>
          </a:effectRef>
          <a:fontRef idx="minor">
            <a:schemeClr val="dk1"/>
          </a:fontRef>
        </p:style>
        <p:txBody>
          <a:bodyPr rot="0" spcFirstLastPara="0" vert="horz" wrap="square" lIns="100186" tIns="50093" rIns="100186" bIns="50093" numCol="1" spcCol="0" rtlCol="0" fromWordArt="0" anchor="ctr" anchorCtr="0" forceAA="0" compatLnSpc="1">
            <a:prstTxWarp prst="textNoShape">
              <a:avLst/>
            </a:prstTxWarp>
            <a:noAutofit/>
          </a:bodyPr>
          <a:lstStyle/>
          <a:p>
            <a:pPr algn="just">
              <a:lnSpc>
                <a:spcPct val="120000"/>
              </a:lnSpc>
            </a:pPr>
            <a:r>
              <a:rPr lang="ja-JP" altLang="en-US"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精神障害、発達障害のある方々の雇用は、年々増加しています。これらの方々が安定して働き続けるためのポイントの一つは</a:t>
            </a:r>
            <a:r>
              <a:rPr lang="ja-JP" altLang="en-US"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「職場において同僚や上司がその人の障害特性について理解し、共に働く上での配慮があること」</a:t>
            </a:r>
            <a:r>
              <a:rPr lang="ja-JP" altLang="en-US"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ですが、企業で働く一般の従業員の方が障害等に関する基礎的な知識や情報を得る機会は限られていました。</a:t>
            </a:r>
            <a:endParaRPr lang="en-US" altLang="ja-JP"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のため、東京労働局・都内ハローワークでは、一般の従業員の方を主な対象に、精神障害、発達障害に関して正しく理解いただき、職場における応援者（精神・発達障害者しごとサポーター）となっていただくための出前講座を開始します。</a:t>
            </a:r>
          </a:p>
        </p:txBody>
      </p:sp>
      <p:sp>
        <p:nvSpPr>
          <p:cNvPr id="23" name="正方形/長方形 22"/>
          <p:cNvSpPr/>
          <p:nvPr/>
        </p:nvSpPr>
        <p:spPr>
          <a:xfrm>
            <a:off x="-143966" y="-90065"/>
            <a:ext cx="7488832" cy="26997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97512" y="8984992"/>
            <a:ext cx="6840694" cy="861774"/>
          </a:xfrm>
          <a:prstGeom prst="rect">
            <a:avLst/>
          </a:prstGeom>
        </p:spPr>
        <p:txBody>
          <a:bodyPr wrap="square">
            <a:spAutoFit/>
          </a:bodyPr>
          <a:lstStyle/>
          <a:p>
            <a:pPr marL="216000" indent="-216000" algn="just">
              <a:spcBef>
                <a:spcPts val="600"/>
              </a:spcBef>
            </a:pPr>
            <a:r>
              <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精神・発達障害者しごとサポーター」は特別な資格制度等ではありません。また、本講座の受講により、職場の中で障害者に対する特別な役割を求めるものでもありません。</a:t>
            </a:r>
            <a:endParaRPr lang="en-US" altLang="ja-JP" sz="900" kern="100" dirty="0">
              <a:latin typeface="メイリオ" panose="020B0604030504040204" pitchFamily="50" charset="-128"/>
              <a:ea typeface="メイリオ" panose="020B0604030504040204" pitchFamily="50" charset="-128"/>
              <a:cs typeface="メイリオ" panose="020B0604030504040204" pitchFamily="50" charset="-128"/>
            </a:endParaRPr>
          </a:p>
          <a:p>
            <a:pPr marL="216000" indent="-216000" algn="just">
              <a:spcBef>
                <a:spcPts val="600"/>
              </a:spcBef>
            </a:pPr>
            <a:r>
              <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の養成は、広く職場における精神障害、発達障害に関する正しい理解の浸透を図り、精神・発達障害者にとって働きやすい職場環境づくりを推進し、「障害者と一緒に働くことが当たり前」の社会になることを後押しすることを目的としています。</a:t>
            </a:r>
            <a:endParaRPr lang="en-US" altLang="ja-JP" sz="9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山形 26"/>
          <p:cNvSpPr/>
          <p:nvPr/>
        </p:nvSpPr>
        <p:spPr>
          <a:xfrm>
            <a:off x="2412330" y="9737609"/>
            <a:ext cx="4788520" cy="218314"/>
          </a:xfrm>
          <a:prstGeom prst="chevron">
            <a:avLst>
              <a:gd name="adj" fmla="val 40839"/>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lIns="87828" tIns="72000" rIns="87828" bIns="36000" rtlCol="0" anchor="ctr" anchorCtr="1"/>
          <a:lstStyle/>
          <a:p>
            <a:pPr algn="ctr"/>
            <a:r>
              <a:rPr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詳細やご不明な点は、ハローワーク渋谷の雇用指導官へ </a:t>
            </a:r>
            <a:r>
              <a:rPr lang="en-US" altLang="ja-JP"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（裏面参照）</a:t>
            </a:r>
          </a:p>
        </p:txBody>
      </p:sp>
      <p:sp>
        <p:nvSpPr>
          <p:cNvPr id="28" name="正方形/長方形 27"/>
          <p:cNvSpPr/>
          <p:nvPr/>
        </p:nvSpPr>
        <p:spPr>
          <a:xfrm>
            <a:off x="-143966" y="10153128"/>
            <a:ext cx="7488832" cy="26997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5" name="Picture 1"/>
          <p:cNvPicPr>
            <a:picLocks noChangeAspect="1" noChangeArrowheads="1"/>
          </p:cNvPicPr>
          <p:nvPr/>
        </p:nvPicPr>
        <p:blipFill>
          <a:blip r:embed="rId3" cstate="print"/>
          <a:srcRect/>
          <a:stretch>
            <a:fillRect/>
          </a:stretch>
        </p:blipFill>
        <p:spPr bwMode="auto">
          <a:xfrm>
            <a:off x="49" y="-18058"/>
            <a:ext cx="526647" cy="275765"/>
          </a:xfrm>
          <a:prstGeom prst="rect">
            <a:avLst/>
          </a:prstGeom>
          <a:noFill/>
          <a:ln w="9525">
            <a:noFill/>
            <a:miter lim="800000"/>
            <a:headEnd/>
            <a:tailEnd/>
          </a:ln>
        </p:spPr>
      </p:pic>
      <p:pic>
        <p:nvPicPr>
          <p:cNvPr id="18" name="Picture 2" descr="クリックすると新しいウィンドウで開きます"/>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2299" y="2845683"/>
            <a:ext cx="2452185" cy="1944216"/>
          </a:xfrm>
          <a:prstGeom prst="rect">
            <a:avLst/>
          </a:prstGeom>
          <a:noFill/>
          <a:extLst>
            <a:ext uri="{909E8E84-426E-40DD-AFC4-6F175D3DCCD1}">
              <a14:hiddenFill xmlns:a14="http://schemas.microsoft.com/office/drawing/2010/main">
                <a:solidFill>
                  <a:srgbClr val="FFFFFF"/>
                </a:solidFill>
              </a14:hiddenFill>
            </a:ext>
          </a:extLst>
        </p:spPr>
      </p:pic>
      <p:sp>
        <p:nvSpPr>
          <p:cNvPr id="3" name="円形吹き出し 2"/>
          <p:cNvSpPr/>
          <p:nvPr/>
        </p:nvSpPr>
        <p:spPr>
          <a:xfrm>
            <a:off x="526697" y="3056496"/>
            <a:ext cx="3148488" cy="1219064"/>
          </a:xfrm>
          <a:prstGeom prst="wedgeEllipseCallout">
            <a:avLst>
              <a:gd name="adj1" fmla="val 72168"/>
              <a:gd name="adj2" fmla="val -9088"/>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649601" y="3366319"/>
            <a:ext cx="2858617" cy="6480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講師が事業所に出向いてご説明します！</a:t>
            </a:r>
          </a:p>
        </p:txBody>
      </p:sp>
      <p:sp>
        <p:nvSpPr>
          <p:cNvPr id="20" name="テキスト ボックス 19"/>
          <p:cNvSpPr txBox="1"/>
          <p:nvPr/>
        </p:nvSpPr>
        <p:spPr>
          <a:xfrm>
            <a:off x="6336754" y="9946261"/>
            <a:ext cx="6988274" cy="224275"/>
          </a:xfrm>
          <a:prstGeom prst="rect">
            <a:avLst/>
          </a:prstGeom>
          <a:noFill/>
        </p:spPr>
        <p:txBody>
          <a:bodyPr wrap="square" lIns="100186" tIns="50093" rIns="100186" bIns="50093" rtlCol="0">
            <a:spAutoFit/>
          </a:bodyPr>
          <a:lstStyle/>
          <a:p>
            <a:pPr marL="216000" indent="-216000" algn="just">
              <a:lnSpc>
                <a:spcPts val="1000"/>
              </a:lnSpc>
              <a:spcBef>
                <a:spcPts val="200"/>
              </a:spcBef>
            </a:pPr>
            <a:r>
              <a:rPr lang="ja-JP" altLang="en-US" sz="700" kern="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kern="100" dirty="0" smtClean="0">
                <a:latin typeface="メイリオ" panose="020B0604030504040204" pitchFamily="50" charset="-128"/>
                <a:ea typeface="メイリオ" panose="020B0604030504040204" pitchFamily="50" charset="-128"/>
                <a:cs typeface="メイリオ" panose="020B0604030504040204" pitchFamily="50" charset="-128"/>
              </a:rPr>
              <a:t>2023.5</a:t>
            </a:r>
            <a:r>
              <a:rPr lang="ja-JP" altLang="en-US" sz="700" kern="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p:nvPr/>
        </p:nvSpPr>
        <p:spPr>
          <a:xfrm>
            <a:off x="4834278" y="3292381"/>
            <a:ext cx="1490601" cy="30982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精神・発達障害者</a:t>
            </a:r>
            <a:endParaRPr kumimoji="1" lang="en-US" altLang="ja-JP" sz="1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しごとサポーター</a:t>
            </a:r>
            <a:endParaRPr kumimoji="1" lang="en-US" altLang="ja-JP" sz="1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養成講座</a:t>
            </a:r>
          </a:p>
        </p:txBody>
      </p:sp>
    </p:spTree>
    <p:extLst>
      <p:ext uri="{BB962C8B-B14F-4D97-AF65-F5344CB8AC3E}">
        <p14:creationId xmlns:p14="http://schemas.microsoft.com/office/powerpoint/2010/main" val="128794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44029" y="-11236"/>
            <a:ext cx="6912833" cy="2376264"/>
          </a:xfrm>
          <a:prstGeom prst="roundRect">
            <a:avLst>
              <a:gd name="adj" fmla="val 0"/>
            </a:avLst>
          </a:prstGeom>
          <a:noFill/>
          <a:ln w="25400" cap="rnd" cmpd="sng">
            <a:noFill/>
            <a:prstDash val="solid"/>
            <a:bevel/>
          </a:ln>
        </p:spPr>
        <p:style>
          <a:lnRef idx="2">
            <a:schemeClr val="accent1"/>
          </a:lnRef>
          <a:fillRef idx="1">
            <a:schemeClr val="lt1"/>
          </a:fillRef>
          <a:effectRef idx="0">
            <a:schemeClr val="accent1"/>
          </a:effectRef>
          <a:fontRef idx="minor">
            <a:schemeClr val="dk1"/>
          </a:fontRef>
        </p:style>
        <p:txBody>
          <a:bodyPr rot="0" spcFirstLastPara="0" vert="horz" wrap="square" lIns="100186" tIns="50093" rIns="100186" bIns="50093" numCol="1" spcCol="0" rtlCol="0" fromWordArt="0" anchor="ctr" anchorCtr="0" forceAA="0" compatLnSpc="1">
            <a:prstTxWarp prst="textNoShape">
              <a:avLst/>
            </a:prstTxWarp>
            <a:noAutofit/>
          </a:bodyPr>
          <a:lstStyle/>
          <a:p>
            <a:pPr algn="just">
              <a:lnSpc>
                <a:spcPct val="150000"/>
              </a:lnSpc>
            </a:pPr>
            <a:r>
              <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お申込み方法</a:t>
            </a:r>
            <a:r>
              <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just">
              <a:lnSpc>
                <a:spcPct val="150000"/>
              </a:lnSpc>
            </a:pPr>
            <a:r>
              <a:rPr lang="ja-JP" altLang="en-US" sz="14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ハローワーク渋谷　雇用指導コーナー（雇用指導官）に電話でお問い合わせいただくか、こちらの用紙</a:t>
            </a:r>
            <a:r>
              <a:rPr lang="ja-JP" altLang="en-US"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メールに添付して送信いただき</a:t>
            </a:r>
            <a:r>
              <a:rPr lang="ja-JP" altLang="en-US" sz="14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お申込みください。</a:t>
            </a:r>
            <a:endParaRPr lang="en-US" altLang="ja-JP" sz="14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50000"/>
              </a:lnSpc>
            </a:pPr>
            <a:r>
              <a:rPr lang="ja-JP" altLang="en-US" sz="14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追ってご担当者様あてご連絡いたします。</a:t>
            </a:r>
            <a:endParaRPr lang="en-US" altLang="ja-JP" sz="14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50000"/>
              </a:lnSpc>
            </a:pP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日程の都合上、講師派遣等ができず、ご希望に添えない場合もござい</a:t>
            </a:r>
            <a:endPar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50000"/>
              </a:lnSpc>
            </a:pP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ますので</a:t>
            </a:r>
            <a:r>
              <a:rPr lang="ja-JP"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、複数候補日をあげていただきますようお願いいたします。</a:t>
            </a:r>
            <a:r>
              <a:rPr lang="ja-JP" altLang="en-US" sz="14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3261002" y="347017"/>
            <a:ext cx="720079" cy="360040"/>
          </a:xfrm>
          <a:prstGeom prst="roundRect">
            <a:avLst>
              <a:gd name="adj" fmla="val 0"/>
            </a:avLst>
          </a:prstGeom>
          <a:noFill/>
          <a:ln w="25400" cap="rnd" cmpd="sng">
            <a:noFill/>
            <a:prstDash val="solid"/>
            <a:bevel/>
          </a:ln>
        </p:spPr>
        <p:style>
          <a:lnRef idx="2">
            <a:schemeClr val="accent1"/>
          </a:lnRef>
          <a:fillRef idx="1">
            <a:schemeClr val="lt1"/>
          </a:fillRef>
          <a:effectRef idx="0">
            <a:schemeClr val="accent1"/>
          </a:effectRef>
          <a:fontRef idx="minor">
            <a:schemeClr val="dk1"/>
          </a:fontRef>
        </p:style>
        <p:txBody>
          <a:bodyPr rot="0" spcFirstLastPara="0" vert="horz" wrap="square" lIns="100186" tIns="50093" rIns="100186" bIns="50093" numCol="1" spcCol="0" rtlCol="0" fromWordArt="0" anchor="ctr" anchorCtr="0" forceAA="0" compatLnSpc="1">
            <a:prstTxWarp prst="textNoShape">
              <a:avLst/>
            </a:prstTxWarp>
            <a:noAutofit/>
          </a:bodyPr>
          <a:lstStyle/>
          <a:p>
            <a:pPr algn="ctr">
              <a:lnSpc>
                <a:spcPct val="120000"/>
              </a:lnSpc>
            </a:pPr>
            <a:r>
              <a:rPr lang="ja-JP" altLang="en-US" sz="1200" b="1"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ＦＡＸ　　</a:t>
            </a:r>
            <a:endParaRPr lang="en-US" altLang="ja-JP" sz="1200" b="1"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コンテンツ プレースホルダー 8">
            <a:extLst>
              <a:ext uri="{FF2B5EF4-FFF2-40B4-BE49-F238E27FC236}">
                <a16:creationId xmlns:a16="http://schemas.microsoft.com/office/drawing/2014/main" id="{FE37D866-537D-45F4-B7DF-00CEC2747D63}"/>
              </a:ext>
            </a:extLst>
          </p:cNvPr>
          <p:cNvGraphicFramePr>
            <a:graphicFrameLocks noGrp="1"/>
          </p:cNvGraphicFramePr>
          <p:nvPr>
            <p:ph idx="1"/>
            <p:extLst>
              <p:ext uri="{D42A27DB-BD31-4B8C-83A1-F6EECF244321}">
                <p14:modId xmlns:p14="http://schemas.microsoft.com/office/powerpoint/2010/main" val="2140558085"/>
              </p:ext>
            </p:extLst>
          </p:nvPr>
        </p:nvGraphicFramePr>
        <p:xfrm>
          <a:off x="144028" y="8478887"/>
          <a:ext cx="6912834" cy="1584176"/>
        </p:xfrm>
        <a:graphic>
          <a:graphicData uri="http://schemas.openxmlformats.org/drawingml/2006/table">
            <a:tbl>
              <a:tblPr firstRow="1" firstCol="1" bandRow="1">
                <a:tableStyleId>{8799B23B-EC83-4686-B30A-512413B5E67A}</a:tableStyleId>
              </a:tblPr>
              <a:tblGrid>
                <a:gridCol w="679741">
                  <a:extLst>
                    <a:ext uri="{9D8B030D-6E8A-4147-A177-3AD203B41FA5}">
                      <a16:colId xmlns:a16="http://schemas.microsoft.com/office/drawing/2014/main" val="3773689888"/>
                    </a:ext>
                  </a:extLst>
                </a:gridCol>
                <a:gridCol w="2731788">
                  <a:extLst>
                    <a:ext uri="{9D8B030D-6E8A-4147-A177-3AD203B41FA5}">
                      <a16:colId xmlns:a16="http://schemas.microsoft.com/office/drawing/2014/main" val="734227371"/>
                    </a:ext>
                  </a:extLst>
                </a:gridCol>
                <a:gridCol w="1705764">
                  <a:extLst>
                    <a:ext uri="{9D8B030D-6E8A-4147-A177-3AD203B41FA5}">
                      <a16:colId xmlns:a16="http://schemas.microsoft.com/office/drawing/2014/main" val="1735773925"/>
                    </a:ext>
                  </a:extLst>
                </a:gridCol>
                <a:gridCol w="1795541">
                  <a:extLst>
                    <a:ext uri="{9D8B030D-6E8A-4147-A177-3AD203B41FA5}">
                      <a16:colId xmlns:a16="http://schemas.microsoft.com/office/drawing/2014/main" val="1886173674"/>
                    </a:ext>
                  </a:extLst>
                </a:gridCol>
              </a:tblGrid>
              <a:tr h="762185">
                <a:tc>
                  <a:txBody>
                    <a:bodyPr/>
                    <a:lstStyle/>
                    <a:p>
                      <a:pPr algn="ctr"/>
                      <a:r>
                        <a:rPr kumimoji="1" lang="ja-JP" sz="1400" kern="100" dirty="0">
                          <a:effectLst/>
                        </a:rPr>
                        <a:t>安定所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4321" marR="64321" marT="9017" marB="0" anchor="ctr"/>
                </a:tc>
                <a:tc>
                  <a:txBody>
                    <a:bodyPr/>
                    <a:lstStyle/>
                    <a:p>
                      <a:pPr algn="ctr"/>
                      <a:r>
                        <a:rPr kumimoji="1" lang="ja-JP" sz="1400" kern="100" dirty="0">
                          <a:effectLst/>
                        </a:rPr>
                        <a:t>所在地（主な最寄駅）</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4321" marR="64321" marT="9017" marB="0" anchor="ctr"/>
                </a:tc>
                <a:tc>
                  <a:txBody>
                    <a:bodyPr/>
                    <a:lstStyle/>
                    <a:p>
                      <a:pPr algn="ctr"/>
                      <a:r>
                        <a:rPr kumimoji="1" lang="ja-JP" sz="1400" kern="100" dirty="0">
                          <a:effectLst/>
                        </a:rPr>
                        <a:t>管轄地域</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4321" marR="64321" marT="9017" marB="0" anchor="ctr"/>
                </a:tc>
                <a:tc>
                  <a:txBody>
                    <a:bodyPr/>
                    <a:lstStyle/>
                    <a:p>
                      <a:pPr algn="ctr"/>
                      <a:r>
                        <a:rPr kumimoji="1" lang="ja-JP" sz="1400" kern="100" dirty="0">
                          <a:effectLst/>
                        </a:rPr>
                        <a:t>連絡先</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4321" marR="64321" marT="9017" marB="0" anchor="ctr"/>
                </a:tc>
                <a:extLst>
                  <a:ext uri="{0D108BD9-81ED-4DB2-BD59-A6C34878D82A}">
                    <a16:rowId xmlns:a16="http://schemas.microsoft.com/office/drawing/2014/main" val="3226596369"/>
                  </a:ext>
                </a:extLst>
              </a:tr>
              <a:tr h="821991">
                <a:tc>
                  <a:txBody>
                    <a:bodyPr/>
                    <a:lstStyle/>
                    <a:p>
                      <a:pPr algn="ctr"/>
                      <a:r>
                        <a:rPr kumimoji="1" lang="ja-JP" sz="1400" kern="100" dirty="0">
                          <a:effectLst/>
                        </a:rPr>
                        <a:t>渋　谷</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4321" marR="64321" marT="9017" marB="0" anchor="ctr"/>
                </a:tc>
                <a:tc>
                  <a:txBody>
                    <a:bodyPr/>
                    <a:lstStyle/>
                    <a:p>
                      <a:pPr algn="just"/>
                      <a:r>
                        <a:rPr kumimoji="1" lang="ja-JP" sz="1400" kern="100" dirty="0">
                          <a:effectLst/>
                        </a:rPr>
                        <a:t>渋谷区神南１－３－５</a:t>
                      </a:r>
                      <a:endParaRPr lang="ja-JP" sz="1400" kern="100" dirty="0">
                        <a:effectLst/>
                      </a:endParaRPr>
                    </a:p>
                    <a:p>
                      <a:pPr algn="just"/>
                      <a:r>
                        <a:rPr kumimoji="1" lang="ja-JP" sz="1400" kern="100" dirty="0">
                          <a:effectLst/>
                        </a:rPr>
                        <a:t>（ＪＲ　渋谷）</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4321" marR="64321" marT="9017" marB="0" anchor="ctr"/>
                </a:tc>
                <a:tc>
                  <a:txBody>
                    <a:bodyPr/>
                    <a:lstStyle/>
                    <a:p>
                      <a:pPr algn="just"/>
                      <a:r>
                        <a:rPr kumimoji="1" lang="ja-JP" sz="1400" kern="100" dirty="0">
                          <a:effectLst/>
                        </a:rPr>
                        <a:t>渋谷区、世田谷区、</a:t>
                      </a:r>
                      <a:endParaRPr lang="ja-JP" sz="1400" kern="100" dirty="0">
                        <a:effectLst/>
                      </a:endParaRPr>
                    </a:p>
                    <a:p>
                      <a:pPr algn="just"/>
                      <a:r>
                        <a:rPr kumimoji="1" lang="ja-JP" sz="1400" kern="100" dirty="0">
                          <a:effectLst/>
                        </a:rPr>
                        <a:t>目黒区</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4321" marR="64321" marT="9017" marB="0" anchor="ctr"/>
                </a:tc>
                <a:tc>
                  <a:txBody>
                    <a:bodyPr/>
                    <a:lstStyle/>
                    <a:p>
                      <a:pPr algn="just"/>
                      <a:r>
                        <a:rPr kumimoji="1" lang="en-US" sz="1300" kern="100" dirty="0">
                          <a:effectLst/>
                        </a:rPr>
                        <a:t>TEL</a:t>
                      </a:r>
                      <a:r>
                        <a:rPr kumimoji="1" lang="ja-JP" sz="1300" kern="100" dirty="0">
                          <a:effectLst/>
                        </a:rPr>
                        <a:t>：</a:t>
                      </a:r>
                      <a:r>
                        <a:rPr kumimoji="1" lang="en-US" sz="1300" kern="100" dirty="0">
                          <a:effectLst/>
                        </a:rPr>
                        <a:t>03-3476-8609(34</a:t>
                      </a:r>
                      <a:r>
                        <a:rPr kumimoji="1" lang="en-US" sz="1300" kern="100" dirty="0" smtClean="0">
                          <a:effectLst/>
                        </a:rPr>
                        <a:t>#)</a:t>
                      </a:r>
                      <a:endParaRPr lang="ja-JP" sz="1300" kern="100" dirty="0">
                        <a:effectLst/>
                      </a:endParaRPr>
                    </a:p>
                  </a:txBody>
                  <a:tcPr marL="64321" marR="64321" marT="9017" marB="0" anchor="ctr"/>
                </a:tc>
                <a:extLst>
                  <a:ext uri="{0D108BD9-81ED-4DB2-BD59-A6C34878D82A}">
                    <a16:rowId xmlns:a16="http://schemas.microsoft.com/office/drawing/2014/main" val="784145133"/>
                  </a:ext>
                </a:extLst>
              </a:tr>
            </a:tbl>
          </a:graphicData>
        </a:graphic>
      </p:graphicFrame>
      <p:sp>
        <p:nvSpPr>
          <p:cNvPr id="15" name="テキスト ボックス 14">
            <a:extLst>
              <a:ext uri="{FF2B5EF4-FFF2-40B4-BE49-F238E27FC236}">
                <a16:creationId xmlns:a16="http://schemas.microsoft.com/office/drawing/2014/main" id="{8C32D39B-CB9E-4946-8406-B40D22AC83CC}"/>
              </a:ext>
            </a:extLst>
          </p:cNvPr>
          <p:cNvSpPr txBox="1"/>
          <p:nvPr/>
        </p:nvSpPr>
        <p:spPr>
          <a:xfrm>
            <a:off x="3744466" y="2286828"/>
            <a:ext cx="3024336" cy="1077218"/>
          </a:xfrm>
          <a:prstGeom prst="rect">
            <a:avLst/>
          </a:prstGeom>
          <a:noFill/>
          <a:ln w="28575">
            <a:solidFill>
              <a:schemeClr val="tx1">
                <a:lumMod val="50000"/>
                <a:lumOff val="50000"/>
              </a:schemeClr>
            </a:solidFill>
          </a:ln>
        </p:spPr>
        <p:txBody>
          <a:bodyPr wrap="square" rtlCol="0">
            <a:spAutoFit/>
          </a:bodyPr>
          <a:lstStyle/>
          <a:p>
            <a:pPr algn="ctr"/>
            <a:r>
              <a:rPr kumimoji="1" lang="ja-JP" altLang="en-US" sz="1600" dirty="0" smtClean="0"/>
              <a:t>ハローワーク渋谷</a:t>
            </a:r>
            <a:endParaRPr kumimoji="1" lang="en-US" altLang="ja-JP" sz="1600" dirty="0" smtClean="0"/>
          </a:p>
          <a:p>
            <a:pPr algn="ctr"/>
            <a:r>
              <a:rPr lang="ja-JP" altLang="en-US" sz="1600" dirty="0" smtClean="0"/>
              <a:t>雇用</a:t>
            </a:r>
            <a:r>
              <a:rPr lang="ja-JP" altLang="en-US" sz="1600" dirty="0"/>
              <a:t>指導</a:t>
            </a:r>
            <a:r>
              <a:rPr lang="ja-JP" altLang="en-US" sz="1600" dirty="0" smtClean="0"/>
              <a:t>コーナー</a:t>
            </a:r>
            <a:endParaRPr lang="en-US" altLang="ja-JP" sz="1600" dirty="0" smtClean="0"/>
          </a:p>
          <a:p>
            <a:pPr algn="ctr"/>
            <a:r>
              <a:rPr lang="en-US" altLang="ja-JP" sz="1600" dirty="0" smtClean="0"/>
              <a:t>TEL: 03-3476-8609(34#)</a:t>
            </a:r>
          </a:p>
          <a:p>
            <a:pPr algn="ctr"/>
            <a:r>
              <a:rPr kumimoji="1" lang="en-US" altLang="ja-JP" sz="1600" dirty="0" smtClean="0"/>
              <a:t>E-mail: </a:t>
            </a:r>
            <a:r>
              <a:rPr lang="en-US" altLang="ja-JP" sz="1600" dirty="0" smtClean="0"/>
              <a:t>1307koshi01@mhlw.go.jp</a:t>
            </a:r>
            <a:endParaRPr kumimoji="1" lang="ja-JP" altLang="en-US" sz="1600" dirty="0"/>
          </a:p>
        </p:txBody>
      </p:sp>
      <p:graphicFrame>
        <p:nvGraphicFramePr>
          <p:cNvPr id="14" name="表 13">
            <a:extLst>
              <a:ext uri="{FF2B5EF4-FFF2-40B4-BE49-F238E27FC236}">
                <a16:creationId xmlns:a16="http://schemas.microsoft.com/office/drawing/2014/main" id="{BE8FC462-AD72-4CCB-811B-93466C6CB132}"/>
              </a:ext>
            </a:extLst>
          </p:cNvPr>
          <p:cNvGraphicFramePr>
            <a:graphicFrameLocks noGrp="1"/>
          </p:cNvGraphicFramePr>
          <p:nvPr>
            <p:extLst>
              <p:ext uri="{D42A27DB-BD31-4B8C-83A1-F6EECF244321}">
                <p14:modId xmlns:p14="http://schemas.microsoft.com/office/powerpoint/2010/main" val="2801574205"/>
              </p:ext>
            </p:extLst>
          </p:nvPr>
        </p:nvGraphicFramePr>
        <p:xfrm>
          <a:off x="1" y="3648265"/>
          <a:ext cx="7200899" cy="4470582"/>
        </p:xfrm>
        <a:graphic>
          <a:graphicData uri="http://schemas.openxmlformats.org/drawingml/2006/table">
            <a:tbl>
              <a:tblPr>
                <a:tableStyleId>{5940675A-B579-460E-94D1-54222C63F5DA}</a:tableStyleId>
              </a:tblPr>
              <a:tblGrid>
                <a:gridCol w="1152178">
                  <a:extLst>
                    <a:ext uri="{9D8B030D-6E8A-4147-A177-3AD203B41FA5}">
                      <a16:colId xmlns:a16="http://schemas.microsoft.com/office/drawing/2014/main" val="20000"/>
                    </a:ext>
                  </a:extLst>
                </a:gridCol>
                <a:gridCol w="3197165">
                  <a:extLst>
                    <a:ext uri="{9D8B030D-6E8A-4147-A177-3AD203B41FA5}">
                      <a16:colId xmlns:a16="http://schemas.microsoft.com/office/drawing/2014/main" val="20001"/>
                    </a:ext>
                  </a:extLst>
                </a:gridCol>
                <a:gridCol w="2851556">
                  <a:extLst>
                    <a:ext uri="{9D8B030D-6E8A-4147-A177-3AD203B41FA5}">
                      <a16:colId xmlns:a16="http://schemas.microsoft.com/office/drawing/2014/main" val="20002"/>
                    </a:ext>
                  </a:extLst>
                </a:gridCol>
              </a:tblGrid>
              <a:tr h="582150">
                <a:tc>
                  <a:txBody>
                    <a:bodyPr/>
                    <a:lstStyle/>
                    <a:p>
                      <a:pPr algn="ctr" fontAlgn="ctr"/>
                      <a:r>
                        <a:rPr lang="ja-JP" altLang="en-US" sz="1100" u="none" strike="noStrike" baseline="0" dirty="0">
                          <a:effectLst/>
                          <a:ea typeface="ＭＳ Ｐゴシック" panose="020B0600070205080204" pitchFamily="50" charset="-128"/>
                        </a:rPr>
                        <a:t>事業所名</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l" fontAlgn="ctr"/>
                      <a:r>
                        <a:rPr lang="ja-JP" altLang="en-US" sz="1100" u="none" strike="noStrike" baseline="0" dirty="0">
                          <a:effectLst/>
                          <a:ea typeface="ＭＳ Ｐゴシック" panose="020B0600070205080204" pitchFamily="50" charset="-128"/>
                        </a:rPr>
                        <a:t>　</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10000"/>
                  </a:ext>
                </a:extLst>
              </a:tr>
              <a:tr h="584482">
                <a:tc>
                  <a:txBody>
                    <a:bodyPr/>
                    <a:lstStyle/>
                    <a:p>
                      <a:pPr algn="ctr" fontAlgn="ctr"/>
                      <a:r>
                        <a:rPr lang="ja-JP" altLang="en-US" sz="1100" u="none" strike="noStrike" baseline="0" dirty="0">
                          <a:effectLst/>
                          <a:ea typeface="ＭＳ Ｐゴシック" panose="020B0600070205080204" pitchFamily="50" charset="-128"/>
                        </a:rPr>
                        <a:t>所在地</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l" fontAlgn="ctr"/>
                      <a:r>
                        <a:rPr lang="ja-JP" altLang="en-US" sz="1100" u="none" strike="noStrike" baseline="0" dirty="0">
                          <a:effectLst/>
                          <a:ea typeface="ＭＳ Ｐゴシック" panose="020B0600070205080204" pitchFamily="50" charset="-128"/>
                        </a:rPr>
                        <a:t>〒</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10001"/>
                  </a:ext>
                </a:extLst>
              </a:tr>
              <a:tr h="597591">
                <a:tc>
                  <a:txBody>
                    <a:bodyPr/>
                    <a:lstStyle/>
                    <a:p>
                      <a:pPr algn="ctr" fontAlgn="ctr"/>
                      <a:r>
                        <a:rPr lang="ja-JP" altLang="en-US" sz="1100" u="none" strike="noStrike" baseline="0" dirty="0">
                          <a:effectLst/>
                          <a:ea typeface="ＭＳ Ｐゴシック" panose="020B0600070205080204" pitchFamily="50" charset="-128"/>
                        </a:rPr>
                        <a:t>担当者</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dirty="0">
                          <a:effectLst/>
                          <a:ea typeface="ＭＳ Ｐゴシック" panose="020B0600070205080204" pitchFamily="50" charset="-128"/>
                        </a:rPr>
                        <a:t>部署名</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baseline="0" dirty="0">
                          <a:effectLst/>
                          <a:ea typeface="ＭＳ Ｐゴシック" panose="020B0600070205080204" pitchFamily="50" charset="-128"/>
                        </a:rPr>
                        <a:t>氏名</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2"/>
                  </a:ext>
                </a:extLst>
              </a:tr>
              <a:tr h="536668">
                <a:tc>
                  <a:txBody>
                    <a:bodyPr/>
                    <a:lstStyle/>
                    <a:p>
                      <a:pPr algn="ctr" fontAlgn="ctr"/>
                      <a:r>
                        <a:rPr lang="ja-JP" altLang="en-US" sz="1100" u="none" strike="noStrike" baseline="0" dirty="0">
                          <a:effectLst/>
                          <a:ea typeface="ＭＳ Ｐゴシック" panose="020B0600070205080204" pitchFamily="50" charset="-128"/>
                        </a:rPr>
                        <a:t>連絡先</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100" u="none" strike="noStrike" baseline="0" dirty="0">
                          <a:effectLst/>
                          <a:ea typeface="ＭＳ Ｐゴシック" panose="020B0600070205080204" pitchFamily="50" charset="-128"/>
                        </a:rPr>
                        <a:t>ＴＥＬ</a:t>
                      </a:r>
                      <a:endParaRPr 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b="0" i="0" u="none" strike="noStrike" baseline="0" dirty="0" smtClean="0">
                          <a:solidFill>
                            <a:srgbClr val="000000"/>
                          </a:solidFill>
                          <a:effectLst/>
                          <a:latin typeface="ＭＳ Ｐゴシック" panose="020B0600070205080204" pitchFamily="50" charset="-128"/>
                          <a:ea typeface="ＭＳ Ｐゴシック" panose="020B0600070205080204" pitchFamily="50" charset="-128"/>
                        </a:rPr>
                        <a:t>E-mail</a:t>
                      </a:r>
                      <a:endParaRPr 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3"/>
                  </a:ext>
                </a:extLst>
              </a:tr>
              <a:tr h="588623">
                <a:tc>
                  <a:txBody>
                    <a:bodyPr/>
                    <a:lstStyle/>
                    <a:p>
                      <a:pPr algn="ctr" fontAlgn="ctr"/>
                      <a:r>
                        <a:rPr lang="zh-CN" altLang="en-US" sz="1100" u="none" strike="noStrike" baseline="0" dirty="0">
                          <a:effectLst/>
                          <a:ea typeface="ＭＳ Ｐゴシック" panose="020B0600070205080204" pitchFamily="50" charset="-128"/>
                        </a:rPr>
                        <a:t>参加予定人数</a:t>
                      </a:r>
                      <a:endParaRPr lang="zh-CN"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l" fontAlgn="ctr"/>
                      <a:r>
                        <a:rPr lang="ja-JP" altLang="en-US" sz="1100" u="none" strike="noStrike" baseline="0" dirty="0">
                          <a:effectLst/>
                          <a:ea typeface="ＭＳ Ｐゴシック" panose="020B0600070205080204" pitchFamily="50" charset="-128"/>
                        </a:rPr>
                        <a:t>　　　　　　</a:t>
                      </a:r>
                      <a:r>
                        <a:rPr lang="ja-JP" altLang="en-US" sz="1100" u="none" strike="noStrike" baseline="0" dirty="0" smtClean="0">
                          <a:effectLst/>
                          <a:ea typeface="ＭＳ Ｐゴシック" panose="020B0600070205080204" pitchFamily="50" charset="-128"/>
                        </a:rPr>
                        <a:t>　人</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10004"/>
                  </a:ext>
                </a:extLst>
              </a:tr>
              <a:tr h="572956">
                <a:tc>
                  <a:txBody>
                    <a:bodyPr/>
                    <a:lstStyle/>
                    <a:p>
                      <a:pPr algn="ctr" fontAlgn="ctr"/>
                      <a:r>
                        <a:rPr lang="ja-JP" altLang="en-US" sz="1100" u="none" strike="noStrike" baseline="0" dirty="0">
                          <a:effectLst/>
                          <a:ea typeface="ＭＳ Ｐゴシック" panose="020B0600070205080204" pitchFamily="50" charset="-128"/>
                        </a:rPr>
                        <a:t>希望日時</a:t>
                      </a:r>
                      <a:r>
                        <a:rPr lang="ja-JP" altLang="en-US" sz="1100" u="none" strike="noStrike" baseline="0" dirty="0" smtClean="0">
                          <a:effectLst/>
                          <a:ea typeface="ＭＳ Ｐゴシック" panose="020B0600070205080204" pitchFamily="50" charset="-128"/>
                        </a:rPr>
                        <a:t>等</a:t>
                      </a:r>
                      <a:endParaRPr lang="en-US" altLang="ja-JP" sz="1100" u="none" strike="noStrike" baseline="0" dirty="0" smtClean="0">
                        <a:effectLst/>
                        <a:ea typeface="ＭＳ Ｐゴシック" panose="020B0600070205080204" pitchFamily="50" charset="-128"/>
                      </a:endParaRPr>
                    </a:p>
                    <a:p>
                      <a:pPr algn="ctr" fontAlgn="ctr"/>
                      <a:r>
                        <a:rPr lang="ja-JP" altLang="en-US" sz="1100" b="0" i="0" u="none" strike="noStrike" baseline="0" dirty="0" smtClean="0">
                          <a:solidFill>
                            <a:srgbClr val="000000"/>
                          </a:solidFill>
                          <a:effectLst/>
                          <a:latin typeface="ＭＳ Ｐゴシック" panose="020B0600070205080204" pitchFamily="50" charset="-128"/>
                          <a:ea typeface="ＭＳ Ｐゴシック" panose="020B0600070205080204" pitchFamily="50" charset="-128"/>
                        </a:rPr>
                        <a:t>第１希望</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ctr" fontAlgn="ctr"/>
                      <a:r>
                        <a:rPr lang="ja-JP" altLang="en-US" sz="1100" u="none" strike="noStrike" baseline="0" dirty="0">
                          <a:effectLst/>
                          <a:ea typeface="ＭＳ Ｐゴシック" panose="020B0600070205080204" pitchFamily="50" charset="-128"/>
                        </a:rPr>
                        <a:t>　　　　</a:t>
                      </a:r>
                      <a:r>
                        <a:rPr lang="zh-TW" altLang="en-US" sz="1100" u="none" strike="noStrike" baseline="0" dirty="0">
                          <a:effectLst/>
                          <a:ea typeface="ＭＳ Ｐゴシック" panose="020B0600070205080204" pitchFamily="50" charset="-128"/>
                        </a:rPr>
                        <a:t>月　   </a:t>
                      </a:r>
                      <a:r>
                        <a:rPr lang="ja-JP" altLang="en-US" sz="1100" u="none" strike="noStrike" baseline="0" dirty="0">
                          <a:effectLst/>
                          <a:ea typeface="ＭＳ Ｐゴシック" panose="020B0600070205080204" pitchFamily="50" charset="-128"/>
                        </a:rPr>
                        <a:t>　</a:t>
                      </a:r>
                      <a:r>
                        <a:rPr lang="zh-TW" altLang="en-US" sz="1100" u="none" strike="noStrike" baseline="0" dirty="0">
                          <a:effectLst/>
                          <a:ea typeface="ＭＳ Ｐゴシック" panose="020B0600070205080204" pitchFamily="50" charset="-128"/>
                        </a:rPr>
                        <a:t>日</a:t>
                      </a:r>
                      <a:r>
                        <a:rPr lang="ja-JP" altLang="en-US" sz="1100" u="none" strike="noStrike" baseline="0" dirty="0">
                          <a:effectLst/>
                          <a:ea typeface="ＭＳ Ｐゴシック" panose="020B0600070205080204" pitchFamily="50" charset="-128"/>
                        </a:rPr>
                        <a:t>　（　　　）</a:t>
                      </a:r>
                      <a:r>
                        <a:rPr lang="zh-TW" altLang="en-US" sz="1100" u="none" strike="noStrike" baseline="0" dirty="0">
                          <a:effectLst/>
                          <a:ea typeface="ＭＳ Ｐゴシック" panose="020B0600070205080204" pitchFamily="50" charset="-128"/>
                        </a:rPr>
                        <a:t>　　　</a:t>
                      </a:r>
                      <a:r>
                        <a:rPr lang="ja-JP" altLang="en-US" sz="1100" u="none" strike="noStrike" baseline="0" dirty="0">
                          <a:effectLst/>
                          <a:ea typeface="ＭＳ Ｐゴシック" panose="020B0600070205080204" pitchFamily="50" charset="-128"/>
                        </a:rPr>
                        <a:t>　</a:t>
                      </a:r>
                      <a:r>
                        <a:rPr lang="zh-TW" altLang="en-US" sz="1100" u="none" strike="noStrike" baseline="0" dirty="0">
                          <a:effectLst/>
                          <a:ea typeface="ＭＳ Ｐゴシック" panose="020B0600070205080204" pitchFamily="50" charset="-128"/>
                        </a:rPr>
                        <a:t>時～</a:t>
                      </a:r>
                      <a:r>
                        <a:rPr lang="ja-JP" altLang="en-US" sz="1100" u="none" strike="noStrike" baseline="0" dirty="0">
                          <a:effectLst/>
                          <a:ea typeface="ＭＳ Ｐゴシック" panose="020B0600070205080204" pitchFamily="50" charset="-128"/>
                        </a:rPr>
                        <a:t>　（９０分程度）</a:t>
                      </a:r>
                      <a:r>
                        <a:rPr lang="en-US" altLang="ja-JP" sz="1000" u="none" strike="noStrike" baseline="0" dirty="0">
                          <a:effectLst/>
                          <a:ea typeface="ＭＳ Ｐゴシック" panose="020B0600070205080204" pitchFamily="50" charset="-128"/>
                        </a:rPr>
                        <a:t>※</a:t>
                      </a:r>
                      <a:r>
                        <a:rPr lang="ja-JP" altLang="en-US" sz="1000" u="none" strike="noStrike" baseline="0" dirty="0">
                          <a:effectLst/>
                          <a:ea typeface="ＭＳ Ｐゴシック" panose="020B0600070205080204" pitchFamily="50" charset="-128"/>
                        </a:rPr>
                        <a:t>平日のみで、１７時までに終了する設定となります。</a:t>
                      </a:r>
                      <a:endParaRPr lang="zh-TW"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10005"/>
                  </a:ext>
                </a:extLst>
              </a:tr>
              <a:tr h="504056">
                <a:tc>
                  <a:txBody>
                    <a:bodyPr/>
                    <a:lstStyle/>
                    <a:p>
                      <a:pPr algn="ctr" fontAlgn="ctr"/>
                      <a:r>
                        <a:rPr lang="ja-JP" altLang="en-US" sz="1100" b="0" i="0" u="none" strike="noStrike" baseline="0" dirty="0" smtClean="0">
                          <a:solidFill>
                            <a:srgbClr val="000000"/>
                          </a:solidFill>
                          <a:effectLst/>
                          <a:latin typeface="ＭＳ Ｐゴシック" panose="020B0600070205080204" pitchFamily="50" charset="-128"/>
                          <a:ea typeface="ＭＳ Ｐゴシック" panose="020B0600070205080204" pitchFamily="50" charset="-128"/>
                        </a:rPr>
                        <a:t>第２希望</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l" fontAlgn="ctr"/>
                      <a:r>
                        <a:rPr lang="ja-JP" altLang="en-US" sz="1100" u="none" strike="noStrike" baseline="0" dirty="0" smtClean="0">
                          <a:effectLst/>
                          <a:ea typeface="+mn-ea"/>
                        </a:rPr>
                        <a:t>　　       　</a:t>
                      </a:r>
                      <a:r>
                        <a:rPr lang="zh-TW" altLang="en-US" sz="1100" u="none" strike="noStrike" baseline="0" dirty="0" smtClean="0">
                          <a:effectLst/>
                          <a:ea typeface="ＭＳ Ｐゴシック" panose="020B0600070205080204" pitchFamily="50" charset="-128"/>
                        </a:rPr>
                        <a:t>月　   </a:t>
                      </a:r>
                      <a:r>
                        <a:rPr lang="ja-JP" altLang="en-US" sz="1100" u="none" strike="noStrike" baseline="0" dirty="0" smtClean="0">
                          <a:effectLst/>
                          <a:ea typeface="+mn-ea"/>
                        </a:rPr>
                        <a:t>　</a:t>
                      </a:r>
                      <a:r>
                        <a:rPr lang="zh-TW" altLang="en-US" sz="1100" u="none" strike="noStrike" baseline="0" dirty="0" smtClean="0">
                          <a:effectLst/>
                          <a:ea typeface="ＭＳ Ｐゴシック" panose="020B0600070205080204" pitchFamily="50" charset="-128"/>
                        </a:rPr>
                        <a:t>日</a:t>
                      </a:r>
                      <a:r>
                        <a:rPr lang="ja-JP" altLang="en-US" sz="1100" u="none" strike="noStrike" baseline="0" dirty="0" smtClean="0">
                          <a:effectLst/>
                          <a:ea typeface="+mn-ea"/>
                        </a:rPr>
                        <a:t>　（　　　）</a:t>
                      </a:r>
                      <a:r>
                        <a:rPr lang="zh-TW" altLang="en-US" sz="1100" u="none" strike="noStrike" baseline="0" dirty="0" smtClean="0">
                          <a:effectLst/>
                          <a:ea typeface="ＭＳ Ｐゴシック" panose="020B0600070205080204" pitchFamily="50" charset="-128"/>
                        </a:rPr>
                        <a:t>　　　</a:t>
                      </a:r>
                      <a:r>
                        <a:rPr lang="ja-JP" altLang="en-US" sz="1100" u="none" strike="noStrike" baseline="0" dirty="0" smtClean="0">
                          <a:effectLst/>
                          <a:ea typeface="+mn-ea"/>
                        </a:rPr>
                        <a:t>　</a:t>
                      </a:r>
                      <a:r>
                        <a:rPr lang="zh-TW" altLang="en-US" sz="1100" u="none" strike="noStrike" baseline="0" dirty="0" smtClean="0">
                          <a:effectLst/>
                          <a:ea typeface="ＭＳ Ｐゴシック" panose="020B0600070205080204" pitchFamily="50" charset="-128"/>
                        </a:rPr>
                        <a:t>時～</a:t>
                      </a:r>
                      <a:r>
                        <a:rPr lang="ja-JP" altLang="en-US" sz="1100" u="none" strike="noStrike" baseline="0" dirty="0" smtClean="0">
                          <a:effectLst/>
                          <a:ea typeface="+mn-ea"/>
                        </a:rPr>
                        <a:t>　</a:t>
                      </a:r>
                      <a:endParaRPr lang="zh-TW"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1483182741"/>
                  </a:ext>
                </a:extLst>
              </a:tr>
              <a:tr h="504056">
                <a:tc>
                  <a:txBody>
                    <a:bodyPr/>
                    <a:lstStyle/>
                    <a:p>
                      <a:pPr algn="ctr" fontAlgn="ctr"/>
                      <a:r>
                        <a:rPr lang="ja-JP" altLang="en-US" sz="1100" b="0" i="0" u="none" strike="noStrike" baseline="0" dirty="0" smtClean="0">
                          <a:solidFill>
                            <a:srgbClr val="000000"/>
                          </a:solidFill>
                          <a:effectLst/>
                          <a:latin typeface="ＭＳ Ｐゴシック" panose="020B0600070205080204" pitchFamily="50" charset="-128"/>
                          <a:ea typeface="ＭＳ Ｐゴシック" panose="020B0600070205080204" pitchFamily="50" charset="-128"/>
                        </a:rPr>
                        <a:t>第３希望</a:t>
                      </a:r>
                      <a:endParaRPr lang="ja-JP"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l" fontAlgn="ctr"/>
                      <a:r>
                        <a:rPr lang="ja-JP" altLang="en-US" sz="1100" u="none" strike="noStrike" baseline="0" dirty="0" smtClean="0">
                          <a:effectLst/>
                          <a:ea typeface="+mn-ea"/>
                        </a:rPr>
                        <a:t>　　　       </a:t>
                      </a:r>
                      <a:r>
                        <a:rPr lang="zh-TW" altLang="en-US" sz="1100" u="none" strike="noStrike" baseline="0" dirty="0" smtClean="0">
                          <a:effectLst/>
                          <a:ea typeface="ＭＳ Ｐゴシック" panose="020B0600070205080204" pitchFamily="50" charset="-128"/>
                        </a:rPr>
                        <a:t>月　   </a:t>
                      </a:r>
                      <a:r>
                        <a:rPr lang="ja-JP" altLang="en-US" sz="1100" u="none" strike="noStrike" baseline="0" dirty="0" smtClean="0">
                          <a:effectLst/>
                          <a:ea typeface="+mn-ea"/>
                        </a:rPr>
                        <a:t>　</a:t>
                      </a:r>
                      <a:r>
                        <a:rPr lang="zh-TW" altLang="en-US" sz="1100" u="none" strike="noStrike" baseline="0" dirty="0" smtClean="0">
                          <a:effectLst/>
                          <a:ea typeface="ＭＳ Ｐゴシック" panose="020B0600070205080204" pitchFamily="50" charset="-128"/>
                        </a:rPr>
                        <a:t>日</a:t>
                      </a:r>
                      <a:r>
                        <a:rPr lang="ja-JP" altLang="en-US" sz="1100" u="none" strike="noStrike" baseline="0" dirty="0" smtClean="0">
                          <a:effectLst/>
                          <a:ea typeface="+mn-ea"/>
                        </a:rPr>
                        <a:t>　（　　　）</a:t>
                      </a:r>
                      <a:r>
                        <a:rPr lang="zh-TW" altLang="en-US" sz="1100" u="none" strike="noStrike" baseline="0" dirty="0" smtClean="0">
                          <a:effectLst/>
                          <a:ea typeface="ＭＳ Ｐゴシック" panose="020B0600070205080204" pitchFamily="50" charset="-128"/>
                        </a:rPr>
                        <a:t>　　　</a:t>
                      </a:r>
                      <a:r>
                        <a:rPr lang="ja-JP" altLang="en-US" sz="1100" u="none" strike="noStrike" baseline="0" dirty="0" smtClean="0">
                          <a:effectLst/>
                          <a:ea typeface="+mn-ea"/>
                        </a:rPr>
                        <a:t>　</a:t>
                      </a:r>
                      <a:r>
                        <a:rPr lang="zh-TW" altLang="en-US" sz="1100" u="none" strike="noStrike" baseline="0" dirty="0" smtClean="0">
                          <a:effectLst/>
                          <a:ea typeface="ＭＳ Ｐゴシック" panose="020B0600070205080204" pitchFamily="50" charset="-128"/>
                        </a:rPr>
                        <a:t>時～</a:t>
                      </a:r>
                      <a:r>
                        <a:rPr lang="ja-JP" altLang="en-US" sz="1100" u="none" strike="noStrike" baseline="0" dirty="0" smtClean="0">
                          <a:effectLst/>
                          <a:ea typeface="+mn-ea"/>
                        </a:rPr>
                        <a:t>　</a:t>
                      </a:r>
                      <a:endParaRPr lang="zh-TW" altLang="en-US" sz="11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706287883"/>
                  </a:ext>
                </a:extLst>
              </a:tr>
            </a:tbl>
          </a:graphicData>
        </a:graphic>
      </p:graphicFrame>
    </p:spTree>
    <p:extLst>
      <p:ext uri="{BB962C8B-B14F-4D97-AF65-F5344CB8AC3E}">
        <p14:creationId xmlns:p14="http://schemas.microsoft.com/office/powerpoint/2010/main" val="10103874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3072</TotalTime>
  <Words>871</Words>
  <Application>Microsoft Office PowerPoint</Application>
  <PresentationFormat>ユーザー設定</PresentationFormat>
  <Paragraphs>74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ＭＳ 明朝</vt:lpstr>
      <vt:lpstr>メイリオ</vt:lpstr>
      <vt:lpstr>Arial</vt:lpstr>
      <vt:lpstr>Calibri</vt:lpstr>
      <vt:lpstr>Century</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赤星和芳</cp:lastModifiedBy>
  <cp:revision>337</cp:revision>
  <cp:lastPrinted>2023-04-27T01:53:55Z</cp:lastPrinted>
  <dcterms:created xsi:type="dcterms:W3CDTF">2015-04-02T06:19:32Z</dcterms:created>
  <dcterms:modified xsi:type="dcterms:W3CDTF">2023-05-10T07:18:14Z</dcterms:modified>
</cp:coreProperties>
</file>