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7561263" cy="10440988"/>
  <p:notesSz cx="6807200" cy="9939338"/>
  <p:defaultText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4" y="-72"/>
      </p:cViewPr>
      <p:guideLst>
        <p:guide orient="horz" pos="3289"/>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Microsoft%20PowerPoint%20&#20869;&#12398;&#12464;&#12521;&#1250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8.5179315203140385E-2"/>
          <c:y val="0.23914908147460739"/>
          <c:w val="0.87866623464212268"/>
          <c:h val="0.38976755850657119"/>
        </c:manualLayout>
      </c:layout>
      <c:bar3DChart>
        <c:barDir val="col"/>
        <c:grouping val="clustered"/>
        <c:varyColors val="0"/>
        <c:ser>
          <c:idx val="0"/>
          <c:order val="0"/>
          <c:invertIfNegative val="0"/>
          <c:dLbls>
            <c:txPr>
              <a:bodyPr/>
              <a:lstStyle/>
              <a:p>
                <a:pPr>
                  <a:defRPr sz="1200" baseline="0"/>
                </a:pPr>
                <a:endParaRPr lang="ja-JP"/>
              </a:p>
            </c:txPr>
            <c:showLegendKey val="0"/>
            <c:showVal val="1"/>
            <c:showCatName val="0"/>
            <c:showSerName val="0"/>
            <c:showPercent val="0"/>
            <c:showBubbleSize val="0"/>
            <c:showLeaderLines val="0"/>
          </c:dLbls>
          <c:cat>
            <c:strRef>
              <c:f>'[Microsoft PowerPoint 内のグラフ]Ｈ２８主な違反'!$B$3:$B$8</c:f>
              <c:strCache>
                <c:ptCount val="6"/>
                <c:pt idx="0">
                  <c:v>健康診断</c:v>
                </c:pt>
                <c:pt idx="1">
                  <c:v>労働時間</c:v>
                </c:pt>
                <c:pt idx="2">
                  <c:v>安全基準</c:v>
                </c:pt>
                <c:pt idx="3">
                  <c:v>割増賃金</c:v>
                </c:pt>
                <c:pt idx="4">
                  <c:v>賃金の支払い</c:v>
                </c:pt>
                <c:pt idx="5">
                  <c:v>労働条件の明示</c:v>
                </c:pt>
              </c:strCache>
            </c:strRef>
          </c:cat>
          <c:val>
            <c:numRef>
              <c:f>'[Microsoft PowerPoint 内のグラフ]Ｈ２８主な違反'!$C$3:$C$8</c:f>
              <c:numCache>
                <c:formatCode>General</c:formatCode>
                <c:ptCount val="6"/>
                <c:pt idx="0">
                  <c:v>27</c:v>
                </c:pt>
                <c:pt idx="1">
                  <c:v>12</c:v>
                </c:pt>
                <c:pt idx="2">
                  <c:v>9</c:v>
                </c:pt>
                <c:pt idx="3">
                  <c:v>7</c:v>
                </c:pt>
                <c:pt idx="4">
                  <c:v>6</c:v>
                </c:pt>
                <c:pt idx="5">
                  <c:v>5</c:v>
                </c:pt>
              </c:numCache>
            </c:numRef>
          </c:val>
        </c:ser>
        <c:dLbls>
          <c:showLegendKey val="0"/>
          <c:showVal val="0"/>
          <c:showCatName val="0"/>
          <c:showSerName val="0"/>
          <c:showPercent val="0"/>
          <c:showBubbleSize val="0"/>
        </c:dLbls>
        <c:gapWidth val="150"/>
        <c:shape val="box"/>
        <c:axId val="124910208"/>
        <c:axId val="124920192"/>
        <c:axId val="0"/>
      </c:bar3DChart>
      <c:catAx>
        <c:axId val="124910208"/>
        <c:scaling>
          <c:orientation val="minMax"/>
        </c:scaling>
        <c:delete val="0"/>
        <c:axPos val="b"/>
        <c:majorTickMark val="none"/>
        <c:minorTickMark val="none"/>
        <c:tickLblPos val="nextTo"/>
        <c:crossAx val="124920192"/>
        <c:crosses val="autoZero"/>
        <c:auto val="1"/>
        <c:lblAlgn val="ctr"/>
        <c:lblOffset val="100"/>
        <c:noMultiLvlLbl val="0"/>
      </c:catAx>
      <c:valAx>
        <c:axId val="124920192"/>
        <c:scaling>
          <c:orientation val="minMax"/>
        </c:scaling>
        <c:delete val="0"/>
        <c:axPos val="l"/>
        <c:majorGridlines/>
        <c:numFmt formatCode="General" sourceLinked="1"/>
        <c:majorTickMark val="none"/>
        <c:minorTickMark val="none"/>
        <c:tickLblPos val="nextTo"/>
        <c:crossAx val="124910208"/>
        <c:crosses val="autoZero"/>
        <c:crossBetween val="between"/>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0.03177</cdr:x>
      <cdr:y>0.02941</cdr:y>
    </cdr:from>
    <cdr:to>
      <cdr:x>0.98219</cdr:x>
      <cdr:y>0.23529</cdr:y>
    </cdr:to>
    <cdr:sp macro="" textlink="">
      <cdr:nvSpPr>
        <cdr:cNvPr id="2" name="テキスト ボックス 1"/>
        <cdr:cNvSpPr txBox="1"/>
      </cdr:nvSpPr>
      <cdr:spPr>
        <a:xfrm xmlns:a="http://schemas.openxmlformats.org/drawingml/2006/main">
          <a:off x="122756" y="72008"/>
          <a:ext cx="3672407" cy="5040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200" b="1" dirty="0" smtClean="0"/>
            <a:t>平成</a:t>
          </a:r>
          <a:r>
            <a:rPr lang="en-US" altLang="ja-JP" sz="1200" b="1" dirty="0" smtClean="0"/>
            <a:t>28</a:t>
          </a:r>
          <a:r>
            <a:rPr lang="ja-JP" altLang="en-US" sz="1200" b="1" dirty="0" smtClean="0"/>
            <a:t>年 外国人技能実習実施事業場に対する</a:t>
          </a:r>
          <a:endParaRPr lang="en-US" altLang="ja-JP" sz="1200" b="1" dirty="0" smtClean="0"/>
        </a:p>
        <a:p xmlns:a="http://schemas.openxmlformats.org/drawingml/2006/main">
          <a:r>
            <a:rPr lang="ja-JP" altLang="en-US" sz="1200" b="1" dirty="0" smtClean="0"/>
            <a:t>監督指導結果（主な違反）</a:t>
          </a:r>
          <a:endParaRPr lang="ja-JP" altLang="en-US" sz="1200" b="1"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243477"/>
            <a:ext cx="6427074" cy="223804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34190" y="5916560"/>
            <a:ext cx="5292884" cy="2668252"/>
          </a:xfrm>
        </p:spPr>
        <p:txBody>
          <a:bodyPr/>
          <a:lstStyle>
            <a:lvl1pPr marL="0" indent="0" algn="ctr">
              <a:buNone/>
              <a:defRPr>
                <a:solidFill>
                  <a:schemeClr val="tx1">
                    <a:tint val="75000"/>
                  </a:schemeClr>
                </a:solidFill>
              </a:defRPr>
            </a:lvl1pPr>
            <a:lvl2pPr marL="514350" indent="0" algn="ctr">
              <a:buNone/>
              <a:defRPr>
                <a:solidFill>
                  <a:schemeClr val="tx1">
                    <a:tint val="75000"/>
                  </a:schemeClr>
                </a:solidFill>
              </a:defRPr>
            </a:lvl2pPr>
            <a:lvl3pPr marL="1028700" indent="0" algn="ctr">
              <a:buNone/>
              <a:defRPr>
                <a:solidFill>
                  <a:schemeClr val="tx1">
                    <a:tint val="75000"/>
                  </a:schemeClr>
                </a:solidFill>
              </a:defRPr>
            </a:lvl3pPr>
            <a:lvl4pPr marL="1543050" indent="0" algn="ctr">
              <a:buNone/>
              <a:defRPr>
                <a:solidFill>
                  <a:schemeClr val="tx1">
                    <a:tint val="75000"/>
                  </a:schemeClr>
                </a:solidFill>
              </a:defRPr>
            </a:lvl4pPr>
            <a:lvl5pPr marL="2057400" indent="0" algn="ctr">
              <a:buNone/>
              <a:defRPr>
                <a:solidFill>
                  <a:schemeClr val="tx1">
                    <a:tint val="75000"/>
                  </a:schemeClr>
                </a:solidFill>
              </a:defRPr>
            </a:lvl5pPr>
            <a:lvl6pPr marL="2571750" indent="0" algn="ctr">
              <a:buNone/>
              <a:defRPr>
                <a:solidFill>
                  <a:schemeClr val="tx1">
                    <a:tint val="75000"/>
                  </a:schemeClr>
                </a:solidFill>
              </a:defRPr>
            </a:lvl6pPr>
            <a:lvl7pPr marL="3086100" indent="0" algn="ctr">
              <a:buNone/>
              <a:defRPr>
                <a:solidFill>
                  <a:schemeClr val="tx1">
                    <a:tint val="75000"/>
                  </a:schemeClr>
                </a:solidFill>
              </a:defRPr>
            </a:lvl7pPr>
            <a:lvl8pPr marL="3600450" indent="0" algn="ctr">
              <a:buNone/>
              <a:defRPr>
                <a:solidFill>
                  <a:schemeClr val="tx1">
                    <a:tint val="75000"/>
                  </a:schemeClr>
                </a:solidFill>
              </a:defRPr>
            </a:lvl8pPr>
            <a:lvl9pPr marL="41148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F301986-9BF0-449C-91DB-650E8C623AB0}" type="datetimeFigureOut">
              <a:rPr kumimoji="1" lang="ja-JP" altLang="en-US" smtClean="0"/>
              <a:t>2017/11/10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6BEEDFC-7D87-4BDF-A1CA-D1117E7CBD15}" type="slidenum">
              <a:rPr kumimoji="1" lang="ja-JP" altLang="en-US" smtClean="0"/>
              <a:t>‹#›</a:t>
            </a:fld>
            <a:endParaRPr kumimoji="1" lang="ja-JP" altLang="en-US"/>
          </a:p>
        </p:txBody>
      </p:sp>
    </p:spTree>
    <p:extLst>
      <p:ext uri="{BB962C8B-B14F-4D97-AF65-F5344CB8AC3E}">
        <p14:creationId xmlns:p14="http://schemas.microsoft.com/office/powerpoint/2010/main" val="3692937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301986-9BF0-449C-91DB-650E8C623AB0}" type="datetimeFigureOut">
              <a:rPr kumimoji="1" lang="ja-JP" altLang="en-US" smtClean="0"/>
              <a:t>2017/11/10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6BEEDFC-7D87-4BDF-A1CA-D1117E7CBD15}" type="slidenum">
              <a:rPr kumimoji="1" lang="ja-JP" altLang="en-US" smtClean="0"/>
              <a:t>‹#›</a:t>
            </a:fld>
            <a:endParaRPr kumimoji="1" lang="ja-JP" altLang="en-US"/>
          </a:p>
        </p:txBody>
      </p:sp>
    </p:spTree>
    <p:extLst>
      <p:ext uri="{BB962C8B-B14F-4D97-AF65-F5344CB8AC3E}">
        <p14:creationId xmlns:p14="http://schemas.microsoft.com/office/powerpoint/2010/main" val="2953942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436" y="558305"/>
            <a:ext cx="1275964" cy="11876624"/>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83548" y="558305"/>
            <a:ext cx="3701869" cy="1187662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301986-9BF0-449C-91DB-650E8C623AB0}" type="datetimeFigureOut">
              <a:rPr kumimoji="1" lang="ja-JP" altLang="en-US" smtClean="0"/>
              <a:t>2017/11/10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6BEEDFC-7D87-4BDF-A1CA-D1117E7CBD15}" type="slidenum">
              <a:rPr kumimoji="1" lang="ja-JP" altLang="en-US" smtClean="0"/>
              <a:t>‹#›</a:t>
            </a:fld>
            <a:endParaRPr kumimoji="1" lang="ja-JP" altLang="en-US"/>
          </a:p>
        </p:txBody>
      </p:sp>
    </p:spTree>
    <p:extLst>
      <p:ext uri="{BB962C8B-B14F-4D97-AF65-F5344CB8AC3E}">
        <p14:creationId xmlns:p14="http://schemas.microsoft.com/office/powerpoint/2010/main" val="3345074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301986-9BF0-449C-91DB-650E8C623AB0}" type="datetimeFigureOut">
              <a:rPr kumimoji="1" lang="ja-JP" altLang="en-US" smtClean="0"/>
              <a:t>2017/11/10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6BEEDFC-7D87-4BDF-A1CA-D1117E7CBD15}" type="slidenum">
              <a:rPr kumimoji="1" lang="ja-JP" altLang="en-US" smtClean="0"/>
              <a:t>‹#›</a:t>
            </a:fld>
            <a:endParaRPr kumimoji="1" lang="ja-JP" altLang="en-US"/>
          </a:p>
        </p:txBody>
      </p:sp>
    </p:spTree>
    <p:extLst>
      <p:ext uri="{BB962C8B-B14F-4D97-AF65-F5344CB8AC3E}">
        <p14:creationId xmlns:p14="http://schemas.microsoft.com/office/powerpoint/2010/main" val="3717742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709302"/>
            <a:ext cx="6427074" cy="2073696"/>
          </a:xfrm>
        </p:spPr>
        <p:txBody>
          <a:bodyPr anchor="t"/>
          <a:lstStyle>
            <a:lvl1pPr algn="l">
              <a:defRPr sz="4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97288" y="4425339"/>
            <a:ext cx="6427074" cy="2283965"/>
          </a:xfrm>
        </p:spPr>
        <p:txBody>
          <a:bodyPr anchor="b"/>
          <a:lstStyle>
            <a:lvl1pPr marL="0" indent="0">
              <a:buNone/>
              <a:defRPr sz="2300">
                <a:solidFill>
                  <a:schemeClr val="tx1">
                    <a:tint val="75000"/>
                  </a:schemeClr>
                </a:solidFill>
              </a:defRPr>
            </a:lvl1pPr>
            <a:lvl2pPr marL="514350" indent="0">
              <a:buNone/>
              <a:defRPr sz="2000">
                <a:solidFill>
                  <a:schemeClr val="tx1">
                    <a:tint val="75000"/>
                  </a:schemeClr>
                </a:solidFill>
              </a:defRPr>
            </a:lvl2pPr>
            <a:lvl3pPr marL="1028700" indent="0">
              <a:buNone/>
              <a:defRPr sz="1800">
                <a:solidFill>
                  <a:schemeClr val="tx1">
                    <a:tint val="75000"/>
                  </a:schemeClr>
                </a:solidFill>
              </a:defRPr>
            </a:lvl3pPr>
            <a:lvl4pPr marL="1543050" indent="0">
              <a:buNone/>
              <a:defRPr sz="1600">
                <a:solidFill>
                  <a:schemeClr val="tx1">
                    <a:tint val="75000"/>
                  </a:schemeClr>
                </a:solidFill>
              </a:defRPr>
            </a:lvl4pPr>
            <a:lvl5pPr marL="2057400" indent="0">
              <a:buNone/>
              <a:defRPr sz="1600">
                <a:solidFill>
                  <a:schemeClr val="tx1">
                    <a:tint val="75000"/>
                  </a:schemeClr>
                </a:solidFill>
              </a:defRPr>
            </a:lvl5pPr>
            <a:lvl6pPr marL="2571750" indent="0">
              <a:buNone/>
              <a:defRPr sz="1600">
                <a:solidFill>
                  <a:schemeClr val="tx1">
                    <a:tint val="75000"/>
                  </a:schemeClr>
                </a:solidFill>
              </a:defRPr>
            </a:lvl6pPr>
            <a:lvl7pPr marL="3086100" indent="0">
              <a:buNone/>
              <a:defRPr sz="1600">
                <a:solidFill>
                  <a:schemeClr val="tx1">
                    <a:tint val="75000"/>
                  </a:schemeClr>
                </a:solidFill>
              </a:defRPr>
            </a:lvl7pPr>
            <a:lvl8pPr marL="3600450" indent="0">
              <a:buNone/>
              <a:defRPr sz="1600">
                <a:solidFill>
                  <a:schemeClr val="tx1">
                    <a:tint val="75000"/>
                  </a:schemeClr>
                </a:solidFill>
              </a:defRPr>
            </a:lvl8pPr>
            <a:lvl9pPr marL="41148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F301986-9BF0-449C-91DB-650E8C623AB0}" type="datetimeFigureOut">
              <a:rPr kumimoji="1" lang="ja-JP" altLang="en-US" smtClean="0"/>
              <a:t>2017/11/10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6BEEDFC-7D87-4BDF-A1CA-D1117E7CBD15}" type="slidenum">
              <a:rPr kumimoji="1" lang="ja-JP" altLang="en-US" smtClean="0"/>
              <a:t>‹#›</a:t>
            </a:fld>
            <a:endParaRPr kumimoji="1" lang="ja-JP" altLang="en-US"/>
          </a:p>
        </p:txBody>
      </p:sp>
    </p:spTree>
    <p:extLst>
      <p:ext uri="{BB962C8B-B14F-4D97-AF65-F5344CB8AC3E}">
        <p14:creationId xmlns:p14="http://schemas.microsoft.com/office/powerpoint/2010/main" val="2352604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83549" y="3248309"/>
            <a:ext cx="2488916" cy="9186620"/>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898487" y="3248309"/>
            <a:ext cx="2488916" cy="9186620"/>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F301986-9BF0-449C-91DB-650E8C623AB0}" type="datetimeFigureOut">
              <a:rPr kumimoji="1" lang="ja-JP" altLang="en-US" smtClean="0"/>
              <a:t>2017/11/10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6BEEDFC-7D87-4BDF-A1CA-D1117E7CBD15}" type="slidenum">
              <a:rPr kumimoji="1" lang="ja-JP" altLang="en-US" smtClean="0"/>
              <a:t>‹#›</a:t>
            </a:fld>
            <a:endParaRPr kumimoji="1" lang="ja-JP" altLang="en-US"/>
          </a:p>
        </p:txBody>
      </p:sp>
    </p:spTree>
    <p:extLst>
      <p:ext uri="{BB962C8B-B14F-4D97-AF65-F5344CB8AC3E}">
        <p14:creationId xmlns:p14="http://schemas.microsoft.com/office/powerpoint/2010/main" val="42214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18123"/>
            <a:ext cx="6805137" cy="1740165"/>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4" y="2337139"/>
            <a:ext cx="3340871" cy="974008"/>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78064" y="3311146"/>
            <a:ext cx="3340871" cy="6015653"/>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41017" y="2337139"/>
            <a:ext cx="3342183" cy="974008"/>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41017" y="3311146"/>
            <a:ext cx="3342183" cy="6015653"/>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F301986-9BF0-449C-91DB-650E8C623AB0}" type="datetimeFigureOut">
              <a:rPr kumimoji="1" lang="ja-JP" altLang="en-US" smtClean="0"/>
              <a:t>2017/11/10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6BEEDFC-7D87-4BDF-A1CA-D1117E7CBD15}" type="slidenum">
              <a:rPr kumimoji="1" lang="ja-JP" altLang="en-US" smtClean="0"/>
              <a:t>‹#›</a:t>
            </a:fld>
            <a:endParaRPr kumimoji="1" lang="ja-JP" altLang="en-US"/>
          </a:p>
        </p:txBody>
      </p:sp>
    </p:spTree>
    <p:extLst>
      <p:ext uri="{BB962C8B-B14F-4D97-AF65-F5344CB8AC3E}">
        <p14:creationId xmlns:p14="http://schemas.microsoft.com/office/powerpoint/2010/main" val="3893947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F301986-9BF0-449C-91DB-650E8C623AB0}" type="datetimeFigureOut">
              <a:rPr kumimoji="1" lang="ja-JP" altLang="en-US" smtClean="0"/>
              <a:t>2017/11/10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6BEEDFC-7D87-4BDF-A1CA-D1117E7CBD15}" type="slidenum">
              <a:rPr kumimoji="1" lang="ja-JP" altLang="en-US" smtClean="0"/>
              <a:t>‹#›</a:t>
            </a:fld>
            <a:endParaRPr kumimoji="1" lang="ja-JP" altLang="en-US"/>
          </a:p>
        </p:txBody>
      </p:sp>
    </p:spTree>
    <p:extLst>
      <p:ext uri="{BB962C8B-B14F-4D97-AF65-F5344CB8AC3E}">
        <p14:creationId xmlns:p14="http://schemas.microsoft.com/office/powerpoint/2010/main" val="999011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F301986-9BF0-449C-91DB-650E8C623AB0}" type="datetimeFigureOut">
              <a:rPr kumimoji="1" lang="ja-JP" altLang="en-US" smtClean="0"/>
              <a:t>2017/11/10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6BEEDFC-7D87-4BDF-A1CA-D1117E7CBD15}" type="slidenum">
              <a:rPr kumimoji="1" lang="ja-JP" altLang="en-US" smtClean="0"/>
              <a:t>‹#›</a:t>
            </a:fld>
            <a:endParaRPr kumimoji="1" lang="ja-JP" altLang="en-US"/>
          </a:p>
        </p:txBody>
      </p:sp>
    </p:spTree>
    <p:extLst>
      <p:ext uri="{BB962C8B-B14F-4D97-AF65-F5344CB8AC3E}">
        <p14:creationId xmlns:p14="http://schemas.microsoft.com/office/powerpoint/2010/main" val="649725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5" y="415708"/>
            <a:ext cx="2487604" cy="1769167"/>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56244" y="415708"/>
            <a:ext cx="4226957" cy="8911094"/>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78065" y="2184874"/>
            <a:ext cx="2487604" cy="7141927"/>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301986-9BF0-449C-91DB-650E8C623AB0}" type="datetimeFigureOut">
              <a:rPr kumimoji="1" lang="ja-JP" altLang="en-US" smtClean="0"/>
              <a:t>2017/11/10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6BEEDFC-7D87-4BDF-A1CA-D1117E7CBD15}" type="slidenum">
              <a:rPr kumimoji="1" lang="ja-JP" altLang="en-US" smtClean="0"/>
              <a:t>‹#›</a:t>
            </a:fld>
            <a:endParaRPr kumimoji="1" lang="ja-JP" altLang="en-US"/>
          </a:p>
        </p:txBody>
      </p:sp>
    </p:spTree>
    <p:extLst>
      <p:ext uri="{BB962C8B-B14F-4D97-AF65-F5344CB8AC3E}">
        <p14:creationId xmlns:p14="http://schemas.microsoft.com/office/powerpoint/2010/main" val="689360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308693"/>
            <a:ext cx="4536758" cy="862833"/>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82060" y="932921"/>
            <a:ext cx="4536758" cy="6264593"/>
          </a:xfrm>
        </p:spPr>
        <p:txBody>
          <a:bodyPr/>
          <a:lstStyle>
            <a:lvl1pPr marL="0" indent="0">
              <a:buNone/>
              <a:defRPr sz="3600"/>
            </a:lvl1pPr>
            <a:lvl2pPr marL="514350" indent="0">
              <a:buNone/>
              <a:defRPr sz="3200"/>
            </a:lvl2pPr>
            <a:lvl3pPr marL="1028700" indent="0">
              <a:buNone/>
              <a:defRPr sz="2700"/>
            </a:lvl3pPr>
            <a:lvl4pPr marL="1543050" indent="0">
              <a:buNone/>
              <a:defRPr sz="2300"/>
            </a:lvl4pPr>
            <a:lvl5pPr marL="2057400" indent="0">
              <a:buNone/>
              <a:defRPr sz="2300"/>
            </a:lvl5pPr>
            <a:lvl6pPr marL="2571750" indent="0">
              <a:buNone/>
              <a:defRPr sz="2300"/>
            </a:lvl6pPr>
            <a:lvl7pPr marL="3086100" indent="0">
              <a:buNone/>
              <a:defRPr sz="2300"/>
            </a:lvl7pPr>
            <a:lvl8pPr marL="3600450" indent="0">
              <a:buNone/>
              <a:defRPr sz="2300"/>
            </a:lvl8pPr>
            <a:lvl9pPr marL="4114800" indent="0">
              <a:buNone/>
              <a:defRPr sz="2300"/>
            </a:lvl9pPr>
          </a:lstStyle>
          <a:p>
            <a:endParaRPr kumimoji="1" lang="ja-JP" altLang="en-US"/>
          </a:p>
        </p:txBody>
      </p:sp>
      <p:sp>
        <p:nvSpPr>
          <p:cNvPr id="4" name="テキスト プレースホルダー 3"/>
          <p:cNvSpPr>
            <a:spLocks noGrp="1"/>
          </p:cNvSpPr>
          <p:nvPr>
            <p:ph type="body" sz="half" idx="2"/>
          </p:nvPr>
        </p:nvSpPr>
        <p:spPr>
          <a:xfrm>
            <a:off x="1482060" y="8171526"/>
            <a:ext cx="4536758" cy="1225365"/>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301986-9BF0-449C-91DB-650E8C623AB0}" type="datetimeFigureOut">
              <a:rPr kumimoji="1" lang="ja-JP" altLang="en-US" smtClean="0"/>
              <a:t>2017/11/10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6BEEDFC-7D87-4BDF-A1CA-D1117E7CBD15}" type="slidenum">
              <a:rPr kumimoji="1" lang="ja-JP" altLang="en-US" smtClean="0"/>
              <a:t>‹#›</a:t>
            </a:fld>
            <a:endParaRPr kumimoji="1" lang="ja-JP" altLang="en-US"/>
          </a:p>
        </p:txBody>
      </p:sp>
    </p:spTree>
    <p:extLst>
      <p:ext uri="{BB962C8B-B14F-4D97-AF65-F5344CB8AC3E}">
        <p14:creationId xmlns:p14="http://schemas.microsoft.com/office/powerpoint/2010/main" val="1488269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18123"/>
            <a:ext cx="6805137" cy="1740165"/>
          </a:xfrm>
          <a:prstGeom prst="rect">
            <a:avLst/>
          </a:prstGeom>
        </p:spPr>
        <p:txBody>
          <a:bodyPr vert="horz" lIns="102870" tIns="51435" rIns="102870" bIns="51435"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3" y="2436233"/>
            <a:ext cx="6805137" cy="6890569"/>
          </a:xfrm>
          <a:prstGeom prst="rect">
            <a:avLst/>
          </a:prstGeom>
        </p:spPr>
        <p:txBody>
          <a:bodyPr vert="horz" lIns="102870" tIns="51435" rIns="102870" bIns="51435"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78063" y="9677251"/>
            <a:ext cx="1764295" cy="555886"/>
          </a:xfrm>
          <a:prstGeom prst="rect">
            <a:avLst/>
          </a:prstGeom>
        </p:spPr>
        <p:txBody>
          <a:bodyPr vert="horz" lIns="102870" tIns="51435" rIns="102870" bIns="51435" rtlCol="0" anchor="ctr"/>
          <a:lstStyle>
            <a:lvl1pPr algn="l">
              <a:defRPr sz="1400">
                <a:solidFill>
                  <a:schemeClr val="tx1">
                    <a:tint val="75000"/>
                  </a:schemeClr>
                </a:solidFill>
              </a:defRPr>
            </a:lvl1pPr>
          </a:lstStyle>
          <a:p>
            <a:fld id="{BF301986-9BF0-449C-91DB-650E8C623AB0}" type="datetimeFigureOut">
              <a:rPr kumimoji="1" lang="ja-JP" altLang="en-US" smtClean="0"/>
              <a:t>2017/11/10</a:t>
            </a:fld>
            <a:endParaRPr kumimoji="1" lang="ja-JP" altLang="en-US"/>
          </a:p>
        </p:txBody>
      </p:sp>
      <p:sp>
        <p:nvSpPr>
          <p:cNvPr id="5" name="フッター プレースホルダー 4"/>
          <p:cNvSpPr>
            <a:spLocks noGrp="1"/>
          </p:cNvSpPr>
          <p:nvPr>
            <p:ph type="ftr" sz="quarter" idx="3"/>
          </p:nvPr>
        </p:nvSpPr>
        <p:spPr>
          <a:xfrm>
            <a:off x="2583432" y="9677251"/>
            <a:ext cx="2394400" cy="555886"/>
          </a:xfrm>
          <a:prstGeom prst="rect">
            <a:avLst/>
          </a:prstGeom>
        </p:spPr>
        <p:txBody>
          <a:bodyPr vert="horz" lIns="102870" tIns="51435" rIns="102870" bIns="51435"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677251"/>
            <a:ext cx="1764295" cy="555886"/>
          </a:xfrm>
          <a:prstGeom prst="rect">
            <a:avLst/>
          </a:prstGeom>
        </p:spPr>
        <p:txBody>
          <a:bodyPr vert="horz" lIns="102870" tIns="51435" rIns="102870" bIns="51435" rtlCol="0" anchor="ctr"/>
          <a:lstStyle>
            <a:lvl1pPr algn="r">
              <a:defRPr sz="1400">
                <a:solidFill>
                  <a:schemeClr val="tx1">
                    <a:tint val="75000"/>
                  </a:schemeClr>
                </a:solidFill>
              </a:defRPr>
            </a:lvl1pPr>
          </a:lstStyle>
          <a:p>
            <a:fld id="{36BEEDFC-7D87-4BDF-A1CA-D1117E7CBD15}" type="slidenum">
              <a:rPr kumimoji="1" lang="ja-JP" altLang="en-US" smtClean="0"/>
              <a:t>‹#›</a:t>
            </a:fld>
            <a:endParaRPr kumimoji="1" lang="ja-JP" altLang="en-US"/>
          </a:p>
        </p:txBody>
      </p:sp>
    </p:spTree>
    <p:extLst>
      <p:ext uri="{BB962C8B-B14F-4D97-AF65-F5344CB8AC3E}">
        <p14:creationId xmlns:p14="http://schemas.microsoft.com/office/powerpoint/2010/main" val="279442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28700" rtl="0" eaLnBrk="1" latinLnBrk="0" hangingPunct="1">
        <a:spcBef>
          <a:spcPct val="0"/>
        </a:spcBef>
        <a:buNone/>
        <a:defRPr kumimoji="1" sz="5000" kern="1200">
          <a:solidFill>
            <a:schemeClr val="tx1"/>
          </a:solidFill>
          <a:latin typeface="+mj-lt"/>
          <a:ea typeface="+mj-ea"/>
          <a:cs typeface="+mj-cs"/>
        </a:defRPr>
      </a:lvl1pPr>
    </p:titleStyle>
    <p:bodyStyle>
      <a:lvl1pPr marL="385763" indent="-385763" algn="l" defTabSz="1028700"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1pPr>
      <a:lvl2pPr marL="835819" indent="-321469" algn="l" defTabSz="10287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285875" indent="-257175" algn="l" defTabSz="1028700"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002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145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7379" y="122752"/>
            <a:ext cx="3776167" cy="526845"/>
          </a:xfrm>
        </p:spPr>
        <p:txBody>
          <a:bodyPr>
            <a:noAutofit/>
          </a:bodyPr>
          <a:lstStyle/>
          <a:p>
            <a:pPr algn="l"/>
            <a:r>
              <a:rPr lang="ja-JP" altLang="en-US" sz="1600" b="1" dirty="0" smtClean="0">
                <a:latin typeface="HG丸ｺﾞｼｯｸM-PRO" panose="020F0600000000000000" pitchFamily="50" charset="-128"/>
                <a:ea typeface="HG丸ｺﾞｼｯｸM-PRO" panose="020F0600000000000000" pitchFamily="50" charset="-128"/>
              </a:rPr>
              <a:t>外国人技能実習実施事業場の皆さまへ</a:t>
            </a:r>
            <a:endParaRPr lang="ja-JP" altLang="en-US" sz="2000" b="1" dirty="0">
              <a:latin typeface="HG丸ｺﾞｼｯｸM-PRO" panose="020F0600000000000000" pitchFamily="50" charset="-128"/>
              <a:ea typeface="HG丸ｺﾞｼｯｸM-PRO" panose="020F0600000000000000" pitchFamily="50" charset="-128"/>
            </a:endParaRPr>
          </a:p>
        </p:txBody>
      </p:sp>
      <p:sp>
        <p:nvSpPr>
          <p:cNvPr id="4" name="正方形/長方形 3"/>
          <p:cNvSpPr/>
          <p:nvPr/>
        </p:nvSpPr>
        <p:spPr>
          <a:xfrm>
            <a:off x="366768" y="611982"/>
            <a:ext cx="6827726" cy="657773"/>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r>
              <a:rPr lang="ja-JP" altLang="en-US" sz="2700" dirty="0">
                <a:solidFill>
                  <a:schemeClr val="tx1"/>
                </a:solidFill>
                <a:latin typeface="HGP創英角ｺﾞｼｯｸUB" panose="020B0900000000000000" pitchFamily="50" charset="-128"/>
                <a:ea typeface="HGP創英角ｺﾞｼｯｸUB" panose="020B0900000000000000" pitchFamily="50" charset="-128"/>
              </a:rPr>
              <a:t>技能実習生の労働条件は守られています</a:t>
            </a:r>
            <a:r>
              <a:rPr lang="ja-JP" altLang="en-US" sz="2700" dirty="0" smtClean="0">
                <a:solidFill>
                  <a:schemeClr val="tx1"/>
                </a:solidFill>
                <a:latin typeface="HGP創英角ｺﾞｼｯｸUB" panose="020B0900000000000000" pitchFamily="50" charset="-128"/>
                <a:ea typeface="HGP創英角ｺﾞｼｯｸUB" panose="020B0900000000000000" pitchFamily="50" charset="-128"/>
              </a:rPr>
              <a:t>か？</a:t>
            </a:r>
            <a:endParaRPr lang="ja-JP" altLang="en-US" sz="27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5" name="正方形/長方形 4"/>
          <p:cNvSpPr/>
          <p:nvPr/>
        </p:nvSpPr>
        <p:spPr>
          <a:xfrm>
            <a:off x="366770" y="1476079"/>
            <a:ext cx="6827724" cy="187220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102870" tIns="51435" rIns="36000" bIns="51435" spcCol="0" rtlCol="0" anchor="t"/>
          <a:lstStyle/>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外国人</a:t>
            </a:r>
            <a:r>
              <a:rPr lang="ja-JP" altLang="en-US" sz="1600" dirty="0">
                <a:solidFill>
                  <a:schemeClr val="tx1"/>
                </a:solidFill>
                <a:latin typeface="HG丸ｺﾞｼｯｸM-PRO" panose="020F0600000000000000" pitchFamily="50" charset="-128"/>
                <a:ea typeface="HG丸ｺﾞｼｯｸM-PRO" panose="020F0600000000000000" pitchFamily="50" charset="-128"/>
              </a:rPr>
              <a:t>技能実習制度は、外国人が企業などでの実習を通して技術を習得することにより、母国の経済発展を担う</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人材を育成</a:t>
            </a:r>
            <a:r>
              <a:rPr lang="ja-JP" altLang="en-US" sz="1600" dirty="0">
                <a:solidFill>
                  <a:schemeClr val="tx1"/>
                </a:solidFill>
                <a:latin typeface="HG丸ｺﾞｼｯｸM-PRO" panose="020F0600000000000000" pitchFamily="50" charset="-128"/>
                <a:ea typeface="HG丸ｺﾞｼｯｸM-PRO" panose="020F0600000000000000" pitchFamily="50" charset="-128"/>
              </a:rPr>
              <a:t>することを目的としています。しかし</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、実際には、労使</a:t>
            </a:r>
            <a:r>
              <a:rPr lang="ja-JP" altLang="en-US" sz="1600" dirty="0">
                <a:solidFill>
                  <a:schemeClr val="tx1"/>
                </a:solidFill>
                <a:latin typeface="HG丸ｺﾞｼｯｸM-PRO" panose="020F0600000000000000" pitchFamily="50" charset="-128"/>
                <a:ea typeface="HG丸ｺﾞｼｯｸM-PRO" panose="020F0600000000000000" pitchFamily="50" charset="-128"/>
              </a:rPr>
              <a:t>協定を超えた残業</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、不払い残業、</a:t>
            </a:r>
            <a:r>
              <a:rPr lang="ja-JP" altLang="en-US" sz="1600" dirty="0">
                <a:solidFill>
                  <a:schemeClr val="tx1"/>
                </a:solidFill>
                <a:latin typeface="HG丸ｺﾞｼｯｸM-PRO" panose="020F0600000000000000" pitchFamily="50" charset="-128"/>
                <a:ea typeface="HG丸ｺﾞｼｯｸM-PRO" panose="020F0600000000000000" pitchFamily="50" charset="-128"/>
              </a:rPr>
              <a:t>危険や健康障害を防止する措置の未実施などの労働基</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準関係の法令に違反する事業場が依然として散見されます</a:t>
            </a:r>
            <a:r>
              <a:rPr lang="ja-JP" altLang="en-US" sz="1600" dirty="0">
                <a:solidFill>
                  <a:schemeClr val="tx1"/>
                </a:solidFill>
                <a:latin typeface="HG丸ｺﾞｼｯｸM-PRO" panose="020F0600000000000000" pitchFamily="50" charset="-128"/>
                <a:ea typeface="HG丸ｺﾞｼｯｸM-PRO" panose="020F0600000000000000" pitchFamily="50" charset="-128"/>
              </a:rPr>
              <a:t>。</a:t>
            </a: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裏面</a:t>
            </a:r>
            <a:r>
              <a:rPr lang="ja-JP" altLang="en-US" sz="1600" dirty="0">
                <a:solidFill>
                  <a:schemeClr val="tx1"/>
                </a:solidFill>
                <a:latin typeface="HG丸ｺﾞｼｯｸM-PRO" panose="020F0600000000000000" pitchFamily="50" charset="-128"/>
                <a:ea typeface="HG丸ｺﾞｼｯｸM-PRO" panose="020F0600000000000000" pitchFamily="50" charset="-128"/>
              </a:rPr>
              <a:t>のチェックリストを活用するなどにより、技能実習生の適正な労働条件と安全衛生の確保に取り組みましょう。</a:t>
            </a:r>
          </a:p>
        </p:txBody>
      </p:sp>
      <p:graphicFrame>
        <p:nvGraphicFramePr>
          <p:cNvPr id="12" name="表 11"/>
          <p:cNvGraphicFramePr>
            <a:graphicFrameLocks noGrp="1"/>
          </p:cNvGraphicFramePr>
          <p:nvPr>
            <p:extLst>
              <p:ext uri="{D42A27DB-BD31-4B8C-83A1-F6EECF244321}">
                <p14:modId xmlns:p14="http://schemas.microsoft.com/office/powerpoint/2010/main" val="3273803307"/>
              </p:ext>
            </p:extLst>
          </p:nvPr>
        </p:nvGraphicFramePr>
        <p:xfrm>
          <a:off x="4524370" y="3636318"/>
          <a:ext cx="2589725" cy="2332630"/>
        </p:xfrm>
        <a:graphic>
          <a:graphicData uri="http://schemas.openxmlformats.org/drawingml/2006/table">
            <a:tbl>
              <a:tblPr firstRow="1" bandRow="1">
                <a:tableStyleId>{5C22544A-7EE6-4342-B048-85BDC9FD1C3A}</a:tableStyleId>
              </a:tblPr>
              <a:tblGrid>
                <a:gridCol w="1584176"/>
                <a:gridCol w="1005549"/>
              </a:tblGrid>
              <a:tr h="216023">
                <a:tc gridSpan="2">
                  <a:txBody>
                    <a:bodyPr/>
                    <a:lstStyle/>
                    <a:p>
                      <a:pPr algn="ctr"/>
                      <a:r>
                        <a:rPr kumimoji="1" lang="ja-JP" altLang="en-US" sz="1400" b="0" dirty="0" smtClean="0">
                          <a:solidFill>
                            <a:schemeClr val="tx1"/>
                          </a:solidFill>
                        </a:rPr>
                        <a:t>外国人相談コーナー利用件数</a:t>
                      </a:r>
                      <a:endParaRPr kumimoji="1" lang="en-US" altLang="ja-JP" sz="1400" b="0" dirty="0" smtClean="0">
                        <a:solidFill>
                          <a:schemeClr val="tx1"/>
                        </a:solidFill>
                      </a:endParaRPr>
                    </a:p>
                  </a:txBody>
                  <a:tcPr marL="100817" marR="100817" marT="52205" marB="52205">
                    <a:solidFill>
                      <a:schemeClr val="tx2">
                        <a:lumMod val="20000"/>
                        <a:lumOff val="80000"/>
                      </a:schemeClr>
                    </a:solidFill>
                  </a:tcPr>
                </a:tc>
                <a:tc hMerge="1">
                  <a:txBody>
                    <a:bodyPr/>
                    <a:lstStyle/>
                    <a:p>
                      <a:endParaRPr kumimoji="1" lang="ja-JP" altLang="en-US"/>
                    </a:p>
                  </a:txBody>
                  <a:tcPr/>
                </a:tc>
              </a:tr>
              <a:tr h="503715">
                <a:tc>
                  <a:txBody>
                    <a:bodyPr/>
                    <a:lstStyle/>
                    <a:p>
                      <a:r>
                        <a:rPr kumimoji="1" lang="ja-JP" altLang="en-US" sz="1600" dirty="0" smtClean="0"/>
                        <a:t>平成</a:t>
                      </a:r>
                      <a:r>
                        <a:rPr kumimoji="1" lang="en-US" altLang="ja-JP" sz="1600" dirty="0" smtClean="0"/>
                        <a:t>26</a:t>
                      </a:r>
                      <a:r>
                        <a:rPr kumimoji="1" lang="ja-JP" altLang="en-US" sz="1600" dirty="0" smtClean="0"/>
                        <a:t>年</a:t>
                      </a:r>
                      <a:endParaRPr kumimoji="1" lang="ja-JP" altLang="en-US" sz="1600" dirty="0"/>
                    </a:p>
                  </a:txBody>
                  <a:tcPr marL="100817" marR="100817" marT="52205" marB="52205" anchor="ctr">
                    <a:lnR w="12700" cap="flat" cmpd="sng" algn="ctr">
                      <a:solidFill>
                        <a:schemeClr val="tx1"/>
                      </a:solidFill>
                      <a:prstDash val="solid"/>
                      <a:round/>
                      <a:headEnd type="none" w="med" len="med"/>
                      <a:tailEnd type="none" w="med" len="med"/>
                    </a:lnR>
                  </a:tcPr>
                </a:tc>
                <a:tc>
                  <a:txBody>
                    <a:bodyPr/>
                    <a:lstStyle/>
                    <a:p>
                      <a:pPr algn="ctr"/>
                      <a:r>
                        <a:rPr kumimoji="1" lang="en-US" altLang="ja-JP" sz="2100" dirty="0" smtClean="0"/>
                        <a:t>56</a:t>
                      </a:r>
                      <a:endParaRPr kumimoji="1" lang="ja-JP" altLang="en-US" sz="2100" dirty="0"/>
                    </a:p>
                  </a:txBody>
                  <a:tcPr marL="100817" marR="100817" marT="52205" marB="52205" anchor="ctr">
                    <a:lnL w="12700" cap="flat" cmpd="sng" algn="ctr">
                      <a:solidFill>
                        <a:schemeClr val="tx1"/>
                      </a:solidFill>
                      <a:prstDash val="solid"/>
                      <a:round/>
                      <a:headEnd type="none" w="med" len="med"/>
                      <a:tailEnd type="none" w="med" len="med"/>
                    </a:lnL>
                  </a:tcPr>
                </a:tc>
              </a:tr>
              <a:tr h="503715">
                <a:tc>
                  <a:txBody>
                    <a:bodyPr/>
                    <a:lstStyle/>
                    <a:p>
                      <a:r>
                        <a:rPr kumimoji="1" lang="ja-JP" altLang="en-US" sz="1600" dirty="0" smtClean="0"/>
                        <a:t>平成</a:t>
                      </a:r>
                      <a:r>
                        <a:rPr kumimoji="1" lang="en-US" altLang="ja-JP" sz="1600" dirty="0" smtClean="0"/>
                        <a:t>27</a:t>
                      </a:r>
                      <a:r>
                        <a:rPr kumimoji="1" lang="ja-JP" altLang="en-US" sz="1600" dirty="0" smtClean="0"/>
                        <a:t>年</a:t>
                      </a:r>
                      <a:endParaRPr kumimoji="1" lang="ja-JP" altLang="en-US" sz="1600" dirty="0"/>
                    </a:p>
                  </a:txBody>
                  <a:tcPr marL="100817" marR="100817" marT="52205" marB="52205" anchor="ctr">
                    <a:lnR w="12700" cap="flat" cmpd="sng" algn="ctr">
                      <a:solidFill>
                        <a:schemeClr val="tx1"/>
                      </a:solidFill>
                      <a:prstDash val="solid"/>
                      <a:round/>
                      <a:headEnd type="none" w="med" len="med"/>
                      <a:tailEnd type="none" w="med" len="med"/>
                    </a:lnR>
                  </a:tcPr>
                </a:tc>
                <a:tc>
                  <a:txBody>
                    <a:bodyPr/>
                    <a:lstStyle/>
                    <a:p>
                      <a:pPr algn="ctr"/>
                      <a:r>
                        <a:rPr kumimoji="1" lang="en-US" altLang="ja-JP" sz="2100" dirty="0" smtClean="0"/>
                        <a:t>75</a:t>
                      </a:r>
                      <a:endParaRPr kumimoji="1" lang="ja-JP" altLang="en-US" sz="2100" dirty="0"/>
                    </a:p>
                  </a:txBody>
                  <a:tcPr marL="100817" marR="100817" marT="52205" marB="52205" anchor="ctr">
                    <a:lnL w="12700" cap="flat" cmpd="sng" algn="ctr">
                      <a:solidFill>
                        <a:schemeClr val="tx1"/>
                      </a:solidFill>
                      <a:prstDash val="solid"/>
                      <a:round/>
                      <a:headEnd type="none" w="med" len="med"/>
                      <a:tailEnd type="none" w="med" len="med"/>
                    </a:lnL>
                  </a:tcPr>
                </a:tc>
              </a:tr>
              <a:tr h="503715">
                <a:tc>
                  <a:txBody>
                    <a:bodyPr/>
                    <a:lstStyle/>
                    <a:p>
                      <a:r>
                        <a:rPr kumimoji="1" lang="ja-JP" altLang="en-US" sz="1600" dirty="0" smtClean="0"/>
                        <a:t>平成</a:t>
                      </a:r>
                      <a:r>
                        <a:rPr kumimoji="1" lang="en-US" altLang="ja-JP" sz="1600" dirty="0" smtClean="0"/>
                        <a:t>28</a:t>
                      </a:r>
                      <a:r>
                        <a:rPr kumimoji="1" lang="ja-JP" altLang="en-US" sz="1600" dirty="0" smtClean="0"/>
                        <a:t>年</a:t>
                      </a:r>
                      <a:endParaRPr kumimoji="1" lang="ja-JP" altLang="en-US" sz="1600" dirty="0"/>
                    </a:p>
                  </a:txBody>
                  <a:tcPr marL="100817" marR="100817" marT="52205" marB="52205" anchor="ctr">
                    <a:lnR w="12700" cap="flat" cmpd="sng" algn="ctr">
                      <a:solidFill>
                        <a:schemeClr val="tx1"/>
                      </a:solidFill>
                      <a:prstDash val="solid"/>
                      <a:round/>
                      <a:headEnd type="none" w="med" len="med"/>
                      <a:tailEnd type="none" w="med" len="med"/>
                    </a:lnR>
                  </a:tcPr>
                </a:tc>
                <a:tc>
                  <a:txBody>
                    <a:bodyPr/>
                    <a:lstStyle/>
                    <a:p>
                      <a:pPr algn="ctr"/>
                      <a:r>
                        <a:rPr kumimoji="1" lang="en-US" altLang="ja-JP" sz="2100" dirty="0" smtClean="0"/>
                        <a:t>63</a:t>
                      </a:r>
                      <a:endParaRPr kumimoji="1" lang="ja-JP" altLang="en-US" sz="2100" dirty="0"/>
                    </a:p>
                  </a:txBody>
                  <a:tcPr marL="100817" marR="100817" marT="52205" marB="52205" anchor="ctr">
                    <a:lnL w="12700" cap="flat" cmpd="sng" algn="ctr">
                      <a:solidFill>
                        <a:schemeClr val="tx1"/>
                      </a:solidFill>
                      <a:prstDash val="solid"/>
                      <a:round/>
                      <a:headEnd type="none" w="med" len="med"/>
                      <a:tailEnd type="none" w="med" len="med"/>
                    </a:lnL>
                  </a:tcPr>
                </a:tc>
              </a:tr>
              <a:tr h="503715">
                <a:tc>
                  <a:txBody>
                    <a:bodyPr/>
                    <a:lstStyle/>
                    <a:p>
                      <a:r>
                        <a:rPr kumimoji="1" lang="ja-JP" altLang="en-US" sz="1600" dirty="0" smtClean="0"/>
                        <a:t>平成</a:t>
                      </a:r>
                      <a:r>
                        <a:rPr kumimoji="1" lang="en-US" altLang="ja-JP" sz="1600" dirty="0" smtClean="0"/>
                        <a:t>29</a:t>
                      </a:r>
                      <a:r>
                        <a:rPr kumimoji="1" lang="ja-JP" altLang="en-US" sz="1600" dirty="0" smtClean="0"/>
                        <a:t>年</a:t>
                      </a:r>
                      <a:r>
                        <a:rPr kumimoji="1" lang="en-US" altLang="ja-JP" sz="1600" dirty="0" smtClean="0"/>
                        <a:t>8</a:t>
                      </a:r>
                      <a:r>
                        <a:rPr kumimoji="1" lang="ja-JP" altLang="en-US" sz="1600" dirty="0" smtClean="0"/>
                        <a:t>月末</a:t>
                      </a:r>
                      <a:endParaRPr kumimoji="1" lang="ja-JP" altLang="en-US" sz="1600" dirty="0"/>
                    </a:p>
                  </a:txBody>
                  <a:tcPr marL="100817" marR="100817" marT="52205" marB="52205" anchor="ctr">
                    <a:lnR w="12700" cap="flat" cmpd="sng" algn="ctr">
                      <a:solidFill>
                        <a:schemeClr val="tx1"/>
                      </a:solidFill>
                      <a:prstDash val="solid"/>
                      <a:round/>
                      <a:headEnd type="none" w="med" len="med"/>
                      <a:tailEnd type="none" w="med" len="med"/>
                    </a:lnR>
                  </a:tcPr>
                </a:tc>
                <a:tc>
                  <a:txBody>
                    <a:bodyPr/>
                    <a:lstStyle/>
                    <a:p>
                      <a:pPr algn="ctr"/>
                      <a:r>
                        <a:rPr kumimoji="1" lang="en-US" altLang="ja-JP" sz="2100" dirty="0" smtClean="0"/>
                        <a:t>25</a:t>
                      </a:r>
                      <a:endParaRPr kumimoji="1" lang="ja-JP" altLang="en-US" sz="2100" dirty="0"/>
                    </a:p>
                  </a:txBody>
                  <a:tcPr marL="100817" marR="100817" marT="52205" marB="52205" anchor="ctr">
                    <a:lnL w="12700" cap="flat" cmpd="sng" algn="ctr">
                      <a:solidFill>
                        <a:schemeClr val="tx1"/>
                      </a:solidFill>
                      <a:prstDash val="solid"/>
                      <a:round/>
                      <a:headEnd type="none" w="med" len="med"/>
                      <a:tailEnd type="none" w="med" len="med"/>
                    </a:lnL>
                  </a:tcPr>
                </a:tc>
              </a:tr>
            </a:tbl>
          </a:graphicData>
        </a:graphic>
      </p:graphicFrame>
      <p:sp>
        <p:nvSpPr>
          <p:cNvPr id="14" name="正方形/長方形 13"/>
          <p:cNvSpPr/>
          <p:nvPr/>
        </p:nvSpPr>
        <p:spPr>
          <a:xfrm>
            <a:off x="4572718" y="6012582"/>
            <a:ext cx="2621775" cy="10081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t"/>
          <a:lstStyle/>
          <a:p>
            <a:r>
              <a:rPr lang="ja-JP" altLang="en-US" sz="1400" dirty="0" smtClean="0">
                <a:solidFill>
                  <a:schemeClr val="tx1"/>
                </a:solidFill>
                <a:latin typeface="+mn-ea"/>
              </a:rPr>
              <a:t>月平均約５件の相談があり、</a:t>
            </a:r>
            <a:endParaRPr lang="en-US" altLang="ja-JP" sz="1400" dirty="0" smtClean="0">
              <a:solidFill>
                <a:schemeClr val="tx1"/>
              </a:solidFill>
              <a:latin typeface="+mn-ea"/>
            </a:endParaRPr>
          </a:p>
          <a:p>
            <a:r>
              <a:rPr lang="ja-JP" altLang="en-US" sz="1400" dirty="0" smtClean="0">
                <a:solidFill>
                  <a:schemeClr val="tx1"/>
                </a:solidFill>
                <a:latin typeface="+mn-ea"/>
              </a:rPr>
              <a:t>帰国間際に未払の賃金、時間外手当を請求する事案が目立ちます。</a:t>
            </a:r>
            <a:endParaRPr lang="ja-JP" altLang="en-US" sz="1400" dirty="0">
              <a:solidFill>
                <a:schemeClr val="tx1"/>
              </a:solidFill>
              <a:latin typeface="+mn-ea"/>
            </a:endParaRPr>
          </a:p>
        </p:txBody>
      </p:sp>
      <p:sp>
        <p:nvSpPr>
          <p:cNvPr id="15" name="正方形/長方形 14"/>
          <p:cNvSpPr/>
          <p:nvPr/>
        </p:nvSpPr>
        <p:spPr>
          <a:xfrm>
            <a:off x="561531" y="6012582"/>
            <a:ext cx="3863978" cy="10081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t"/>
          <a:lstStyle/>
          <a:p>
            <a:r>
              <a:rPr lang="ja-JP" altLang="en-US" sz="1400" dirty="0" smtClean="0">
                <a:solidFill>
                  <a:schemeClr val="tx1"/>
                </a:solidFill>
                <a:latin typeface="+mn-ea"/>
              </a:rPr>
              <a:t>平成</a:t>
            </a:r>
            <a:r>
              <a:rPr lang="en-US" altLang="ja-JP" sz="1400" dirty="0" smtClean="0">
                <a:solidFill>
                  <a:schemeClr val="tx1"/>
                </a:solidFill>
                <a:latin typeface="+mn-ea"/>
              </a:rPr>
              <a:t>28</a:t>
            </a:r>
            <a:r>
              <a:rPr lang="ja-JP" altLang="en-US" sz="1400" dirty="0" smtClean="0">
                <a:solidFill>
                  <a:schemeClr val="tx1"/>
                </a:solidFill>
                <a:latin typeface="+mn-ea"/>
              </a:rPr>
              <a:t>年は</a:t>
            </a:r>
            <a:r>
              <a:rPr lang="en-US" altLang="ja-JP" sz="1400" dirty="0" smtClean="0">
                <a:solidFill>
                  <a:schemeClr val="tx1"/>
                </a:solidFill>
                <a:latin typeface="+mn-ea"/>
              </a:rPr>
              <a:t>71</a:t>
            </a:r>
            <a:r>
              <a:rPr lang="ja-JP" altLang="ja-JP" sz="1400" dirty="0" smtClean="0">
                <a:solidFill>
                  <a:schemeClr val="tx1"/>
                </a:solidFill>
                <a:latin typeface="+mn-ea"/>
              </a:rPr>
              <a:t>事業場</a:t>
            </a:r>
            <a:r>
              <a:rPr lang="ja-JP" altLang="en-US" sz="1400" dirty="0" smtClean="0">
                <a:solidFill>
                  <a:schemeClr val="tx1"/>
                </a:solidFill>
                <a:latin typeface="+mn-ea"/>
              </a:rPr>
              <a:t>の監督指導を行いました</a:t>
            </a:r>
            <a:r>
              <a:rPr lang="ja-JP" altLang="ja-JP" sz="1400" dirty="0" smtClean="0">
                <a:solidFill>
                  <a:schemeClr val="tx1"/>
                </a:solidFill>
                <a:latin typeface="+mn-ea"/>
              </a:rPr>
              <a:t>。</a:t>
            </a:r>
            <a:r>
              <a:rPr lang="ja-JP" altLang="ja-JP" sz="1400" dirty="0">
                <a:solidFill>
                  <a:schemeClr val="tx1"/>
                </a:solidFill>
                <a:latin typeface="+mn-ea"/>
              </a:rPr>
              <a:t>そのうち、</a:t>
            </a:r>
            <a:r>
              <a:rPr lang="en-US" altLang="ja-JP" sz="1400" dirty="0">
                <a:solidFill>
                  <a:schemeClr val="tx1"/>
                </a:solidFill>
                <a:latin typeface="+mn-ea"/>
              </a:rPr>
              <a:t>46</a:t>
            </a:r>
            <a:r>
              <a:rPr lang="ja-JP" altLang="ja-JP" sz="1400" dirty="0">
                <a:solidFill>
                  <a:schemeClr val="tx1"/>
                </a:solidFill>
                <a:latin typeface="+mn-ea"/>
              </a:rPr>
              <a:t>事業場（</a:t>
            </a:r>
            <a:r>
              <a:rPr lang="en-US" altLang="ja-JP" sz="1400" dirty="0">
                <a:solidFill>
                  <a:schemeClr val="tx1"/>
                </a:solidFill>
                <a:latin typeface="+mn-ea"/>
              </a:rPr>
              <a:t>64.8</a:t>
            </a:r>
            <a:r>
              <a:rPr lang="ja-JP" altLang="ja-JP" sz="1400" dirty="0">
                <a:solidFill>
                  <a:schemeClr val="tx1"/>
                </a:solidFill>
                <a:latin typeface="+mn-ea"/>
              </a:rPr>
              <a:t>％）で何らかの労働基準関係法令違反</a:t>
            </a:r>
            <a:r>
              <a:rPr lang="ja-JP" altLang="ja-JP" sz="1000" dirty="0">
                <a:solidFill>
                  <a:schemeClr val="tx1"/>
                </a:solidFill>
                <a:latin typeface="+mn-ea"/>
              </a:rPr>
              <a:t>（注）</a:t>
            </a:r>
            <a:r>
              <a:rPr lang="ja-JP" altLang="ja-JP" sz="1400" dirty="0">
                <a:solidFill>
                  <a:schemeClr val="tx1"/>
                </a:solidFill>
                <a:latin typeface="+mn-ea"/>
              </a:rPr>
              <a:t>が認められました</a:t>
            </a:r>
            <a:r>
              <a:rPr lang="ja-JP" altLang="ja-JP" sz="1400" dirty="0" smtClean="0">
                <a:solidFill>
                  <a:schemeClr val="tx1"/>
                </a:solidFill>
                <a:latin typeface="+mn-ea"/>
              </a:rPr>
              <a:t>。</a:t>
            </a:r>
            <a:endParaRPr lang="en-US" altLang="ja-JP" sz="1400" dirty="0" smtClean="0">
              <a:solidFill>
                <a:schemeClr val="tx1"/>
              </a:solidFill>
              <a:latin typeface="+mn-ea"/>
            </a:endParaRPr>
          </a:p>
          <a:p>
            <a:pPr marL="180000"/>
            <a:r>
              <a:rPr lang="ja-JP" altLang="en-US" sz="1000" dirty="0" smtClean="0">
                <a:solidFill>
                  <a:schemeClr val="tx1"/>
                </a:solidFill>
                <a:latin typeface="+mn-ea"/>
              </a:rPr>
              <a:t>注：各事業場の違反数であり、技能実習生のみの違反数ではありません。</a:t>
            </a:r>
            <a:endParaRPr lang="ja-JP" altLang="en-US" sz="1200" dirty="0">
              <a:solidFill>
                <a:schemeClr val="tx1"/>
              </a:solidFill>
              <a:latin typeface="+mn-ea"/>
            </a:endParaRPr>
          </a:p>
        </p:txBody>
      </p:sp>
      <p:sp>
        <p:nvSpPr>
          <p:cNvPr id="18" name="角丸四角形 17"/>
          <p:cNvSpPr/>
          <p:nvPr/>
        </p:nvSpPr>
        <p:spPr>
          <a:xfrm>
            <a:off x="336702" y="9398013"/>
            <a:ext cx="6907118" cy="493330"/>
          </a:xfrm>
          <a:prstGeom prst="roundRect">
            <a:avLst>
              <a:gd name="adj" fmla="val 9048"/>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r>
              <a:rPr lang="ja-JP" altLang="en-US" sz="2300" b="1" dirty="0">
                <a:solidFill>
                  <a:schemeClr val="tx1"/>
                </a:solidFill>
              </a:rPr>
              <a:t>徳島労働局・労働基準監督署</a:t>
            </a:r>
          </a:p>
        </p:txBody>
      </p:sp>
      <p:sp>
        <p:nvSpPr>
          <p:cNvPr id="20" name="正方形/長方形 19"/>
          <p:cNvSpPr/>
          <p:nvPr/>
        </p:nvSpPr>
        <p:spPr>
          <a:xfrm>
            <a:off x="366768" y="7164710"/>
            <a:ext cx="389526" cy="21602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lIns="102870" tIns="51435" rIns="102870" bIns="51435" spcCol="0" rtlCol="0" anchor="ctr"/>
          <a:lstStyle/>
          <a:p>
            <a:pPr algn="ctr"/>
            <a:r>
              <a:rPr lang="ja-JP" altLang="en-US" sz="1600" dirty="0" smtClean="0">
                <a:solidFill>
                  <a:schemeClr val="tx1"/>
                </a:solidFill>
              </a:rPr>
              <a:t>実際の主</a:t>
            </a:r>
            <a:r>
              <a:rPr lang="ja-JP" altLang="en-US" sz="1600" dirty="0">
                <a:solidFill>
                  <a:schemeClr val="tx1"/>
                </a:solidFill>
              </a:rPr>
              <a:t>な相談</a:t>
            </a:r>
          </a:p>
        </p:txBody>
      </p:sp>
      <p:sp>
        <p:nvSpPr>
          <p:cNvPr id="21" name="正方形/長方形 20"/>
          <p:cNvSpPr/>
          <p:nvPr/>
        </p:nvSpPr>
        <p:spPr>
          <a:xfrm>
            <a:off x="756294" y="7164710"/>
            <a:ext cx="5896741" cy="21602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t"/>
          <a:lstStyle/>
          <a:p>
            <a:r>
              <a:rPr lang="ja-JP" altLang="ja-JP" sz="1400" dirty="0" smtClean="0">
                <a:solidFill>
                  <a:schemeClr val="tx1"/>
                </a:solidFill>
              </a:rPr>
              <a:t>○</a:t>
            </a:r>
            <a:r>
              <a:rPr lang="ja-JP" altLang="en-US" sz="1400" dirty="0">
                <a:solidFill>
                  <a:schemeClr val="tx1"/>
                </a:solidFill>
              </a:rPr>
              <a:t>タイムカードが</a:t>
            </a:r>
            <a:r>
              <a:rPr lang="ja-JP" altLang="en-US" sz="1400" dirty="0" smtClean="0">
                <a:solidFill>
                  <a:schemeClr val="tx1"/>
                </a:solidFill>
              </a:rPr>
              <a:t>なく、使用者も記録せず、労働者のみが</a:t>
            </a:r>
            <a:r>
              <a:rPr lang="ja-JP" altLang="ja-JP" sz="1400" dirty="0" smtClean="0">
                <a:solidFill>
                  <a:schemeClr val="tx1"/>
                </a:solidFill>
              </a:rPr>
              <a:t>ノートに</a:t>
            </a:r>
            <a:endParaRPr lang="en-US" altLang="ja-JP" sz="1400" dirty="0" smtClean="0">
              <a:solidFill>
                <a:schemeClr val="tx1"/>
              </a:solidFill>
            </a:endParaRPr>
          </a:p>
          <a:p>
            <a:r>
              <a:rPr lang="ja-JP" altLang="en-US" sz="1400" dirty="0">
                <a:solidFill>
                  <a:schemeClr val="tx1"/>
                </a:solidFill>
              </a:rPr>
              <a:t>　</a:t>
            </a:r>
            <a:r>
              <a:rPr lang="ja-JP" altLang="ja-JP" sz="1400" dirty="0" smtClean="0">
                <a:solidFill>
                  <a:schemeClr val="tx1"/>
                </a:solidFill>
              </a:rPr>
              <a:t>労働時間</a:t>
            </a:r>
            <a:r>
              <a:rPr lang="ja-JP" altLang="en-US" sz="1400" dirty="0" smtClean="0">
                <a:solidFill>
                  <a:schemeClr val="tx1"/>
                </a:solidFill>
              </a:rPr>
              <a:t>を</a:t>
            </a:r>
            <a:r>
              <a:rPr lang="ja-JP" altLang="ja-JP" sz="1400" dirty="0" smtClean="0">
                <a:solidFill>
                  <a:schemeClr val="tx1"/>
                </a:solidFill>
              </a:rPr>
              <a:t>記録</a:t>
            </a:r>
            <a:r>
              <a:rPr lang="ja-JP" altLang="en-US" sz="1400" dirty="0" smtClean="0">
                <a:solidFill>
                  <a:schemeClr val="tx1"/>
                </a:solidFill>
              </a:rPr>
              <a:t>している。　　　　　　　　　　　　　　　　　　　　　　　　</a:t>
            </a:r>
            <a:r>
              <a:rPr lang="ja-JP" altLang="en-US" sz="1400" dirty="0" smtClean="0">
                <a:solidFill>
                  <a:srgbClr val="FF0000"/>
                </a:solidFill>
              </a:rPr>
              <a:t>・・・</a:t>
            </a:r>
            <a:endParaRPr lang="ja-JP" altLang="ja-JP" sz="1400" dirty="0">
              <a:solidFill>
                <a:srgbClr val="FF0000"/>
              </a:solidFill>
            </a:endParaRPr>
          </a:p>
          <a:p>
            <a:pPr>
              <a:lnSpc>
                <a:spcPct val="150000"/>
              </a:lnSpc>
            </a:pPr>
            <a:r>
              <a:rPr lang="ja-JP" altLang="ja-JP" sz="1400" dirty="0" smtClean="0">
                <a:solidFill>
                  <a:schemeClr val="tx1"/>
                </a:solidFill>
              </a:rPr>
              <a:t>○ </a:t>
            </a:r>
            <a:r>
              <a:rPr lang="ja-JP" altLang="en-US" sz="1400" dirty="0" smtClean="0">
                <a:solidFill>
                  <a:schemeClr val="tx1"/>
                </a:solidFill>
              </a:rPr>
              <a:t>時間外の</a:t>
            </a:r>
            <a:r>
              <a:rPr lang="ja-JP" altLang="ja-JP" sz="1400" dirty="0" smtClean="0">
                <a:solidFill>
                  <a:schemeClr val="tx1"/>
                </a:solidFill>
              </a:rPr>
              <a:t>単価は６００円</a:t>
            </a:r>
            <a:r>
              <a:rPr lang="ja-JP" altLang="en-US" sz="1400" dirty="0">
                <a:solidFill>
                  <a:schemeClr val="tx1"/>
                </a:solidFill>
              </a:rPr>
              <a:t>と</a:t>
            </a:r>
            <a:r>
              <a:rPr lang="ja-JP" altLang="ja-JP" sz="1400" dirty="0" smtClean="0">
                <a:solidFill>
                  <a:schemeClr val="tx1"/>
                </a:solidFill>
              </a:rPr>
              <a:t>決められ</a:t>
            </a:r>
            <a:r>
              <a:rPr lang="ja-JP" altLang="en-US" sz="1400" dirty="0" smtClean="0">
                <a:solidFill>
                  <a:schemeClr val="tx1"/>
                </a:solidFill>
              </a:rPr>
              <a:t>、法定の</a:t>
            </a:r>
            <a:r>
              <a:rPr lang="ja-JP" altLang="ja-JP" sz="1400" dirty="0" smtClean="0">
                <a:solidFill>
                  <a:schemeClr val="tx1"/>
                </a:solidFill>
              </a:rPr>
              <a:t>割増</a:t>
            </a:r>
            <a:r>
              <a:rPr lang="ja-JP" altLang="en-US" sz="1400" dirty="0" smtClean="0">
                <a:solidFill>
                  <a:schemeClr val="tx1"/>
                </a:solidFill>
              </a:rPr>
              <a:t>手当</a:t>
            </a:r>
            <a:r>
              <a:rPr lang="ja-JP" altLang="ja-JP" sz="1400" dirty="0" smtClean="0">
                <a:solidFill>
                  <a:schemeClr val="tx1"/>
                </a:solidFill>
              </a:rPr>
              <a:t>がない。</a:t>
            </a:r>
            <a:r>
              <a:rPr lang="ja-JP" altLang="en-US" sz="1400" dirty="0" smtClean="0">
                <a:solidFill>
                  <a:srgbClr val="FF0000"/>
                </a:solidFill>
              </a:rPr>
              <a:t>・・・</a:t>
            </a:r>
            <a:endParaRPr lang="ja-JP" altLang="ja-JP" sz="1400" dirty="0" smtClean="0">
              <a:solidFill>
                <a:srgbClr val="FF0000"/>
              </a:solidFill>
            </a:endParaRPr>
          </a:p>
          <a:p>
            <a:pPr>
              <a:lnSpc>
                <a:spcPct val="150000"/>
              </a:lnSpc>
            </a:pPr>
            <a:r>
              <a:rPr lang="ja-JP" altLang="ja-JP" sz="1400" dirty="0" smtClean="0">
                <a:solidFill>
                  <a:schemeClr val="tx1"/>
                </a:solidFill>
              </a:rPr>
              <a:t>○ </a:t>
            </a:r>
            <a:r>
              <a:rPr lang="ja-JP" altLang="ja-JP" sz="1400" dirty="0">
                <a:solidFill>
                  <a:schemeClr val="tx1"/>
                </a:solidFill>
              </a:rPr>
              <a:t>休日は年に４日</a:t>
            </a:r>
            <a:r>
              <a:rPr lang="ja-JP" altLang="ja-JP" sz="1400" dirty="0" smtClean="0">
                <a:solidFill>
                  <a:schemeClr val="tx1"/>
                </a:solidFill>
              </a:rPr>
              <a:t>しか</a:t>
            </a:r>
            <a:r>
              <a:rPr lang="ja-JP" altLang="en-US" sz="1400" dirty="0" smtClean="0">
                <a:solidFill>
                  <a:schemeClr val="tx1"/>
                </a:solidFill>
              </a:rPr>
              <a:t>与えられてい</a:t>
            </a:r>
            <a:r>
              <a:rPr lang="ja-JP" altLang="ja-JP" sz="1400" dirty="0" smtClean="0">
                <a:solidFill>
                  <a:schemeClr val="tx1"/>
                </a:solidFill>
              </a:rPr>
              <a:t>ない。</a:t>
            </a:r>
            <a:r>
              <a:rPr lang="ja-JP" altLang="en-US" sz="1400" dirty="0">
                <a:solidFill>
                  <a:srgbClr val="FF0000"/>
                </a:solidFill>
              </a:rPr>
              <a:t> ・・・</a:t>
            </a:r>
            <a:endParaRPr lang="ja-JP" altLang="ja-JP" sz="1400" dirty="0">
              <a:solidFill>
                <a:schemeClr val="tx1"/>
              </a:solidFill>
            </a:endParaRPr>
          </a:p>
          <a:p>
            <a:pPr>
              <a:lnSpc>
                <a:spcPct val="150000"/>
              </a:lnSpc>
            </a:pPr>
            <a:r>
              <a:rPr lang="ja-JP" altLang="ja-JP" sz="1400" dirty="0">
                <a:solidFill>
                  <a:schemeClr val="tx1"/>
                </a:solidFill>
              </a:rPr>
              <a:t>○ 毎日４時間の残業で疲れている</a:t>
            </a:r>
            <a:r>
              <a:rPr lang="ja-JP" altLang="ja-JP" sz="1400" dirty="0" smtClean="0">
                <a:solidFill>
                  <a:schemeClr val="tx1"/>
                </a:solidFill>
              </a:rPr>
              <a:t>。</a:t>
            </a:r>
            <a:r>
              <a:rPr lang="ja-JP" altLang="en-US" sz="1400" dirty="0">
                <a:solidFill>
                  <a:srgbClr val="FF0000"/>
                </a:solidFill>
              </a:rPr>
              <a:t> ・・・</a:t>
            </a:r>
            <a:endParaRPr lang="ja-JP" altLang="ja-JP" sz="1400" dirty="0">
              <a:solidFill>
                <a:schemeClr val="tx1"/>
              </a:solidFill>
            </a:endParaRPr>
          </a:p>
          <a:p>
            <a:pPr>
              <a:lnSpc>
                <a:spcPct val="150000"/>
              </a:lnSpc>
            </a:pPr>
            <a:r>
              <a:rPr lang="ja-JP" altLang="ja-JP" sz="1400" dirty="0">
                <a:solidFill>
                  <a:schemeClr val="tx1"/>
                </a:solidFill>
              </a:rPr>
              <a:t>○ タイムカードを２つ用意している</a:t>
            </a:r>
            <a:r>
              <a:rPr lang="ja-JP" altLang="ja-JP" sz="1400" dirty="0" smtClean="0">
                <a:solidFill>
                  <a:schemeClr val="tx1"/>
                </a:solidFill>
              </a:rPr>
              <a:t>。</a:t>
            </a:r>
            <a:r>
              <a:rPr lang="ja-JP" altLang="en-US" sz="1400" dirty="0">
                <a:solidFill>
                  <a:srgbClr val="FF0000"/>
                </a:solidFill>
              </a:rPr>
              <a:t> ・・</a:t>
            </a:r>
            <a:r>
              <a:rPr lang="ja-JP" altLang="en-US" sz="1400" dirty="0" smtClean="0">
                <a:solidFill>
                  <a:srgbClr val="FF0000"/>
                </a:solidFill>
              </a:rPr>
              <a:t>・</a:t>
            </a:r>
            <a:endParaRPr lang="ja-JP" altLang="ja-JP" sz="1400" dirty="0" smtClean="0">
              <a:solidFill>
                <a:schemeClr val="tx1"/>
              </a:solidFill>
            </a:endParaRPr>
          </a:p>
          <a:p>
            <a:pPr>
              <a:lnSpc>
                <a:spcPct val="150000"/>
              </a:lnSpc>
            </a:pPr>
            <a:r>
              <a:rPr lang="ja-JP" altLang="ja-JP" sz="1400" dirty="0" smtClean="0">
                <a:solidFill>
                  <a:schemeClr val="tx1"/>
                </a:solidFill>
              </a:rPr>
              <a:t>○ ちょっとのミス</a:t>
            </a:r>
            <a:r>
              <a:rPr lang="ja-JP" altLang="en-US" sz="1400" dirty="0" smtClean="0">
                <a:solidFill>
                  <a:schemeClr val="tx1"/>
                </a:solidFill>
              </a:rPr>
              <a:t>で</a:t>
            </a:r>
            <a:r>
              <a:rPr lang="ja-JP" altLang="ja-JP" sz="1400" dirty="0" smtClean="0">
                <a:solidFill>
                  <a:schemeClr val="tx1"/>
                </a:solidFill>
              </a:rPr>
              <a:t>暴言がある。（パワーハラスメント</a:t>
            </a:r>
            <a:r>
              <a:rPr lang="ja-JP" altLang="en-US" sz="1400" dirty="0" smtClean="0">
                <a:solidFill>
                  <a:schemeClr val="tx1"/>
                </a:solidFill>
              </a:rPr>
              <a:t>がある。</a:t>
            </a:r>
            <a:r>
              <a:rPr lang="ja-JP" altLang="ja-JP" sz="1400" dirty="0" smtClean="0">
                <a:solidFill>
                  <a:schemeClr val="tx1"/>
                </a:solidFill>
              </a:rPr>
              <a:t>）</a:t>
            </a:r>
            <a:r>
              <a:rPr lang="ja-JP" altLang="en-US" sz="1400" dirty="0" smtClean="0">
                <a:solidFill>
                  <a:srgbClr val="FF0000"/>
                </a:solidFill>
              </a:rPr>
              <a:t>・・・</a:t>
            </a:r>
            <a:endParaRPr kumimoji="1" lang="ja-JP" altLang="en-US" dirty="0">
              <a:solidFill>
                <a:srgbClr val="FF0000"/>
              </a:solidFill>
            </a:endParaRPr>
          </a:p>
        </p:txBody>
      </p:sp>
      <p:sp>
        <p:nvSpPr>
          <p:cNvPr id="26" name="正方形/長方形 25"/>
          <p:cNvSpPr/>
          <p:nvPr/>
        </p:nvSpPr>
        <p:spPr>
          <a:xfrm>
            <a:off x="6732960" y="7164710"/>
            <a:ext cx="461534" cy="216024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dirty="0" smtClean="0">
                <a:solidFill>
                  <a:srgbClr val="FF0000"/>
                </a:solidFill>
                <a:latin typeface="HGP創英角ｺﾞｼｯｸUB" panose="020B0900000000000000" pitchFamily="50" charset="-128"/>
                <a:ea typeface="HGP創英角ｺﾞｼｯｸUB" panose="020B0900000000000000" pitchFamily="50" charset="-128"/>
              </a:rPr>
              <a:t>全て不適切です！</a:t>
            </a:r>
            <a:endPar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25" name="乗算記号 24"/>
          <p:cNvSpPr/>
          <p:nvPr/>
        </p:nvSpPr>
        <p:spPr>
          <a:xfrm>
            <a:off x="6044778" y="7246111"/>
            <a:ext cx="496140" cy="540060"/>
          </a:xfrm>
          <a:prstGeom prst="mathMultiply">
            <a:avLst>
              <a:gd name="adj1" fmla="val 858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乗算記号 16"/>
          <p:cNvSpPr/>
          <p:nvPr/>
        </p:nvSpPr>
        <p:spPr>
          <a:xfrm>
            <a:off x="5948787" y="7535383"/>
            <a:ext cx="496140" cy="540060"/>
          </a:xfrm>
          <a:prstGeom prst="mathMultiply">
            <a:avLst>
              <a:gd name="adj1" fmla="val 858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乗算記号 18"/>
          <p:cNvSpPr/>
          <p:nvPr/>
        </p:nvSpPr>
        <p:spPr>
          <a:xfrm>
            <a:off x="4292603" y="7851209"/>
            <a:ext cx="496140" cy="540060"/>
          </a:xfrm>
          <a:prstGeom prst="mathMultiply">
            <a:avLst>
              <a:gd name="adj1" fmla="val 858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乗算記号 21"/>
          <p:cNvSpPr/>
          <p:nvPr/>
        </p:nvSpPr>
        <p:spPr>
          <a:xfrm>
            <a:off x="3815476" y="8172822"/>
            <a:ext cx="496140" cy="540060"/>
          </a:xfrm>
          <a:prstGeom prst="mathMultiply">
            <a:avLst>
              <a:gd name="adj1" fmla="val 858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乗算記号 22"/>
          <p:cNvSpPr/>
          <p:nvPr/>
        </p:nvSpPr>
        <p:spPr>
          <a:xfrm>
            <a:off x="3763901" y="8496858"/>
            <a:ext cx="496140" cy="540060"/>
          </a:xfrm>
          <a:prstGeom prst="mathMultiply">
            <a:avLst>
              <a:gd name="adj1" fmla="val 858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乗算記号 23"/>
          <p:cNvSpPr/>
          <p:nvPr/>
        </p:nvSpPr>
        <p:spPr>
          <a:xfrm>
            <a:off x="5665895" y="8820894"/>
            <a:ext cx="496140" cy="540060"/>
          </a:xfrm>
          <a:prstGeom prst="mathMultiply">
            <a:avLst>
              <a:gd name="adj1" fmla="val 858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7" name="グラフ 26"/>
          <p:cNvGraphicFramePr>
            <a:graphicFrameLocks/>
          </p:cNvGraphicFramePr>
          <p:nvPr>
            <p:extLst>
              <p:ext uri="{D42A27DB-BD31-4B8C-83A1-F6EECF244321}">
                <p14:modId xmlns:p14="http://schemas.microsoft.com/office/powerpoint/2010/main" val="4202680290"/>
              </p:ext>
            </p:extLst>
          </p:nvPr>
        </p:nvGraphicFramePr>
        <p:xfrm>
          <a:off x="561531" y="3564310"/>
          <a:ext cx="3863978" cy="2592288"/>
        </p:xfrm>
        <a:graphic>
          <a:graphicData uri="http://schemas.openxmlformats.org/drawingml/2006/chart">
            <c:chart xmlns:c="http://schemas.openxmlformats.org/drawingml/2006/chart" xmlns:r="http://schemas.openxmlformats.org/officeDocument/2006/relationships" r:id="rId2"/>
          </a:graphicData>
        </a:graphic>
      </p:graphicFrame>
      <p:sp>
        <p:nvSpPr>
          <p:cNvPr id="28" name="タイトル 1"/>
          <p:cNvSpPr txBox="1">
            <a:spLocks/>
          </p:cNvSpPr>
          <p:nvPr/>
        </p:nvSpPr>
        <p:spPr>
          <a:xfrm>
            <a:off x="4297795" y="181193"/>
            <a:ext cx="864075" cy="360039"/>
          </a:xfrm>
          <a:prstGeom prst="rect">
            <a:avLst/>
          </a:prstGeom>
          <a:ln>
            <a:noFill/>
          </a:ln>
        </p:spPr>
        <p:txBody>
          <a:bodyPr vert="horz" lIns="102870" tIns="51435" rIns="102870" bIns="51435" rtlCol="0" anchor="ctr">
            <a:noAutofit/>
          </a:bodyPr>
          <a:lstStyle>
            <a:lvl1pPr algn="ctr" defTabSz="1028700" rtl="0" eaLnBrk="1" latinLnBrk="0" hangingPunct="1">
              <a:spcBef>
                <a:spcPct val="0"/>
              </a:spcBef>
              <a:buNone/>
              <a:defRPr kumimoji="1" sz="5000" kern="1200">
                <a:solidFill>
                  <a:schemeClr val="tx1"/>
                </a:solidFill>
                <a:latin typeface="+mj-lt"/>
                <a:ea typeface="+mj-ea"/>
                <a:cs typeface="+mj-cs"/>
              </a:defRPr>
            </a:lvl1pPr>
          </a:lstStyle>
          <a:p>
            <a:pPr algn="l"/>
            <a:endParaRPr lang="ja-JP" altLang="en-US" sz="2000" b="1" dirty="0">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6162035" y="211872"/>
            <a:ext cx="1032458" cy="400110"/>
          </a:xfrm>
          <a:prstGeom prst="rect">
            <a:avLst/>
          </a:prstGeom>
          <a:noFill/>
        </p:spPr>
        <p:txBody>
          <a:bodyPr wrap="square" rtlCol="0">
            <a:spAutoFit/>
          </a:bodyPr>
          <a:lstStyle/>
          <a:p>
            <a:r>
              <a:rPr kumimoji="1" lang="ja-JP" altLang="en-US" dirty="0" smtClean="0"/>
              <a:t>資料２</a:t>
            </a:r>
            <a:endParaRPr kumimoji="1" lang="ja-JP" altLang="en-US" dirty="0"/>
          </a:p>
        </p:txBody>
      </p:sp>
    </p:spTree>
    <p:extLst>
      <p:ext uri="{BB962C8B-B14F-4D97-AF65-F5344CB8AC3E}">
        <p14:creationId xmlns:p14="http://schemas.microsoft.com/office/powerpoint/2010/main" val="2937732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89638" y="8028806"/>
            <a:ext cx="1103361" cy="1611266"/>
          </a:xfrm>
          <a:prstGeom prst="rect">
            <a:avLst/>
          </a:prstGeom>
          <a:noFill/>
          <a:ln>
            <a:noFill/>
          </a:ln>
          <a:extLst/>
        </p:spPr>
      </p:pic>
      <p:sp>
        <p:nvSpPr>
          <p:cNvPr id="2" name="タイトル 1"/>
          <p:cNvSpPr>
            <a:spLocks noGrp="1"/>
          </p:cNvSpPr>
          <p:nvPr>
            <p:ph type="ctrTitle"/>
          </p:nvPr>
        </p:nvSpPr>
        <p:spPr>
          <a:xfrm>
            <a:off x="446161" y="179934"/>
            <a:ext cx="6748334" cy="353927"/>
          </a:xfrm>
        </p:spPr>
        <p:txBody>
          <a:bodyPr>
            <a:noAutofit/>
          </a:bodyPr>
          <a:lstStyle/>
          <a:p>
            <a:r>
              <a:rPr lang="ja-JP" altLang="en-US" sz="1400" dirty="0">
                <a:latin typeface="HGP創英角ｺﾞｼｯｸUB" panose="020B0900000000000000" pitchFamily="50" charset="-128"/>
                <a:ea typeface="HGP創英角ｺﾞｼｯｸUB" panose="020B0900000000000000" pitchFamily="50" charset="-128"/>
              </a:rPr>
              <a:t>以下のチェックリストを活用し、必要な見直しをしましょう。</a:t>
            </a:r>
          </a:p>
        </p:txBody>
      </p:sp>
      <p:graphicFrame>
        <p:nvGraphicFramePr>
          <p:cNvPr id="4" name="表 3"/>
          <p:cNvGraphicFramePr>
            <a:graphicFrameLocks noGrp="1"/>
          </p:cNvGraphicFramePr>
          <p:nvPr>
            <p:extLst>
              <p:ext uri="{D42A27DB-BD31-4B8C-83A1-F6EECF244321}">
                <p14:modId xmlns:p14="http://schemas.microsoft.com/office/powerpoint/2010/main" val="143709781"/>
              </p:ext>
            </p:extLst>
          </p:nvPr>
        </p:nvGraphicFramePr>
        <p:xfrm>
          <a:off x="396254" y="611982"/>
          <a:ext cx="6696746" cy="5211149"/>
        </p:xfrm>
        <a:graphic>
          <a:graphicData uri="http://schemas.openxmlformats.org/drawingml/2006/table">
            <a:tbl>
              <a:tblPr firstRow="1" bandRow="1">
                <a:tableStyleId>{5C22544A-7EE6-4342-B048-85BDC9FD1C3A}</a:tableStyleId>
              </a:tblPr>
              <a:tblGrid>
                <a:gridCol w="1080121"/>
                <a:gridCol w="5112568"/>
                <a:gridCol w="504057"/>
              </a:tblGrid>
              <a:tr h="383172">
                <a:tc>
                  <a:txBody>
                    <a:bodyPr/>
                    <a:lstStyle/>
                    <a:p>
                      <a:pPr algn="ctr"/>
                      <a:r>
                        <a:rPr kumimoji="1" lang="ja-JP" altLang="en-US" sz="1200" b="0" dirty="0" smtClean="0"/>
                        <a:t>労働条件</a:t>
                      </a:r>
                      <a:endParaRPr kumimoji="1" lang="ja-JP" altLang="en-US" sz="1200" b="0" dirty="0"/>
                    </a:p>
                  </a:txBody>
                  <a:tcPr anchor="ctr"/>
                </a:tc>
                <a:tc>
                  <a:txBody>
                    <a:bodyPr/>
                    <a:lstStyle/>
                    <a:p>
                      <a:pPr algn="ctr"/>
                      <a:r>
                        <a:rPr kumimoji="1" lang="ja-JP" altLang="en-US" sz="1800" b="0" dirty="0" smtClean="0"/>
                        <a:t>チ　ェ　ッ　ク　ポ　イ　ン　ト</a:t>
                      </a:r>
                      <a:endParaRPr kumimoji="1" lang="ja-JP" altLang="en-US" sz="1800" b="0" dirty="0"/>
                    </a:p>
                  </a:txBody>
                  <a:tcPr anchor="ctr"/>
                </a:tc>
                <a:tc>
                  <a:txBody>
                    <a:bodyPr/>
                    <a:lstStyle/>
                    <a:p>
                      <a:pPr algn="ctr"/>
                      <a:r>
                        <a:rPr kumimoji="1" lang="ja-JP" altLang="en-US" sz="1200" b="0" dirty="0" smtClean="0"/>
                        <a:t>☑欄</a:t>
                      </a:r>
                      <a:endParaRPr kumimoji="1" lang="ja-JP" altLang="en-US" sz="1200" b="0" dirty="0"/>
                    </a:p>
                  </a:txBody>
                  <a:tcPr anchor="ctr"/>
                </a:tc>
              </a:tr>
              <a:tr h="408916">
                <a:tc>
                  <a:txBody>
                    <a:bodyPr/>
                    <a:lstStyle/>
                    <a:p>
                      <a:r>
                        <a:rPr kumimoji="1" lang="ja-JP" altLang="en-US" sz="1200" dirty="0" smtClean="0"/>
                        <a:t>労働条件の明示</a:t>
                      </a:r>
                      <a:endParaRPr kumimoji="1" lang="ja-JP" altLang="en-US" sz="1200" dirty="0"/>
                    </a:p>
                  </a:txBody>
                  <a:tcP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100" dirty="0" smtClean="0"/>
                        <a:t>雇入れの際に、賃金等の労働条件について書面を交付していますか</a:t>
                      </a:r>
                      <a:endParaRPr kumimoji="1" lang="en-US" altLang="ja-JP" sz="1100" dirty="0" smtClean="0"/>
                    </a:p>
                    <a:p>
                      <a:r>
                        <a:rPr kumimoji="1" lang="ja-JP" altLang="en-US" sz="1100" dirty="0" smtClean="0"/>
                        <a:t>労働者の母国語で記載していますか</a:t>
                      </a:r>
                      <a:endParaRPr kumimoji="1" lang="ja-JP" altLang="en-US" sz="11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dirty="0"/>
                    </a:p>
                  </a:txBody>
                  <a:tcP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5">
                        <a:lumMod val="20000"/>
                        <a:lumOff val="80000"/>
                      </a:schemeClr>
                    </a:solidFill>
                  </a:tcPr>
                </a:tc>
              </a:tr>
              <a:tr h="426828">
                <a:tc rowSpan="2">
                  <a:txBody>
                    <a:bodyPr/>
                    <a:lstStyle/>
                    <a:p>
                      <a:r>
                        <a:rPr kumimoji="1" lang="ja-JP" altLang="en-US" sz="1200" dirty="0" smtClean="0"/>
                        <a:t>労働時間・休日労働</a:t>
                      </a:r>
                      <a:endParaRPr kumimoji="1" lang="ja-JP" altLang="en-US" sz="1200" dirty="0"/>
                    </a:p>
                  </a:txBody>
                  <a:tcPr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en-US" altLang="ja-JP" sz="1100" dirty="0" smtClean="0"/>
                        <a:t>1</a:t>
                      </a:r>
                      <a:r>
                        <a:rPr kumimoji="1" lang="ja-JP" altLang="en-US" sz="1100" dirty="0" smtClean="0"/>
                        <a:t>日</a:t>
                      </a:r>
                      <a:r>
                        <a:rPr kumimoji="1" lang="en-US" altLang="ja-JP" sz="1100" dirty="0" smtClean="0"/>
                        <a:t>8</a:t>
                      </a:r>
                      <a:r>
                        <a:rPr kumimoji="1" lang="ja-JP" altLang="en-US" sz="1100" dirty="0" smtClean="0"/>
                        <a:t>時間、</a:t>
                      </a:r>
                      <a:r>
                        <a:rPr kumimoji="1" lang="en-US" altLang="ja-JP" sz="1100" dirty="0" smtClean="0"/>
                        <a:t>1</a:t>
                      </a:r>
                      <a:r>
                        <a:rPr kumimoji="1" lang="ja-JP" altLang="en-US" sz="1100" dirty="0" smtClean="0"/>
                        <a:t>週</a:t>
                      </a:r>
                      <a:r>
                        <a:rPr kumimoji="1" lang="en-US" altLang="ja-JP" sz="1100" dirty="0" smtClean="0"/>
                        <a:t>40</a:t>
                      </a:r>
                      <a:r>
                        <a:rPr kumimoji="1" lang="ja-JP" altLang="en-US" sz="1100" dirty="0" smtClean="0"/>
                        <a:t>時間を超える労働及び休日労働について、時間外労働及び休日労働に関する協定を締結し、労働基準監督署に届け出ていますか</a:t>
                      </a:r>
                      <a:endParaRPr kumimoji="1" lang="ja-JP" altLang="en-US" sz="11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accent5">
                        <a:lumMod val="20000"/>
                        <a:lumOff val="80000"/>
                      </a:schemeClr>
                    </a:solidFill>
                  </a:tcPr>
                </a:tc>
                <a:tc>
                  <a:txBody>
                    <a:bodyPr/>
                    <a:lstStyle/>
                    <a:p>
                      <a:endParaRPr kumimoji="1" lang="ja-JP" altLang="en-US"/>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accent5">
                        <a:lumMod val="20000"/>
                        <a:lumOff val="80000"/>
                      </a:schemeClr>
                    </a:solidFill>
                  </a:tcPr>
                </a:tc>
              </a:tr>
              <a:tr h="383172">
                <a:tc vMerge="1">
                  <a:txBody>
                    <a:bodyPr/>
                    <a:lstStyle/>
                    <a:p>
                      <a:endParaRPr kumimoji="1" lang="ja-JP" altLang="en-US" dirty="0"/>
                    </a:p>
                  </a:txBody>
                  <a:tcPr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US" altLang="ja-JP" sz="1100" dirty="0" smtClean="0"/>
                        <a:t>36</a:t>
                      </a:r>
                      <a:r>
                        <a:rPr lang="ja-JP" altLang="en-US" sz="1100" dirty="0" smtClean="0"/>
                        <a:t>協定の限度時間を超えた時間外労働はありませんか</a:t>
                      </a:r>
                      <a:endParaRPr lang="ja-JP" altLang="en-US" sz="11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a:p>
                  </a:txBody>
                  <a:tcPr>
                    <a:lnL w="6350" cap="flat" cmpd="sng" algn="ctr">
                      <a:solidFill>
                        <a:schemeClr val="tx1"/>
                      </a:solidFill>
                      <a:prstDash val="solid"/>
                      <a:round/>
                      <a:headEnd type="none" w="med" len="med"/>
                      <a:tailEnd type="none" w="med" len="med"/>
                    </a:lnL>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r>
              <a:tr h="383172">
                <a:tc rowSpan="3">
                  <a:txBody>
                    <a:bodyPr/>
                    <a:lstStyle/>
                    <a:p>
                      <a:r>
                        <a:rPr kumimoji="1" lang="ja-JP" altLang="en-US" sz="1200" dirty="0" smtClean="0"/>
                        <a:t>割増賃金</a:t>
                      </a:r>
                      <a:endParaRPr kumimoji="1" lang="ja-JP" altLang="en-US" sz="1200" dirty="0"/>
                    </a:p>
                  </a:txBody>
                  <a:tcPr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100" dirty="0" smtClean="0"/>
                        <a:t>時間外労働について、</a:t>
                      </a:r>
                      <a:r>
                        <a:rPr kumimoji="1" lang="en-US" altLang="ja-JP" sz="1100" dirty="0" smtClean="0"/>
                        <a:t>2</a:t>
                      </a:r>
                      <a:r>
                        <a:rPr kumimoji="1" lang="ja-JP" altLang="en-US" sz="1100" dirty="0" smtClean="0"/>
                        <a:t>割</a:t>
                      </a:r>
                      <a:r>
                        <a:rPr kumimoji="1" lang="en-US" altLang="ja-JP" sz="1100" dirty="0" smtClean="0"/>
                        <a:t>5</a:t>
                      </a:r>
                      <a:r>
                        <a:rPr kumimoji="1" lang="ja-JP" altLang="en-US" sz="1100" dirty="0" smtClean="0"/>
                        <a:t>分以上の割増賃金を支払っていますか</a:t>
                      </a:r>
                      <a:endParaRPr kumimoji="1" lang="ja-JP" altLang="en-US" sz="11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accent5">
                        <a:lumMod val="20000"/>
                        <a:lumOff val="80000"/>
                      </a:schemeClr>
                    </a:solidFill>
                  </a:tcPr>
                </a:tc>
                <a:tc>
                  <a:txBody>
                    <a:bodyPr/>
                    <a:lstStyle/>
                    <a:p>
                      <a:endParaRPr kumimoji="1" lang="ja-JP" altLang="en-US" dirty="0"/>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accent5">
                        <a:lumMod val="20000"/>
                        <a:lumOff val="80000"/>
                      </a:schemeClr>
                    </a:solidFill>
                  </a:tcPr>
                </a:tc>
              </a:tr>
              <a:tr h="383172">
                <a:tc vMerge="1">
                  <a:txBody>
                    <a:bodyPr/>
                    <a:lstStyle/>
                    <a:p>
                      <a:endParaRPr kumimoji="1" lang="ja-JP" altLang="en-US"/>
                    </a:p>
                  </a:txBody>
                  <a:tcPr/>
                </a:tc>
                <a:tc>
                  <a:txBody>
                    <a:bodyPr/>
                    <a:lstStyle/>
                    <a:p>
                      <a:r>
                        <a:rPr kumimoji="1" lang="ja-JP" altLang="en-US" sz="1100" dirty="0" smtClean="0"/>
                        <a:t>休日労働について、</a:t>
                      </a:r>
                      <a:r>
                        <a:rPr kumimoji="1" lang="en-US" altLang="ja-JP" sz="1100" dirty="0" smtClean="0"/>
                        <a:t>3</a:t>
                      </a:r>
                      <a:r>
                        <a:rPr kumimoji="1" lang="ja-JP" altLang="en-US" sz="1100" dirty="0" smtClean="0"/>
                        <a:t>割</a:t>
                      </a:r>
                      <a:r>
                        <a:rPr kumimoji="1" lang="en-US" altLang="ja-JP" sz="1100" dirty="0" smtClean="0"/>
                        <a:t>5</a:t>
                      </a:r>
                      <a:r>
                        <a:rPr kumimoji="1" lang="ja-JP" altLang="en-US" sz="1100" dirty="0" smtClean="0"/>
                        <a:t>分以上の割増賃金を支払っていますか</a:t>
                      </a:r>
                      <a:endParaRPr kumimoji="1" lang="ja-JP" altLang="en-US" sz="11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accent5">
                        <a:lumMod val="20000"/>
                        <a:lumOff val="80000"/>
                      </a:schemeClr>
                    </a:solidFill>
                  </a:tcPr>
                </a:tc>
                <a:tc>
                  <a:txBody>
                    <a:bodyPr/>
                    <a:lstStyle/>
                    <a:p>
                      <a:endParaRPr kumimoji="1" lang="ja-JP" altLang="en-US" dirty="0"/>
                    </a:p>
                  </a:txBody>
                  <a:tcPr>
                    <a:lnL w="6350" cap="flat" cmpd="sng" algn="ctr">
                      <a:solidFill>
                        <a:schemeClr val="tx1"/>
                      </a:solidFill>
                      <a:prstDash val="solid"/>
                      <a:round/>
                      <a:headEnd type="none" w="med" len="med"/>
                      <a:tailEnd type="none" w="med" len="med"/>
                    </a:lnL>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accent5">
                        <a:lumMod val="20000"/>
                        <a:lumOff val="80000"/>
                      </a:schemeClr>
                    </a:solidFill>
                  </a:tcPr>
                </a:tc>
              </a:tr>
              <a:tr h="442122">
                <a:tc vMerge="1">
                  <a:txBody>
                    <a:bodyPr/>
                    <a:lstStyle/>
                    <a:p>
                      <a:endParaRPr lang="ja-JP" altLang="en-US" dirty="0"/>
                    </a:p>
                  </a:txBody>
                  <a:tcPr/>
                </a:tc>
                <a:tc>
                  <a:txBody>
                    <a:bodyPr/>
                    <a:lstStyle/>
                    <a:p>
                      <a:r>
                        <a:rPr kumimoji="1" lang="ja-JP" altLang="en-US" sz="1100" dirty="0" smtClean="0"/>
                        <a:t>深夜労働（午後</a:t>
                      </a:r>
                      <a:r>
                        <a:rPr kumimoji="1" lang="en-US" altLang="ja-JP" sz="1100" dirty="0" smtClean="0"/>
                        <a:t>10</a:t>
                      </a:r>
                      <a:r>
                        <a:rPr kumimoji="1" lang="ja-JP" altLang="en-US" sz="1100" dirty="0" smtClean="0"/>
                        <a:t>時～午前</a:t>
                      </a:r>
                      <a:r>
                        <a:rPr kumimoji="1" lang="en-US" altLang="ja-JP" sz="1100" dirty="0" smtClean="0"/>
                        <a:t>5</a:t>
                      </a:r>
                      <a:r>
                        <a:rPr kumimoji="1" lang="ja-JP" altLang="en-US" sz="1100" dirty="0" smtClean="0"/>
                        <a:t>時）について、</a:t>
                      </a:r>
                      <a:r>
                        <a:rPr kumimoji="1" lang="en-US" altLang="ja-JP" sz="1100" dirty="0" smtClean="0"/>
                        <a:t>2</a:t>
                      </a:r>
                      <a:r>
                        <a:rPr kumimoji="1" lang="ja-JP" altLang="en-US" sz="1100" dirty="0" smtClean="0"/>
                        <a:t>割</a:t>
                      </a:r>
                      <a:r>
                        <a:rPr kumimoji="1" lang="en-US" altLang="ja-JP" sz="1100" dirty="0" smtClean="0"/>
                        <a:t>5</a:t>
                      </a:r>
                      <a:r>
                        <a:rPr kumimoji="1" lang="ja-JP" altLang="en-US" sz="1100" dirty="0" smtClean="0"/>
                        <a:t>分以上の割増賃金を支払っていますか</a:t>
                      </a:r>
                      <a:endParaRPr kumimoji="1" lang="ja-JP" altLang="en-US" sz="11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a:p>
                  </a:txBody>
                  <a:tcPr>
                    <a:lnL w="6350" cap="flat" cmpd="sng" algn="ctr">
                      <a:solidFill>
                        <a:schemeClr val="tx1"/>
                      </a:solidFill>
                      <a:prstDash val="solid"/>
                      <a:round/>
                      <a:headEnd type="none" w="med" len="med"/>
                      <a:tailEnd type="none" w="med" len="med"/>
                    </a:lnL>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r>
              <a:tr h="442122">
                <a:tc rowSpan="2">
                  <a:txBody>
                    <a:bodyPr/>
                    <a:lstStyle/>
                    <a:p>
                      <a:r>
                        <a:rPr kumimoji="1" lang="ja-JP" altLang="en-US" sz="1200" dirty="0" smtClean="0"/>
                        <a:t>賃金の支払</a:t>
                      </a:r>
                      <a:endParaRPr kumimoji="1" lang="ja-JP" altLang="en-US" sz="1200" dirty="0"/>
                    </a:p>
                  </a:txBody>
                  <a:tcPr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100" dirty="0" smtClean="0"/>
                        <a:t>賃金は、</a:t>
                      </a:r>
                      <a:r>
                        <a:rPr kumimoji="1" lang="en-US" altLang="ja-JP" sz="1100" dirty="0" smtClean="0"/>
                        <a:t>1</a:t>
                      </a:r>
                      <a:r>
                        <a:rPr kumimoji="1" lang="ja-JP" altLang="en-US" sz="1100" dirty="0" smtClean="0"/>
                        <a:t>時間当たり</a:t>
                      </a:r>
                      <a:r>
                        <a:rPr kumimoji="1" lang="en-US" altLang="ja-JP" sz="1100" dirty="0" smtClean="0"/>
                        <a:t>716</a:t>
                      </a:r>
                      <a:r>
                        <a:rPr kumimoji="1" lang="ja-JP" altLang="en-US" sz="1100" dirty="0" smtClean="0"/>
                        <a:t>円（平成</a:t>
                      </a:r>
                      <a:r>
                        <a:rPr kumimoji="1" lang="en-US" altLang="ja-JP" sz="1100" dirty="0" smtClean="0"/>
                        <a:t>29</a:t>
                      </a:r>
                      <a:r>
                        <a:rPr kumimoji="1" lang="ja-JP" altLang="en-US" sz="1100" dirty="0" smtClean="0"/>
                        <a:t>年</a:t>
                      </a:r>
                      <a:r>
                        <a:rPr kumimoji="1" lang="en-US" altLang="ja-JP" sz="1100" dirty="0" smtClean="0"/>
                        <a:t>10</a:t>
                      </a:r>
                      <a:r>
                        <a:rPr kumimoji="1" lang="ja-JP" altLang="en-US" sz="1100" dirty="0" smtClean="0"/>
                        <a:t>月</a:t>
                      </a:r>
                      <a:r>
                        <a:rPr kumimoji="1" lang="en-US" altLang="ja-JP" sz="1100" dirty="0" smtClean="0"/>
                        <a:t>5</a:t>
                      </a:r>
                      <a:r>
                        <a:rPr kumimoji="1" lang="ja-JP" altLang="en-US" sz="1100" dirty="0" smtClean="0"/>
                        <a:t>日より</a:t>
                      </a:r>
                      <a:r>
                        <a:rPr kumimoji="1" lang="en-US" altLang="ja-JP" sz="1100" dirty="0" smtClean="0"/>
                        <a:t>740</a:t>
                      </a:r>
                      <a:r>
                        <a:rPr kumimoji="1" lang="ja-JP" altLang="en-US" sz="1100" dirty="0" smtClean="0"/>
                        <a:t>円）以上支払っていますか</a:t>
                      </a:r>
                      <a:endParaRPr kumimoji="1" lang="ja-JP" altLang="en-US" sz="11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accent5">
                        <a:lumMod val="20000"/>
                        <a:lumOff val="80000"/>
                      </a:schemeClr>
                    </a:solidFill>
                  </a:tcPr>
                </a:tc>
                <a:tc>
                  <a:txBody>
                    <a:bodyPr/>
                    <a:lstStyle/>
                    <a:p>
                      <a:endParaRPr kumimoji="1" lang="ja-JP" altLang="en-US" dirty="0"/>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accent5">
                        <a:lumMod val="20000"/>
                        <a:lumOff val="80000"/>
                      </a:schemeClr>
                    </a:solidFill>
                  </a:tcPr>
                </a:tc>
              </a:tr>
              <a:tr h="383172">
                <a:tc vMerge="1">
                  <a:txBody>
                    <a:bodyPr/>
                    <a:lstStyle/>
                    <a:p>
                      <a:endParaRPr kumimoji="1" lang="ja-JP" altLang="en-US"/>
                    </a:p>
                  </a:txBody>
                  <a:tcPr/>
                </a:tc>
                <a:tc>
                  <a:txBody>
                    <a:bodyPr/>
                    <a:lstStyle/>
                    <a:p>
                      <a:r>
                        <a:rPr lang="ja-JP" altLang="en-US" sz="1100" dirty="0" smtClean="0"/>
                        <a:t>税金、社会保険料等を除き、労使協定を行わずに、賃金から寮費等を控除していませんか</a:t>
                      </a:r>
                      <a:endParaRPr lang="ja-JP" altLang="en-US" sz="11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dirty="0"/>
                    </a:p>
                  </a:txBody>
                  <a:tcPr>
                    <a:lnL w="6350" cap="flat" cmpd="sng" algn="ctr">
                      <a:solidFill>
                        <a:schemeClr val="tx1"/>
                      </a:solidFill>
                      <a:prstDash val="solid"/>
                      <a:round/>
                      <a:headEnd type="none" w="med" len="med"/>
                      <a:tailEnd type="none" w="med" len="med"/>
                    </a:lnL>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r>
              <a:tr h="560021">
                <a:tc>
                  <a:txBody>
                    <a:bodyPr/>
                    <a:lstStyle/>
                    <a:p>
                      <a:r>
                        <a:rPr lang="ja-JP" altLang="en-US" sz="1200" dirty="0" smtClean="0"/>
                        <a:t>年次</a:t>
                      </a:r>
                      <a:endParaRPr lang="en-US" altLang="ja-JP" sz="1200" dirty="0" smtClean="0"/>
                    </a:p>
                    <a:p>
                      <a:r>
                        <a:rPr lang="ja-JP" altLang="en-US" sz="1200" dirty="0" smtClean="0"/>
                        <a:t>有給休暇</a:t>
                      </a:r>
                      <a:endParaRPr lang="ja-JP" altLang="en-US" sz="1200" dirty="0"/>
                    </a:p>
                  </a:txBody>
                  <a:tcPr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en-US" altLang="ja-JP" sz="1100" dirty="0" smtClean="0"/>
                        <a:t>6</a:t>
                      </a:r>
                      <a:r>
                        <a:rPr kumimoji="1" lang="ja-JP" altLang="en-US" sz="1100" dirty="0" smtClean="0"/>
                        <a:t>か月以上継続勤務し、全労働日の</a:t>
                      </a:r>
                      <a:r>
                        <a:rPr kumimoji="1" lang="en-US" altLang="ja-JP" sz="1100" dirty="0" smtClean="0"/>
                        <a:t>8</a:t>
                      </a:r>
                      <a:r>
                        <a:rPr kumimoji="1" lang="ja-JP" altLang="en-US" sz="1100" dirty="0" smtClean="0"/>
                        <a:t>割以上出勤した場合、年次有給休暇を与えていますか</a:t>
                      </a:r>
                      <a:endParaRPr kumimoji="1" lang="ja-JP" altLang="en-US" sz="11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dirty="0"/>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r>
              <a:tr h="442122">
                <a:tc>
                  <a:txBody>
                    <a:bodyPr/>
                    <a:lstStyle/>
                    <a:p>
                      <a:r>
                        <a:rPr kumimoji="1" lang="ja-JP" altLang="en-US" sz="1200" dirty="0" smtClean="0"/>
                        <a:t>賃金台帳</a:t>
                      </a:r>
                      <a:endParaRPr kumimoji="1" lang="ja-JP" altLang="en-US" sz="1200" dirty="0"/>
                    </a:p>
                  </a:txBody>
                  <a:tcPr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100" dirty="0" smtClean="0"/>
                        <a:t>賃金台帳に労働日数、労働時間数、時間外労働・休日労働及び深夜労働の労働時間数などを記録していますか</a:t>
                      </a:r>
                      <a:endParaRPr kumimoji="1" lang="ja-JP" altLang="en-US" sz="11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dirty="0"/>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r>
              <a:tr h="442122">
                <a:tc>
                  <a:txBody>
                    <a:bodyPr/>
                    <a:lstStyle/>
                    <a:p>
                      <a:r>
                        <a:rPr kumimoji="1" lang="ja-JP" altLang="en-US" sz="1200" dirty="0" smtClean="0"/>
                        <a:t>寄宿舎</a:t>
                      </a:r>
                      <a:endParaRPr kumimoji="1" lang="ja-JP" altLang="en-US" sz="1200" dirty="0"/>
                    </a:p>
                  </a:txBody>
                  <a:tcPr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r>
                        <a:rPr kumimoji="1" lang="ja-JP" altLang="en-US" sz="1100" dirty="0" smtClean="0"/>
                        <a:t>寄宿舎を設置している場合、避難設備など事業附属寄宿舎規程にある措置を講じていますか</a:t>
                      </a:r>
                      <a:endParaRPr kumimoji="1" lang="ja-JP" altLang="en-US" sz="11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endParaRPr kumimoji="1" lang="ja-JP" altLang="en-US" dirty="0"/>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solidFill>
                      <a:schemeClr val="accent5">
                        <a:lumMod val="20000"/>
                        <a:lumOff val="80000"/>
                      </a:schemeClr>
                    </a:solidFill>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817978660"/>
              </p:ext>
            </p:extLst>
          </p:nvPr>
        </p:nvGraphicFramePr>
        <p:xfrm>
          <a:off x="367571" y="5868566"/>
          <a:ext cx="6768753" cy="1529080"/>
        </p:xfrm>
        <a:graphic>
          <a:graphicData uri="http://schemas.openxmlformats.org/drawingml/2006/table">
            <a:tbl>
              <a:tblPr firstRow="1" bandRow="1">
                <a:tableStyleId>{5C22544A-7EE6-4342-B048-85BDC9FD1C3A}</a:tableStyleId>
              </a:tblPr>
              <a:tblGrid>
                <a:gridCol w="1117771"/>
                <a:gridCol w="5112568"/>
                <a:gridCol w="538414"/>
              </a:tblGrid>
              <a:tr h="288032">
                <a:tc>
                  <a:txBody>
                    <a:bodyPr/>
                    <a:lstStyle/>
                    <a:p>
                      <a:pPr algn="ctr"/>
                      <a:r>
                        <a:rPr kumimoji="1" lang="ja-JP" altLang="en-US" sz="1200" dirty="0" smtClean="0"/>
                        <a:t>安全衛生</a:t>
                      </a:r>
                      <a:endParaRPr kumimoji="1" lang="ja-JP" altLang="en-US" sz="1600" dirty="0"/>
                    </a:p>
                  </a:txBody>
                  <a:tcPr anchor="ctr"/>
                </a:tc>
                <a:tc>
                  <a:txBody>
                    <a:bodyPr/>
                    <a:lstStyle/>
                    <a:p>
                      <a:pPr algn="ctr"/>
                      <a:r>
                        <a:rPr kumimoji="1" lang="ja-JP" altLang="en-US" sz="1800" b="0" dirty="0" smtClean="0"/>
                        <a:t>チ　ェ　ッ　ク　ポ　イ　ン　ト</a:t>
                      </a:r>
                      <a:endParaRPr kumimoji="1" lang="ja-JP" altLang="en-US" sz="1200" b="0" dirty="0"/>
                    </a:p>
                  </a:txBody>
                  <a:tcPr anchor="ctr"/>
                </a:tc>
                <a:tc>
                  <a:txBody>
                    <a:bodyPr/>
                    <a:lstStyle/>
                    <a:p>
                      <a:pPr algn="ctr"/>
                      <a:r>
                        <a:rPr kumimoji="1" lang="ja-JP" altLang="en-US" sz="1200" b="0" dirty="0" smtClean="0"/>
                        <a:t>☑欄</a:t>
                      </a:r>
                      <a:endParaRPr kumimoji="1" lang="ja-JP" altLang="en-US" sz="1200" b="0" dirty="0"/>
                    </a:p>
                  </a:txBody>
                  <a:tcPr anchor="ctr"/>
                </a:tc>
              </a:tr>
              <a:tr h="370840">
                <a:tc>
                  <a:txBody>
                    <a:bodyPr/>
                    <a:lstStyle/>
                    <a:p>
                      <a:r>
                        <a:rPr kumimoji="1" lang="ja-JP" altLang="en-US" sz="1200" dirty="0" smtClean="0"/>
                        <a:t>健康診断</a:t>
                      </a:r>
                      <a:endParaRPr kumimoji="1" lang="ja-JP" altLang="en-US" sz="1200" dirty="0"/>
                    </a:p>
                  </a:txBody>
                  <a:tcPr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100" dirty="0" smtClean="0"/>
                        <a:t>年</a:t>
                      </a:r>
                      <a:r>
                        <a:rPr kumimoji="1" lang="en-US" altLang="ja-JP" sz="1100" dirty="0" smtClean="0"/>
                        <a:t>1</a:t>
                      </a:r>
                      <a:r>
                        <a:rPr kumimoji="1" lang="ja-JP" altLang="en-US" sz="1100" dirty="0" smtClean="0"/>
                        <a:t>回（深夜業がある場合は</a:t>
                      </a:r>
                      <a:r>
                        <a:rPr kumimoji="1" lang="en-US" altLang="ja-JP" sz="1100" dirty="0" smtClean="0"/>
                        <a:t>6</a:t>
                      </a:r>
                      <a:r>
                        <a:rPr kumimoji="1" lang="ja-JP" altLang="en-US" sz="1100" dirty="0" smtClean="0"/>
                        <a:t>か月に</a:t>
                      </a:r>
                      <a:r>
                        <a:rPr kumimoji="1" lang="en-US" altLang="ja-JP" sz="1100" dirty="0" smtClean="0"/>
                        <a:t>1</a:t>
                      </a:r>
                      <a:r>
                        <a:rPr kumimoji="1" lang="ja-JP" altLang="en-US" sz="1100" dirty="0" smtClean="0"/>
                        <a:t>回）以上、定期健康診断を行っていますか</a:t>
                      </a:r>
                      <a:endParaRPr kumimoji="1" lang="ja-JP" altLang="en-US" sz="11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900" dirty="0"/>
                    </a:p>
                  </a:txBody>
                  <a:tcP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5">
                        <a:lumMod val="20000"/>
                        <a:lumOff val="80000"/>
                      </a:schemeClr>
                    </a:solidFill>
                  </a:tcPr>
                </a:tc>
              </a:tr>
              <a:tr h="370840">
                <a:tc>
                  <a:txBody>
                    <a:bodyPr/>
                    <a:lstStyle/>
                    <a:p>
                      <a:r>
                        <a:rPr lang="ja-JP" altLang="en-US" sz="1200" dirty="0" smtClean="0"/>
                        <a:t>安全基準</a:t>
                      </a:r>
                      <a:endParaRPr lang="ja-JP" altLang="en-US" sz="1200" dirty="0"/>
                    </a:p>
                  </a:txBody>
                  <a:tcPr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ja-JP" altLang="en-US" sz="1100" dirty="0" smtClean="0"/>
                        <a:t>機械、器具、設備による危険を防止するために対策をとっていますか</a:t>
                      </a:r>
                      <a:endParaRPr lang="ja-JP" altLang="en-US" sz="11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dirty="0"/>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r>
              <a:tr h="370840">
                <a:tc>
                  <a:txBody>
                    <a:bodyPr/>
                    <a:lstStyle/>
                    <a:p>
                      <a:r>
                        <a:rPr lang="ja-JP" altLang="en-US" sz="1200" dirty="0" smtClean="0"/>
                        <a:t>健康管理</a:t>
                      </a:r>
                      <a:endParaRPr lang="ja-JP" altLang="en-US" sz="1200" dirty="0"/>
                    </a:p>
                  </a:txBody>
                  <a:tcPr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r>
                        <a:rPr lang="ja-JP" altLang="en-US" sz="1100" dirty="0" smtClean="0"/>
                        <a:t>月</a:t>
                      </a:r>
                      <a:r>
                        <a:rPr lang="en-US" altLang="ja-JP" sz="1100" dirty="0" smtClean="0"/>
                        <a:t>80</a:t>
                      </a:r>
                      <a:r>
                        <a:rPr lang="ja-JP" altLang="en-US" sz="1100" dirty="0" smtClean="0"/>
                        <a:t>時間を超える時間外労働、休日労働により、過重労働になっていませんか</a:t>
                      </a:r>
                      <a:endParaRPr lang="en-US" altLang="ja-JP" sz="1100" dirty="0" smtClean="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accent5">
                        <a:lumMod val="20000"/>
                        <a:lumOff val="80000"/>
                      </a:schemeClr>
                    </a:solidFill>
                  </a:tcPr>
                </a:tc>
                <a:tc>
                  <a:txBody>
                    <a:bodyPr/>
                    <a:lstStyle/>
                    <a:p>
                      <a:endParaRPr kumimoji="1" lang="ja-JP" altLang="en-US" dirty="0"/>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solidFill>
                      <a:schemeClr val="accent5">
                        <a:lumMod val="20000"/>
                        <a:lumOff val="80000"/>
                      </a:schemeClr>
                    </a:solidFill>
                  </a:tcPr>
                </a:tc>
              </a:tr>
            </a:tbl>
          </a:graphicData>
        </a:graphic>
      </p:graphicFrame>
      <p:sp>
        <p:nvSpPr>
          <p:cNvPr id="8" name="角丸四角形 7"/>
          <p:cNvSpPr/>
          <p:nvPr/>
        </p:nvSpPr>
        <p:spPr>
          <a:xfrm>
            <a:off x="396255" y="7524750"/>
            <a:ext cx="6696744" cy="2232248"/>
          </a:xfrm>
          <a:prstGeom prst="roundRect">
            <a:avLst>
              <a:gd name="adj" fmla="val 8708"/>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eaLnBrk="0" hangingPunct="0"/>
            <a:r>
              <a:rPr lang="ja-JP" altLang="en-US" sz="1400" dirty="0" smtClean="0">
                <a:solidFill>
                  <a:schemeClr val="tx1"/>
                </a:solidFill>
                <a:latin typeface="ＤＦ平成明朝体W7" panose="02020709000000000000" pitchFamily="17" charset="-128"/>
                <a:ea typeface="ＤＦ平成明朝体W7" panose="02020709000000000000" pitchFamily="17" charset="-128"/>
                <a:cs typeface="メイリオ" panose="020B0604030504040204" pitchFamily="50" charset="-128"/>
              </a:rPr>
              <a:t>「労働時間の適正な把握のために使用者が講ずべき措置に関するガイドライン」より</a:t>
            </a:r>
            <a:endParaRPr lang="en-US" altLang="ja-JP" sz="1400" dirty="0" smtClean="0">
              <a:solidFill>
                <a:schemeClr val="tx1"/>
              </a:solidFill>
              <a:latin typeface="ＤＦ平成明朝体W7" panose="02020709000000000000" pitchFamily="17" charset="-128"/>
              <a:ea typeface="ＤＦ平成明朝体W7" panose="02020709000000000000" pitchFamily="17" charset="-128"/>
              <a:cs typeface="メイリオ" panose="020B0604030504040204" pitchFamily="50" charset="-128"/>
            </a:endParaRPr>
          </a:p>
          <a:p>
            <a:r>
              <a:rPr kumimoji="1" lang="ja-JP" altLang="en-US" sz="1200" b="1" u="sng" dirty="0" smtClean="0">
                <a:solidFill>
                  <a:schemeClr val="tx1"/>
                </a:solidFill>
                <a:latin typeface="+mn-ea"/>
              </a:rPr>
              <a:t>＜労働時間の把握と記録＞</a:t>
            </a:r>
            <a:endParaRPr kumimoji="1" lang="en-US" altLang="ja-JP" sz="1200" b="1" u="sng" dirty="0" smtClean="0">
              <a:solidFill>
                <a:schemeClr val="tx1"/>
              </a:solidFill>
              <a:latin typeface="+mn-ea"/>
            </a:endParaRPr>
          </a:p>
          <a:p>
            <a:pPr indent="-360000"/>
            <a:r>
              <a:rPr lang="ja-JP" altLang="en-US" sz="1050" dirty="0">
                <a:solidFill>
                  <a:schemeClr val="tx1"/>
                </a:solidFill>
                <a:latin typeface="+mn-ea"/>
                <a:cs typeface="メイリオ" panose="020B0604030504040204" pitchFamily="50" charset="-128"/>
              </a:rPr>
              <a:t>●</a:t>
            </a:r>
            <a:r>
              <a:rPr lang="ja-JP" altLang="en-US" sz="1050" dirty="0" smtClean="0">
                <a:solidFill>
                  <a:schemeClr val="tx1"/>
                </a:solidFill>
                <a:latin typeface="+mn-ea"/>
                <a:cs typeface="メイリオ" panose="020B0604030504040204" pitchFamily="50" charset="-128"/>
              </a:rPr>
              <a:t>使用者は、労働時間を適正に把握するため、</a:t>
            </a:r>
            <a:r>
              <a:rPr lang="ja-JP" altLang="en-US" sz="1050" u="sng" dirty="0" smtClean="0">
                <a:solidFill>
                  <a:schemeClr val="tx1"/>
                </a:solidFill>
                <a:latin typeface="+mn-ea"/>
                <a:cs typeface="メイリオ" panose="020B0604030504040204" pitchFamily="50" charset="-128"/>
              </a:rPr>
              <a:t>労働者</a:t>
            </a:r>
            <a:r>
              <a:rPr lang="ja-JP" altLang="en-US" sz="1050" u="sng" dirty="0">
                <a:solidFill>
                  <a:schemeClr val="tx1"/>
                </a:solidFill>
                <a:latin typeface="+mn-ea"/>
                <a:cs typeface="メイリオ" panose="020B0604030504040204" pitchFamily="50" charset="-128"/>
              </a:rPr>
              <a:t>の</a:t>
            </a:r>
            <a:r>
              <a:rPr lang="ja-JP" altLang="en-US" sz="1050" u="sng" dirty="0">
                <a:solidFill>
                  <a:srgbClr val="FF0000"/>
                </a:solidFill>
                <a:latin typeface="+mn-ea"/>
                <a:cs typeface="メイリオ" panose="020B0604030504040204" pitchFamily="50" charset="-128"/>
              </a:rPr>
              <a:t>労働日ごとの始業・終業時刻</a:t>
            </a:r>
            <a:r>
              <a:rPr lang="ja-JP" altLang="en-US" sz="1050" u="sng" dirty="0" smtClean="0">
                <a:solidFill>
                  <a:schemeClr val="tx1"/>
                </a:solidFill>
                <a:latin typeface="+mn-ea"/>
                <a:cs typeface="メイリオ" panose="020B0604030504040204" pitchFamily="50" charset="-128"/>
              </a:rPr>
              <a:t>を確認し、</a:t>
            </a:r>
            <a:endParaRPr lang="en-US" altLang="ja-JP" sz="1050" u="sng" dirty="0" smtClean="0">
              <a:solidFill>
                <a:schemeClr val="tx1"/>
              </a:solidFill>
              <a:latin typeface="+mn-ea"/>
              <a:cs typeface="メイリオ" panose="020B0604030504040204" pitchFamily="50" charset="-128"/>
            </a:endParaRPr>
          </a:p>
          <a:p>
            <a:pPr indent="-360000"/>
            <a:r>
              <a:rPr lang="ja-JP" altLang="en-US" sz="1050" dirty="0">
                <a:solidFill>
                  <a:schemeClr val="tx1"/>
                </a:solidFill>
                <a:latin typeface="+mn-ea"/>
                <a:cs typeface="メイリオ" panose="020B0604030504040204" pitchFamily="50" charset="-128"/>
              </a:rPr>
              <a:t>　</a:t>
            </a:r>
            <a:r>
              <a:rPr lang="ja-JP" altLang="en-US" sz="1050" u="sng" dirty="0" smtClean="0">
                <a:solidFill>
                  <a:schemeClr val="tx1"/>
                </a:solidFill>
                <a:latin typeface="+mn-ea"/>
                <a:cs typeface="メイリオ" panose="020B0604030504040204" pitchFamily="50" charset="-128"/>
              </a:rPr>
              <a:t>これを記録する必要</a:t>
            </a:r>
            <a:r>
              <a:rPr lang="ja-JP" altLang="en-US" sz="1050" dirty="0" smtClean="0">
                <a:solidFill>
                  <a:schemeClr val="tx1"/>
                </a:solidFill>
                <a:latin typeface="+mn-ea"/>
                <a:cs typeface="メイリオ" panose="020B0604030504040204" pitchFamily="50" charset="-128"/>
              </a:rPr>
              <a:t>があります。</a:t>
            </a:r>
            <a:endParaRPr lang="en-US" altLang="ja-JP" sz="1050" dirty="0" smtClean="0">
              <a:solidFill>
                <a:schemeClr val="tx1"/>
              </a:solidFill>
              <a:latin typeface="+mn-ea"/>
              <a:cs typeface="メイリオ" panose="020B0604030504040204" pitchFamily="50" charset="-128"/>
            </a:endParaRPr>
          </a:p>
          <a:p>
            <a:r>
              <a:rPr lang="ja-JP" altLang="en-US" sz="1050" dirty="0" smtClean="0">
                <a:solidFill>
                  <a:schemeClr val="tx1"/>
                </a:solidFill>
                <a:latin typeface="+mn-ea"/>
                <a:cs typeface="メイリオ" panose="020B0604030504040204" pitchFamily="50" charset="-128"/>
              </a:rPr>
              <a:t>●</a:t>
            </a:r>
            <a:r>
              <a:rPr lang="ja-JP" altLang="en-US" sz="1050" u="sng" dirty="0" smtClean="0">
                <a:solidFill>
                  <a:srgbClr val="FF0000"/>
                </a:solidFill>
                <a:latin typeface="+mn-ea"/>
                <a:cs typeface="メイリオ" panose="020B0604030504040204" pitchFamily="50" charset="-128"/>
              </a:rPr>
              <a:t>使用者が始業</a:t>
            </a:r>
            <a:r>
              <a:rPr lang="ja-JP" altLang="en-US" sz="1050" u="sng" dirty="0">
                <a:solidFill>
                  <a:srgbClr val="FF0000"/>
                </a:solidFill>
                <a:latin typeface="+mn-ea"/>
                <a:cs typeface="メイリオ" panose="020B0604030504040204" pitchFamily="50" charset="-128"/>
              </a:rPr>
              <a:t>・</a:t>
            </a:r>
            <a:r>
              <a:rPr lang="ja-JP" altLang="en-US" sz="1050" u="sng" dirty="0" smtClean="0">
                <a:solidFill>
                  <a:srgbClr val="FF0000"/>
                </a:solidFill>
                <a:latin typeface="+mn-ea"/>
                <a:cs typeface="メイリオ" panose="020B0604030504040204" pitchFamily="50" charset="-128"/>
              </a:rPr>
              <a:t>終業時刻</a:t>
            </a:r>
            <a:r>
              <a:rPr lang="ja-JP" altLang="en-US" sz="1050" u="sng" dirty="0">
                <a:solidFill>
                  <a:srgbClr val="FF0000"/>
                </a:solidFill>
                <a:latin typeface="+mn-ea"/>
                <a:cs typeface="メイリオ" panose="020B0604030504040204" pitchFamily="50" charset="-128"/>
              </a:rPr>
              <a:t>を確認</a:t>
            </a:r>
            <a:r>
              <a:rPr lang="ja-JP" altLang="en-US" sz="1050" u="sng" dirty="0" smtClean="0">
                <a:solidFill>
                  <a:srgbClr val="FF0000"/>
                </a:solidFill>
                <a:latin typeface="+mn-ea"/>
                <a:cs typeface="メイリオ" panose="020B0604030504040204" pitchFamily="50" charset="-128"/>
              </a:rPr>
              <a:t>し、記録する方法</a:t>
            </a:r>
            <a:r>
              <a:rPr lang="ja-JP" altLang="en-US" sz="1050" u="sng" dirty="0" smtClean="0">
                <a:solidFill>
                  <a:schemeClr val="tx1"/>
                </a:solidFill>
                <a:latin typeface="+mn-ea"/>
                <a:cs typeface="メイリオ" panose="020B0604030504040204" pitchFamily="50" charset="-128"/>
              </a:rPr>
              <a:t>としては、原則として次の方法があります。</a:t>
            </a:r>
            <a:endParaRPr lang="en-US" altLang="ja-JP" sz="1050" u="sng" dirty="0" smtClean="0">
              <a:solidFill>
                <a:schemeClr val="tx1"/>
              </a:solidFill>
              <a:latin typeface="+mn-ea"/>
              <a:cs typeface="メイリオ" panose="020B0604030504040204" pitchFamily="50" charset="-128"/>
            </a:endParaRPr>
          </a:p>
          <a:p>
            <a:r>
              <a:rPr lang="ja-JP" altLang="en-US" sz="1050" dirty="0" smtClean="0">
                <a:solidFill>
                  <a:schemeClr val="tx1"/>
                </a:solidFill>
                <a:latin typeface="+mn-ea"/>
                <a:cs typeface="メイリオ" panose="020B0604030504040204" pitchFamily="50" charset="-128"/>
              </a:rPr>
              <a:t>　</a:t>
            </a:r>
            <a:r>
              <a:rPr lang="ja-JP" altLang="en-US" sz="1050" u="sng" dirty="0" smtClean="0">
                <a:solidFill>
                  <a:schemeClr val="tx1"/>
                </a:solidFill>
                <a:latin typeface="+mn-ea"/>
                <a:cs typeface="メイリオ" panose="020B0604030504040204" pitchFamily="50" charset="-128"/>
              </a:rPr>
              <a:t>①</a:t>
            </a:r>
            <a:r>
              <a:rPr lang="ja-JP" altLang="en-US" sz="1050" u="sng" dirty="0" smtClean="0">
                <a:solidFill>
                  <a:schemeClr val="tx1"/>
                </a:solidFill>
                <a:latin typeface="+mn-ea"/>
              </a:rPr>
              <a:t>使用者</a:t>
            </a:r>
            <a:r>
              <a:rPr lang="ja-JP" altLang="en-US" sz="1050" dirty="0" smtClean="0">
                <a:solidFill>
                  <a:schemeClr val="tx1"/>
                </a:solidFill>
                <a:latin typeface="+mn-ea"/>
              </a:rPr>
              <a:t>が、</a:t>
            </a:r>
            <a:r>
              <a:rPr lang="ja-JP" altLang="en-US" sz="1050" u="sng" dirty="0" smtClean="0">
                <a:solidFill>
                  <a:schemeClr val="tx1"/>
                </a:solidFill>
                <a:latin typeface="+mn-ea"/>
              </a:rPr>
              <a:t>自ら現認することにより確認</a:t>
            </a:r>
            <a:r>
              <a:rPr lang="ja-JP" altLang="en-US" sz="1050" dirty="0" smtClean="0">
                <a:solidFill>
                  <a:schemeClr val="tx1"/>
                </a:solidFill>
                <a:latin typeface="+mn-ea"/>
              </a:rPr>
              <a:t>し、適正に記録すること。</a:t>
            </a:r>
            <a:endParaRPr lang="en-US" altLang="ja-JP" sz="1050" dirty="0" smtClean="0">
              <a:solidFill>
                <a:schemeClr val="tx1"/>
              </a:solidFill>
              <a:latin typeface="+mn-ea"/>
            </a:endParaRPr>
          </a:p>
          <a:p>
            <a:r>
              <a:rPr lang="ja-JP" altLang="en-US" sz="1050" dirty="0" smtClean="0">
                <a:solidFill>
                  <a:schemeClr val="tx1"/>
                </a:solidFill>
                <a:latin typeface="+mn-ea"/>
              </a:rPr>
              <a:t>　</a:t>
            </a:r>
            <a:r>
              <a:rPr lang="ja-JP" altLang="en-US" sz="1050" u="sng" dirty="0" smtClean="0">
                <a:solidFill>
                  <a:schemeClr val="tx1"/>
                </a:solidFill>
                <a:latin typeface="+mn-ea"/>
              </a:rPr>
              <a:t>②タイムカード</a:t>
            </a:r>
            <a:r>
              <a:rPr lang="ja-JP" altLang="en-US" sz="1050" u="sng" dirty="0">
                <a:solidFill>
                  <a:schemeClr val="tx1"/>
                </a:solidFill>
                <a:latin typeface="+mn-ea"/>
              </a:rPr>
              <a:t>、ＩＣカード、パソコンの使用時間の記録</a:t>
            </a:r>
            <a:r>
              <a:rPr lang="ja-JP" altLang="en-US" sz="1050" dirty="0" smtClean="0">
                <a:solidFill>
                  <a:schemeClr val="tx1"/>
                </a:solidFill>
                <a:latin typeface="+mn-ea"/>
              </a:rPr>
              <a:t>等の</a:t>
            </a:r>
            <a:r>
              <a:rPr lang="ja-JP" altLang="en-US" sz="1050" dirty="0">
                <a:solidFill>
                  <a:schemeClr val="tx1"/>
                </a:solidFill>
                <a:latin typeface="+mn-ea"/>
              </a:rPr>
              <a:t>客観的な記録を基礎として確認し</a:t>
            </a:r>
            <a:r>
              <a:rPr lang="ja-JP" altLang="en-US" sz="1050" dirty="0" smtClean="0">
                <a:solidFill>
                  <a:schemeClr val="tx1"/>
                </a:solidFill>
                <a:latin typeface="+mn-ea"/>
              </a:rPr>
              <a:t>、</a:t>
            </a:r>
            <a:endParaRPr lang="en-US" altLang="ja-JP" sz="1050" dirty="0" smtClean="0">
              <a:solidFill>
                <a:schemeClr val="tx1"/>
              </a:solidFill>
              <a:latin typeface="+mn-ea"/>
            </a:endParaRPr>
          </a:p>
          <a:p>
            <a:r>
              <a:rPr lang="ja-JP" altLang="en-US" sz="1050" dirty="0">
                <a:solidFill>
                  <a:schemeClr val="tx1"/>
                </a:solidFill>
                <a:latin typeface="+mn-ea"/>
              </a:rPr>
              <a:t>　</a:t>
            </a:r>
            <a:r>
              <a:rPr lang="ja-JP" altLang="en-US" sz="1050" dirty="0" smtClean="0">
                <a:solidFill>
                  <a:schemeClr val="tx1"/>
                </a:solidFill>
                <a:latin typeface="+mn-ea"/>
              </a:rPr>
              <a:t>　適正</a:t>
            </a:r>
            <a:r>
              <a:rPr lang="ja-JP" altLang="en-US" sz="1050" dirty="0">
                <a:solidFill>
                  <a:schemeClr val="tx1"/>
                </a:solidFill>
                <a:latin typeface="+mn-ea"/>
              </a:rPr>
              <a:t>に記録すること</a:t>
            </a:r>
            <a:r>
              <a:rPr lang="ja-JP" altLang="en-US" sz="1050" dirty="0" smtClean="0">
                <a:solidFill>
                  <a:schemeClr val="tx1"/>
                </a:solidFill>
                <a:latin typeface="+mn-ea"/>
              </a:rPr>
              <a:t>。</a:t>
            </a:r>
            <a:endParaRPr lang="en-US" altLang="ja-JP" sz="1050" dirty="0" smtClean="0">
              <a:solidFill>
                <a:schemeClr val="tx1"/>
              </a:solidFill>
              <a:latin typeface="+mn-ea"/>
            </a:endParaRPr>
          </a:p>
          <a:p>
            <a:r>
              <a:rPr lang="ja-JP" altLang="en-US" sz="1050" dirty="0" smtClean="0">
                <a:solidFill>
                  <a:schemeClr val="tx1"/>
                </a:solidFill>
                <a:latin typeface="+mn-ea"/>
              </a:rPr>
              <a:t>●使用者は、労働者名簿、賃金台帳のみならず、</a:t>
            </a:r>
            <a:r>
              <a:rPr lang="ja-JP" altLang="en-US" sz="1050" u="sng" dirty="0" smtClean="0">
                <a:solidFill>
                  <a:srgbClr val="FF0000"/>
                </a:solidFill>
                <a:latin typeface="+mn-ea"/>
              </a:rPr>
              <a:t>出勤簿やタイムカード等の労働時間の記録に関</a:t>
            </a:r>
            <a:endParaRPr lang="en-US" altLang="ja-JP" sz="1050" u="sng" dirty="0" smtClean="0">
              <a:solidFill>
                <a:srgbClr val="FF0000"/>
              </a:solidFill>
              <a:latin typeface="+mn-ea"/>
            </a:endParaRPr>
          </a:p>
          <a:p>
            <a:r>
              <a:rPr lang="ja-JP" altLang="en-US" sz="1050" dirty="0">
                <a:solidFill>
                  <a:srgbClr val="FF0000"/>
                </a:solidFill>
                <a:latin typeface="+mn-ea"/>
              </a:rPr>
              <a:t>　</a:t>
            </a:r>
            <a:r>
              <a:rPr lang="ja-JP" altLang="en-US" sz="1050" u="sng" dirty="0" smtClean="0">
                <a:solidFill>
                  <a:srgbClr val="FF0000"/>
                </a:solidFill>
                <a:latin typeface="+mn-ea"/>
              </a:rPr>
              <a:t>する書類</a:t>
            </a:r>
            <a:r>
              <a:rPr lang="ja-JP" altLang="en-US" sz="1050" dirty="0" smtClean="0">
                <a:solidFill>
                  <a:schemeClr val="tx1"/>
                </a:solidFill>
                <a:latin typeface="+mn-ea"/>
              </a:rPr>
              <a:t>について、労働基準法第</a:t>
            </a:r>
            <a:r>
              <a:rPr lang="en-US" altLang="ja-JP" sz="1050" dirty="0" smtClean="0">
                <a:solidFill>
                  <a:schemeClr val="tx1"/>
                </a:solidFill>
                <a:latin typeface="+mn-ea"/>
              </a:rPr>
              <a:t>109</a:t>
            </a:r>
            <a:r>
              <a:rPr lang="ja-JP" altLang="en-US" sz="1050" dirty="0" smtClean="0">
                <a:solidFill>
                  <a:schemeClr val="tx1"/>
                </a:solidFill>
                <a:latin typeface="+mn-ea"/>
              </a:rPr>
              <a:t>条に基づき、</a:t>
            </a:r>
            <a:r>
              <a:rPr lang="ja-JP" altLang="en-US" sz="1050" u="sng" dirty="0" smtClean="0">
                <a:solidFill>
                  <a:srgbClr val="FF0000"/>
                </a:solidFill>
                <a:latin typeface="+mn-ea"/>
              </a:rPr>
              <a:t>３年間保存</a:t>
            </a:r>
            <a:r>
              <a:rPr lang="ja-JP" altLang="en-US" sz="1050" dirty="0" smtClean="0">
                <a:solidFill>
                  <a:schemeClr val="tx1"/>
                </a:solidFill>
                <a:latin typeface="+mn-ea"/>
              </a:rPr>
              <a:t>が義務づけられています。</a:t>
            </a:r>
            <a:endParaRPr kumimoji="1" lang="ja-JP" altLang="en-US" sz="1050" dirty="0">
              <a:solidFill>
                <a:schemeClr val="tx1"/>
              </a:solidFill>
              <a:latin typeface="+mn-ea"/>
            </a:endParaRPr>
          </a:p>
        </p:txBody>
      </p:sp>
    </p:spTree>
    <p:extLst>
      <p:ext uri="{BB962C8B-B14F-4D97-AF65-F5344CB8AC3E}">
        <p14:creationId xmlns:p14="http://schemas.microsoft.com/office/powerpoint/2010/main" val="374620161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562</TotalTime>
  <Words>698</Words>
  <Application>Microsoft Office PowerPoint</Application>
  <PresentationFormat>ユーザー設定</PresentationFormat>
  <Paragraphs>73</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外国人技能実習実施事業場の皆さまへ</vt:lpstr>
      <vt:lpstr>以下のチェックリストを活用し、必要な見直しをしましょう。</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松岡　和人</dc:creator>
  <cp:lastModifiedBy>岡田　英樹</cp:lastModifiedBy>
  <cp:revision>63</cp:revision>
  <cp:lastPrinted>2017-10-02T02:55:16Z</cp:lastPrinted>
  <dcterms:created xsi:type="dcterms:W3CDTF">2017-09-21T04:35:42Z</dcterms:created>
  <dcterms:modified xsi:type="dcterms:W3CDTF">2017-11-10T04:38:28Z</dcterms:modified>
</cp:coreProperties>
</file>