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2160" y="21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16AA1-FBC7-43DC-A955-5CB191141C4D}" type="datetimeFigureOut">
              <a:rPr kumimoji="1" lang="ja-JP" altLang="en-US" smtClean="0"/>
              <a:pPr/>
              <a:t>2015/9/18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3FD61-019C-4F10-B1DD-A6356D782A6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16AA1-FBC7-43DC-A955-5CB191141C4D}" type="datetimeFigureOut">
              <a:rPr kumimoji="1" lang="ja-JP" altLang="en-US" smtClean="0"/>
              <a:pPr/>
              <a:t>2015/9/18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3FD61-019C-4F10-B1DD-A6356D782A6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16AA1-FBC7-43DC-A955-5CB191141C4D}" type="datetimeFigureOut">
              <a:rPr kumimoji="1" lang="ja-JP" altLang="en-US" smtClean="0"/>
              <a:pPr/>
              <a:t>2015/9/18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3FD61-019C-4F10-B1DD-A6356D782A6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16AA1-FBC7-43DC-A955-5CB191141C4D}" type="datetimeFigureOut">
              <a:rPr kumimoji="1" lang="ja-JP" altLang="en-US" smtClean="0"/>
              <a:pPr/>
              <a:t>2015/9/18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3FD61-019C-4F10-B1DD-A6356D782A6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16AA1-FBC7-43DC-A955-5CB191141C4D}" type="datetimeFigureOut">
              <a:rPr kumimoji="1" lang="ja-JP" altLang="en-US" smtClean="0"/>
              <a:pPr/>
              <a:t>2015/9/18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3FD61-019C-4F10-B1DD-A6356D782A6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16AA1-FBC7-43DC-A955-5CB191141C4D}" type="datetimeFigureOut">
              <a:rPr kumimoji="1" lang="ja-JP" altLang="en-US" smtClean="0"/>
              <a:pPr/>
              <a:t>2015/9/18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3FD61-019C-4F10-B1DD-A6356D782A6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16AA1-FBC7-43DC-A955-5CB191141C4D}" type="datetimeFigureOut">
              <a:rPr kumimoji="1" lang="ja-JP" altLang="en-US" smtClean="0"/>
              <a:pPr/>
              <a:t>2015/9/18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3FD61-019C-4F10-B1DD-A6356D782A6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16AA1-FBC7-43DC-A955-5CB191141C4D}" type="datetimeFigureOut">
              <a:rPr kumimoji="1" lang="ja-JP" altLang="en-US" smtClean="0"/>
              <a:pPr/>
              <a:t>2015/9/18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3FD61-019C-4F10-B1DD-A6356D782A6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16AA1-FBC7-43DC-A955-5CB191141C4D}" type="datetimeFigureOut">
              <a:rPr kumimoji="1" lang="ja-JP" altLang="en-US" smtClean="0"/>
              <a:pPr/>
              <a:t>2015/9/18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3FD61-019C-4F10-B1DD-A6356D782A6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16AA1-FBC7-43DC-A955-5CB191141C4D}" type="datetimeFigureOut">
              <a:rPr kumimoji="1" lang="ja-JP" altLang="en-US" smtClean="0"/>
              <a:pPr/>
              <a:t>2015/9/18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3FD61-019C-4F10-B1DD-A6356D782A6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16AA1-FBC7-43DC-A955-5CB191141C4D}" type="datetimeFigureOut">
              <a:rPr kumimoji="1" lang="ja-JP" altLang="en-US" smtClean="0"/>
              <a:pPr/>
              <a:t>2015/9/18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3FD61-019C-4F10-B1DD-A6356D782A6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16AA1-FBC7-43DC-A955-5CB191141C4D}" type="datetimeFigureOut">
              <a:rPr kumimoji="1" lang="ja-JP" altLang="en-US" smtClean="0"/>
              <a:pPr/>
              <a:t>2015/9/18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3FD61-019C-4F10-B1DD-A6356D782A6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188640" y="107504"/>
            <a:ext cx="6552728" cy="72008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b="1" dirty="0" smtClean="0">
                <a:solidFill>
                  <a:srgbClr val="00B0F0"/>
                </a:solidFill>
              </a:rPr>
              <a:t>国の退職金共済制度（中退共、建退共、清退共、林退共）は</a:t>
            </a:r>
            <a:endParaRPr lang="en-US" altLang="ja-JP" b="1" dirty="0">
              <a:solidFill>
                <a:srgbClr val="00B0F0"/>
              </a:solidFill>
            </a:endParaRPr>
          </a:p>
          <a:p>
            <a:pPr algn="ctr"/>
            <a:r>
              <a:rPr lang="ja-JP" altLang="en-US" b="1" dirty="0" smtClean="0">
                <a:solidFill>
                  <a:srgbClr val="00B0F0"/>
                </a:solidFill>
              </a:rPr>
              <a:t>ここを</a:t>
            </a:r>
            <a:r>
              <a:rPr lang="ja-JP" altLang="en-US" b="1" dirty="0" smtClean="0">
                <a:solidFill>
                  <a:srgbClr val="FF0000"/>
                </a:solidFill>
              </a:rPr>
              <a:t>チェック</a:t>
            </a:r>
            <a:r>
              <a:rPr lang="ja-JP" altLang="en-US" b="1" dirty="0" smtClean="0">
                <a:solidFill>
                  <a:srgbClr val="00B0F0"/>
                </a:solidFill>
              </a:rPr>
              <a:t>です！！！！</a:t>
            </a:r>
            <a:endParaRPr kumimoji="1" lang="en-US" altLang="ja-JP" b="1" dirty="0" smtClean="0">
              <a:solidFill>
                <a:srgbClr val="00B0F0"/>
              </a:solidFill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188640" y="971600"/>
            <a:ext cx="6552728" cy="1872208"/>
          </a:xfrm>
          <a:prstGeom prst="roundRect">
            <a:avLst>
              <a:gd name="adj" fmla="val 9612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kumimoji="1" lang="en-US" altLang="ja-JP" dirty="0" smtClean="0"/>
          </a:p>
          <a:p>
            <a:r>
              <a:rPr lang="ja-JP" altLang="en-US" dirty="0" smtClean="0">
                <a:solidFill>
                  <a:schemeClr val="tx1"/>
                </a:solidFill>
              </a:rPr>
              <a:t>①　国が掛金を助成します！！！</a:t>
            </a:r>
            <a:endParaRPr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</a:rPr>
              <a:t>　　　（中退共制度の場合、新規加入事業主に対し、従業員ごとに掛金月額の</a:t>
            </a:r>
            <a:r>
              <a:rPr lang="en-US" altLang="ja-JP" sz="1200" dirty="0" smtClean="0">
                <a:solidFill>
                  <a:schemeClr val="tx1"/>
                </a:solidFill>
              </a:rPr>
              <a:t>1/2</a:t>
            </a:r>
            <a:r>
              <a:rPr lang="ja-JP" altLang="en-US" sz="1200" dirty="0" smtClean="0">
                <a:solidFill>
                  <a:schemeClr val="tx1"/>
                </a:solidFill>
              </a:rPr>
              <a:t>（</a:t>
            </a:r>
            <a:r>
              <a:rPr lang="en-US" altLang="ja-JP" sz="1200" dirty="0" smtClean="0">
                <a:solidFill>
                  <a:schemeClr val="tx1"/>
                </a:solidFill>
              </a:rPr>
              <a:t>1</a:t>
            </a:r>
            <a:r>
              <a:rPr lang="ja-JP" altLang="en-US" sz="1200" dirty="0" smtClean="0">
                <a:solidFill>
                  <a:schemeClr val="tx1"/>
                </a:solidFill>
              </a:rPr>
              <a:t>人当たり</a:t>
            </a:r>
            <a:r>
              <a:rPr lang="en-US" altLang="ja-JP" sz="1200" dirty="0" smtClean="0">
                <a:solidFill>
                  <a:schemeClr val="tx1"/>
                </a:solidFill>
              </a:rPr>
              <a:t>5,000</a:t>
            </a:r>
          </a:p>
          <a:p>
            <a:r>
              <a:rPr lang="ja-JP" altLang="en-US" sz="1200" dirty="0" smtClean="0">
                <a:solidFill>
                  <a:schemeClr val="tx1"/>
                </a:solidFill>
              </a:rPr>
              <a:t>　　　  円が上限）を加入後</a:t>
            </a:r>
            <a:r>
              <a:rPr lang="en-US" altLang="ja-JP" sz="1200" dirty="0" smtClean="0">
                <a:solidFill>
                  <a:schemeClr val="tx1"/>
                </a:solidFill>
              </a:rPr>
              <a:t>4</a:t>
            </a:r>
            <a:r>
              <a:rPr lang="ja-JP" altLang="en-US" sz="1200" dirty="0" smtClean="0">
                <a:solidFill>
                  <a:schemeClr val="tx1"/>
                </a:solidFill>
              </a:rPr>
              <a:t>か月</a:t>
            </a:r>
            <a:r>
              <a:rPr lang="ja-JP" altLang="en-US" sz="1200" dirty="0">
                <a:solidFill>
                  <a:schemeClr val="tx1"/>
                </a:solidFill>
              </a:rPr>
              <a:t>目</a:t>
            </a:r>
            <a:r>
              <a:rPr lang="ja-JP" altLang="en-US" sz="1200" dirty="0" smtClean="0">
                <a:solidFill>
                  <a:schemeClr val="tx1"/>
                </a:solidFill>
              </a:rPr>
              <a:t>から</a:t>
            </a:r>
            <a:r>
              <a:rPr lang="en-US" altLang="ja-JP" sz="1200" dirty="0" smtClean="0">
                <a:solidFill>
                  <a:schemeClr val="tx1"/>
                </a:solidFill>
              </a:rPr>
              <a:t>1</a:t>
            </a:r>
            <a:r>
              <a:rPr lang="ja-JP" altLang="en-US" sz="1200" dirty="0" smtClean="0">
                <a:solidFill>
                  <a:schemeClr val="tx1"/>
                </a:solidFill>
              </a:rPr>
              <a:t>年間、助成します。掛金月額を増額する事業主に対する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r>
              <a:rPr lang="en-US" altLang="ja-JP" sz="1200" dirty="0" smtClean="0">
                <a:solidFill>
                  <a:schemeClr val="tx1"/>
                </a:solidFill>
              </a:rPr>
              <a:t>          </a:t>
            </a:r>
            <a:r>
              <a:rPr lang="ja-JP" altLang="en-US" sz="1200" dirty="0" smtClean="0">
                <a:solidFill>
                  <a:schemeClr val="tx1"/>
                </a:solidFill>
              </a:rPr>
              <a:t>助成もあります。建退共、清退共、林退共の各制度でも証紙の一定枚数分を助成します。）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r>
              <a:rPr lang="ja-JP" altLang="en-US" dirty="0" smtClean="0">
                <a:solidFill>
                  <a:schemeClr val="tx1"/>
                </a:solidFill>
              </a:rPr>
              <a:t>②　掛金は全額非課税です！！！</a:t>
            </a:r>
            <a:endParaRPr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</a:rPr>
              <a:t>　　（掛金は事業主が全額負担し、法人企業の場合は損金として、個人企業の場合は必要経費と　　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r>
              <a:rPr lang="ja-JP" altLang="en-US" sz="1200" dirty="0">
                <a:solidFill>
                  <a:schemeClr val="tx1"/>
                </a:solidFill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</a:rPr>
              <a:t>　して、全額非課税となります。）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260648" y="899592"/>
            <a:ext cx="2304256" cy="360040"/>
          </a:xfrm>
          <a:prstGeom prst="roundRect">
            <a:avLst/>
          </a:prstGeom>
          <a:solidFill>
            <a:srgbClr val="FFC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000" b="1" dirty="0" smtClean="0">
                <a:solidFill>
                  <a:srgbClr val="FF0000"/>
                </a:solidFill>
              </a:rPr>
              <a:t>チェック</a:t>
            </a:r>
            <a:r>
              <a:rPr kumimoji="1" lang="ja-JP" altLang="en-US" b="1" dirty="0" smtClean="0">
                <a:solidFill>
                  <a:srgbClr val="FF0000"/>
                </a:solidFill>
              </a:rPr>
              <a:t>ポイント！！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188640" y="2987824"/>
            <a:ext cx="6552728" cy="3240360"/>
          </a:xfrm>
          <a:prstGeom prst="roundRect">
            <a:avLst>
              <a:gd name="adj" fmla="val 7429"/>
            </a:avLst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kumimoji="1" lang="en-US" altLang="ja-JP" dirty="0" smtClean="0"/>
          </a:p>
          <a:p>
            <a:r>
              <a:rPr kumimoji="1" lang="ja-JP" altLang="en-US" sz="1600" dirty="0" smtClean="0">
                <a:solidFill>
                  <a:schemeClr val="tx1"/>
                </a:solidFill>
              </a:rPr>
              <a:t>①　中小企業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（業種によって範囲が異なります。一般業種の場合は常時雇用する従業員数</a:t>
            </a:r>
            <a:endParaRPr kumimoji="1" lang="en-US" altLang="ja-JP" sz="1200" dirty="0" smtClean="0">
              <a:solidFill>
                <a:schemeClr val="tx1"/>
              </a:solidFill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</a:rPr>
              <a:t>　　　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300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人以下又は資本金の額・出資の総額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3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億円以下）</a:t>
            </a:r>
            <a:r>
              <a:rPr kumimoji="1" lang="ja-JP" altLang="en-US" sz="1600" dirty="0" smtClean="0">
                <a:solidFill>
                  <a:schemeClr val="tx1"/>
                </a:solidFill>
              </a:rPr>
              <a:t>であれば、従業員を加入させ</a:t>
            </a:r>
            <a:endParaRPr kumimoji="1" lang="en-US" altLang="ja-JP" sz="1600" dirty="0" smtClean="0">
              <a:solidFill>
                <a:schemeClr val="tx1"/>
              </a:solidFill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</a:rPr>
              <a:t>　　ることが</a:t>
            </a:r>
            <a:r>
              <a:rPr kumimoji="1" lang="ja-JP" altLang="en-US" sz="1600" dirty="0" smtClean="0">
                <a:solidFill>
                  <a:schemeClr val="tx1"/>
                </a:solidFill>
              </a:rPr>
              <a:t>できます。</a:t>
            </a:r>
            <a:endParaRPr kumimoji="1" lang="en-US" altLang="ja-JP" sz="1600" dirty="0" smtClean="0">
              <a:solidFill>
                <a:schemeClr val="tx1"/>
              </a:solidFill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</a:rPr>
              <a:t>②　掛金月額は、従業員ごとに</a:t>
            </a:r>
            <a:r>
              <a:rPr lang="en-US" altLang="ja-JP" sz="1600" dirty="0" smtClean="0">
                <a:solidFill>
                  <a:schemeClr val="tx1"/>
                </a:solidFill>
              </a:rPr>
              <a:t>5,000</a:t>
            </a:r>
            <a:r>
              <a:rPr lang="ja-JP" altLang="en-US" sz="1600" dirty="0" smtClean="0">
                <a:solidFill>
                  <a:schemeClr val="tx1"/>
                </a:solidFill>
              </a:rPr>
              <a:t>円から</a:t>
            </a:r>
            <a:r>
              <a:rPr lang="en-US" altLang="ja-JP" sz="1600" dirty="0" smtClean="0">
                <a:solidFill>
                  <a:schemeClr val="tx1"/>
                </a:solidFill>
              </a:rPr>
              <a:t>30,000</a:t>
            </a:r>
            <a:r>
              <a:rPr lang="ja-JP" altLang="en-US" sz="1600" dirty="0" smtClean="0">
                <a:solidFill>
                  <a:schemeClr val="tx1"/>
                </a:solidFill>
              </a:rPr>
              <a:t>円まで、</a:t>
            </a:r>
            <a:r>
              <a:rPr lang="en-US" altLang="ja-JP" sz="1600" dirty="0" smtClean="0">
                <a:solidFill>
                  <a:schemeClr val="tx1"/>
                </a:solidFill>
              </a:rPr>
              <a:t>16</a:t>
            </a:r>
            <a:r>
              <a:rPr lang="ja-JP" altLang="en-US" sz="1600" dirty="0" smtClean="0">
                <a:solidFill>
                  <a:schemeClr val="tx1"/>
                </a:solidFill>
              </a:rPr>
              <a:t>種類から選</a:t>
            </a:r>
            <a:endParaRPr lang="en-US" altLang="ja-JP" sz="1600" dirty="0" smtClean="0">
              <a:solidFill>
                <a:schemeClr val="tx1"/>
              </a:solidFill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</a:rPr>
              <a:t>　　 べます。</a:t>
            </a:r>
            <a:r>
              <a:rPr lang="ja-JP" altLang="en-US" sz="1200" dirty="0" smtClean="0">
                <a:solidFill>
                  <a:schemeClr val="tx1"/>
                </a:solidFill>
              </a:rPr>
              <a:t>（短時間労働者はこの他に</a:t>
            </a:r>
            <a:r>
              <a:rPr lang="en-US" altLang="ja-JP" sz="1200" dirty="0" smtClean="0">
                <a:solidFill>
                  <a:schemeClr val="tx1"/>
                </a:solidFill>
              </a:rPr>
              <a:t>2,000</a:t>
            </a:r>
            <a:r>
              <a:rPr lang="ja-JP" altLang="en-US" sz="1200" dirty="0" smtClean="0">
                <a:solidFill>
                  <a:schemeClr val="tx1"/>
                </a:solidFill>
              </a:rPr>
              <a:t>円、</a:t>
            </a:r>
            <a:r>
              <a:rPr lang="en-US" altLang="ja-JP" sz="1200" dirty="0" smtClean="0">
                <a:solidFill>
                  <a:schemeClr val="tx1"/>
                </a:solidFill>
              </a:rPr>
              <a:t> 3,000</a:t>
            </a:r>
            <a:r>
              <a:rPr lang="ja-JP" altLang="en-US" sz="1200" dirty="0" smtClean="0">
                <a:solidFill>
                  <a:schemeClr val="tx1"/>
                </a:solidFill>
              </a:rPr>
              <a:t>円、</a:t>
            </a:r>
            <a:r>
              <a:rPr lang="en-US" altLang="ja-JP" sz="1200" dirty="0" smtClean="0">
                <a:solidFill>
                  <a:schemeClr val="tx1"/>
                </a:solidFill>
              </a:rPr>
              <a:t>4,000</a:t>
            </a:r>
            <a:r>
              <a:rPr lang="ja-JP" altLang="en-US" sz="1200" dirty="0" smtClean="0">
                <a:solidFill>
                  <a:schemeClr val="tx1"/>
                </a:solidFill>
              </a:rPr>
              <a:t>円の特例掛金月額がありま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r>
              <a:rPr lang="en-US" altLang="ja-JP" sz="1200" dirty="0" smtClean="0">
                <a:solidFill>
                  <a:schemeClr val="tx1"/>
                </a:solidFill>
              </a:rPr>
              <a:t>         </a:t>
            </a:r>
            <a:r>
              <a:rPr lang="ja-JP" altLang="en-US" sz="1200" dirty="0" smtClean="0">
                <a:solidFill>
                  <a:schemeClr val="tx1"/>
                </a:solidFill>
              </a:rPr>
              <a:t>す。）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r>
              <a:rPr kumimoji="1" lang="ja-JP" altLang="en-US" sz="1600" dirty="0" smtClean="0">
                <a:solidFill>
                  <a:schemeClr val="tx1"/>
                </a:solidFill>
              </a:rPr>
              <a:t>③　掛金は口座振替ですので手間がかかりません。</a:t>
            </a:r>
            <a:endParaRPr kumimoji="1" lang="en-US" altLang="ja-JP" sz="1600" dirty="0" smtClean="0">
              <a:solidFill>
                <a:schemeClr val="tx1"/>
              </a:solidFill>
            </a:endParaRPr>
          </a:p>
          <a:p>
            <a:r>
              <a:rPr kumimoji="1" lang="ja-JP" altLang="en-US" sz="1600" dirty="0" smtClean="0">
                <a:solidFill>
                  <a:schemeClr val="tx1"/>
                </a:solidFill>
              </a:rPr>
              <a:t>④　</a:t>
            </a:r>
            <a:r>
              <a:rPr lang="ja-JP" altLang="en-US" sz="1600" dirty="0" smtClean="0">
                <a:solidFill>
                  <a:schemeClr val="tx1"/>
                </a:solidFill>
              </a:rPr>
              <a:t>退職金の額は掛金</a:t>
            </a:r>
            <a:r>
              <a:rPr kumimoji="1" lang="ja-JP" altLang="en-US" sz="1600" dirty="0" smtClean="0">
                <a:solidFill>
                  <a:schemeClr val="tx1"/>
                </a:solidFill>
              </a:rPr>
              <a:t>月額と納付月数で決まります。</a:t>
            </a:r>
            <a:endParaRPr kumimoji="1" lang="en-US" altLang="ja-JP" sz="1600" dirty="0" smtClean="0">
              <a:solidFill>
                <a:schemeClr val="tx1"/>
              </a:solidFill>
            </a:endParaRPr>
          </a:p>
          <a:p>
            <a:r>
              <a:rPr kumimoji="1" lang="ja-JP" altLang="en-US" sz="1200" dirty="0" smtClean="0">
                <a:solidFill>
                  <a:schemeClr val="tx1"/>
                </a:solidFill>
              </a:rPr>
              <a:t>　　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例：掛金月額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10,000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円を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10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年間</a:t>
            </a:r>
            <a:r>
              <a:rPr lang="ja-JP" altLang="en-US" sz="1400" dirty="0">
                <a:solidFill>
                  <a:schemeClr val="tx1"/>
                </a:solidFill>
              </a:rPr>
              <a:t>（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120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月）納付いただいた場合 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1,265,600</a:t>
            </a:r>
            <a:r>
              <a:rPr kumimoji="1" lang="ja-JP" altLang="en-US" sz="1600" dirty="0" smtClean="0">
                <a:solidFill>
                  <a:schemeClr val="tx1"/>
                </a:solidFill>
              </a:rPr>
              <a:t>円</a:t>
            </a:r>
            <a:endParaRPr kumimoji="1" lang="en-US" altLang="ja-JP" sz="1600" dirty="0" smtClean="0">
              <a:solidFill>
                <a:schemeClr val="tx1"/>
              </a:solidFill>
            </a:endParaRPr>
          </a:p>
          <a:p>
            <a:r>
              <a:rPr lang="ja-JP" altLang="en-US" sz="1600" dirty="0">
                <a:solidFill>
                  <a:schemeClr val="tx1"/>
                </a:solidFill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</a:rPr>
              <a:t>　　 </a:t>
            </a:r>
            <a:r>
              <a:rPr lang="ja-JP" altLang="en-US" sz="1400" dirty="0">
                <a:solidFill>
                  <a:schemeClr val="tx1"/>
                </a:solidFill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</a:rPr>
              <a:t>　　　　　　　　　　　   </a:t>
            </a:r>
            <a:r>
              <a:rPr lang="en-US" altLang="ja-JP" sz="1400" dirty="0" smtClean="0">
                <a:solidFill>
                  <a:schemeClr val="tx1"/>
                </a:solidFill>
              </a:rPr>
              <a:t>20</a:t>
            </a:r>
            <a:r>
              <a:rPr lang="ja-JP" altLang="en-US" sz="1400" dirty="0" smtClean="0">
                <a:solidFill>
                  <a:schemeClr val="tx1"/>
                </a:solidFill>
              </a:rPr>
              <a:t>年間</a:t>
            </a:r>
            <a:r>
              <a:rPr lang="ja-JP" altLang="en-US" sz="1400" dirty="0">
                <a:solidFill>
                  <a:schemeClr val="tx1"/>
                </a:solidFill>
              </a:rPr>
              <a:t>（</a:t>
            </a:r>
            <a:r>
              <a:rPr lang="en-US" altLang="ja-JP" sz="1400" dirty="0" smtClean="0">
                <a:solidFill>
                  <a:schemeClr val="tx1"/>
                </a:solidFill>
              </a:rPr>
              <a:t>240</a:t>
            </a:r>
            <a:r>
              <a:rPr lang="ja-JP" altLang="en-US" sz="1400" dirty="0" smtClean="0">
                <a:solidFill>
                  <a:schemeClr val="tx1"/>
                </a:solidFill>
              </a:rPr>
              <a:t>月）納付いただいた場合  </a:t>
            </a:r>
            <a:r>
              <a:rPr lang="en-US" altLang="ja-JP" sz="1600" dirty="0" smtClean="0">
                <a:solidFill>
                  <a:schemeClr val="tx1"/>
                </a:solidFill>
              </a:rPr>
              <a:t>2,666,600</a:t>
            </a:r>
            <a:r>
              <a:rPr lang="ja-JP" altLang="en-US" sz="1600" dirty="0" smtClean="0">
                <a:solidFill>
                  <a:schemeClr val="tx1"/>
                </a:solidFill>
              </a:rPr>
              <a:t>円</a:t>
            </a:r>
            <a:endParaRPr lang="en-US" altLang="ja-JP" sz="1600" dirty="0" smtClean="0">
              <a:solidFill>
                <a:schemeClr val="tx1"/>
              </a:solidFill>
            </a:endParaRPr>
          </a:p>
          <a:p>
            <a:r>
              <a:rPr kumimoji="1" lang="en-US" altLang="ja-JP" sz="1600" dirty="0">
                <a:solidFill>
                  <a:schemeClr val="tx1"/>
                </a:solidFill>
              </a:rPr>
              <a:t> 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                                          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30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年間</a:t>
            </a:r>
            <a:r>
              <a:rPr lang="ja-JP" altLang="en-US" sz="1400" dirty="0">
                <a:solidFill>
                  <a:schemeClr val="tx1"/>
                </a:solidFill>
              </a:rPr>
              <a:t>（</a:t>
            </a:r>
            <a:r>
              <a:rPr lang="en-US" altLang="ja-JP" sz="1400" dirty="0" smtClean="0">
                <a:solidFill>
                  <a:schemeClr val="tx1"/>
                </a:solidFill>
              </a:rPr>
              <a:t>360</a:t>
            </a:r>
            <a:r>
              <a:rPr lang="ja-JP" altLang="en-US" sz="1400" dirty="0" smtClean="0">
                <a:solidFill>
                  <a:schemeClr val="tx1"/>
                </a:solidFill>
              </a:rPr>
              <a:t>月</a:t>
            </a:r>
            <a:r>
              <a:rPr lang="ja-JP" altLang="en-US" sz="1400" dirty="0">
                <a:solidFill>
                  <a:schemeClr val="tx1"/>
                </a:solidFill>
              </a:rPr>
              <a:t>）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納付いただいた場合  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4,213,100</a:t>
            </a:r>
            <a:r>
              <a:rPr lang="ja-JP" altLang="en-US" sz="1600" dirty="0">
                <a:solidFill>
                  <a:schemeClr val="tx1"/>
                </a:solidFill>
              </a:rPr>
              <a:t>円</a:t>
            </a:r>
            <a:endParaRPr kumimoji="1" lang="en-US" altLang="ja-JP" sz="1600" dirty="0" smtClean="0">
              <a:solidFill>
                <a:schemeClr val="tx1"/>
              </a:solidFill>
            </a:endParaRPr>
          </a:p>
          <a:p>
            <a:r>
              <a:rPr kumimoji="1" lang="ja-JP" altLang="en-US" sz="1600" dirty="0" smtClean="0">
                <a:solidFill>
                  <a:schemeClr val="tx1"/>
                </a:solidFill>
              </a:rPr>
              <a:t>⑤　過去の勤務期間や転職した場合の通算制度があります。</a:t>
            </a:r>
            <a:endParaRPr kumimoji="1" lang="en-US" altLang="ja-JP" sz="1600" dirty="0" smtClean="0">
              <a:solidFill>
                <a:schemeClr val="tx1"/>
              </a:solidFill>
            </a:endParaRPr>
          </a:p>
          <a:p>
            <a:endParaRPr kumimoji="1" lang="en-US" altLang="ja-JP" sz="1600" dirty="0" smtClean="0">
              <a:solidFill>
                <a:schemeClr val="tx1"/>
              </a:solidFill>
            </a:endParaRPr>
          </a:p>
          <a:p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260648" y="2915816"/>
            <a:ext cx="4104456" cy="43204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>
                <a:solidFill>
                  <a:schemeClr val="tx1"/>
                </a:solidFill>
              </a:rPr>
              <a:t>一般の中小企業には　～中退共制度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188640" y="6444208"/>
            <a:ext cx="6552728" cy="2592288"/>
          </a:xfrm>
          <a:prstGeom prst="roundRect">
            <a:avLst>
              <a:gd name="adj" fmla="val 7429"/>
            </a:avLst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endParaRPr kumimoji="1" lang="en-US" altLang="ja-JP" dirty="0" smtClean="0"/>
          </a:p>
          <a:p>
            <a:r>
              <a:rPr kumimoji="1" lang="ja-JP" altLang="en-US" sz="1600" dirty="0" smtClean="0">
                <a:solidFill>
                  <a:schemeClr val="tx1"/>
                </a:solidFill>
              </a:rPr>
              <a:t>①　建設業を営む方なら加入できます。</a:t>
            </a:r>
            <a:endParaRPr kumimoji="1" lang="en-US" altLang="ja-JP" sz="1600" dirty="0" smtClean="0">
              <a:solidFill>
                <a:schemeClr val="tx1"/>
              </a:solidFill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</a:rPr>
              <a:t>②　</a:t>
            </a:r>
            <a:r>
              <a:rPr lang="ja-JP" altLang="en-US" sz="1600" dirty="0">
                <a:solidFill>
                  <a:schemeClr val="tx1"/>
                </a:solidFill>
              </a:rPr>
              <a:t>掛金の額</a:t>
            </a:r>
            <a:r>
              <a:rPr lang="ja-JP" altLang="en-US" sz="1600" dirty="0" smtClean="0">
                <a:solidFill>
                  <a:schemeClr val="tx1"/>
                </a:solidFill>
              </a:rPr>
              <a:t>は</a:t>
            </a:r>
            <a:r>
              <a:rPr lang="en-US" altLang="ja-JP" sz="1600" dirty="0" smtClean="0">
                <a:solidFill>
                  <a:schemeClr val="tx1"/>
                </a:solidFill>
              </a:rPr>
              <a:t>1</a:t>
            </a:r>
            <a:r>
              <a:rPr lang="ja-JP" altLang="en-US" sz="1600" dirty="0" smtClean="0">
                <a:solidFill>
                  <a:schemeClr val="tx1"/>
                </a:solidFill>
              </a:rPr>
              <a:t>日</a:t>
            </a:r>
            <a:r>
              <a:rPr lang="en-US" altLang="ja-JP" sz="1600" dirty="0" smtClean="0">
                <a:solidFill>
                  <a:schemeClr val="tx1"/>
                </a:solidFill>
              </a:rPr>
              <a:t>310</a:t>
            </a:r>
            <a:r>
              <a:rPr lang="ja-JP" altLang="en-US" sz="1600" dirty="0" smtClean="0">
                <a:solidFill>
                  <a:schemeClr val="tx1"/>
                </a:solidFill>
              </a:rPr>
              <a:t>円、もよりの金融機関で「共済証紙」を御購入いた</a:t>
            </a:r>
            <a:endParaRPr lang="en-US" altLang="ja-JP" sz="1600" dirty="0" smtClean="0">
              <a:solidFill>
                <a:schemeClr val="tx1"/>
              </a:solidFill>
            </a:endParaRPr>
          </a:p>
          <a:p>
            <a:r>
              <a:rPr lang="ja-JP" altLang="en-US" sz="1600" dirty="0">
                <a:solidFill>
                  <a:schemeClr val="tx1"/>
                </a:solidFill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</a:rPr>
              <a:t>だき、労働者に賃金を支払うつど、働いた日数分の共済証紙を「共済手</a:t>
            </a:r>
            <a:endParaRPr lang="en-US" altLang="ja-JP" sz="1600" dirty="0" smtClean="0">
              <a:solidFill>
                <a:schemeClr val="tx1"/>
              </a:solidFill>
            </a:endParaRPr>
          </a:p>
          <a:p>
            <a:r>
              <a:rPr lang="ja-JP" altLang="en-US" sz="1600" dirty="0">
                <a:solidFill>
                  <a:schemeClr val="tx1"/>
                </a:solidFill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</a:rPr>
              <a:t>帳」にお貼りください。</a:t>
            </a:r>
            <a:endParaRPr lang="en-US" altLang="ja-JP" sz="1600" dirty="0" smtClean="0">
              <a:solidFill>
                <a:schemeClr val="tx1"/>
              </a:solidFill>
            </a:endParaRPr>
          </a:p>
          <a:p>
            <a:r>
              <a:rPr kumimoji="1" lang="ja-JP" altLang="en-US" sz="1600" dirty="0" smtClean="0">
                <a:solidFill>
                  <a:schemeClr val="tx1"/>
                </a:solidFill>
              </a:rPr>
              <a:t>③　国が掛金の一部（初回交付の手帳の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50</a:t>
            </a:r>
            <a:r>
              <a:rPr kumimoji="1" lang="ja-JP" altLang="en-US" sz="1600" dirty="0" smtClean="0">
                <a:solidFill>
                  <a:schemeClr val="tx1"/>
                </a:solidFill>
              </a:rPr>
              <a:t>日分）を助成します。</a:t>
            </a:r>
            <a:endParaRPr kumimoji="1" lang="en-US" altLang="ja-JP" sz="1600" dirty="0" smtClean="0">
              <a:solidFill>
                <a:schemeClr val="tx1"/>
              </a:solidFill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</a:rPr>
              <a:t>④　退職金の額は共済証紙の枚数（</a:t>
            </a:r>
            <a:r>
              <a:rPr lang="en-US" altLang="ja-JP" sz="1600" dirty="0" smtClean="0">
                <a:solidFill>
                  <a:schemeClr val="tx1"/>
                </a:solidFill>
              </a:rPr>
              <a:t>21</a:t>
            </a:r>
            <a:r>
              <a:rPr lang="ja-JP" altLang="en-US" sz="1600" dirty="0" smtClean="0">
                <a:solidFill>
                  <a:schemeClr val="tx1"/>
                </a:solidFill>
              </a:rPr>
              <a:t>日分を１か月と換算）で決まります。</a:t>
            </a:r>
            <a:endParaRPr lang="en-US" altLang="ja-JP" sz="1600" dirty="0" smtClean="0">
              <a:solidFill>
                <a:schemeClr val="tx1"/>
              </a:solidFill>
            </a:endParaRPr>
          </a:p>
          <a:p>
            <a:r>
              <a:rPr lang="ja-JP" altLang="en-US" sz="1200" dirty="0">
                <a:solidFill>
                  <a:schemeClr val="tx1"/>
                </a:solidFill>
              </a:rPr>
              <a:t>　　</a:t>
            </a:r>
            <a:r>
              <a:rPr lang="ja-JP" altLang="en-US" sz="1400" dirty="0">
                <a:solidFill>
                  <a:schemeClr val="tx1"/>
                </a:solidFill>
              </a:rPr>
              <a:t>例</a:t>
            </a:r>
            <a:r>
              <a:rPr lang="ja-JP" altLang="en-US" sz="1400" dirty="0" smtClean="0">
                <a:solidFill>
                  <a:schemeClr val="tx1"/>
                </a:solidFill>
              </a:rPr>
              <a:t>：共済証紙が</a:t>
            </a:r>
            <a:r>
              <a:rPr lang="en-US" altLang="ja-JP" sz="1400" dirty="0" smtClean="0">
                <a:solidFill>
                  <a:schemeClr val="tx1"/>
                </a:solidFill>
              </a:rPr>
              <a:t>2,520</a:t>
            </a:r>
            <a:r>
              <a:rPr lang="ja-JP" altLang="en-US" sz="1400" dirty="0" smtClean="0">
                <a:solidFill>
                  <a:schemeClr val="tx1"/>
                </a:solidFill>
              </a:rPr>
              <a:t>枚（掛金納付年数</a:t>
            </a:r>
            <a:r>
              <a:rPr lang="en-US" altLang="ja-JP" sz="1400" dirty="0" smtClean="0">
                <a:solidFill>
                  <a:schemeClr val="tx1"/>
                </a:solidFill>
              </a:rPr>
              <a:t>10</a:t>
            </a:r>
            <a:r>
              <a:rPr lang="ja-JP" altLang="en-US" sz="1400" dirty="0" smtClean="0">
                <a:solidFill>
                  <a:schemeClr val="tx1"/>
                </a:solidFill>
              </a:rPr>
              <a:t>年）の場合</a:t>
            </a:r>
            <a:r>
              <a:rPr lang="ja-JP" altLang="en-US" sz="1600" dirty="0">
                <a:solidFill>
                  <a:schemeClr val="tx1"/>
                </a:solidFill>
              </a:rPr>
              <a:t>　　</a:t>
            </a:r>
            <a:r>
              <a:rPr lang="ja-JP" altLang="en-US" sz="1600" dirty="0" smtClean="0">
                <a:solidFill>
                  <a:schemeClr val="tx1"/>
                </a:solidFill>
              </a:rPr>
              <a:t>　　　</a:t>
            </a:r>
            <a:r>
              <a:rPr lang="en-US" altLang="ja-JP" sz="1600" dirty="0" smtClean="0">
                <a:solidFill>
                  <a:schemeClr val="tx1"/>
                </a:solidFill>
              </a:rPr>
              <a:t>936,789</a:t>
            </a:r>
            <a:r>
              <a:rPr lang="ja-JP" altLang="en-US" sz="1600" dirty="0" smtClean="0">
                <a:solidFill>
                  <a:schemeClr val="tx1"/>
                </a:solidFill>
              </a:rPr>
              <a:t>円</a:t>
            </a:r>
            <a:endParaRPr lang="en-US" altLang="ja-JP" sz="1600" dirty="0">
              <a:solidFill>
                <a:schemeClr val="tx1"/>
              </a:solidFill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</a:rPr>
              <a:t>　　　 </a:t>
            </a:r>
            <a:r>
              <a:rPr lang="ja-JP" altLang="en-US" sz="1400" dirty="0" smtClean="0">
                <a:solidFill>
                  <a:schemeClr val="tx1"/>
                </a:solidFill>
              </a:rPr>
              <a:t>　　　　　　　  </a:t>
            </a:r>
            <a:r>
              <a:rPr lang="en-US" altLang="ja-JP" sz="1400" dirty="0" smtClean="0">
                <a:solidFill>
                  <a:schemeClr val="tx1"/>
                </a:solidFill>
              </a:rPr>
              <a:t>5,040</a:t>
            </a:r>
            <a:r>
              <a:rPr lang="ja-JP" altLang="en-US" sz="1400" dirty="0" smtClean="0">
                <a:solidFill>
                  <a:schemeClr val="tx1"/>
                </a:solidFill>
              </a:rPr>
              <a:t>枚（掛金納付年数</a:t>
            </a:r>
            <a:r>
              <a:rPr lang="en-US" altLang="ja-JP" sz="1400" dirty="0" smtClean="0">
                <a:solidFill>
                  <a:schemeClr val="tx1"/>
                </a:solidFill>
              </a:rPr>
              <a:t>20</a:t>
            </a:r>
            <a:r>
              <a:rPr lang="ja-JP" altLang="en-US" sz="1400" dirty="0" smtClean="0">
                <a:solidFill>
                  <a:schemeClr val="tx1"/>
                </a:solidFill>
              </a:rPr>
              <a:t>年）の場合　　　　 </a:t>
            </a:r>
            <a:r>
              <a:rPr lang="en-US" altLang="ja-JP" sz="1600" dirty="0" smtClean="0">
                <a:solidFill>
                  <a:schemeClr val="tx1"/>
                </a:solidFill>
              </a:rPr>
              <a:t>2,205,588</a:t>
            </a:r>
            <a:r>
              <a:rPr lang="ja-JP" altLang="en-US" sz="1600" dirty="0" smtClean="0">
                <a:solidFill>
                  <a:schemeClr val="tx1"/>
                </a:solidFill>
              </a:rPr>
              <a:t>円</a:t>
            </a:r>
            <a:endParaRPr lang="en-US" altLang="ja-JP" sz="1600" dirty="0">
              <a:solidFill>
                <a:schemeClr val="tx1"/>
              </a:solidFill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</a:rPr>
              <a:t>⑤　公共工事の入札に参加するための経営事項審査で加点されます。</a:t>
            </a:r>
            <a:r>
              <a:rPr lang="en-US" altLang="ja-JP" sz="1600" dirty="0" smtClean="0">
                <a:solidFill>
                  <a:schemeClr val="tx1"/>
                </a:solidFill>
              </a:rPr>
              <a:t>  </a:t>
            </a:r>
            <a:endParaRPr lang="en-US" altLang="ja-JP" sz="1600" dirty="0">
              <a:solidFill>
                <a:schemeClr val="tx1"/>
              </a:solidFill>
            </a:endParaRPr>
          </a:p>
          <a:p>
            <a:endParaRPr lang="en-US" altLang="ja-JP" sz="1600" dirty="0" smtClean="0">
              <a:solidFill>
                <a:schemeClr val="tx1"/>
              </a:solidFill>
            </a:endParaRPr>
          </a:p>
          <a:p>
            <a:endParaRPr kumimoji="1" lang="en-US" altLang="ja-JP" sz="1600" dirty="0" smtClean="0">
              <a:solidFill>
                <a:schemeClr val="tx1"/>
              </a:solidFill>
            </a:endParaRPr>
          </a:p>
          <a:p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260648" y="6300192"/>
            <a:ext cx="4176464" cy="43204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>
                <a:solidFill>
                  <a:schemeClr val="tx1"/>
                </a:solidFill>
              </a:rPr>
              <a:t>建設業を営む方には　～建退共制度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角丸四角形 11"/>
          <p:cNvSpPr/>
          <p:nvPr/>
        </p:nvSpPr>
        <p:spPr>
          <a:xfrm>
            <a:off x="188640" y="2945408"/>
            <a:ext cx="6552728" cy="2376264"/>
          </a:xfrm>
          <a:prstGeom prst="roundRect">
            <a:avLst>
              <a:gd name="adj" fmla="val 7429"/>
            </a:avLst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endParaRPr kumimoji="1" lang="en-US" altLang="ja-JP" dirty="0" smtClean="0"/>
          </a:p>
          <a:p>
            <a:r>
              <a:rPr kumimoji="1" lang="ja-JP" altLang="en-US" sz="1600" dirty="0" smtClean="0">
                <a:solidFill>
                  <a:schemeClr val="tx1"/>
                </a:solidFill>
              </a:rPr>
              <a:t>①　林業を営む方なら加入できます。</a:t>
            </a:r>
            <a:endParaRPr kumimoji="1" lang="en-US" altLang="ja-JP" sz="1600" dirty="0" smtClean="0">
              <a:solidFill>
                <a:schemeClr val="tx1"/>
              </a:solidFill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</a:rPr>
              <a:t>②　</a:t>
            </a:r>
            <a:r>
              <a:rPr lang="ja-JP" altLang="en-US" sz="1600" dirty="0">
                <a:solidFill>
                  <a:schemeClr val="tx1"/>
                </a:solidFill>
              </a:rPr>
              <a:t>掛金の額</a:t>
            </a:r>
            <a:r>
              <a:rPr lang="ja-JP" altLang="en-US" sz="1600" dirty="0" smtClean="0">
                <a:solidFill>
                  <a:schemeClr val="tx1"/>
                </a:solidFill>
              </a:rPr>
              <a:t>は</a:t>
            </a:r>
            <a:r>
              <a:rPr lang="en-US" altLang="ja-JP" sz="1600" dirty="0" smtClean="0">
                <a:solidFill>
                  <a:schemeClr val="tx1"/>
                </a:solidFill>
              </a:rPr>
              <a:t>1</a:t>
            </a:r>
            <a:r>
              <a:rPr lang="ja-JP" altLang="en-US" sz="1600" dirty="0" smtClean="0">
                <a:solidFill>
                  <a:schemeClr val="tx1"/>
                </a:solidFill>
              </a:rPr>
              <a:t>日</a:t>
            </a:r>
            <a:r>
              <a:rPr lang="en-US" altLang="ja-JP" sz="1600" dirty="0" smtClean="0">
                <a:solidFill>
                  <a:schemeClr val="tx1"/>
                </a:solidFill>
              </a:rPr>
              <a:t>470</a:t>
            </a:r>
            <a:r>
              <a:rPr lang="ja-JP" altLang="en-US" sz="1600" dirty="0" smtClean="0">
                <a:solidFill>
                  <a:schemeClr val="tx1"/>
                </a:solidFill>
              </a:rPr>
              <a:t>円（</a:t>
            </a:r>
            <a:r>
              <a:rPr lang="en-US" altLang="ja-JP" sz="1600" dirty="0" smtClean="0">
                <a:solidFill>
                  <a:schemeClr val="tx1"/>
                </a:solidFill>
              </a:rPr>
              <a:t>10</a:t>
            </a:r>
            <a:r>
              <a:rPr lang="ja-JP" altLang="en-US" sz="1600" dirty="0" smtClean="0">
                <a:solidFill>
                  <a:schemeClr val="tx1"/>
                </a:solidFill>
              </a:rPr>
              <a:t>月</a:t>
            </a:r>
            <a:r>
              <a:rPr lang="en-US" altLang="ja-JP" sz="1600" dirty="0" smtClean="0">
                <a:solidFill>
                  <a:schemeClr val="tx1"/>
                </a:solidFill>
              </a:rPr>
              <a:t>1</a:t>
            </a:r>
            <a:r>
              <a:rPr lang="ja-JP" altLang="en-US" sz="1600" dirty="0" smtClean="0">
                <a:solidFill>
                  <a:schemeClr val="tx1"/>
                </a:solidFill>
              </a:rPr>
              <a:t>日から変更になりました。）</a:t>
            </a:r>
            <a:r>
              <a:rPr lang="ja-JP" altLang="en-US" sz="1600" dirty="0" err="1" smtClean="0">
                <a:solidFill>
                  <a:schemeClr val="tx1"/>
                </a:solidFill>
              </a:rPr>
              <a:t>、</a:t>
            </a:r>
            <a:r>
              <a:rPr lang="ja-JP" altLang="en-US" sz="1600" dirty="0" smtClean="0">
                <a:solidFill>
                  <a:schemeClr val="tx1"/>
                </a:solidFill>
              </a:rPr>
              <a:t>もよりの金融</a:t>
            </a:r>
            <a:endParaRPr lang="en-US" altLang="ja-JP" sz="1600" dirty="0" smtClean="0">
              <a:solidFill>
                <a:schemeClr val="tx1"/>
              </a:solidFill>
            </a:endParaRPr>
          </a:p>
          <a:p>
            <a:r>
              <a:rPr lang="ja-JP" altLang="en-US" sz="1600" dirty="0">
                <a:solidFill>
                  <a:schemeClr val="tx1"/>
                </a:solidFill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</a:rPr>
              <a:t>機関で「共済証紙」を御購入いただき、労働者に賃金を支払うつど、</a:t>
            </a:r>
            <a:r>
              <a:rPr lang="ja-JP" altLang="en-US" sz="1600" dirty="0" err="1" smtClean="0">
                <a:solidFill>
                  <a:schemeClr val="tx1"/>
                </a:solidFill>
              </a:rPr>
              <a:t>働い</a:t>
            </a:r>
            <a:endParaRPr lang="en-US" altLang="ja-JP" sz="1600" dirty="0" smtClean="0">
              <a:solidFill>
                <a:schemeClr val="tx1"/>
              </a:solidFill>
            </a:endParaRPr>
          </a:p>
          <a:p>
            <a:r>
              <a:rPr lang="ja-JP" altLang="en-US" sz="1600" dirty="0">
                <a:solidFill>
                  <a:schemeClr val="tx1"/>
                </a:solidFill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</a:rPr>
              <a:t>た日数分の共済証紙を「共済手帳」にお貼りください。</a:t>
            </a:r>
            <a:endParaRPr lang="en-US" altLang="ja-JP" sz="1600" dirty="0" smtClean="0">
              <a:solidFill>
                <a:schemeClr val="tx1"/>
              </a:solidFill>
            </a:endParaRPr>
          </a:p>
          <a:p>
            <a:r>
              <a:rPr kumimoji="1" lang="ja-JP" altLang="en-US" sz="1600" dirty="0" smtClean="0">
                <a:solidFill>
                  <a:schemeClr val="tx1"/>
                </a:solidFill>
              </a:rPr>
              <a:t>③　国が掛金の一部（初回交付の手帳の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62</a:t>
            </a:r>
            <a:r>
              <a:rPr kumimoji="1" lang="ja-JP" altLang="en-US" sz="1600" dirty="0" smtClean="0">
                <a:solidFill>
                  <a:schemeClr val="tx1"/>
                </a:solidFill>
              </a:rPr>
              <a:t>日分）を助成します。</a:t>
            </a:r>
            <a:endParaRPr kumimoji="1" lang="en-US" altLang="ja-JP" sz="1600" dirty="0" smtClean="0">
              <a:solidFill>
                <a:schemeClr val="tx1"/>
              </a:solidFill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</a:rPr>
              <a:t>④　退職金の額は共済証紙の枚数（</a:t>
            </a:r>
            <a:r>
              <a:rPr lang="en-US" altLang="ja-JP" sz="1600" dirty="0" smtClean="0">
                <a:solidFill>
                  <a:schemeClr val="tx1"/>
                </a:solidFill>
              </a:rPr>
              <a:t>17</a:t>
            </a:r>
            <a:r>
              <a:rPr lang="ja-JP" altLang="en-US" sz="1600" dirty="0" smtClean="0">
                <a:solidFill>
                  <a:schemeClr val="tx1"/>
                </a:solidFill>
              </a:rPr>
              <a:t>日分を１か月と換算）で決まります。</a:t>
            </a:r>
            <a:endParaRPr lang="en-US" altLang="ja-JP" sz="1600" dirty="0" smtClean="0">
              <a:solidFill>
                <a:schemeClr val="tx1"/>
              </a:solidFill>
            </a:endParaRPr>
          </a:p>
          <a:p>
            <a:r>
              <a:rPr lang="ja-JP" altLang="en-US" sz="1200" dirty="0">
                <a:solidFill>
                  <a:schemeClr val="tx1"/>
                </a:solidFill>
              </a:rPr>
              <a:t>　　</a:t>
            </a:r>
            <a:r>
              <a:rPr lang="ja-JP" altLang="en-US" sz="1400" dirty="0">
                <a:solidFill>
                  <a:schemeClr val="tx1"/>
                </a:solidFill>
              </a:rPr>
              <a:t>例</a:t>
            </a:r>
            <a:r>
              <a:rPr lang="ja-JP" altLang="en-US" sz="1400" dirty="0" smtClean="0">
                <a:solidFill>
                  <a:schemeClr val="tx1"/>
                </a:solidFill>
              </a:rPr>
              <a:t>：共済証紙が</a:t>
            </a:r>
            <a:r>
              <a:rPr lang="en-US" altLang="ja-JP" sz="1400" dirty="0" smtClean="0">
                <a:solidFill>
                  <a:schemeClr val="tx1"/>
                </a:solidFill>
              </a:rPr>
              <a:t>2,040</a:t>
            </a:r>
            <a:r>
              <a:rPr lang="ja-JP" altLang="en-US" sz="1400" dirty="0" smtClean="0">
                <a:solidFill>
                  <a:schemeClr val="tx1"/>
                </a:solidFill>
              </a:rPr>
              <a:t>枚（掛金納付年数</a:t>
            </a:r>
            <a:r>
              <a:rPr lang="en-US" altLang="ja-JP" sz="1400" dirty="0" smtClean="0">
                <a:solidFill>
                  <a:schemeClr val="tx1"/>
                </a:solidFill>
              </a:rPr>
              <a:t>10</a:t>
            </a:r>
            <a:r>
              <a:rPr lang="ja-JP" altLang="en-US" sz="1400" dirty="0" smtClean="0">
                <a:solidFill>
                  <a:schemeClr val="tx1"/>
                </a:solidFill>
              </a:rPr>
              <a:t>年）の場合</a:t>
            </a:r>
            <a:r>
              <a:rPr lang="ja-JP" altLang="en-US" sz="1600" dirty="0">
                <a:solidFill>
                  <a:schemeClr val="tx1"/>
                </a:solidFill>
              </a:rPr>
              <a:t>　　</a:t>
            </a:r>
            <a:r>
              <a:rPr lang="ja-JP" altLang="en-US" sz="1600" dirty="0" smtClean="0">
                <a:solidFill>
                  <a:schemeClr val="tx1"/>
                </a:solidFill>
              </a:rPr>
              <a:t>　　　</a:t>
            </a:r>
            <a:r>
              <a:rPr lang="en-US" altLang="ja-JP" sz="1600" dirty="0" smtClean="0">
                <a:solidFill>
                  <a:schemeClr val="tx1"/>
                </a:solidFill>
              </a:rPr>
              <a:t>990,601</a:t>
            </a:r>
            <a:r>
              <a:rPr lang="ja-JP" altLang="en-US" sz="1600" dirty="0" smtClean="0">
                <a:solidFill>
                  <a:schemeClr val="tx1"/>
                </a:solidFill>
              </a:rPr>
              <a:t>円</a:t>
            </a:r>
            <a:endParaRPr lang="en-US" altLang="ja-JP" sz="1600" dirty="0">
              <a:solidFill>
                <a:schemeClr val="tx1"/>
              </a:solidFill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</a:rPr>
              <a:t>　　　 </a:t>
            </a:r>
            <a:r>
              <a:rPr lang="ja-JP" altLang="en-US" sz="1400" dirty="0" smtClean="0">
                <a:solidFill>
                  <a:schemeClr val="tx1"/>
                </a:solidFill>
              </a:rPr>
              <a:t>　　　　　　　  </a:t>
            </a:r>
            <a:r>
              <a:rPr lang="en-US" altLang="ja-JP" sz="1400" dirty="0" smtClean="0">
                <a:solidFill>
                  <a:schemeClr val="tx1"/>
                </a:solidFill>
              </a:rPr>
              <a:t>4,080</a:t>
            </a:r>
            <a:r>
              <a:rPr lang="ja-JP" altLang="en-US" sz="1400" dirty="0" smtClean="0">
                <a:solidFill>
                  <a:schemeClr val="tx1"/>
                </a:solidFill>
              </a:rPr>
              <a:t>枚（掛金納付年数</a:t>
            </a:r>
            <a:r>
              <a:rPr lang="en-US" altLang="ja-JP" sz="1400" dirty="0" smtClean="0">
                <a:solidFill>
                  <a:schemeClr val="tx1"/>
                </a:solidFill>
              </a:rPr>
              <a:t>20</a:t>
            </a:r>
            <a:r>
              <a:rPr lang="ja-JP" altLang="en-US" sz="1400" dirty="0" smtClean="0">
                <a:solidFill>
                  <a:schemeClr val="tx1"/>
                </a:solidFill>
              </a:rPr>
              <a:t>年）の場合　　　　 </a:t>
            </a:r>
            <a:r>
              <a:rPr lang="en-US" altLang="ja-JP" sz="1600" dirty="0">
                <a:solidFill>
                  <a:schemeClr val="tx1"/>
                </a:solidFill>
              </a:rPr>
              <a:t>2,086,030</a:t>
            </a:r>
            <a:r>
              <a:rPr lang="ja-JP" altLang="en-US" sz="1600" dirty="0" smtClean="0">
                <a:solidFill>
                  <a:schemeClr val="tx1"/>
                </a:solidFill>
              </a:rPr>
              <a:t>円</a:t>
            </a:r>
            <a:endParaRPr lang="en-US" altLang="ja-JP" sz="1600" dirty="0">
              <a:solidFill>
                <a:schemeClr val="tx1"/>
              </a:solidFill>
            </a:endParaRPr>
          </a:p>
          <a:p>
            <a:endParaRPr lang="en-US" altLang="ja-JP" sz="1600" dirty="0" smtClean="0">
              <a:solidFill>
                <a:schemeClr val="tx1"/>
              </a:solidFill>
            </a:endParaRPr>
          </a:p>
          <a:p>
            <a:endParaRPr kumimoji="1" lang="en-US" altLang="ja-JP" sz="1600" dirty="0" smtClean="0">
              <a:solidFill>
                <a:schemeClr val="tx1"/>
              </a:solidFill>
            </a:endParaRPr>
          </a:p>
          <a:p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260648" y="2839492"/>
            <a:ext cx="4104000" cy="43204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 smtClean="0">
                <a:solidFill>
                  <a:schemeClr val="tx1"/>
                </a:solidFill>
              </a:rPr>
              <a:t>林業を営む方には　～林</a:t>
            </a:r>
            <a:r>
              <a:rPr kumimoji="1" lang="ja-JP" altLang="en-US" dirty="0" smtClean="0">
                <a:solidFill>
                  <a:schemeClr val="tx1"/>
                </a:solidFill>
              </a:rPr>
              <a:t>退共制度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188640" y="179512"/>
            <a:ext cx="6552728" cy="2592288"/>
          </a:xfrm>
          <a:prstGeom prst="roundRect">
            <a:avLst>
              <a:gd name="adj" fmla="val 7429"/>
            </a:avLst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endParaRPr kumimoji="1" lang="en-US" altLang="ja-JP" dirty="0" smtClean="0"/>
          </a:p>
          <a:p>
            <a:r>
              <a:rPr kumimoji="1" lang="ja-JP" altLang="en-US" sz="1600" dirty="0" smtClean="0">
                <a:solidFill>
                  <a:schemeClr val="tx1"/>
                </a:solidFill>
              </a:rPr>
              <a:t>①　清酒製造業</a:t>
            </a:r>
            <a:r>
              <a:rPr lang="ja-JP" altLang="en-US" sz="1600" dirty="0" smtClean="0">
                <a:solidFill>
                  <a:schemeClr val="tx1"/>
                </a:solidFill>
              </a:rPr>
              <a:t>（清酒・単式蒸留しょうちゅう・泡盛・みりん２種）</a:t>
            </a:r>
            <a:r>
              <a:rPr kumimoji="1" lang="ja-JP" altLang="en-US" sz="1600" dirty="0" smtClean="0">
                <a:solidFill>
                  <a:schemeClr val="tx1"/>
                </a:solidFill>
              </a:rPr>
              <a:t>を営む方な</a:t>
            </a:r>
            <a:endParaRPr kumimoji="1" lang="en-US" altLang="ja-JP" sz="1600" dirty="0" smtClean="0">
              <a:solidFill>
                <a:schemeClr val="tx1"/>
              </a:solidFill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</a:rPr>
              <a:t>　</a:t>
            </a:r>
            <a:r>
              <a:rPr kumimoji="1" lang="ja-JP" altLang="en-US" sz="1600" dirty="0" smtClean="0">
                <a:solidFill>
                  <a:schemeClr val="tx1"/>
                </a:solidFill>
              </a:rPr>
              <a:t>ら加入できます。</a:t>
            </a:r>
            <a:endParaRPr kumimoji="1" lang="en-US" altLang="ja-JP" sz="1600" dirty="0" smtClean="0">
              <a:solidFill>
                <a:schemeClr val="tx1"/>
              </a:solidFill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</a:rPr>
              <a:t>②　</a:t>
            </a:r>
            <a:r>
              <a:rPr lang="ja-JP" altLang="en-US" sz="1600" dirty="0">
                <a:solidFill>
                  <a:schemeClr val="tx1"/>
                </a:solidFill>
              </a:rPr>
              <a:t>掛金の額</a:t>
            </a:r>
            <a:r>
              <a:rPr lang="ja-JP" altLang="en-US" sz="1600" dirty="0" smtClean="0">
                <a:solidFill>
                  <a:schemeClr val="tx1"/>
                </a:solidFill>
              </a:rPr>
              <a:t>は</a:t>
            </a:r>
            <a:r>
              <a:rPr lang="en-US" altLang="ja-JP" sz="1600" dirty="0" smtClean="0">
                <a:solidFill>
                  <a:schemeClr val="tx1"/>
                </a:solidFill>
              </a:rPr>
              <a:t>1</a:t>
            </a:r>
            <a:r>
              <a:rPr lang="ja-JP" altLang="en-US" sz="1600" dirty="0" smtClean="0">
                <a:solidFill>
                  <a:schemeClr val="tx1"/>
                </a:solidFill>
              </a:rPr>
              <a:t>日</a:t>
            </a:r>
            <a:r>
              <a:rPr lang="en-US" altLang="ja-JP" sz="1600" dirty="0" smtClean="0">
                <a:solidFill>
                  <a:schemeClr val="tx1"/>
                </a:solidFill>
              </a:rPr>
              <a:t>300</a:t>
            </a:r>
            <a:r>
              <a:rPr lang="ja-JP" altLang="en-US" sz="1600" dirty="0" smtClean="0">
                <a:solidFill>
                  <a:schemeClr val="tx1"/>
                </a:solidFill>
              </a:rPr>
              <a:t>円、もよりの金融機関で「共済証紙」を御購入いた</a:t>
            </a:r>
            <a:endParaRPr lang="en-US" altLang="ja-JP" sz="1600" dirty="0" smtClean="0">
              <a:solidFill>
                <a:schemeClr val="tx1"/>
              </a:solidFill>
            </a:endParaRPr>
          </a:p>
          <a:p>
            <a:r>
              <a:rPr lang="ja-JP" altLang="en-US" sz="1600" dirty="0">
                <a:solidFill>
                  <a:schemeClr val="tx1"/>
                </a:solidFill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</a:rPr>
              <a:t>だき、労働者に賃金を支払うつど、働いた日数分の共済証紙を「共済手</a:t>
            </a:r>
            <a:endParaRPr lang="en-US" altLang="ja-JP" sz="1600" dirty="0" smtClean="0">
              <a:solidFill>
                <a:schemeClr val="tx1"/>
              </a:solidFill>
            </a:endParaRPr>
          </a:p>
          <a:p>
            <a:r>
              <a:rPr lang="ja-JP" altLang="en-US" sz="1600" dirty="0">
                <a:solidFill>
                  <a:schemeClr val="tx1"/>
                </a:solidFill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</a:rPr>
              <a:t>帳」にお貼りください。</a:t>
            </a:r>
            <a:endParaRPr lang="en-US" altLang="ja-JP" sz="1600" dirty="0" smtClean="0">
              <a:solidFill>
                <a:schemeClr val="tx1"/>
              </a:solidFill>
            </a:endParaRPr>
          </a:p>
          <a:p>
            <a:r>
              <a:rPr kumimoji="1" lang="ja-JP" altLang="en-US" sz="1600" dirty="0" smtClean="0">
                <a:solidFill>
                  <a:schemeClr val="tx1"/>
                </a:solidFill>
              </a:rPr>
              <a:t>③　国が掛金の一部（初回交付の手帳の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60</a:t>
            </a:r>
            <a:r>
              <a:rPr kumimoji="1" lang="ja-JP" altLang="en-US" sz="1600" dirty="0" smtClean="0">
                <a:solidFill>
                  <a:schemeClr val="tx1"/>
                </a:solidFill>
              </a:rPr>
              <a:t>日分）を助成します。</a:t>
            </a:r>
            <a:endParaRPr kumimoji="1" lang="en-US" altLang="ja-JP" sz="1600" dirty="0" smtClean="0">
              <a:solidFill>
                <a:schemeClr val="tx1"/>
              </a:solidFill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</a:rPr>
              <a:t>④　退職金の額は共済証紙の枚数（</a:t>
            </a:r>
            <a:r>
              <a:rPr lang="en-US" altLang="ja-JP" sz="1600" dirty="0" smtClean="0">
                <a:solidFill>
                  <a:schemeClr val="tx1"/>
                </a:solidFill>
              </a:rPr>
              <a:t>15</a:t>
            </a:r>
            <a:r>
              <a:rPr lang="ja-JP" altLang="en-US" sz="1600" dirty="0" smtClean="0">
                <a:solidFill>
                  <a:schemeClr val="tx1"/>
                </a:solidFill>
              </a:rPr>
              <a:t>日分を１か月と換算）で決まります。</a:t>
            </a:r>
            <a:endParaRPr lang="en-US" altLang="ja-JP" sz="1600" dirty="0" smtClean="0">
              <a:solidFill>
                <a:schemeClr val="tx1"/>
              </a:solidFill>
            </a:endParaRPr>
          </a:p>
          <a:p>
            <a:r>
              <a:rPr lang="ja-JP" altLang="en-US" sz="1200" dirty="0">
                <a:solidFill>
                  <a:schemeClr val="tx1"/>
                </a:solidFill>
              </a:rPr>
              <a:t>　　</a:t>
            </a:r>
            <a:r>
              <a:rPr lang="ja-JP" altLang="en-US" sz="1400" dirty="0">
                <a:solidFill>
                  <a:schemeClr val="tx1"/>
                </a:solidFill>
              </a:rPr>
              <a:t>例</a:t>
            </a:r>
            <a:r>
              <a:rPr lang="ja-JP" altLang="en-US" sz="1400" dirty="0" smtClean="0">
                <a:solidFill>
                  <a:schemeClr val="tx1"/>
                </a:solidFill>
              </a:rPr>
              <a:t>：共済証紙が</a:t>
            </a:r>
            <a:r>
              <a:rPr lang="en-US" altLang="ja-JP" sz="1400" dirty="0" smtClean="0">
                <a:solidFill>
                  <a:schemeClr val="tx1"/>
                </a:solidFill>
              </a:rPr>
              <a:t>1,800</a:t>
            </a:r>
            <a:r>
              <a:rPr lang="ja-JP" altLang="en-US" sz="1400" dirty="0" smtClean="0">
                <a:solidFill>
                  <a:schemeClr val="tx1"/>
                </a:solidFill>
              </a:rPr>
              <a:t>枚（掛金納付年数</a:t>
            </a:r>
            <a:r>
              <a:rPr lang="en-US" altLang="ja-JP" sz="1400" dirty="0" smtClean="0">
                <a:solidFill>
                  <a:schemeClr val="tx1"/>
                </a:solidFill>
              </a:rPr>
              <a:t>10</a:t>
            </a:r>
            <a:r>
              <a:rPr lang="ja-JP" altLang="en-US" sz="1400" dirty="0" smtClean="0">
                <a:solidFill>
                  <a:schemeClr val="tx1"/>
                </a:solidFill>
              </a:rPr>
              <a:t>年）の場合</a:t>
            </a:r>
            <a:r>
              <a:rPr lang="ja-JP" altLang="en-US" sz="1600" dirty="0">
                <a:solidFill>
                  <a:schemeClr val="tx1"/>
                </a:solidFill>
              </a:rPr>
              <a:t>　　</a:t>
            </a:r>
            <a:r>
              <a:rPr lang="ja-JP" altLang="en-US" sz="1600" dirty="0" smtClean="0">
                <a:solidFill>
                  <a:schemeClr val="tx1"/>
                </a:solidFill>
              </a:rPr>
              <a:t>　　　</a:t>
            </a:r>
            <a:r>
              <a:rPr lang="en-US" altLang="ja-JP" sz="1600" dirty="0" smtClean="0">
                <a:solidFill>
                  <a:schemeClr val="tx1"/>
                </a:solidFill>
              </a:rPr>
              <a:t>623,250</a:t>
            </a:r>
            <a:r>
              <a:rPr lang="ja-JP" altLang="en-US" sz="1600" dirty="0" smtClean="0">
                <a:solidFill>
                  <a:schemeClr val="tx1"/>
                </a:solidFill>
              </a:rPr>
              <a:t>円</a:t>
            </a:r>
            <a:endParaRPr lang="en-US" altLang="ja-JP" sz="1600" dirty="0">
              <a:solidFill>
                <a:schemeClr val="tx1"/>
              </a:solidFill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</a:rPr>
              <a:t>　　　 </a:t>
            </a:r>
            <a:r>
              <a:rPr lang="ja-JP" altLang="en-US" sz="1400" dirty="0" smtClean="0">
                <a:solidFill>
                  <a:schemeClr val="tx1"/>
                </a:solidFill>
              </a:rPr>
              <a:t>　　　　　　　  </a:t>
            </a:r>
            <a:r>
              <a:rPr lang="en-US" altLang="ja-JP" sz="1400" dirty="0" smtClean="0">
                <a:solidFill>
                  <a:schemeClr val="tx1"/>
                </a:solidFill>
              </a:rPr>
              <a:t>3,600</a:t>
            </a:r>
            <a:r>
              <a:rPr lang="ja-JP" altLang="en-US" sz="1400" dirty="0" smtClean="0">
                <a:solidFill>
                  <a:schemeClr val="tx1"/>
                </a:solidFill>
              </a:rPr>
              <a:t>枚（掛金納付年数</a:t>
            </a:r>
            <a:r>
              <a:rPr lang="en-US" altLang="ja-JP" sz="1400" dirty="0" smtClean="0">
                <a:solidFill>
                  <a:schemeClr val="tx1"/>
                </a:solidFill>
              </a:rPr>
              <a:t>20</a:t>
            </a:r>
            <a:r>
              <a:rPr lang="ja-JP" altLang="en-US" sz="1400" dirty="0" smtClean="0">
                <a:solidFill>
                  <a:schemeClr val="tx1"/>
                </a:solidFill>
              </a:rPr>
              <a:t>年）の場合　　　　 </a:t>
            </a:r>
            <a:r>
              <a:rPr lang="en-US" altLang="ja-JP" sz="1600" dirty="0" smtClean="0">
                <a:solidFill>
                  <a:schemeClr val="tx1"/>
                </a:solidFill>
              </a:rPr>
              <a:t>1,476,450</a:t>
            </a:r>
            <a:r>
              <a:rPr lang="ja-JP" altLang="en-US" sz="1600" dirty="0" smtClean="0">
                <a:solidFill>
                  <a:schemeClr val="tx1"/>
                </a:solidFill>
              </a:rPr>
              <a:t>円</a:t>
            </a:r>
            <a:endParaRPr lang="en-US" altLang="ja-JP" sz="1600" dirty="0">
              <a:solidFill>
                <a:schemeClr val="tx1"/>
              </a:solidFill>
            </a:endParaRPr>
          </a:p>
          <a:p>
            <a:endParaRPr lang="en-US" altLang="ja-JP" sz="1600" dirty="0" smtClean="0">
              <a:solidFill>
                <a:schemeClr val="tx1"/>
              </a:solidFill>
            </a:endParaRPr>
          </a:p>
          <a:p>
            <a:endParaRPr kumimoji="1" lang="en-US" altLang="ja-JP" sz="1600" dirty="0" smtClean="0">
              <a:solidFill>
                <a:schemeClr val="tx1"/>
              </a:solidFill>
            </a:endParaRPr>
          </a:p>
          <a:p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260648" y="56704"/>
            <a:ext cx="4320480" cy="43204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 smtClean="0">
                <a:solidFill>
                  <a:schemeClr val="tx1"/>
                </a:solidFill>
              </a:rPr>
              <a:t>清酒製造業を営む方には　～清</a:t>
            </a:r>
            <a:r>
              <a:rPr kumimoji="1" lang="ja-JP" altLang="en-US" dirty="0" smtClean="0">
                <a:solidFill>
                  <a:schemeClr val="tx1"/>
                </a:solidFill>
              </a:rPr>
              <a:t>退共制度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188640" y="8523932"/>
            <a:ext cx="6552728" cy="576064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ja-JP" altLang="en-US" sz="1400" dirty="0" smtClean="0">
                <a:solidFill>
                  <a:schemeClr val="tx1"/>
                </a:solidFill>
              </a:rPr>
              <a:t>勤労者退職金共済機構では財形</a:t>
            </a:r>
            <a:r>
              <a:rPr lang="ja-JP" altLang="en-US" sz="1400" dirty="0" smtClean="0">
                <a:solidFill>
                  <a:schemeClr val="tx1"/>
                </a:solidFill>
              </a:rPr>
              <a:t>持家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転貸融資も実施中！！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</a:rPr>
              <a:t>　　　今年７月から、子育て中の勤労者の方への金利引下げ（－０．２％）を始めました。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188640" y="5652120"/>
            <a:ext cx="6552728" cy="2486372"/>
          </a:xfrm>
          <a:prstGeom prst="roundRect">
            <a:avLst>
              <a:gd name="adj" fmla="val 7429"/>
            </a:avLst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endParaRPr kumimoji="1" lang="en-US" altLang="ja-JP" dirty="0"/>
          </a:p>
          <a:p>
            <a:endParaRPr lang="en-US" altLang="ja-JP" sz="1600" dirty="0">
              <a:solidFill>
                <a:schemeClr val="tx1"/>
              </a:solidFill>
            </a:endParaRPr>
          </a:p>
          <a:p>
            <a:r>
              <a:rPr kumimoji="1" lang="ja-JP" altLang="en-US" sz="1600" dirty="0">
                <a:solidFill>
                  <a:schemeClr val="tx1"/>
                </a:solidFill>
              </a:rPr>
              <a:t>　</a:t>
            </a:r>
            <a:endParaRPr kumimoji="1" lang="en-US" altLang="ja-JP" sz="1600" dirty="0">
              <a:solidFill>
                <a:schemeClr val="tx1"/>
              </a:solidFill>
            </a:endParaRPr>
          </a:p>
          <a:p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260648" y="5368280"/>
            <a:ext cx="2304256" cy="43204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>
                <a:solidFill>
                  <a:schemeClr val="tx1"/>
                </a:solidFill>
              </a:rPr>
              <a:t>お問い合わせは</a:t>
            </a:r>
          </a:p>
        </p:txBody>
      </p:sp>
      <p:graphicFrame>
        <p:nvGraphicFramePr>
          <p:cNvPr id="18" name="表 17"/>
          <p:cNvGraphicFramePr>
            <a:graphicFrameLocks noGrp="1"/>
          </p:cNvGraphicFramePr>
          <p:nvPr/>
        </p:nvGraphicFramePr>
        <p:xfrm>
          <a:off x="332656" y="6122268"/>
          <a:ext cx="6192688" cy="19442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92827"/>
                <a:gridCol w="1816990"/>
                <a:gridCol w="1734699"/>
                <a:gridCol w="1548172"/>
              </a:tblGrid>
              <a:tr h="2144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事業本部</a:t>
                      </a:r>
                      <a:endParaRPr kumimoji="1" lang="ja-JP" alt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連絡部署</a:t>
                      </a:r>
                      <a:endParaRPr kumimoji="1" lang="ja-JP" alt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電話番号</a:t>
                      </a:r>
                      <a:endParaRPr kumimoji="1" lang="ja-JP" alt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ＦＡＸ</a:t>
                      </a:r>
                      <a:endParaRPr kumimoji="1" lang="ja-JP" alt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4403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中退共</a:t>
                      </a:r>
                      <a:endParaRPr kumimoji="1" lang="en-US" altLang="ja-JP" sz="1400" dirty="0" smtClean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dirty="0" smtClean="0"/>
                        <a:t>本　　　　　　　　部</a:t>
                      </a:r>
                      <a:endParaRPr kumimoji="1" lang="en-US" altLang="ja-JP" sz="1400" dirty="0" smtClean="0"/>
                    </a:p>
                  </a:txBody>
                  <a:tcPr marL="180000" marR="180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03-6907-1234</a:t>
                      </a:r>
                      <a:endParaRPr kumimoji="1" lang="ja-JP" altLang="en-US" sz="1400" dirty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03-5955-8211</a:t>
                      </a:r>
                      <a:endParaRPr kumimoji="1" lang="ja-JP" altLang="en-US" sz="1400" dirty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4403">
                <a:tc v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dirty="0" smtClean="0"/>
                        <a:t>名古屋コーナー</a:t>
                      </a:r>
                      <a:endParaRPr kumimoji="1" lang="ja-JP" altLang="en-US" sz="1400" dirty="0"/>
                    </a:p>
                  </a:txBody>
                  <a:tcPr marL="180000" marR="180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052-856-8151</a:t>
                      </a:r>
                      <a:endParaRPr kumimoji="1" lang="ja-JP" altLang="en-US" sz="1400" dirty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052-856-8155</a:t>
                      </a:r>
                      <a:endParaRPr kumimoji="1" lang="ja-JP" altLang="en-US" sz="1400" dirty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990">
                <a:tc v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dirty="0" smtClean="0"/>
                        <a:t>大　　阪コーナー</a:t>
                      </a:r>
                      <a:endParaRPr kumimoji="1" lang="ja-JP" altLang="en-US" sz="1400" dirty="0"/>
                    </a:p>
                  </a:txBody>
                  <a:tcPr marL="180000" marR="180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 smtClean="0">
                          <a:solidFill>
                            <a:schemeClr val="tx1"/>
                          </a:solidFill>
                        </a:rPr>
                        <a:t>06-6536-1851</a:t>
                      </a:r>
                      <a:endParaRPr kumimoji="1" lang="ja-JP" altLang="en-US" sz="1400" dirty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 smtClean="0">
                          <a:solidFill>
                            <a:schemeClr val="tx1"/>
                          </a:solidFill>
                        </a:rPr>
                        <a:t>06-6536-1850</a:t>
                      </a:r>
                      <a:endParaRPr kumimoji="1" lang="ja-JP" altLang="en-US" sz="1400" dirty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4403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建退共</a:t>
                      </a:r>
                      <a:endParaRPr kumimoji="1" lang="ja-JP" alt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dirty="0" smtClean="0"/>
                        <a:t>本　　　　　　　　部</a:t>
                      </a:r>
                      <a:endParaRPr kumimoji="1" lang="ja-JP" altLang="en-US" sz="1400" dirty="0"/>
                    </a:p>
                  </a:txBody>
                  <a:tcPr marL="180000" marR="180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03-6731-2841</a:t>
                      </a:r>
                      <a:endParaRPr kumimoji="1" lang="ja-JP" altLang="en-US" sz="1400" dirty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03-6731-2896</a:t>
                      </a:r>
                      <a:endParaRPr kumimoji="1" lang="ja-JP" altLang="en-US" sz="1400" dirty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4403">
                <a:tc v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dirty="0" smtClean="0"/>
                        <a:t>東京相談コーナー</a:t>
                      </a:r>
                      <a:endParaRPr kumimoji="1" lang="ja-JP" altLang="en-US" sz="1400" dirty="0"/>
                    </a:p>
                  </a:txBody>
                  <a:tcPr marL="180000" marR="180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 smtClean="0">
                          <a:solidFill>
                            <a:schemeClr val="tx1"/>
                          </a:solidFill>
                        </a:rPr>
                        <a:t>03-3551-5276</a:t>
                      </a:r>
                      <a:endParaRPr kumimoji="1" lang="ja-JP" altLang="en-US" sz="1400" dirty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 smtClean="0">
                          <a:solidFill>
                            <a:schemeClr val="tx1"/>
                          </a:solidFill>
                        </a:rPr>
                        <a:t>03-3206-8110</a:t>
                      </a:r>
                      <a:endParaRPr kumimoji="1" lang="ja-JP" altLang="en-US" sz="1400" dirty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4403">
                <a:tc v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dirty="0" smtClean="0"/>
                        <a:t>大阪相談コーナー</a:t>
                      </a:r>
                      <a:endParaRPr kumimoji="1" lang="ja-JP" altLang="en-US" sz="1400" dirty="0"/>
                    </a:p>
                  </a:txBody>
                  <a:tcPr marL="180000" marR="180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06-6941-2244</a:t>
                      </a:r>
                      <a:endParaRPr kumimoji="1" lang="ja-JP" altLang="en-US" sz="1400" dirty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06-6941-3489</a:t>
                      </a:r>
                      <a:endParaRPr kumimoji="1" lang="ja-JP" altLang="en-US" sz="1400" dirty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44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清退共</a:t>
                      </a:r>
                      <a:endParaRPr kumimoji="1" lang="ja-JP" alt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dirty="0" smtClean="0"/>
                        <a:t>本　　　　　　　　　部</a:t>
                      </a:r>
                      <a:endParaRPr kumimoji="1" lang="ja-JP" altLang="en-US" sz="1400" dirty="0"/>
                    </a:p>
                  </a:txBody>
                  <a:tcPr marL="180000" marR="180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 smtClean="0">
                          <a:solidFill>
                            <a:schemeClr val="tx1"/>
                          </a:solidFill>
                        </a:rPr>
                        <a:t>03-6731-2887</a:t>
                      </a:r>
                      <a:endParaRPr kumimoji="1" lang="ja-JP" altLang="en-US" sz="1400" dirty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 smtClean="0">
                          <a:solidFill>
                            <a:schemeClr val="tx1"/>
                          </a:solidFill>
                        </a:rPr>
                        <a:t>03-6731-2890</a:t>
                      </a:r>
                      <a:endParaRPr kumimoji="1" lang="ja-JP" altLang="en-US" sz="1400" dirty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44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林退共</a:t>
                      </a:r>
                      <a:endParaRPr kumimoji="1" lang="ja-JP" alt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dirty="0" smtClean="0"/>
                        <a:t>本　　　　　　　　　部</a:t>
                      </a:r>
                      <a:endParaRPr kumimoji="1" lang="ja-JP" altLang="en-US" sz="1400" dirty="0"/>
                    </a:p>
                  </a:txBody>
                  <a:tcPr marL="180000" marR="180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 smtClean="0">
                          <a:solidFill>
                            <a:schemeClr val="tx1"/>
                          </a:solidFill>
                        </a:rPr>
                        <a:t>03-6731-2887</a:t>
                      </a:r>
                      <a:endParaRPr kumimoji="1" lang="ja-JP" altLang="en-US" sz="1400" dirty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 smtClean="0">
                          <a:solidFill>
                            <a:schemeClr val="tx1"/>
                          </a:solidFill>
                        </a:rPr>
                        <a:t>03-6731-2890</a:t>
                      </a:r>
                      <a:endParaRPr kumimoji="1" lang="ja-JP" altLang="en-US" sz="1400" dirty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9" name="表 18"/>
          <p:cNvGraphicFramePr>
            <a:graphicFrameLocks noGrp="1"/>
          </p:cNvGraphicFramePr>
          <p:nvPr/>
        </p:nvGraphicFramePr>
        <p:xfrm>
          <a:off x="332656" y="5834236"/>
          <a:ext cx="6192688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344"/>
                <a:gridCol w="3096344"/>
              </a:tblGrid>
              <a:tr h="216024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独立行政法人勤労者退職金共済機構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http://www.taisyokukin.go.jp/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" name="角丸四角形 19"/>
          <p:cNvSpPr/>
          <p:nvPr/>
        </p:nvSpPr>
        <p:spPr>
          <a:xfrm>
            <a:off x="260648" y="8197800"/>
            <a:ext cx="2664296" cy="36004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>
                <a:solidFill>
                  <a:schemeClr val="tx1"/>
                </a:solidFill>
              </a:rPr>
              <a:t>財形本部からのおしらせ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130</Words>
  <Application>Microsoft Office PowerPoint</Application>
  <PresentationFormat>画面に合わせる (4:3)</PresentationFormat>
  <Paragraphs>101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（独）勤労者退職金共済機構</dc:creator>
  <cp:lastModifiedBy>厚生労働省ネットワークシステム</cp:lastModifiedBy>
  <cp:revision>23</cp:revision>
  <cp:lastPrinted>2015-09-16T08:43:52Z</cp:lastPrinted>
  <dcterms:created xsi:type="dcterms:W3CDTF">2015-08-28T09:25:30Z</dcterms:created>
  <dcterms:modified xsi:type="dcterms:W3CDTF">2015-09-18T01:05:41Z</dcterms:modified>
</cp:coreProperties>
</file>