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043"/>
    <a:srgbClr val="FF8989"/>
    <a:srgbClr val="006600"/>
    <a:srgbClr val="0000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1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3340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384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076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5018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2872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218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2328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651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0215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7848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43307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025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285896" y="786144"/>
            <a:ext cx="42145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安全宣言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75727" y="1819784"/>
            <a:ext cx="441757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>
              <a:lnSpc>
                <a:spcPct val="115000"/>
              </a:lnSpc>
              <a:spcAft>
                <a:spcPts val="0"/>
              </a:spcAft>
            </a:pPr>
            <a:r>
              <a:rPr lang="en-US" altLang="ja-JP" sz="2000" b="1" kern="100" dirty="0">
                <a:solidFill>
                  <a:srgbClr val="0066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『</a:t>
            </a:r>
            <a:r>
              <a:rPr lang="ja-JP" altLang="ja-JP" sz="2000" b="1" kern="100" dirty="0">
                <a:solidFill>
                  <a:srgbClr val="0066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三好・美馬</a:t>
            </a:r>
            <a:r>
              <a:rPr lang="ja-JP" altLang="en-US" sz="2000" b="1" kern="100" dirty="0">
                <a:solidFill>
                  <a:srgbClr val="0066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６</a:t>
            </a:r>
            <a:r>
              <a:rPr lang="ja-JP" altLang="ja-JP" sz="2000" b="1" kern="100" dirty="0">
                <a:solidFill>
                  <a:srgbClr val="0066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ヶ月ゼロ災運動</a:t>
            </a:r>
            <a:r>
              <a:rPr lang="en-US" altLang="ja-JP" sz="2000" b="1" kern="100" dirty="0">
                <a:solidFill>
                  <a:srgbClr val="0066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』</a:t>
            </a:r>
            <a:endParaRPr lang="ja-JP" altLang="ja-JP" sz="2000" b="1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grpSp>
        <p:nvGrpSpPr>
          <p:cNvPr id="7" name="グループ化 6"/>
          <p:cNvGrpSpPr>
            <a:grpSpLocks noChangeAspect="1"/>
          </p:cNvGrpSpPr>
          <p:nvPr/>
        </p:nvGrpSpPr>
        <p:grpSpPr bwMode="auto">
          <a:xfrm>
            <a:off x="477011" y="978568"/>
            <a:ext cx="1746127" cy="1187384"/>
            <a:chOff x="2206" y="1815"/>
            <a:chExt cx="4094" cy="2804"/>
          </a:xfrm>
        </p:grpSpPr>
        <p:sp>
          <p:nvSpPr>
            <p:cNvPr id="8" name="正方形/長方形 7"/>
            <p:cNvSpPr>
              <a:spLocks noChangeArrowheads="1"/>
            </p:cNvSpPr>
            <p:nvPr/>
          </p:nvSpPr>
          <p:spPr bwMode="auto">
            <a:xfrm>
              <a:off x="2206" y="1833"/>
              <a:ext cx="4094" cy="2749"/>
            </a:xfrm>
            <a:prstGeom prst="rect">
              <a:avLst/>
            </a:pr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ja-JP" altLang="en-US"/>
            </a:p>
          </p:txBody>
        </p:sp>
        <p:sp>
          <p:nvSpPr>
            <p:cNvPr id="9" name="十字形 8"/>
            <p:cNvSpPr>
              <a:spLocks noChangeArrowheads="1"/>
            </p:cNvSpPr>
            <p:nvPr/>
          </p:nvSpPr>
          <p:spPr bwMode="auto">
            <a:xfrm>
              <a:off x="2880" y="1815"/>
              <a:ext cx="2804" cy="2804"/>
            </a:xfrm>
            <a:prstGeom prst="plus">
              <a:avLst>
                <a:gd name="adj" fmla="val 30278"/>
              </a:avLst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ja-JP" altLang="en-US"/>
            </a:p>
          </p:txBody>
        </p:sp>
        <p:sp>
          <p:nvSpPr>
            <p:cNvPr id="10" name="十字形 9"/>
            <p:cNvSpPr>
              <a:spLocks noChangeArrowheads="1"/>
            </p:cNvSpPr>
            <p:nvPr/>
          </p:nvSpPr>
          <p:spPr bwMode="auto">
            <a:xfrm>
              <a:off x="3346" y="2281"/>
              <a:ext cx="1871" cy="1871"/>
            </a:xfrm>
            <a:prstGeom prst="plus">
              <a:avLst>
                <a:gd name="adj" fmla="val 32255"/>
              </a:avLst>
            </a:pr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ja-JP" altLang="en-US"/>
            </a:p>
          </p:txBody>
        </p:sp>
      </p:grpSp>
      <p:sp>
        <p:nvSpPr>
          <p:cNvPr id="11" name="テキスト ボックス 10"/>
          <p:cNvSpPr txBox="1"/>
          <p:nvPr/>
        </p:nvSpPr>
        <p:spPr>
          <a:xfrm>
            <a:off x="412193" y="2247829"/>
            <a:ext cx="6072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20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期間</a:t>
            </a:r>
            <a:r>
              <a:rPr kumimoji="1" lang="ja-JP" altLang="en-US" sz="2000" b="1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：令和８年</a:t>
            </a:r>
            <a:r>
              <a:rPr kumimoji="1" lang="ja-JP" altLang="en-US" sz="20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７月１日～１２月３１日</a:t>
            </a:r>
          </a:p>
        </p:txBody>
      </p:sp>
      <p:sp>
        <p:nvSpPr>
          <p:cNvPr id="12" name="角丸四角形 11"/>
          <p:cNvSpPr>
            <a:spLocks noChangeArrowheads="1"/>
          </p:cNvSpPr>
          <p:nvPr/>
        </p:nvSpPr>
        <p:spPr bwMode="auto">
          <a:xfrm>
            <a:off x="136479" y="122830"/>
            <a:ext cx="6585041" cy="9279829"/>
          </a:xfrm>
          <a:prstGeom prst="roundRect">
            <a:avLst>
              <a:gd name="adj" fmla="val 0"/>
            </a:avLst>
          </a:prstGeom>
          <a:noFill/>
          <a:ln w="76200" algn="ctr">
            <a:pattFill prst="sphere">
              <a:fgClr>
                <a:srgbClr val="000000"/>
              </a:fgClr>
              <a:bgClr>
                <a:srgbClr val="FFFFFF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>
                    <a:alpha val="12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</a14:hiddenEffects>
            </a:ext>
          </a:extLst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endParaRPr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33039" y="331629"/>
            <a:ext cx="33698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宣言日 令和　 年　 月　 日</a:t>
            </a: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253954" y="894546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9188" y="9473889"/>
            <a:ext cx="6858001" cy="3176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kumimoji="1" lang="ja-JP" altLang="en-US" sz="1400" b="1" dirty="0">
                <a:solidFill>
                  <a:srgbClr val="7030A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三好労働基準監督署　三好労働基準協会　建災防脇町・三好分会　林災防池田分会</a:t>
            </a:r>
          </a:p>
        </p:txBody>
      </p:sp>
      <p:sp>
        <p:nvSpPr>
          <p:cNvPr id="2" name="角丸四角形 1"/>
          <p:cNvSpPr/>
          <p:nvPr/>
        </p:nvSpPr>
        <p:spPr>
          <a:xfrm>
            <a:off x="509452" y="3069773"/>
            <a:ext cx="5839096" cy="2406252"/>
          </a:xfrm>
          <a:prstGeom prst="roundRect">
            <a:avLst>
              <a:gd name="adj" fmla="val 8103"/>
            </a:avLst>
          </a:prstGeom>
          <a:noFill/>
          <a:ln w="63500" cmpd="thickThin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84567" y="2834299"/>
            <a:ext cx="2336658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トップの安全宣言</a:t>
            </a:r>
            <a:endParaRPr kumimoji="1" lang="en-US" altLang="ja-JP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505096" y="5991503"/>
            <a:ext cx="5839096" cy="2432485"/>
          </a:xfrm>
          <a:prstGeom prst="roundRect">
            <a:avLst>
              <a:gd name="adj" fmla="val 8103"/>
            </a:avLst>
          </a:prstGeom>
          <a:noFill/>
          <a:ln w="63500" cmpd="thickThin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851060" y="5756030"/>
            <a:ext cx="3172295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現場責任者の安全宣言</a:t>
            </a:r>
            <a:endParaRPr kumimoji="1" lang="en-US" altLang="ja-JP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44277" y="8589086"/>
            <a:ext cx="60721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以上、本取り組みを機に、組織が一丸となり、労働災害の無い、安全な職場づくりに取り組むことを宣言する。</a:t>
            </a:r>
            <a:endParaRPr lang="ja-JP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19548" y="3494531"/>
            <a:ext cx="576311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b="1" dirty="0">
                <a:solidFill>
                  <a:srgbClr val="FF704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・毎日の職場巡視により、安全作業を呼びかけます。</a:t>
            </a:r>
            <a:endParaRPr lang="ja-JP" altLang="ja-JP" dirty="0">
              <a:solidFill>
                <a:srgbClr val="FF704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b="1" dirty="0">
                <a:solidFill>
                  <a:srgbClr val="FF704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ja-JP" altLang="ja-JP" b="1" dirty="0">
                <a:solidFill>
                  <a:srgbClr val="FF704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毎朝の朝礼時に安全作業の指示を行います</a:t>
            </a:r>
            <a:r>
              <a:rPr lang="ja-JP" altLang="en-US" b="1" dirty="0">
                <a:solidFill>
                  <a:srgbClr val="FF704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b="1" dirty="0">
              <a:solidFill>
                <a:srgbClr val="FF704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b="1" dirty="0">
              <a:solidFill>
                <a:srgbClr val="FF704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b="1" dirty="0">
              <a:solidFill>
                <a:srgbClr val="FF704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b="1" dirty="0">
                <a:solidFill>
                  <a:srgbClr val="FF704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r>
              <a:rPr lang="ja-JP" altLang="ja-JP" b="1" dirty="0">
                <a:solidFill>
                  <a:srgbClr val="FF704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徳島建設株式会社　代表取締役　徳島太郎</a:t>
            </a:r>
            <a:endParaRPr lang="ja-JP" altLang="ja-JP" dirty="0">
              <a:solidFill>
                <a:srgbClr val="FF704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ja-JP" altLang="en-US" dirty="0">
              <a:solidFill>
                <a:srgbClr val="FF704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26082" y="6289102"/>
            <a:ext cx="553068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b="1" dirty="0">
                <a:solidFill>
                  <a:srgbClr val="FF704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・熱中症予防のため、こまめに水分・塩分を補給さ</a:t>
            </a:r>
            <a:endParaRPr lang="en-US" altLang="ja-JP" b="1" dirty="0">
              <a:solidFill>
                <a:srgbClr val="FF704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b="1" dirty="0">
                <a:solidFill>
                  <a:srgbClr val="FF704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b="1" dirty="0">
                <a:solidFill>
                  <a:srgbClr val="FF704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せます。</a:t>
            </a:r>
            <a:endParaRPr lang="ja-JP" altLang="ja-JP" dirty="0">
              <a:solidFill>
                <a:srgbClr val="FF704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ja-JP" b="1" dirty="0">
                <a:solidFill>
                  <a:srgbClr val="FF704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・高所作業では、安全帯を使用させ、墜落を防止し</a:t>
            </a:r>
            <a:endParaRPr lang="en-US" altLang="ja-JP" b="1" dirty="0">
              <a:solidFill>
                <a:srgbClr val="FF704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b="1" dirty="0">
                <a:solidFill>
                  <a:srgbClr val="FF704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b="1" dirty="0">
                <a:solidFill>
                  <a:srgbClr val="FF704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ます。</a:t>
            </a:r>
            <a:endParaRPr lang="en-US" altLang="ja-JP" b="1" dirty="0">
              <a:solidFill>
                <a:srgbClr val="FF704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b="1" dirty="0">
                <a:solidFill>
                  <a:srgbClr val="FF704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 </a:t>
            </a:r>
            <a:endParaRPr lang="en-US" altLang="ja-JP" dirty="0">
              <a:solidFill>
                <a:srgbClr val="FF704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b="1" dirty="0">
                <a:solidFill>
                  <a:srgbClr val="FF704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</a:t>
            </a:r>
            <a:r>
              <a:rPr lang="ja-JP" altLang="ja-JP" b="1" dirty="0">
                <a:solidFill>
                  <a:srgbClr val="FF704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○○工事作業所　所長　建設太郎</a:t>
            </a:r>
            <a:endParaRPr lang="ja-JP" altLang="ja-JP" dirty="0">
              <a:solidFill>
                <a:srgbClr val="FF704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ja-JP" altLang="en-US" dirty="0">
              <a:solidFill>
                <a:srgbClr val="FF704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98708" y="242947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solidFill>
                  <a:srgbClr val="FF704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〈</a:t>
            </a:r>
            <a:r>
              <a:rPr kumimoji="1" lang="ja-JP" altLang="en-US" sz="3200" dirty="0">
                <a:solidFill>
                  <a:srgbClr val="FF704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記載例</a:t>
            </a:r>
            <a:r>
              <a:rPr kumimoji="1" lang="en-US" altLang="ja-JP" sz="3200" dirty="0">
                <a:solidFill>
                  <a:srgbClr val="FF704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〉</a:t>
            </a:r>
            <a:endParaRPr kumimoji="1" lang="ja-JP" altLang="en-US" sz="3200" dirty="0">
              <a:solidFill>
                <a:srgbClr val="FF704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48126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163</Words>
  <PresentationFormat>A4 210 x 297 mm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