
<file path=[Content_Types].xml><?xml version="1.0" encoding="utf-8"?>
<Types xmlns="http://schemas.openxmlformats.org/package/2006/content-types">
  <Default ContentType="image/jpeg" Extension="jpeg"/>
  <Default ContentType="application/vnd.openxmlformats-package.relationships+xml" Extension="rels"/>
  <Default ContentType="application/xml" Extension="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11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1.xml"/>
  <Override ContentType="application/vnd.openxmlformats-officedocument.presentationml.tableStyles+xml" PartName="/ppt/tableStyles.xml"/>
  <Override ContentType="application/vnd.openxmlformats-officedocument.theme+xml" PartName="/ppt/theme/theme1.xml"/>
  <Override ContentType="application/vnd.openxmlformats-officedocument.presentationml.viewProps+xml" PartName="/ppt/viewProps.xml"/>
</Types>
</file>

<file path=_rels/.rels><?xml version="1.0" encoding="UTF-8" standalone="yes"?><Relationships xmlns="http://schemas.openxmlformats.org/package/2006/relationships"><Relationship Id="rId1" Target="ppt/presentation.xml" Type="http://schemas.openxmlformats.org/officeDocument/2006/relationships/officeDocument"/><Relationship Id="rId2" Target="docProps/thumbnail.jpeg" Type="http://schemas.openxmlformats.org/package/2006/relationships/metadata/thumbnail"/><Relationship Id="rId3" Target="docProps/core.xml" Type="http://schemas.openxmlformats.org/package/2006/relationships/metadata/core-properties"/><Relationship Id="rId4" Target="docProps/app.xml" Type="http://schemas.openxmlformats.org/officeDocument/2006/relationships/extended-properties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</p:sldIdLst>
  <p:sldSz cx="6858000" cy="9906000" type="A4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7043"/>
    <a:srgbClr val="FF8989"/>
    <a:srgbClr val="006600"/>
    <a:srgbClr val="000099"/>
    <a:srgbClr val="0000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0016" autoAdjust="0"/>
    <p:restoredTop sz="94660"/>
  </p:normalViewPr>
  <p:slideViewPr>
    <p:cSldViewPr snapToGrid="0">
      <p:cViewPr varScale="1">
        <p:scale>
          <a:sx n="79" d="100"/>
          <a:sy n="79" d="100"/>
        </p:scale>
        <p:origin x="3018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<Relationships xmlns="http://schemas.openxmlformats.org/package/2006/relationships"><Relationship Id="rId1" Target="slideMasters/slideMaster1.xml" Type="http://schemas.openxmlformats.org/officeDocument/2006/relationships/slideMaster"/><Relationship Id="rId2" Target="slides/slide1.xml" Type="http://schemas.openxmlformats.org/officeDocument/2006/relationships/slide"/><Relationship Id="rId3" Target="presProps.xml" Type="http://schemas.openxmlformats.org/officeDocument/2006/relationships/presProps"/><Relationship Id="rId4" Target="viewProps.xml" Type="http://schemas.openxmlformats.org/officeDocument/2006/relationships/viewProps"/><Relationship Id="rId5" Target="theme/theme1.xml" Type="http://schemas.openxmlformats.org/officeDocument/2006/relationships/theme"/><Relationship Id="rId6" Target="tableStyles.xml" Type="http://schemas.openxmlformats.org/officeDocument/2006/relationships/tableStyles"/></Relationships>
</file>

<file path=ppt/slideLayouts/_rels/slideLayout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0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11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2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3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4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5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6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7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8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_rels/slideLayout9.xml.rels><?xml version="1.0" encoding="UTF-8" standalone="yes"?><Relationships xmlns="http://schemas.openxmlformats.org/package/2006/relationships"><Relationship Id="rId1" Target="../slideMasters/slideMaster1.xml" Type="http://schemas.openxmlformats.org/officeDocument/2006/relationships/slideMaster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621191"/>
            <a:ext cx="5829300" cy="3448756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5202944"/>
            <a:ext cx="5143500" cy="2391656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334053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4638494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27403"/>
            <a:ext cx="1478756" cy="8394877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27403"/>
            <a:ext cx="4350544" cy="8394877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260761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2501863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469624"/>
            <a:ext cx="5915025" cy="4120620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629226"/>
            <a:ext cx="5915025" cy="216693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28726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637014"/>
            <a:ext cx="2914650" cy="6285266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022186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527405"/>
            <a:ext cx="5915025" cy="1914702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428347"/>
            <a:ext cx="2901255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618442"/>
            <a:ext cx="2901255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428347"/>
            <a:ext cx="2915543" cy="1190095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618442"/>
            <a:ext cx="2915543" cy="532218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023287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08651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02153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426283"/>
            <a:ext cx="3471863" cy="7039681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2784825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60400"/>
            <a:ext cx="2211884" cy="23114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426283"/>
            <a:ext cx="3471863" cy="7039681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971800"/>
            <a:ext cx="2211884" cy="550562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70433079"/>
      </p:ext>
    </p:extLst>
  </p:cSld>
  <p:clrMapOvr>
    <a:masterClrMapping/>
  </p:clrMapOvr>
</p:sldLayout>
</file>

<file path=ppt/slideMasters/_rels/slideMaster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Relationship Id="rId10" Target="../slideLayouts/slideLayout10.xml" Type="http://schemas.openxmlformats.org/officeDocument/2006/relationships/slideLayout"/><Relationship Id="rId11" Target="../slideLayouts/slideLayout11.xml" Type="http://schemas.openxmlformats.org/officeDocument/2006/relationships/slideLayout"/><Relationship Id="rId12" Target="../theme/theme1.xml" Type="http://schemas.openxmlformats.org/officeDocument/2006/relationships/theme"/><Relationship Id="rId2" Target="../slideLayouts/slideLayout2.xml" Type="http://schemas.openxmlformats.org/officeDocument/2006/relationships/slideLayout"/><Relationship Id="rId3" Target="../slideLayouts/slideLayout3.xml" Type="http://schemas.openxmlformats.org/officeDocument/2006/relationships/slideLayout"/><Relationship Id="rId4" Target="../slideLayouts/slideLayout4.xml" Type="http://schemas.openxmlformats.org/officeDocument/2006/relationships/slideLayout"/><Relationship Id="rId5" Target="../slideLayouts/slideLayout5.xml" Type="http://schemas.openxmlformats.org/officeDocument/2006/relationships/slideLayout"/><Relationship Id="rId6" Target="../slideLayouts/slideLayout6.xml" Type="http://schemas.openxmlformats.org/officeDocument/2006/relationships/slideLayout"/><Relationship Id="rId7" Target="../slideLayouts/slideLayout7.xml" Type="http://schemas.openxmlformats.org/officeDocument/2006/relationships/slideLayout"/><Relationship Id="rId8" Target="../slideLayouts/slideLayout8.xml" Type="http://schemas.openxmlformats.org/officeDocument/2006/relationships/slideLayout"/><Relationship Id="rId9" Target="../slideLayouts/slideLayout9.xml" Type="http://schemas.openxmlformats.org/officeDocument/2006/relationships/slideLayout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527405"/>
            <a:ext cx="5915025" cy="191470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637014"/>
            <a:ext cx="5915025" cy="628526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60E48CA-9CD6-4458-9326-839337307172}" type="datetimeFigureOut">
              <a:rPr kumimoji="1" lang="ja-JP" altLang="en-US" smtClean="0"/>
              <a:t>2025/5/16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9181397"/>
            <a:ext cx="2314575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9181397"/>
            <a:ext cx="1543050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DF84F3-DB96-4576-B99C-DC55376DF20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702544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kumimoji="1"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kumimoji="1"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kumimoji="1"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<Relationships xmlns="http://schemas.openxmlformats.org/package/2006/relationships"><Relationship Id="rId1" Target="../slideLayouts/slideLayout1.xml" Type="http://schemas.openxmlformats.org/officeDocument/2006/relationships/slideLayout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/>
          <p:cNvSpPr txBox="1"/>
          <p:nvPr/>
        </p:nvSpPr>
        <p:spPr>
          <a:xfrm>
            <a:off x="2285896" y="786144"/>
            <a:ext cx="4214530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66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安全宣言</a:t>
            </a: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2175727" y="1819784"/>
            <a:ext cx="4417577" cy="44627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>
              <a:lnSpc>
                <a:spcPct val="115000"/>
              </a:lnSpc>
              <a:spcAft>
                <a:spcPts val="0"/>
              </a:spcAft>
            </a:pPr>
            <a:r>
              <a:rPr lang="en-US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『</a:t>
            </a:r>
            <a:r>
              <a:rPr lang="ja-JP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三好・美馬</a:t>
            </a:r>
            <a:r>
              <a:rPr lang="ja-JP" altLang="en-US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６</a:t>
            </a:r>
            <a:r>
              <a:rPr lang="ja-JP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ヶ月ゼロ災運動</a:t>
            </a:r>
            <a:r>
              <a:rPr lang="en-US" altLang="ja-JP" sz="2000" b="1" kern="100" dirty="0">
                <a:solidFill>
                  <a:srgbClr val="00660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  <a:cs typeface="Times New Roman" panose="02020603050405020304" pitchFamily="18" charset="0"/>
              </a:rPr>
              <a:t>』</a:t>
            </a:r>
            <a:endParaRPr lang="ja-JP" altLang="ja-JP" sz="2000" b="1" kern="100" dirty="0">
              <a:latin typeface="HG丸ｺﾞｼｯｸM-PRO" panose="020F0600000000000000" pitchFamily="50" charset="-128"/>
              <a:ea typeface="HG丸ｺﾞｼｯｸM-PRO" panose="020F0600000000000000" pitchFamily="50" charset="-128"/>
              <a:cs typeface="Times New Roman" panose="02020603050405020304" pitchFamily="18" charset="0"/>
            </a:endParaRPr>
          </a:p>
        </p:txBody>
      </p:sp>
      <p:grpSp>
        <p:nvGrpSpPr>
          <p:cNvPr id="7" name="グループ化 6"/>
          <p:cNvGrpSpPr>
            <a:grpSpLocks noChangeAspect="1"/>
          </p:cNvGrpSpPr>
          <p:nvPr/>
        </p:nvGrpSpPr>
        <p:grpSpPr bwMode="auto">
          <a:xfrm>
            <a:off x="477011" y="978568"/>
            <a:ext cx="1746127" cy="1187384"/>
            <a:chOff x="2206" y="1815"/>
            <a:chExt cx="4094" cy="2804"/>
          </a:xfrm>
        </p:grpSpPr>
        <p:sp>
          <p:nvSpPr>
            <p:cNvPr id="8" name="正方形/長方形 7"/>
            <p:cNvSpPr>
              <a:spLocks noChangeArrowheads="1"/>
            </p:cNvSpPr>
            <p:nvPr/>
          </p:nvSpPr>
          <p:spPr bwMode="auto">
            <a:xfrm>
              <a:off x="2206" y="1833"/>
              <a:ext cx="4094" cy="2749"/>
            </a:xfrm>
            <a:prstGeom prst="rect">
              <a:avLst/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9" name="十字形 8"/>
            <p:cNvSpPr>
              <a:spLocks noChangeArrowheads="1"/>
            </p:cNvSpPr>
            <p:nvPr/>
          </p:nvSpPr>
          <p:spPr bwMode="auto">
            <a:xfrm>
              <a:off x="2880" y="1815"/>
              <a:ext cx="2804" cy="2804"/>
            </a:xfrm>
            <a:prstGeom prst="plus">
              <a:avLst>
                <a:gd name="adj" fmla="val 30278"/>
              </a:avLst>
            </a:prstGeom>
            <a:solidFill>
              <a:srgbClr val="FFFFFF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  <p:sp>
          <p:nvSpPr>
            <p:cNvPr id="10" name="十字形 9"/>
            <p:cNvSpPr>
              <a:spLocks noChangeArrowheads="1"/>
            </p:cNvSpPr>
            <p:nvPr/>
          </p:nvSpPr>
          <p:spPr bwMode="auto">
            <a:xfrm>
              <a:off x="3346" y="2281"/>
              <a:ext cx="1871" cy="1871"/>
            </a:xfrm>
            <a:prstGeom prst="plus">
              <a:avLst>
                <a:gd name="adj" fmla="val 32255"/>
              </a:avLst>
            </a:prstGeom>
            <a:solidFill>
              <a:srgbClr val="0066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25400" algn="ctr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rot="0" vert="horz" wrap="square" lIns="91440" tIns="45720" rIns="91440" bIns="45720" anchor="ctr" anchorCtr="0" upright="1">
              <a:noAutofit/>
            </a:bodyPr>
            <a:lstStyle/>
            <a:p>
              <a:endParaRPr lang="ja-JP" altLang="en-US"/>
            </a:p>
          </p:txBody>
        </p:sp>
      </p:grpSp>
      <p:sp>
        <p:nvSpPr>
          <p:cNvPr id="11" name="テキスト ボックス 10"/>
          <p:cNvSpPr txBox="1"/>
          <p:nvPr/>
        </p:nvSpPr>
        <p:spPr>
          <a:xfrm>
            <a:off x="412193" y="2247829"/>
            <a:ext cx="607219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solidFill>
                  <a:srgbClr val="000099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期間：令和７年７月１日～１２月３１日</a:t>
            </a:r>
          </a:p>
        </p:txBody>
      </p:sp>
      <p:sp>
        <p:nvSpPr>
          <p:cNvPr id="12" name="角丸四角形 11"/>
          <p:cNvSpPr>
            <a:spLocks noChangeArrowheads="1"/>
          </p:cNvSpPr>
          <p:nvPr/>
        </p:nvSpPr>
        <p:spPr bwMode="auto">
          <a:xfrm>
            <a:off x="136479" y="122830"/>
            <a:ext cx="6585041" cy="9279829"/>
          </a:xfrm>
          <a:prstGeom prst="roundRect">
            <a:avLst>
              <a:gd name="adj" fmla="val 0"/>
            </a:avLst>
          </a:prstGeom>
          <a:noFill/>
          <a:ln w="76200" algn="ctr">
            <a:pattFill prst="sphere">
              <a:fgClr>
                <a:srgbClr val="000000"/>
              </a:fgClr>
              <a:bgClr>
                <a:srgbClr val="FFFFFF"/>
              </a:bgClr>
            </a:patt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C0C0C0">
                    <a:alpha val="12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>
                      <a:alpha val="80000"/>
                    </a:srgbClr>
                  </a:outerShdw>
                </a:effectLst>
              </a14:hiddenEffects>
            </a:ext>
          </a:extLst>
        </p:spPr>
        <p:txBody>
          <a:bodyPr rot="0" vert="horz" wrap="square" lIns="74295" tIns="8890" rIns="74295" bIns="8890" anchor="t" anchorCtr="0" upright="1">
            <a:noAutofit/>
          </a:bodyPr>
          <a:lstStyle/>
          <a:p>
            <a:endParaRPr lang="ja-JP" altLang="en-US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3133039" y="331629"/>
            <a:ext cx="336983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宣言日 令和　 年　 月　 日</a:t>
            </a:r>
          </a:p>
        </p:txBody>
      </p:sp>
      <p:sp>
        <p:nvSpPr>
          <p:cNvPr id="15" name="Rectangle 2"/>
          <p:cNvSpPr>
            <a:spLocks noChangeArrowheads="1"/>
          </p:cNvSpPr>
          <p:nvPr/>
        </p:nvSpPr>
        <p:spPr bwMode="auto">
          <a:xfrm>
            <a:off x="253954" y="8945460"/>
            <a:ext cx="6858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ja-JP" altLang="en-US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39188" y="9473889"/>
            <a:ext cx="6858001" cy="317632"/>
          </a:xfrm>
          <a:prstGeom prst="rect">
            <a:avLst/>
          </a:prstGeom>
          <a:noFill/>
        </p:spPr>
        <p:txBody>
          <a:bodyPr wrap="square" rtlCol="0">
            <a:normAutofit/>
          </a:bodyPr>
          <a:lstStyle/>
          <a:p>
            <a:r>
              <a:rPr kumimoji="1" lang="ja-JP" altLang="en-US" sz="1400" b="1" dirty="0">
                <a:solidFill>
                  <a:srgbClr val="7030A0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三好労働基準監督署　三好労働基準協会　建災防脇町・三好分会　林災防池田分会</a:t>
            </a:r>
          </a:p>
        </p:txBody>
      </p:sp>
      <p:sp>
        <p:nvSpPr>
          <p:cNvPr id="2" name="角丸四角形 1"/>
          <p:cNvSpPr/>
          <p:nvPr/>
        </p:nvSpPr>
        <p:spPr>
          <a:xfrm>
            <a:off x="509452" y="3069773"/>
            <a:ext cx="5839096" cy="2406252"/>
          </a:xfrm>
          <a:prstGeom prst="roundRect">
            <a:avLst>
              <a:gd name="adj" fmla="val 8103"/>
            </a:avLst>
          </a:prstGeom>
          <a:noFill/>
          <a:ln w="635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784567" y="2834299"/>
            <a:ext cx="2336658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トップの安全宣言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6" name="角丸四角形 15"/>
          <p:cNvSpPr/>
          <p:nvPr/>
        </p:nvSpPr>
        <p:spPr>
          <a:xfrm>
            <a:off x="505096" y="5991503"/>
            <a:ext cx="5839096" cy="2432485"/>
          </a:xfrm>
          <a:prstGeom prst="roundRect">
            <a:avLst>
              <a:gd name="adj" fmla="val 8103"/>
            </a:avLst>
          </a:prstGeom>
          <a:noFill/>
          <a:ln w="63500" cmpd="thickThin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851060" y="5756030"/>
            <a:ext cx="3172295" cy="400110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 algn="dist"/>
            <a:r>
              <a:rPr kumimoji="1" lang="ja-JP" altLang="en-US" sz="2000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現場責任者の安全宣言</a:t>
            </a:r>
            <a:endParaRPr kumimoji="1" lang="en-US" altLang="ja-JP" sz="2000" b="1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5" name="テキスト ボックス 4"/>
          <p:cNvSpPr txBox="1"/>
          <p:nvPr/>
        </p:nvSpPr>
        <p:spPr>
          <a:xfrm>
            <a:off x="444277" y="8589086"/>
            <a:ext cx="6072191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ja-JP" b="1" dirty="0"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以上、本取り組みを機に、組織が一丸となり、労働災害の無い、安全な職場づくりに取り組むことを宣言する。</a:t>
            </a:r>
            <a:endParaRPr lang="ja-JP" altLang="ja-JP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619548" y="3494531"/>
            <a:ext cx="5763116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・毎日の職場巡視により、安全作業を呼びかけます。</a:t>
            </a:r>
            <a:endParaRPr lang="ja-JP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毎朝の朝礼時に安全作業の指示を行います</a:t>
            </a:r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。</a:t>
            </a:r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徳島建設株式会社　代表取締役　徳島太郎</a:t>
            </a:r>
            <a:endParaRPr lang="ja-JP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26082" y="6289102"/>
            <a:ext cx="5530681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・熱中症予防のため、こまめに水分・塩分を補給さ</a:t>
            </a:r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せます。</a:t>
            </a:r>
            <a:endParaRPr lang="ja-JP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・高所作業では、安全帯を使用させ、墜落を防止し</a:t>
            </a:r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ます。</a:t>
            </a:r>
            <a:endParaRPr lang="en-US" altLang="ja-JP" b="1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en-US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 </a:t>
            </a:r>
            <a:endParaRPr lang="en-US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r>
              <a:rPr lang="ja-JP" altLang="en-US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　　　　　　　　</a:t>
            </a:r>
            <a:r>
              <a:rPr lang="ja-JP" altLang="ja-JP" b="1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○○工事作業所　所長　建設太郎</a:t>
            </a:r>
            <a:endParaRPr lang="ja-JP" altLang="ja-JP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  <a:p>
            <a:endParaRPr kumimoji="1" lang="ja-JP" altLang="en-US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298708" y="242947"/>
            <a:ext cx="2236510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3200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〈</a:t>
            </a:r>
            <a:r>
              <a:rPr kumimoji="1" lang="ja-JP" altLang="en-US" sz="3200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記載例</a:t>
            </a:r>
            <a:r>
              <a:rPr kumimoji="1" lang="en-US" altLang="ja-JP" sz="3200" dirty="0">
                <a:solidFill>
                  <a:srgbClr val="FF7043"/>
                </a:solidFill>
                <a:latin typeface="HG丸ｺﾞｼｯｸM-PRO" panose="020F0600000000000000" pitchFamily="50" charset="-128"/>
                <a:ea typeface="HG丸ｺﾞｼｯｸM-PRO" panose="020F0600000000000000" pitchFamily="50" charset="-128"/>
              </a:rPr>
              <a:t>〉</a:t>
            </a:r>
            <a:endParaRPr kumimoji="1" lang="ja-JP" altLang="en-US" sz="3200" dirty="0">
              <a:solidFill>
                <a:srgbClr val="FF7043"/>
              </a:solidFill>
              <a:latin typeface="HG丸ｺﾞｼｯｸM-PRO" panose="020F0600000000000000" pitchFamily="50" charset="-128"/>
              <a:ea typeface="HG丸ｺﾞｼｯｸM-PRO" panose="020F0600000000000000" pitchFamily="50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4812628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Words>163</Words>
  <PresentationFormat>A4 210 x 297 mm</PresentationFormat>
  <Paragraphs>20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4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6" baseType="lpstr">
      <vt:lpstr>HG丸ｺﾞｼｯｸM-PRO</vt:lpstr>
      <vt:lpstr>Arial</vt:lpstr>
      <vt:lpstr>Calibri</vt:lpstr>
      <vt:lpstr>Calibri Light</vt:lpstr>
      <vt:lpstr>Office テーマ</vt:lpstr>
      <vt:lpstr>PowerPoint プレゼンテーション</vt:lpstr>
    </vt:vector>
  </TitlesOfParts>
  <LinksUpToDate>false</LinksUpToDate>
  <SharedDoc>false</SharedDoc>
  <HyperlinksChanged>false</HyperlinksChanged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