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6"/>
  </p:notesMasterIdLst>
  <p:sldIdLst>
    <p:sldId id="267" r:id="rId5"/>
  </p:sldIdLst>
  <p:sldSz cx="7561263" cy="10801350"/>
  <p:notesSz cx="9939338" cy="143684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2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6" userDrawn="1">
          <p15:clr>
            <a:srgbClr val="A4A3A4"/>
          </p15:clr>
        </p15:guide>
        <p15:guide id="2" pos="313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FFFF"/>
    <a:srgbClr val="CCFF66"/>
    <a:srgbClr val="65FFFF"/>
    <a:srgbClr val="FFC5E2"/>
    <a:srgbClr val="CCCCFF"/>
    <a:srgbClr val="8FFFFF"/>
    <a:srgbClr val="61FFFF"/>
    <a:srgbClr val="FF3399"/>
    <a:srgbClr val="9999FF"/>
    <a:srgbClr val="FFA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6B50EA-7183-429B-B481-28278F8B5A2B}" v="1" dt="2026-06-17T02:38:17.4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5" autoAdjust="0"/>
    <p:restoredTop sz="94704" autoAdjust="0"/>
  </p:normalViewPr>
  <p:slideViewPr>
    <p:cSldViewPr>
      <p:cViewPr varScale="1">
        <p:scale>
          <a:sx n="77" d="100"/>
          <a:sy n="77" d="100"/>
        </p:scale>
        <p:origin x="2880" y="144"/>
      </p:cViewPr>
      <p:guideLst>
        <p:guide orient="horz" pos="3402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-2184" y="-108"/>
      </p:cViewPr>
      <p:guideLst>
        <p:guide orient="horz" pos="4526"/>
        <p:guide pos="3133"/>
      </p:guideLst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11" Target="changesInfos/changesInfo1.xml" Type="http://schemas.microsoft.com/office/2016/11/relationships/changesInfo"/><Relationship Id="rId12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notesMasters/notesMaster1.xml" Type="http://schemas.openxmlformats.org/officeDocument/2006/relationships/notesMaster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大久保静香" userId="6469ca84-09f3-45fb-aa63-ea4ae1014093" providerId="ADAL" clId="{E46BA993-0B7A-477D-9A11-1D07D2FBC16C}"/>
    <pc:docChg chg="modSld">
      <pc:chgData name="大久保静香" userId="6469ca84-09f3-45fb-aa63-ea4ae1014093" providerId="ADAL" clId="{E46BA993-0B7A-477D-9A11-1D07D2FBC16C}" dt="2026-05-28T02:42:22.604" v="9"/>
      <pc:docMkLst>
        <pc:docMk/>
      </pc:docMkLst>
      <pc:sldChg chg="modSp mod">
        <pc:chgData name="大久保静香" userId="6469ca84-09f3-45fb-aa63-ea4ae1014093" providerId="ADAL" clId="{E46BA993-0B7A-477D-9A11-1D07D2FBC16C}" dt="2026-05-28T02:42:22.604" v="9"/>
        <pc:sldMkLst>
          <pc:docMk/>
          <pc:sldMk cId="1076807891" sldId="267"/>
        </pc:sldMkLst>
        <pc:spChg chg="mod">
          <ac:chgData name="大久保静香" userId="6469ca84-09f3-45fb-aa63-ea4ae1014093" providerId="ADAL" clId="{E46BA993-0B7A-477D-9A11-1D07D2FBC16C}" dt="2026-05-28T02:42:22.604" v="9"/>
          <ac:spMkLst>
            <pc:docMk/>
            <pc:sldMk cId="1076807891" sldId="267"/>
            <ac:spMk id="41" creationId="{00000000-0000-0000-0000-000000000000}"/>
          </ac:spMkLst>
        </pc:spChg>
      </pc:sldChg>
    </pc:docChg>
  </pc:docChgLst>
  <pc:docChgLst>
    <pc:chgData name="大久保静香" userId="6469ca84-09f3-45fb-aa63-ea4ae1014093" providerId="ADAL" clId="{B3472ACE-4557-4747-BFE0-CFA150C63D22}"/>
    <pc:docChg chg="modNotesMaster">
      <pc:chgData name="大久保静香" userId="6469ca84-09f3-45fb-aa63-ea4ae1014093" providerId="ADAL" clId="{B3472ACE-4557-4747-BFE0-CFA150C63D22}" dt="2026-06-17T02:38:17.429" v="1"/>
      <pc:docMkLst>
        <pc:docMk/>
      </pc:docMkLst>
    </pc:docChg>
  </pc:docChgLst>
</pc:chgInfo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307742" cy="718309"/>
          </a:xfrm>
          <a:prstGeom prst="rect">
            <a:avLst/>
          </a:prstGeom>
        </p:spPr>
        <p:txBody>
          <a:bodyPr vert="horz" lIns="132608" tIns="66305" rIns="132608" bIns="66305" rtlCol="0"/>
          <a:lstStyle>
            <a:lvl1pPr algn="l">
              <a:defRPr sz="17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9281" y="0"/>
            <a:ext cx="4307742" cy="718309"/>
          </a:xfrm>
          <a:prstGeom prst="rect">
            <a:avLst/>
          </a:prstGeom>
        </p:spPr>
        <p:txBody>
          <a:bodyPr vert="horz" lIns="132608" tIns="66305" rIns="132608" bIns="66305" rtlCol="0"/>
          <a:lstStyle>
            <a:lvl1pPr algn="r">
              <a:defRPr sz="1700"/>
            </a:lvl1pPr>
          </a:lstStyle>
          <a:p>
            <a:fld id="{85903F10-EC96-4DC6-BE34-4222436B72CE}" type="datetimeFigureOut">
              <a:rPr kumimoji="1" lang="ja-JP" altLang="en-US" smtClean="0"/>
              <a:t>2026/6/17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084513" y="1077913"/>
            <a:ext cx="3770312" cy="5386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608" tIns="66305" rIns="132608" bIns="6630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4638" y="6825077"/>
            <a:ext cx="7950076" cy="6464776"/>
          </a:xfrm>
          <a:prstGeom prst="rect">
            <a:avLst/>
          </a:prstGeom>
        </p:spPr>
        <p:txBody>
          <a:bodyPr vert="horz" lIns="132608" tIns="66305" rIns="132608" bIns="6630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13647867"/>
            <a:ext cx="4307742" cy="718308"/>
          </a:xfrm>
          <a:prstGeom prst="rect">
            <a:avLst/>
          </a:prstGeom>
        </p:spPr>
        <p:txBody>
          <a:bodyPr vert="horz" lIns="132608" tIns="66305" rIns="132608" bIns="66305" rtlCol="0" anchor="b"/>
          <a:lstStyle>
            <a:lvl1pPr algn="l">
              <a:defRPr sz="17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9281" y="13647867"/>
            <a:ext cx="4307742" cy="718308"/>
          </a:xfrm>
          <a:prstGeom prst="rect">
            <a:avLst/>
          </a:prstGeom>
        </p:spPr>
        <p:txBody>
          <a:bodyPr vert="horz" lIns="132608" tIns="66305" rIns="132608" bIns="66305" rtlCol="0" anchor="b"/>
          <a:lstStyle>
            <a:lvl1pPr algn="r">
              <a:defRPr sz="1700"/>
            </a:lvl1pPr>
          </a:lstStyle>
          <a:p>
            <a:fld id="{1D706510-B44A-4775-82DB-21B78B19DC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7549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06510-B44A-4775-82DB-21B78B19DC5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0111443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45158" y="1767722"/>
            <a:ext cx="5670947" cy="3760470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945158" y="5673210"/>
            <a:ext cx="5670947" cy="2607825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55" indent="0" algn="ctr">
              <a:buNone/>
              <a:defRPr sz="1240"/>
            </a:lvl2pPr>
            <a:lvl3pPr marL="567111" indent="0" algn="ctr">
              <a:buNone/>
              <a:defRPr sz="1116"/>
            </a:lvl3pPr>
            <a:lvl4pPr marL="850666" indent="0" algn="ctr">
              <a:buNone/>
              <a:defRPr sz="992"/>
            </a:lvl4pPr>
            <a:lvl5pPr marL="1134222" indent="0" algn="ctr">
              <a:buNone/>
              <a:defRPr sz="992"/>
            </a:lvl5pPr>
            <a:lvl6pPr marL="1417777" indent="0" algn="ctr">
              <a:buNone/>
              <a:defRPr sz="992"/>
            </a:lvl6pPr>
            <a:lvl7pPr marL="1701333" indent="0" algn="ctr">
              <a:buNone/>
              <a:defRPr sz="992"/>
            </a:lvl7pPr>
            <a:lvl8pPr marL="1984888" indent="0" algn="ctr">
              <a:buNone/>
              <a:defRPr sz="992"/>
            </a:lvl8pPr>
            <a:lvl9pPr marL="2268444" indent="0" algn="ctr">
              <a:buNone/>
              <a:defRPr sz="992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2026/6/17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0025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2026/6/17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00946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11029" y="575072"/>
            <a:ext cx="1630397" cy="915364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19837" y="575072"/>
            <a:ext cx="4796676" cy="915364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2026/6/17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07985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2026/6/17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5017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5899" y="2692838"/>
            <a:ext cx="6521589" cy="4493061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5899" y="7228405"/>
            <a:ext cx="6521589" cy="2362795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1pPr>
            <a:lvl2pPr marL="283555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111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66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22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777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33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4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444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2026/6/17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6829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19837" y="2875360"/>
            <a:ext cx="3213537" cy="68533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27889" y="2875360"/>
            <a:ext cx="3213537" cy="68533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2026/6/17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0934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822" y="575073"/>
            <a:ext cx="6521589" cy="208776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20822" y="2647832"/>
            <a:ext cx="3198768" cy="1297661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0822" y="3945493"/>
            <a:ext cx="3198768" cy="580322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27889" y="2647832"/>
            <a:ext cx="3214522" cy="1297661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27889" y="3945493"/>
            <a:ext cx="3214522" cy="580322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2026/6/17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81256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2026/6/17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3848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2026/6/17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7239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822" y="720090"/>
            <a:ext cx="2438704" cy="2520315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14522" y="1555195"/>
            <a:ext cx="3827889" cy="7675959"/>
          </a:xfrm>
        </p:spPr>
        <p:txBody>
          <a:bodyPr/>
          <a:lstStyle>
            <a:lvl1pPr>
              <a:defRPr sz="1985"/>
            </a:lvl1pPr>
            <a:lvl2pPr>
              <a:defRPr sz="1737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822" y="3240405"/>
            <a:ext cx="2438704" cy="6003251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2026/6/17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8148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822" y="720090"/>
            <a:ext cx="2438704" cy="2520315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214522" y="1555195"/>
            <a:ext cx="3827889" cy="7675959"/>
          </a:xfrm>
        </p:spPr>
        <p:txBody>
          <a:bodyPr/>
          <a:lstStyle>
            <a:lvl1pPr marL="0" indent="0">
              <a:buNone/>
              <a:defRPr sz="1985"/>
            </a:lvl1pPr>
            <a:lvl2pPr marL="283555" indent="0">
              <a:buNone/>
              <a:defRPr sz="1737"/>
            </a:lvl2pPr>
            <a:lvl3pPr marL="567111" indent="0">
              <a:buNone/>
              <a:defRPr sz="1488"/>
            </a:lvl3pPr>
            <a:lvl4pPr marL="850666" indent="0">
              <a:buNone/>
              <a:defRPr sz="1240"/>
            </a:lvl4pPr>
            <a:lvl5pPr marL="1134222" indent="0">
              <a:buNone/>
              <a:defRPr sz="1240"/>
            </a:lvl5pPr>
            <a:lvl6pPr marL="1417777" indent="0">
              <a:buNone/>
              <a:defRPr sz="1240"/>
            </a:lvl6pPr>
            <a:lvl7pPr marL="1701333" indent="0">
              <a:buNone/>
              <a:defRPr sz="1240"/>
            </a:lvl7pPr>
            <a:lvl8pPr marL="1984888" indent="0">
              <a:buNone/>
              <a:defRPr sz="1240"/>
            </a:lvl8pPr>
            <a:lvl9pPr marL="2268444" indent="0">
              <a:buNone/>
              <a:defRPr sz="124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822" y="3240405"/>
            <a:ext cx="2438704" cy="6003251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534A9-31A7-431C-8512-5CCF1DF64202}" type="datetimeFigureOut">
              <a:rPr kumimoji="1" lang="ja-JP" altLang="en-US" smtClean="0"/>
              <a:t>2026/6/17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62685896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19837" y="575073"/>
            <a:ext cx="6521589" cy="2087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9837" y="2875360"/>
            <a:ext cx="6521589" cy="6853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19837" y="10011252"/>
            <a:ext cx="1701284" cy="57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534A9-31A7-431C-8512-5CCF1DF64202}" type="datetimeFigureOut">
              <a:rPr kumimoji="1" lang="ja-JP" altLang="en-US" smtClean="0"/>
              <a:t>2026/6/17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04669" y="10011252"/>
            <a:ext cx="2551926" cy="57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340142" y="10011252"/>
            <a:ext cx="1701284" cy="57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937F6-4A66-4EA2-924C-EC487B4996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9814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567111" rtl="0" eaLnBrk="1" latinLnBrk="0" hangingPunct="1">
        <a:lnSpc>
          <a:spcPct val="90000"/>
        </a:lnSpc>
        <a:spcBef>
          <a:spcPct val="0"/>
        </a:spcBef>
        <a:buNone/>
        <a:defRPr kumimoji="1" sz="27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78" indent="-141778" algn="l" defTabSz="567111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1737" kern="1200">
          <a:solidFill>
            <a:schemeClr val="tx1"/>
          </a:solidFill>
          <a:latin typeface="+mn-lt"/>
          <a:ea typeface="+mn-ea"/>
          <a:cs typeface="+mn-cs"/>
        </a:defRPr>
      </a:lvl1pPr>
      <a:lvl2pPr marL="425333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88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444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99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555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3110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666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10221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55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111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666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222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777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333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888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444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emf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1089" y="-816431"/>
            <a:ext cx="10153128" cy="11617781"/>
          </a:xfrm>
          <a:prstGeom prst="rect">
            <a:avLst/>
          </a:prstGeom>
        </p:spPr>
      </p:pic>
      <p:sp>
        <p:nvSpPr>
          <p:cNvPr id="32" name="正方形/長方形 31"/>
          <p:cNvSpPr/>
          <p:nvPr/>
        </p:nvSpPr>
        <p:spPr>
          <a:xfrm>
            <a:off x="764585" y="6408787"/>
            <a:ext cx="6114570" cy="2819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739416" y="580744"/>
            <a:ext cx="6114570" cy="2792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844130" y="936179"/>
            <a:ext cx="592982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7200" b="1" cap="none" spc="0" dirty="0">
                <a:ln w="0"/>
                <a:solidFill>
                  <a:srgbClr val="00CC99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面</a:t>
            </a:r>
            <a:r>
              <a:rPr lang="ja-JP" altLang="en-US" sz="7200" b="1" cap="none" spc="0" dirty="0">
                <a:ln w="0"/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接</a:t>
            </a:r>
            <a:r>
              <a:rPr lang="ja-JP" altLang="en-US" sz="7200" b="1" cap="none" spc="0" dirty="0">
                <a:ln w="0"/>
                <a:solidFill>
                  <a:srgbClr val="FF3399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</a:t>
            </a:r>
            <a:r>
              <a:rPr lang="ja-JP" altLang="en-US" sz="7200" b="1" cap="none" spc="0" dirty="0">
                <a:ln w="0"/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策</a:t>
            </a:r>
            <a:r>
              <a:rPr lang="ja-JP" altLang="en-US" sz="4000" b="1" cap="none" spc="0" dirty="0">
                <a:ln w="0"/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セ</a:t>
            </a:r>
            <a:r>
              <a:rPr lang="ja-JP" altLang="en-US" sz="4000" b="1" cap="none" spc="0" dirty="0">
                <a:ln w="0"/>
                <a:solidFill>
                  <a:srgbClr val="9999FF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ミ</a:t>
            </a:r>
            <a:r>
              <a:rPr lang="ja-JP" altLang="en-US" sz="4000" b="1" cap="none" spc="0" dirty="0">
                <a:ln w="0"/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ナー</a:t>
            </a:r>
          </a:p>
        </p:txBody>
      </p:sp>
      <p:sp>
        <p:nvSpPr>
          <p:cNvPr id="20" name="正方形/長方形 19"/>
          <p:cNvSpPr/>
          <p:nvPr/>
        </p:nvSpPr>
        <p:spPr>
          <a:xfrm rot="20920978">
            <a:off x="451599" y="3872591"/>
            <a:ext cx="280076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面接にはスーツで行った方がいいの？</a:t>
            </a:r>
            <a:endParaRPr lang="ja-JP" altLang="en-US" sz="1200" b="0" cap="none" spc="0" dirty="0">
              <a:ln w="0"/>
              <a:solidFill>
                <a:schemeClr val="tx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 rot="816147">
            <a:off x="5038261" y="4604646"/>
            <a:ext cx="24929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『</a:t>
            </a:r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志望動機</a:t>
            </a:r>
            <a:r>
              <a:rPr lang="en-US" altLang="ja-JP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』</a:t>
            </a:r>
          </a:p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家が近い、条件が良かったから。</a:t>
            </a:r>
            <a:endParaRPr lang="en-US" altLang="ja-JP" sz="1200" dirty="0">
              <a:ln w="0"/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本音を言っても大丈夫？</a:t>
            </a:r>
            <a:endParaRPr lang="ja-JP" altLang="en-US" sz="1200" b="0" cap="none" spc="0" dirty="0">
              <a:ln w="0"/>
              <a:solidFill>
                <a:schemeClr val="tx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 rot="711964">
            <a:off x="5026773" y="3772745"/>
            <a:ext cx="203132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休みが取りやすいかどうか</a:t>
            </a:r>
            <a:endParaRPr lang="en-US" altLang="ja-JP" sz="1200" dirty="0">
              <a:ln w="0"/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面接で聞いていい？</a:t>
            </a:r>
            <a:endParaRPr lang="ja-JP" altLang="en-US" sz="1200" b="0" cap="none" spc="0" dirty="0">
              <a:ln w="0"/>
              <a:solidFill>
                <a:schemeClr val="tx1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 rot="21006280">
            <a:off x="810948" y="4621082"/>
            <a:ext cx="18774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『</a:t>
            </a:r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退職理由</a:t>
            </a:r>
            <a:r>
              <a:rPr lang="en-US" altLang="ja-JP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』</a:t>
            </a:r>
          </a:p>
          <a:p>
            <a:pPr algn="ctr"/>
            <a:r>
              <a:rPr lang="ja-JP" altLang="en-US" sz="1200" dirty="0">
                <a:ln w="0"/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人間関係の悪化が原因。</a:t>
            </a:r>
            <a:endParaRPr lang="en-US" altLang="ja-JP" sz="1200" dirty="0">
              <a:ln w="0"/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r>
              <a:rPr lang="ja-JP" altLang="en-US" sz="1200" b="0" cap="none" spc="0" dirty="0">
                <a:ln w="0"/>
                <a:solidFill>
                  <a:schemeClr val="tx1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そのまま伝えて大丈夫？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883564" y="5615288"/>
            <a:ext cx="6135013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600" dirty="0">
                <a:ln w="0"/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ハローワークの窓口でよく聞く面接での疑問。</a:t>
            </a:r>
            <a:endParaRPr lang="en-US" altLang="ja-JP" sz="1600" dirty="0">
              <a:ln w="0"/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r>
              <a:rPr lang="ja-JP" altLang="en-US" sz="1600" dirty="0">
                <a:ln w="0"/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ハローワークで職業相談を行っているスタッフがお答えします。</a:t>
            </a:r>
            <a:endParaRPr lang="en-US" altLang="ja-JP" sz="2000" dirty="0">
              <a:ln w="0"/>
              <a:solidFill>
                <a:srgbClr val="7030A0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pPr algn="ctr"/>
            <a:endParaRPr lang="en-US" altLang="ja-JP" b="0" cap="none" spc="0" dirty="0">
              <a:ln w="0"/>
              <a:solidFill>
                <a:schemeClr val="tx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cxnSp>
        <p:nvCxnSpPr>
          <p:cNvPr id="27" name="直線コネクタ 26"/>
          <p:cNvCxnSpPr/>
          <p:nvPr/>
        </p:nvCxnSpPr>
        <p:spPr>
          <a:xfrm>
            <a:off x="1274282" y="7704931"/>
            <a:ext cx="5006499" cy="0"/>
          </a:xfrm>
          <a:prstGeom prst="line">
            <a:avLst/>
          </a:prstGeom>
          <a:ln w="12700">
            <a:solidFill>
              <a:srgbClr val="CC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>
            <a:off x="1274282" y="8280995"/>
            <a:ext cx="5006499" cy="0"/>
          </a:xfrm>
          <a:prstGeom prst="line">
            <a:avLst/>
          </a:prstGeom>
          <a:ln w="12700">
            <a:solidFill>
              <a:srgbClr val="CC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正方形/長方形 28"/>
          <p:cNvSpPr/>
          <p:nvPr/>
        </p:nvSpPr>
        <p:spPr>
          <a:xfrm>
            <a:off x="1259127" y="7016789"/>
            <a:ext cx="6976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日時</a:t>
            </a:r>
          </a:p>
        </p:txBody>
      </p:sp>
      <p:sp>
        <p:nvSpPr>
          <p:cNvPr id="30" name="正方形/長方形 29"/>
          <p:cNvSpPr/>
          <p:nvPr/>
        </p:nvSpPr>
        <p:spPr>
          <a:xfrm>
            <a:off x="1274282" y="7808877"/>
            <a:ext cx="6976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会場</a:t>
            </a:r>
          </a:p>
        </p:txBody>
      </p:sp>
      <p:pic>
        <p:nvPicPr>
          <p:cNvPr id="33" name="図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253" y="3984220"/>
            <a:ext cx="858772" cy="1312349"/>
          </a:xfrm>
          <a:prstGeom prst="rect">
            <a:avLst/>
          </a:prstGeom>
        </p:spPr>
      </p:pic>
      <p:pic>
        <p:nvPicPr>
          <p:cNvPr id="34" name="Picture 10" descr="E:\USR\MMYULA\デスクトップ\イラスト素材\生光講和\はてな？　男性businessman_questi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687" y="3944235"/>
            <a:ext cx="1027508" cy="135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正方形/長方形 34"/>
          <p:cNvSpPr/>
          <p:nvPr/>
        </p:nvSpPr>
        <p:spPr>
          <a:xfrm>
            <a:off x="1692399" y="360115"/>
            <a:ext cx="4392487" cy="635545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1692399" y="351404"/>
            <a:ext cx="439248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600" b="1" dirty="0">
                <a:ln w="0"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もう面接は怖くない！</a:t>
            </a:r>
            <a:endParaRPr lang="en-US" altLang="ja-JP" sz="1600" b="1" dirty="0">
              <a:ln w="0"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600" b="1" cap="none" spc="0" dirty="0">
                <a:ln w="0"/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知れば納得、心構えができる！</a:t>
            </a:r>
          </a:p>
        </p:txBody>
      </p:sp>
      <p:sp>
        <p:nvSpPr>
          <p:cNvPr id="36" name="正方形/長方形 35"/>
          <p:cNvSpPr/>
          <p:nvPr/>
        </p:nvSpPr>
        <p:spPr>
          <a:xfrm>
            <a:off x="1971909" y="8899450"/>
            <a:ext cx="330539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1200" dirty="0">
                <a:ln w="0"/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＊窓口もしくはお電話にてお申込みください。</a:t>
            </a:r>
            <a:endParaRPr lang="en-US" altLang="ja-JP" sz="1200" b="0" cap="none" spc="0" dirty="0">
              <a:ln w="0"/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ja-JP" altLang="en-US" sz="12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600269" y="9719100"/>
            <a:ext cx="604867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2400" b="1" cap="none" spc="0" dirty="0">
                <a:ln w="0"/>
                <a:solidFill>
                  <a:schemeClr val="tx1"/>
                </a:solidFill>
              </a:rPr>
              <a:t>お問合せ　ハローワーク吉野川</a:t>
            </a:r>
            <a:endParaRPr lang="en-US" altLang="ja-JP" sz="2400" b="1" cap="none" spc="0" dirty="0">
              <a:ln w="0"/>
              <a:solidFill>
                <a:schemeClr val="tx1"/>
              </a:solidFill>
            </a:endParaRPr>
          </a:p>
          <a:p>
            <a:pPr algn="ctr"/>
            <a:r>
              <a:rPr lang="ja-JP" altLang="en-US" sz="2400" b="1" cap="none" spc="0" dirty="0">
                <a:ln w="0"/>
                <a:solidFill>
                  <a:schemeClr val="tx1"/>
                </a:solidFill>
              </a:rPr>
              <a:t>ＴＥＬ　</a:t>
            </a:r>
            <a:r>
              <a:rPr lang="en-US" altLang="ja-JP" sz="2400" b="1" cap="none" spc="0" dirty="0">
                <a:ln w="0"/>
                <a:solidFill>
                  <a:schemeClr val="tx1"/>
                </a:solidFill>
              </a:rPr>
              <a:t>0883-24-2166</a:t>
            </a:r>
            <a:endParaRPr lang="ja-JP" altLang="en-US" sz="2400" b="1" cap="none" spc="0" dirty="0">
              <a:ln w="0"/>
              <a:solidFill>
                <a:schemeClr val="tx1"/>
              </a:solidFill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>
            <a:off x="1305796" y="8857059"/>
            <a:ext cx="3971506" cy="0"/>
          </a:xfrm>
          <a:prstGeom prst="line">
            <a:avLst/>
          </a:prstGeom>
          <a:ln w="12700">
            <a:solidFill>
              <a:srgbClr val="CCCC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正方形/長方形 38"/>
          <p:cNvSpPr/>
          <p:nvPr/>
        </p:nvSpPr>
        <p:spPr>
          <a:xfrm>
            <a:off x="1261463" y="8384941"/>
            <a:ext cx="6976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定員</a:t>
            </a:r>
            <a:endParaRPr lang="ja-JP" alt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895" y="2308263"/>
            <a:ext cx="532282" cy="572132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363" y="2277132"/>
            <a:ext cx="626020" cy="603263"/>
          </a:xfrm>
          <a:prstGeom prst="rect">
            <a:avLst/>
          </a:prstGeom>
        </p:spPr>
      </p:pic>
      <p:sp>
        <p:nvSpPr>
          <p:cNvPr id="40" name="正方形/長方形 39"/>
          <p:cNvSpPr/>
          <p:nvPr/>
        </p:nvSpPr>
        <p:spPr>
          <a:xfrm>
            <a:off x="1933154" y="7808877"/>
            <a:ext cx="396935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0" cap="none" spc="0" dirty="0">
                <a:ln w="0"/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ハローワーク吉野川　２階大会議室</a:t>
            </a:r>
          </a:p>
        </p:txBody>
      </p:sp>
      <p:sp>
        <p:nvSpPr>
          <p:cNvPr id="41" name="正方形/長方形 40"/>
          <p:cNvSpPr/>
          <p:nvPr/>
        </p:nvSpPr>
        <p:spPr>
          <a:xfrm>
            <a:off x="1997671" y="6664808"/>
            <a:ext cx="4698722" cy="8925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3200" b="0" cap="none" spc="0">
                <a:ln w="0"/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令和８年７月２日</a:t>
            </a:r>
            <a:r>
              <a:rPr lang="ja-JP" altLang="en-US" sz="3200" b="0" cap="none" spc="0" dirty="0">
                <a:ln w="0"/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（木）</a:t>
            </a:r>
            <a:endParaRPr lang="en-US" altLang="ja-JP" sz="3200" b="0" cap="none" spc="0" dirty="0">
              <a:ln w="0"/>
              <a:solidFill>
                <a:schemeClr val="tx1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lang="en-US" altLang="ja-JP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              15</a:t>
            </a:r>
            <a:r>
              <a:rPr lang="ja-JP" altLang="en-US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：</a:t>
            </a:r>
            <a:r>
              <a:rPr lang="en-US" altLang="ja-JP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30</a:t>
            </a:r>
            <a:r>
              <a:rPr lang="ja-JP" altLang="en-US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～</a:t>
            </a:r>
            <a:r>
              <a:rPr lang="en-US" altLang="ja-JP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16</a:t>
            </a:r>
            <a:r>
              <a:rPr lang="ja-JP" altLang="en-US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：</a:t>
            </a:r>
            <a:r>
              <a:rPr lang="en-US" altLang="ja-JP" sz="2000" dirty="0">
                <a:ln w="0"/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00</a:t>
            </a:r>
            <a:r>
              <a:rPr lang="ja-JP" altLang="en-US" sz="1600" b="0" cap="none" spc="0" dirty="0">
                <a:ln w="0"/>
                <a:solidFill>
                  <a:schemeClr val="tx1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　</a:t>
            </a:r>
            <a:endParaRPr lang="ja-JP" altLang="en-US" sz="1400" b="0" cap="none" spc="0" dirty="0">
              <a:ln w="0"/>
              <a:solidFill>
                <a:schemeClr val="tx1"/>
              </a:solidFill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2345122" y="8384941"/>
            <a:ext cx="211949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0" cap="none" spc="0" dirty="0">
                <a:ln w="0"/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先着</a:t>
            </a:r>
            <a:r>
              <a:rPr lang="en-US" altLang="ja-JP" sz="2000" dirty="0">
                <a:ln w="0"/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5</a:t>
            </a:r>
            <a:r>
              <a:rPr lang="ja-JP" altLang="en-US" sz="2000" b="0" cap="none" spc="0" dirty="0">
                <a:ln w="0"/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名（予約制）</a:t>
            </a:r>
          </a:p>
        </p:txBody>
      </p:sp>
      <p:sp>
        <p:nvSpPr>
          <p:cNvPr id="43" name="正方形/長方形 42"/>
          <p:cNvSpPr/>
          <p:nvPr/>
        </p:nvSpPr>
        <p:spPr>
          <a:xfrm>
            <a:off x="583249" y="9346886"/>
            <a:ext cx="6610785" cy="4462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1150" b="0" cap="none" spc="0" dirty="0">
                <a:ln w="0"/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雇用保険を受給中の方は求職活動に該当するため、出席の際には受給資格者証をご持参ください</a:t>
            </a:r>
            <a:endParaRPr lang="en-US" altLang="ja-JP" sz="1150" b="0" cap="none" spc="0" dirty="0">
              <a:ln w="0"/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ja-JP" altLang="en-US" sz="115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1132451" y="2592363"/>
            <a:ext cx="55707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400" dirty="0">
                <a:ln w="0"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面接官は</a:t>
            </a:r>
            <a:r>
              <a:rPr lang="ja-JP" altLang="en-US" dirty="0">
                <a:ln w="0"/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ここ</a:t>
            </a:r>
            <a:r>
              <a:rPr lang="ja-JP" altLang="en-US" sz="1400" dirty="0">
                <a:ln w="0"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を見る！！</a:t>
            </a:r>
            <a:endParaRPr lang="en-US" altLang="ja-JP" sz="1400" b="0" cap="none" spc="0" dirty="0">
              <a:ln w="0"/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1400" dirty="0">
                <a:ln w="0"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不採用になる理由、面接での第一印象アップのポイントをお伝え！</a:t>
            </a:r>
            <a:endParaRPr lang="ja-JP" altLang="en-US" sz="1400" b="0" cap="none" spc="0" dirty="0">
              <a:ln w="0"/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3954138" y="7313400"/>
            <a:ext cx="1847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ja-JP" alt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6807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468244-5673-4b64-af94-51d486371314">
      <Terms xmlns="http://schemas.microsoft.com/office/infopath/2007/PartnerControls"/>
    </lcf76f155ced4ddcb4097134ff3c332f>
    <TaxCatchAll xmlns="5d97817f-4418-4126-80a6-5cc4da4a022f" xsi:nil="true"/>
    <Owner xmlns="83468244-5673-4b64-af94-51d486371314">
      <UserInfo>
        <DisplayName/>
        <AccountId xsi:nil="true"/>
        <AccountType/>
      </UserInfo>
    </Owne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057A1ECB4BDBC418FE0482E53911770" ma:contentTypeVersion="15" ma:contentTypeDescription="新しいドキュメントを作成します。" ma:contentTypeScope="" ma:versionID="b4092087389dc8d50d89a2d9c4f843ac">
  <xsd:schema xmlns:xsd="http://www.w3.org/2001/XMLSchema" xmlns:xs="http://www.w3.org/2001/XMLSchema" xmlns:p="http://schemas.microsoft.com/office/2006/metadata/properties" xmlns:ns2="83468244-5673-4b64-af94-51d486371314" xmlns:ns3="5d97817f-4418-4126-80a6-5cc4da4a022f" targetNamespace="http://schemas.microsoft.com/office/2006/metadata/properties" ma:root="true" ma:fieldsID="70a9ae1a2f9f5cbe8353b78fb2816395" ns2:_="" ns3:_="">
    <xsd:import namespace="83468244-5673-4b64-af94-51d486371314"/>
    <xsd:import namespace="5d97817f-4418-4126-80a6-5cc4da4a022f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468244-5673-4b64-af94-51d486371314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97817f-4418-4126-80a6-5cc4da4a022f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cfa26ea5-b848-47c2-9616-54f9a2c01a58}" ma:internalName="TaxCatchAll" ma:showField="CatchAllData" ma:web="5d97817f-4418-4126-80a6-5cc4da4a0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61F11C-72DE-417D-9596-ED786EE675E6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1a0f67c0-b883-4958-85be-3f4367241caa"/>
    <ds:schemaRef ds:uri="7fa2615b-ae8d-4135-8f5e-6e61c30957a9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DB41871-5A18-4EA9-8E2F-DABF07594E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05650B-A37E-47B2-9B8A-CE62FF24DE55}"/>
</file>

<file path=docProps/app.xml><?xml version="1.0" encoding="utf-8"?>
<Properties xmlns="http://schemas.openxmlformats.org/officeDocument/2006/extended-properties" xmlns:vt="http://schemas.openxmlformats.org/officeDocument/2006/docPropsVTypes">
  <Template/>
  <Words>188</Words>
  <PresentationFormat>ユーザー設定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3" baseType="lpstr">
      <vt:lpstr>HGPｺﾞｼｯｸE</vt:lpstr>
      <vt:lpstr>HGPｺﾞｼｯｸM</vt:lpstr>
      <vt:lpstr>HGSｺﾞｼｯｸE</vt:lpstr>
      <vt:lpstr>HGS創英角ｺﾞｼｯｸUB</vt:lpstr>
      <vt:lpstr>HG丸ｺﾞｼｯｸM-PRO</vt:lpstr>
      <vt:lpstr>HG創英角ｺﾞｼｯｸUB</vt:lpstr>
      <vt:lpstr>ＭＳ ゴシック</vt:lpstr>
      <vt:lpstr>游ゴシック</vt:lpstr>
      <vt:lpstr>游ゴシック Light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0x0101000057A1ECB4BDBC418FE0482E53911770</vt:lpwstr>
  </property>
  <property fmtid="{D5CDD505-2E9C-101B-9397-08002B2CF9AE}" pid="3" name="MediaServiceImageTags">
    <vt:lpwstr/>
  </property>
  <property fmtid="{D5CDD505-2E9C-101B-9397-08002B2CF9AE}" pid="4" name="Order">
    <vt:r8>27977300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TriggerFlowInfo">
    <vt:lpwstr/>
  </property>
</Properties>
</file>