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014F"/>
    <a:srgbClr val="F7035A"/>
    <a:srgbClr val="FE8CB5"/>
    <a:srgbClr val="FE82C9"/>
    <a:srgbClr val="FE6ABF"/>
    <a:srgbClr val="AD4A07"/>
    <a:srgbClr val="F67116"/>
    <a:srgbClr val="FDF103"/>
    <a:srgbClr val="049A04"/>
    <a:srgbClr val="FFD0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8D230F3-CF80-4859-8CE7-A43EE81993B5}" styleName="淡色スタイル 1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578" y="7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../customXml/item3.xml" Type="http://schemas.openxmlformats.org/officeDocument/2006/relationships/customXml"/><Relationship Id="rId2" Target="slides/slide1.xml" Type="http://schemas.openxmlformats.org/officeDocument/2006/relationships/slide"/><Relationship Id="rId3" Target="notesMasters/notesMaster1.xml" Type="http://schemas.openxmlformats.org/officeDocument/2006/relationships/notesMaster"/><Relationship Id="rId4" Target="presProps.xml" Type="http://schemas.openxmlformats.org/officeDocument/2006/relationships/presProps"/><Relationship Id="rId5" Target="viewProps.xml" Type="http://schemas.openxmlformats.org/officeDocument/2006/relationships/viewProps"/><Relationship Id="rId6" Target="theme/theme1.xml" Type="http://schemas.openxmlformats.org/officeDocument/2006/relationships/theme"/><Relationship Id="rId7" Target="tableStyles.xml" Type="http://schemas.openxmlformats.org/officeDocument/2006/relationships/tableStyles"/><Relationship Id="rId8" Target="../customXml/item1.xml" Type="http://schemas.openxmlformats.org/officeDocument/2006/relationships/customXml"/><Relationship Id="rId9" Target="../customXml/item2.xml" Type="http://schemas.openxmlformats.org/officeDocument/2006/relationships/customXml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0BAB7F-0013-47E2-BB08-8A5DF89E0AF6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06600" y="746125"/>
            <a:ext cx="2792413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2928E5-9F2D-405A-BDCC-B8F74982CC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3600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928E5-9F2D-405A-BDCC-B8F74982CC23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7439304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Relationship Id="rId2" Target="../media/image1.jpeg" Type="http://schemas.openxmlformats.org/officeDocument/2006/relationships/image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円/楕円 11"/>
          <p:cNvSpPr/>
          <p:nvPr userDrawn="1"/>
        </p:nvSpPr>
        <p:spPr>
          <a:xfrm>
            <a:off x="4256898" y="5263302"/>
            <a:ext cx="3168352" cy="3168352"/>
          </a:xfrm>
          <a:prstGeom prst="ellipse">
            <a:avLst/>
          </a:prstGeom>
          <a:solidFill>
            <a:srgbClr val="FE82C9">
              <a:alpha val="1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10"/>
          <p:cNvSpPr/>
          <p:nvPr userDrawn="1"/>
        </p:nvSpPr>
        <p:spPr>
          <a:xfrm>
            <a:off x="-947853" y="6012160"/>
            <a:ext cx="3816036" cy="3816036"/>
          </a:xfrm>
          <a:prstGeom prst="ellipse">
            <a:avLst/>
          </a:prstGeom>
          <a:solidFill>
            <a:srgbClr val="FE82C9">
              <a:alpha val="1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3" t="15184"/>
          <a:stretch/>
        </p:blipFill>
        <p:spPr>
          <a:xfrm>
            <a:off x="-52486" y="-286659"/>
            <a:ext cx="6989324" cy="4497485"/>
          </a:xfrm>
          <a:prstGeom prst="rect">
            <a:avLst/>
          </a:prstGeom>
        </p:spPr>
      </p:pic>
      <p:sp>
        <p:nvSpPr>
          <p:cNvPr id="8" name="正方形/長方形 7"/>
          <p:cNvSpPr/>
          <p:nvPr userDrawn="1"/>
        </p:nvSpPr>
        <p:spPr>
          <a:xfrm>
            <a:off x="-52486" y="3851920"/>
            <a:ext cx="6989324" cy="1828451"/>
          </a:xfrm>
          <a:prstGeom prst="rect">
            <a:avLst/>
          </a:prstGeom>
          <a:solidFill>
            <a:srgbClr val="F70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9"/>
          <p:cNvSpPr/>
          <p:nvPr userDrawn="1"/>
        </p:nvSpPr>
        <p:spPr>
          <a:xfrm>
            <a:off x="3933056" y="-1218838"/>
            <a:ext cx="3816036" cy="3816036"/>
          </a:xfrm>
          <a:prstGeom prst="ellipse">
            <a:avLst/>
          </a:prstGeom>
          <a:solidFill>
            <a:srgbClr val="FE82C9">
              <a:alpha val="1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-461423" y="8676456"/>
            <a:ext cx="7994879" cy="648072"/>
          </a:xfrm>
          <a:prstGeom prst="rect">
            <a:avLst/>
          </a:prstGeom>
          <a:solidFill>
            <a:srgbClr val="FE8C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フローチャート : 準備 3"/>
          <p:cNvSpPr/>
          <p:nvPr userDrawn="1"/>
        </p:nvSpPr>
        <p:spPr>
          <a:xfrm>
            <a:off x="-891481" y="-282142"/>
            <a:ext cx="4225943" cy="2654959"/>
          </a:xfrm>
          <a:prstGeom prst="flowChartPreparation">
            <a:avLst/>
          </a:prstGeom>
          <a:solidFill>
            <a:srgbClr val="FE6A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5729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214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8515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5996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7130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0866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5827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4588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3394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5564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2950855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2E515-5216-4AA1-923D-F9DF5E56E491}" type="datetimeFigureOut">
              <a:rPr kumimoji="1" lang="ja-JP" altLang="en-US" smtClean="0"/>
              <a:t>2026/5/13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53681-6386-496D-8380-13DA301CA5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5299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4238781" y="5986"/>
            <a:ext cx="2592288" cy="2232248"/>
          </a:xfrm>
        </p:spPr>
        <p:txBody>
          <a:bodyPr>
            <a:normAutofit fontScale="90000"/>
          </a:bodyPr>
          <a:lstStyle/>
          <a:p>
            <a:r>
              <a:rPr kumimoji="1" lang="en-US" altLang="ja-JP" sz="8900" b="1" dirty="0">
                <a:solidFill>
                  <a:srgbClr val="9D014F"/>
                </a:solidFill>
                <a:latin typeface="ＤＨＰ特太ゴシック体" pitchFamily="50" charset="-128"/>
                <a:ea typeface="ＤＨＰ特太ゴシック体" pitchFamily="50" charset="-128"/>
              </a:rPr>
              <a:t>6/12</a:t>
            </a:r>
            <a:br>
              <a:rPr kumimoji="1" lang="en-US" altLang="ja-JP" sz="8900" dirty="0">
                <a:solidFill>
                  <a:srgbClr val="9D014F"/>
                </a:solidFill>
                <a:latin typeface="ＤＨＰ特太ゴシック体" pitchFamily="50" charset="-128"/>
                <a:ea typeface="ＤＨＰ特太ゴシック体" pitchFamily="50" charset="-128"/>
              </a:rPr>
            </a:br>
            <a:r>
              <a:rPr lang="ja-JP" altLang="en-US" b="1" dirty="0">
                <a:solidFill>
                  <a:srgbClr val="9D014F"/>
                </a:solidFill>
                <a:latin typeface="ＤＨＰ特太ゴシック体" pitchFamily="50" charset="-128"/>
                <a:ea typeface="ＤＨＰ特太ゴシック体" pitchFamily="50" charset="-128"/>
              </a:rPr>
              <a:t>（金）</a:t>
            </a:r>
            <a:br>
              <a:rPr lang="en-US" altLang="ja-JP" sz="4000" dirty="0">
                <a:latin typeface="ＤＨＰ特太ゴシック体" pitchFamily="50" charset="-128"/>
                <a:ea typeface="ＤＨＰ特太ゴシック体" pitchFamily="50" charset="-128"/>
              </a:rPr>
            </a:br>
            <a:endParaRPr kumimoji="1" lang="ja-JP" altLang="en-US" sz="4000" dirty="0">
              <a:latin typeface="ＤＨＰ特太ゴシック体" pitchFamily="50" charset="-128"/>
              <a:ea typeface="ＤＨＰ特太ゴシック体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538210" y="1737932"/>
            <a:ext cx="2292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>
                <a:solidFill>
                  <a:srgbClr val="9D014F"/>
                </a:solidFill>
                <a:latin typeface="ＤＨＰ特太ゴシック体" pitchFamily="50" charset="-128"/>
                <a:ea typeface="ＤＨＰ特太ゴシック体" pitchFamily="50" charset="-128"/>
              </a:rPr>
              <a:t>13:30</a:t>
            </a:r>
            <a:r>
              <a:rPr kumimoji="1" lang="ja-JP" altLang="en-US" sz="2400" b="1" dirty="0">
                <a:solidFill>
                  <a:srgbClr val="9D014F"/>
                </a:solidFill>
                <a:latin typeface="ＤＨＰ特太ゴシック体" pitchFamily="50" charset="-128"/>
                <a:ea typeface="ＤＨＰ特太ゴシック体" pitchFamily="50" charset="-128"/>
              </a:rPr>
              <a:t>～</a:t>
            </a:r>
            <a:r>
              <a:rPr kumimoji="1" lang="en-US" altLang="ja-JP" sz="2400" b="1" dirty="0">
                <a:solidFill>
                  <a:srgbClr val="9D014F"/>
                </a:solidFill>
                <a:latin typeface="ＤＨＰ特太ゴシック体" pitchFamily="50" charset="-128"/>
                <a:ea typeface="ＤＨＰ特太ゴシック体" pitchFamily="50" charset="-128"/>
              </a:rPr>
              <a:t>15:30</a:t>
            </a:r>
            <a:endParaRPr kumimoji="1" lang="ja-JP" altLang="en-US" sz="2400" b="1" dirty="0">
              <a:solidFill>
                <a:srgbClr val="9D014F"/>
              </a:solidFill>
              <a:latin typeface="ＤＨＰ特太ゴシック体" pitchFamily="50" charset="-128"/>
              <a:ea typeface="ＤＨＰ特太ゴシック体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-603448" y="179512"/>
            <a:ext cx="37170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b="1" dirty="0">
                <a:solidFill>
                  <a:schemeClr val="bg1"/>
                </a:solidFill>
                <a:latin typeface="ＤＨＰ特太ゴシック体" pitchFamily="50" charset="-128"/>
                <a:ea typeface="ＤＨＰ特太ゴシック体" pitchFamily="50" charset="-128"/>
              </a:rPr>
              <a:t>ミニ就職</a:t>
            </a:r>
            <a:endParaRPr kumimoji="1" lang="en-US" altLang="ja-JP" sz="4000" b="1" dirty="0">
              <a:solidFill>
                <a:schemeClr val="bg1"/>
              </a:solidFill>
              <a:latin typeface="ＤＨＰ特太ゴシック体" pitchFamily="50" charset="-128"/>
              <a:ea typeface="ＤＨＰ特太ゴシック体" pitchFamily="50" charset="-128"/>
            </a:endParaRPr>
          </a:p>
          <a:p>
            <a:pPr algn="ctr"/>
            <a:r>
              <a:rPr kumimoji="1" lang="ja-JP" altLang="en-US" sz="4000" b="1" dirty="0">
                <a:solidFill>
                  <a:schemeClr val="bg1"/>
                </a:solidFill>
                <a:latin typeface="ＤＨＰ特太ゴシック体" pitchFamily="50" charset="-128"/>
                <a:ea typeface="ＤＨＰ特太ゴシック体" pitchFamily="50" charset="-128"/>
              </a:rPr>
              <a:t>面接会</a:t>
            </a:r>
            <a:endParaRPr kumimoji="1" lang="en-US" altLang="ja-JP" sz="4000" b="1" dirty="0">
              <a:solidFill>
                <a:schemeClr val="bg1"/>
              </a:solidFill>
              <a:latin typeface="ＤＨＰ特太ゴシック体" pitchFamily="50" charset="-128"/>
              <a:ea typeface="ＤＨＰ特太ゴシック体" pitchFamily="50" charset="-128"/>
            </a:endParaRPr>
          </a:p>
          <a:p>
            <a:pPr algn="ctr"/>
            <a:r>
              <a:rPr lang="en-US" altLang="ja-JP" sz="2000" dirty="0">
                <a:solidFill>
                  <a:schemeClr val="bg1"/>
                </a:solidFill>
                <a:latin typeface="ＤＨＰ特太ゴシック体" pitchFamily="50" charset="-128"/>
                <a:ea typeface="ＤＨＰ特太ゴシック体" pitchFamily="50" charset="-128"/>
              </a:rPr>
              <a:t>   </a:t>
            </a:r>
          </a:p>
          <a:p>
            <a:pPr algn="ctr"/>
            <a:r>
              <a:rPr lang="en-US" altLang="ja-JP" sz="2000" b="1" dirty="0">
                <a:solidFill>
                  <a:schemeClr val="bg1"/>
                </a:solidFill>
                <a:latin typeface="ＤＨＰ特太ゴシック体" pitchFamily="50" charset="-128"/>
                <a:ea typeface="ＤＨＰ特太ゴシック体" pitchFamily="50" charset="-128"/>
              </a:rPr>
              <a:t>@</a:t>
            </a:r>
            <a:r>
              <a:rPr lang="ja-JP" altLang="en-US" sz="2000" b="1" dirty="0">
                <a:solidFill>
                  <a:schemeClr val="bg1"/>
                </a:solidFill>
                <a:latin typeface="ＤＨＰ特太ゴシック体" pitchFamily="50" charset="-128"/>
                <a:ea typeface="ＤＨＰ特太ゴシック体" pitchFamily="50" charset="-128"/>
              </a:rPr>
              <a:t>ハローワーク鳴門</a:t>
            </a:r>
            <a:endParaRPr kumimoji="1" lang="ja-JP" altLang="en-US" sz="2000" b="1" dirty="0">
              <a:solidFill>
                <a:schemeClr val="bg1"/>
              </a:solidFill>
              <a:latin typeface="ＤＨＰ特太ゴシック体" pitchFamily="50" charset="-128"/>
              <a:ea typeface="ＤＨＰ特太ゴシック体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-28250" y="3868168"/>
            <a:ext cx="61792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dirty="0">
                <a:solidFill>
                  <a:schemeClr val="bg1"/>
                </a:solidFill>
                <a:latin typeface="ＤＨＰ特太ゴシック体" pitchFamily="50" charset="-128"/>
                <a:ea typeface="ＤＨＰ特太ゴシック体" pitchFamily="50" charset="-128"/>
              </a:rPr>
              <a:t>　</a:t>
            </a:r>
            <a:r>
              <a:rPr lang="ja-JP" altLang="en-US" sz="3600" b="1" dirty="0">
                <a:solidFill>
                  <a:schemeClr val="bg1"/>
                </a:solidFill>
                <a:latin typeface="ＤＨＰ特太ゴシック体" pitchFamily="50" charset="-128"/>
                <a:ea typeface="ＤＨＰ特太ゴシック体" pitchFamily="50" charset="-128"/>
              </a:rPr>
              <a:t>社会福祉法人 友愛福祉</a:t>
            </a:r>
            <a:r>
              <a:rPr kumimoji="1" lang="ja-JP" altLang="en-US" sz="4000" b="1" dirty="0">
                <a:solidFill>
                  <a:schemeClr val="bg1"/>
                </a:solidFill>
                <a:latin typeface="ＤＨＰ特太ゴシック体" pitchFamily="50" charset="-128"/>
                <a:ea typeface="ＤＨＰ特太ゴシック体" pitchFamily="50" charset="-128"/>
              </a:rPr>
              <a:t>会</a:t>
            </a:r>
            <a:endParaRPr kumimoji="1" lang="en-US" altLang="ja-JP" sz="4000" b="1" dirty="0">
              <a:solidFill>
                <a:schemeClr val="bg1"/>
              </a:solidFill>
              <a:latin typeface="ＤＨＰ特太ゴシック体" pitchFamily="50" charset="-128"/>
              <a:ea typeface="ＤＨＰ特太ゴシック体" pitchFamily="50" charset="-128"/>
            </a:endParaRPr>
          </a:p>
          <a:p>
            <a:r>
              <a:rPr lang="ja-JP" altLang="en-US" sz="2400" b="1" dirty="0">
                <a:solidFill>
                  <a:schemeClr val="bg1"/>
                </a:solidFill>
                <a:latin typeface="ＤＨＰ特太ゴシック体" pitchFamily="50" charset="-128"/>
                <a:ea typeface="ＤＨＰ特太ゴシック体" pitchFamily="50" charset="-128"/>
              </a:rPr>
              <a:t> 　　　 </a:t>
            </a:r>
            <a:r>
              <a:rPr lang="ja-JP" altLang="en-US" sz="4800" b="1" dirty="0">
                <a:solidFill>
                  <a:schemeClr val="bg1"/>
                </a:solidFill>
                <a:latin typeface="ＤＨＰ特太ゴシック体" pitchFamily="50" charset="-128"/>
                <a:ea typeface="ＤＨＰ特太ゴシック体" pitchFamily="50" charset="-128"/>
              </a:rPr>
              <a:t>みどり保育園</a:t>
            </a:r>
            <a:endParaRPr kumimoji="1" lang="ja-JP" altLang="en-US" sz="4800" b="1" dirty="0">
              <a:solidFill>
                <a:schemeClr val="bg1"/>
              </a:solidFill>
              <a:latin typeface="ＤＨＰ特太ゴシック体" pitchFamily="50" charset="-128"/>
              <a:ea typeface="ＤＨＰ特太ゴシック体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717032" y="5256167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bg1"/>
                </a:solidFill>
                <a:latin typeface="+mj-ea"/>
                <a:ea typeface="+mj-ea"/>
              </a:rPr>
              <a:t>板野郡北島町中村字河原</a:t>
            </a:r>
            <a:r>
              <a:rPr kumimoji="1" lang="en-US" altLang="ja-JP" b="1" dirty="0">
                <a:solidFill>
                  <a:schemeClr val="bg1"/>
                </a:solidFill>
                <a:latin typeface="+mj-ea"/>
                <a:ea typeface="+mj-ea"/>
              </a:rPr>
              <a:t>11-3</a:t>
            </a:r>
            <a:endParaRPr kumimoji="1" lang="ja-JP" altLang="en-US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0" y="8748464"/>
            <a:ext cx="6858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b="1" dirty="0">
                <a:solidFill>
                  <a:schemeClr val="bg1"/>
                </a:solidFill>
                <a:latin typeface="ＤＨＰ特太ゴシック体" pitchFamily="50" charset="-128"/>
                <a:ea typeface="ＤＨＰ特太ゴシック体" pitchFamily="50" charset="-128"/>
              </a:rPr>
              <a:t>詳しくはハローワーク鳴門 職業相談窓口まで　</a:t>
            </a:r>
            <a:r>
              <a:rPr kumimoji="1" lang="en-US" altLang="ja-JP" sz="1600" b="1" dirty="0">
                <a:solidFill>
                  <a:schemeClr val="bg1"/>
                </a:solidFill>
                <a:latin typeface="ＤＨＰ特太ゴシック体" pitchFamily="50" charset="-128"/>
                <a:ea typeface="ＤＨＰ特太ゴシック体" pitchFamily="50" charset="-128"/>
              </a:rPr>
              <a:t>TEL088-685-2270</a:t>
            </a:r>
            <a:endParaRPr kumimoji="1" lang="ja-JP" altLang="en-US" sz="1600" b="1" dirty="0">
              <a:solidFill>
                <a:schemeClr val="bg1"/>
              </a:solidFill>
              <a:latin typeface="ＤＨＰ特太ゴシック体" pitchFamily="50" charset="-128"/>
              <a:ea typeface="ＤＨＰ特太ゴシック体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 rot="380433">
            <a:off x="3068825" y="2203551"/>
            <a:ext cx="3669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＼お気軽にご参加ください／</a:t>
            </a:r>
            <a:endParaRPr kumimoji="1" lang="ja-JP" alt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77059" y="8099953"/>
            <a:ext cx="63038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solidFill>
                  <a:srgbClr val="9D014F"/>
                </a:solidFill>
              </a:rPr>
              <a:t>■</a:t>
            </a:r>
            <a:r>
              <a:rPr kumimoji="1" lang="ja-JP" altLang="en-US" sz="1400" dirty="0">
                <a:solidFill>
                  <a:srgbClr val="9D014F"/>
                </a:solidFill>
              </a:rPr>
              <a:t>面接希望の方はハローワークで紹介状の交付を受けてください。</a:t>
            </a:r>
            <a:endParaRPr kumimoji="1" lang="en-US" altLang="ja-JP" sz="1400" dirty="0">
              <a:solidFill>
                <a:srgbClr val="9D014F"/>
              </a:solidFill>
            </a:endParaRPr>
          </a:p>
          <a:p>
            <a:r>
              <a:rPr kumimoji="1" lang="ja-JP" altLang="en-US" sz="1400" dirty="0">
                <a:solidFill>
                  <a:srgbClr val="9D014F"/>
                </a:solidFill>
              </a:rPr>
              <a:t>■事業所の概要説明もしますので、面接希望でなくてもお気軽にご参加ください！</a:t>
            </a:r>
            <a:endParaRPr kumimoji="1" lang="en-US" altLang="ja-JP" sz="1400" dirty="0">
              <a:solidFill>
                <a:srgbClr val="9D014F"/>
              </a:solidFill>
            </a:endParaRPr>
          </a:p>
          <a:p>
            <a:endParaRPr kumimoji="1" lang="ja-JP" altLang="en-US" sz="14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81405" y="7529972"/>
            <a:ext cx="6858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solidFill>
                  <a:srgbClr val="F7035A"/>
                </a:solidFill>
                <a:latin typeface="ＤＨＰ特太ゴシック体" pitchFamily="50" charset="-128"/>
                <a:ea typeface="ＤＨＰ特太ゴシック体" pitchFamily="50" charset="-128"/>
              </a:rPr>
              <a:t>ブランクのある方も応募歓迎！</a:t>
            </a:r>
            <a:endParaRPr kumimoji="1" lang="ja-JP" altLang="en-US" sz="3600" b="1" dirty="0">
              <a:solidFill>
                <a:srgbClr val="F7035A"/>
              </a:solidFill>
            </a:endParaRPr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033817"/>
              </p:ext>
            </p:extLst>
          </p:nvPr>
        </p:nvGraphicFramePr>
        <p:xfrm>
          <a:off x="279730" y="6097632"/>
          <a:ext cx="6226276" cy="12001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9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53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1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u="none" strike="noStrike" dirty="0">
                          <a:effectLst/>
                          <a:ea typeface="ＤＨＰ特太ゴシック体"/>
                        </a:rPr>
                        <a:t>職種名</a:t>
                      </a:r>
                      <a:endParaRPr lang="ja-JP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  <a:ea typeface="ＤＨＰ特太ゴシック体"/>
                      </a:endParaRPr>
                    </a:p>
                  </a:txBody>
                  <a:tcPr marL="9525" marR="9525" marT="9525" marB="0" anchor="ctr">
                    <a:solidFill>
                      <a:srgbClr val="FE8C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u="none" strike="noStrike" dirty="0">
                          <a:effectLst/>
                          <a:ea typeface="ＤＨＰ特太ゴシック体"/>
                        </a:rPr>
                        <a:t>雇用形態</a:t>
                      </a:r>
                      <a:endParaRPr lang="ja-JP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  <a:ea typeface="ＤＨＰ特太ゴシック体"/>
                      </a:endParaRPr>
                    </a:p>
                  </a:txBody>
                  <a:tcPr marL="9525" marR="9525" marT="9525" marB="0" anchor="ctr">
                    <a:solidFill>
                      <a:srgbClr val="FE8C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u="none" strike="noStrike">
                          <a:effectLst/>
                          <a:ea typeface="ＤＨＰ特太ゴシック体"/>
                        </a:rPr>
                        <a:t>求人番号</a:t>
                      </a:r>
                      <a:endParaRPr lang="ja-JP" altLang="en-US" sz="1200" b="1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  <a:ea typeface="ＤＨＰ特太ゴシック体"/>
                      </a:endParaRPr>
                    </a:p>
                  </a:txBody>
                  <a:tcPr marL="9525" marR="9525" marT="9525" marB="0" anchor="ctr">
                    <a:solidFill>
                      <a:srgbClr val="FE8C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1" u="none" strike="noStrike" dirty="0">
                          <a:effectLst/>
                          <a:ea typeface="ＤＨＰ特太ゴシック体"/>
                        </a:rPr>
                        <a:t>保育士</a:t>
                      </a:r>
                      <a:endParaRPr lang="ja-JP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  <a:ea typeface="ＤＨＰ特太ゴシック体"/>
                      </a:endParaRPr>
                    </a:p>
                  </a:txBody>
                  <a:tcPr marL="9525" marR="9525" marT="9525" marB="0" anchor="ctr">
                    <a:solidFill>
                      <a:srgbClr val="FE8CB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1" u="none" strike="noStrike" dirty="0">
                          <a:effectLst/>
                          <a:ea typeface="ＤＨＰ特太ゴシック体"/>
                        </a:rPr>
                        <a:t>正社員</a:t>
                      </a:r>
                      <a:br>
                        <a:rPr lang="ja-JP" altLang="en-US" sz="1200" b="1" u="none" strike="noStrike" dirty="0">
                          <a:effectLst/>
                          <a:ea typeface="ＤＨＰ特太ゴシック体"/>
                        </a:rPr>
                      </a:br>
                      <a:r>
                        <a:rPr lang="ja-JP" altLang="en-US" sz="1200" b="1" u="none" strike="noStrike" dirty="0">
                          <a:effectLst/>
                          <a:ea typeface="ＤＨＰ特太ゴシック体"/>
                        </a:rPr>
                        <a:t>パートタイム</a:t>
                      </a:r>
                      <a:endParaRPr lang="ja-JP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  <a:ea typeface="ＤＨＰ特太ゴシック体"/>
                      </a:endParaRPr>
                    </a:p>
                  </a:txBody>
                  <a:tcPr marL="9525" marR="9525" marT="9525" marB="0" anchor="ctr">
                    <a:solidFill>
                      <a:srgbClr val="FE8CB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  <a:ea typeface="ＤＨＰ特太ゴシック体"/>
                        </a:rPr>
                        <a:t>36070-1960461</a:t>
                      </a:r>
                    </a:p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  <a:ea typeface="ＤＨＰ特太ゴシック体"/>
                        </a:rPr>
                        <a:t>36070-1078961</a:t>
                      </a:r>
                      <a:r>
                        <a:rPr lang="ja-JP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  <a:ea typeface="ＤＨＰ特太ゴシック体"/>
                        </a:rPr>
                        <a:t>、</a:t>
                      </a:r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  <a:ea typeface="ＤＨＰ特太ゴシック体"/>
                        </a:rPr>
                        <a:t>36070-1073261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  <a:ea typeface="ＤＨＰ特太ゴシック体"/>
                      </a:endParaRPr>
                    </a:p>
                  </a:txBody>
                  <a:tcPr marL="9525" marR="9525" marT="9525" marB="0" anchor="ctr">
                    <a:solidFill>
                      <a:srgbClr val="FE8C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400" b="1" u="none" strike="noStrike" dirty="0">
                          <a:effectLst/>
                          <a:ea typeface="ＤＨＰ特太ゴシック体"/>
                        </a:rPr>
                        <a:t>保育支援者</a:t>
                      </a:r>
                      <a:endParaRPr lang="ja-JP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  <a:ea typeface="ＤＨＰ特太ゴシック体"/>
                      </a:endParaRPr>
                    </a:p>
                  </a:txBody>
                  <a:tcPr marL="9525" marR="9525" marT="9525" marB="0" anchor="ctr">
                    <a:solidFill>
                      <a:srgbClr val="FE8CB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1" u="none" strike="noStrike">
                          <a:effectLst/>
                          <a:ea typeface="ＤＨＰ特太ゴシック体"/>
                        </a:rPr>
                        <a:t>パートタイム</a:t>
                      </a:r>
                      <a:endParaRPr lang="ja-JP" altLang="en-US" sz="1200" b="1" i="0" u="none" strike="noStrike">
                        <a:solidFill>
                          <a:srgbClr val="000000"/>
                        </a:solidFill>
                        <a:effectLst/>
                        <a:latin typeface="ＭＳ Ｐゴシック"/>
                        <a:ea typeface="ＤＨＰ特太ゴシック体"/>
                      </a:endParaRPr>
                    </a:p>
                  </a:txBody>
                  <a:tcPr marL="9525" marR="9525" marT="9525" marB="0" anchor="ctr">
                    <a:solidFill>
                      <a:srgbClr val="FE8C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  <a:ea typeface="ＤＨＰ特太ゴシック体"/>
                        </a:rPr>
                        <a:t>36070-1960461</a:t>
                      </a:r>
                    </a:p>
                  </a:txBody>
                  <a:tcPr marL="9525" marR="9525" marT="9525" marB="0" anchor="ctr">
                    <a:solidFill>
                      <a:srgbClr val="FE8C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66936" y="2544729"/>
            <a:ext cx="2376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b="1" dirty="0">
                <a:solidFill>
                  <a:schemeClr val="bg1">
                    <a:lumMod val="65000"/>
                  </a:schemeClr>
                </a:solidFill>
                <a:latin typeface="ＤＨＰ特太ゴシック体" pitchFamily="50" charset="-128"/>
                <a:ea typeface="ＤＨＰ特太ゴシック体" pitchFamily="50" charset="-128"/>
              </a:rPr>
              <a:t>あつまれ</a:t>
            </a:r>
            <a:endParaRPr lang="en-US" altLang="ja-JP" sz="3600" b="1" dirty="0">
              <a:solidFill>
                <a:schemeClr val="bg1">
                  <a:lumMod val="65000"/>
                </a:schemeClr>
              </a:solidFill>
              <a:latin typeface="ＤＨＰ特太ゴシック体" pitchFamily="50" charset="-128"/>
              <a:ea typeface="ＤＨＰ特太ゴシック体" pitchFamily="50" charset="-128"/>
            </a:endParaRPr>
          </a:p>
          <a:p>
            <a:r>
              <a:rPr kumimoji="1" lang="ja-JP" altLang="en-US" sz="3600" b="1" dirty="0">
                <a:solidFill>
                  <a:schemeClr val="bg1">
                    <a:lumMod val="65000"/>
                  </a:schemeClr>
                </a:solidFill>
                <a:latin typeface="ＤＨＰ特太ゴシック体" pitchFamily="50" charset="-128"/>
                <a:ea typeface="ＤＨＰ特太ゴシック体" pitchFamily="50" charset="-128"/>
              </a:rPr>
              <a:t>保育士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74DB492-82EF-7911-1AC6-4DC1E96F97A1}"/>
              </a:ext>
            </a:extLst>
          </p:cNvPr>
          <p:cNvSpPr txBox="1"/>
          <p:nvPr/>
        </p:nvSpPr>
        <p:spPr>
          <a:xfrm>
            <a:off x="654647" y="7297782"/>
            <a:ext cx="63038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/>
              <a:t>※</a:t>
            </a:r>
            <a:r>
              <a:rPr kumimoji="1" lang="ja-JP" altLang="en-US" sz="1200" b="1" dirty="0"/>
              <a:t>求人番号が変更になる場合があります。対象求人が見つからない場合は職業相談窓口まで</a:t>
            </a:r>
          </a:p>
        </p:txBody>
      </p:sp>
    </p:spTree>
    <p:extLst>
      <p:ext uri="{BB962C8B-B14F-4D97-AF65-F5344CB8AC3E}">
        <p14:creationId xmlns:p14="http://schemas.microsoft.com/office/powerpoint/2010/main" val="1736711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057A1ECB4BDBC418FE0482E53911770" ma:contentTypeVersion="15" ma:contentTypeDescription="新しいドキュメントを作成します。" ma:contentTypeScope="" ma:versionID="b4092087389dc8d50d89a2d9c4f843ac">
  <xsd:schema xmlns:xsd="http://www.w3.org/2001/XMLSchema" xmlns:xs="http://www.w3.org/2001/XMLSchema" xmlns:p="http://schemas.microsoft.com/office/2006/metadata/properties" xmlns:ns2="83468244-5673-4b64-af94-51d486371314" xmlns:ns3="5d97817f-4418-4126-80a6-5cc4da4a022f" targetNamespace="http://schemas.microsoft.com/office/2006/metadata/properties" ma:root="true" ma:fieldsID="70a9ae1a2f9f5cbe8353b78fb2816395" ns2:_="" ns3:_="">
    <xsd:import namespace="83468244-5673-4b64-af94-51d486371314"/>
    <xsd:import namespace="5d97817f-4418-4126-80a6-5cc4da4a022f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468244-5673-4b64-af94-51d486371314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97817f-4418-4126-80a6-5cc4da4a022f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cfa26ea5-b848-47c2-9616-54f9a2c01a58}" ma:internalName="TaxCatchAll" ma:showField="CatchAllData" ma:web="5d97817f-4418-4126-80a6-5cc4da4a02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83468244-5673-4b64-af94-51d486371314">
      <UserInfo>
        <DisplayName/>
        <AccountId xsi:nil="true"/>
        <AccountType/>
      </UserInfo>
    </Owner>
    <lcf76f155ced4ddcb4097134ff3c332f xmlns="83468244-5673-4b64-af94-51d486371314">
      <Terms xmlns="http://schemas.microsoft.com/office/infopath/2007/PartnerControls"/>
    </lcf76f155ced4ddcb4097134ff3c332f>
    <TaxCatchAll xmlns="5d97817f-4418-4126-80a6-5cc4da4a022f" xsi:nil="true"/>
  </documentManagement>
</p:properties>
</file>

<file path=customXml/itemProps1.xml><?xml version="1.0" encoding="utf-8"?>
<ds:datastoreItem xmlns:ds="http://schemas.openxmlformats.org/officeDocument/2006/customXml" ds:itemID="{B5409749-ABD4-45C6-8B1E-247286319D0F}"/>
</file>

<file path=customXml/itemProps2.xml><?xml version="1.0" encoding="utf-8"?>
<ds:datastoreItem xmlns:ds="http://schemas.openxmlformats.org/officeDocument/2006/customXml" ds:itemID="{46D053EC-BDD3-4A91-A7EE-7B7A014C202A}"/>
</file>

<file path=customXml/itemProps3.xml><?xml version="1.0" encoding="utf-8"?>
<ds:datastoreItem xmlns:ds="http://schemas.openxmlformats.org/officeDocument/2006/customXml" ds:itemID="{782C63CE-1AFA-4E4E-8411-1176C941BDF7}"/>
</file>

<file path=docProps/app.xml><?xml version="1.0" encoding="utf-8"?>
<Properties xmlns="http://schemas.openxmlformats.org/officeDocument/2006/extended-properties" xmlns:vt="http://schemas.openxmlformats.org/officeDocument/2006/docPropsVTypes">
  <Words>129</Words>
  <PresentationFormat>画面に合わせる (4:3)</PresentationFormat>
  <Paragraphs>28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ＤＨＰ特太ゴシック体</vt:lpstr>
      <vt:lpstr>ＭＳ Ｐゴシック</vt:lpstr>
      <vt:lpstr>Arial</vt:lpstr>
      <vt:lpstr>Calibri</vt:lpstr>
      <vt:lpstr>Office ​​テーマ</vt:lpstr>
      <vt:lpstr>6/12 （金） 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0x0101000057A1ECB4BDBC418FE0482E53911770</vt:lpwstr>
  </property>
</Properties>
</file>