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5408"/>
    <a:srgbClr val="AD4A07"/>
    <a:srgbClr val="F67116"/>
    <a:srgbClr val="FDF103"/>
    <a:srgbClr val="049A04"/>
    <a:srgbClr val="FFD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淡色スタイル 1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578" y="6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Relationship Id="rId7" Target="../customXml/item1.xml" Type="http://schemas.openxmlformats.org/officeDocument/2006/relationships/customXml"/><Relationship Id="rId8" Target="../customXml/item2.xml" Type="http://schemas.openxmlformats.org/officeDocument/2006/relationships/customXml"/><Relationship Id="rId9" Target="../customXml/item3.xml" Type="http://schemas.openxmlformats.org/officeDocument/2006/relationships/custom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Relationship Id="rId2" Target="../media/image1.jpg" Type="http://schemas.openxmlformats.org/officeDocument/2006/relationships/image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"/>
          <a:stretch/>
        </p:blipFill>
        <p:spPr>
          <a:xfrm>
            <a:off x="-461423" y="-9694"/>
            <a:ext cx="7317432" cy="5140112"/>
          </a:xfrm>
          <a:prstGeom prst="rect">
            <a:avLst/>
          </a:prstGeom>
        </p:spPr>
      </p:pic>
      <p:sp>
        <p:nvSpPr>
          <p:cNvPr id="8" name="正方形/長方形 7"/>
          <p:cNvSpPr/>
          <p:nvPr userDrawn="1"/>
        </p:nvSpPr>
        <p:spPr>
          <a:xfrm>
            <a:off x="-99392" y="4039692"/>
            <a:ext cx="6989324" cy="1828451"/>
          </a:xfrm>
          <a:prstGeom prst="rect">
            <a:avLst/>
          </a:prstGeom>
          <a:solidFill>
            <a:srgbClr val="B054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4556345" y="1832833"/>
            <a:ext cx="2626599" cy="2626599"/>
          </a:xfrm>
          <a:prstGeom prst="ellipse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3210985" y="179512"/>
            <a:ext cx="3645024" cy="73388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-461423" y="8676456"/>
            <a:ext cx="7994879" cy="648072"/>
          </a:xfrm>
          <a:prstGeom prst="rect">
            <a:avLst/>
          </a:prstGeom>
          <a:solidFill>
            <a:srgbClr val="AD4A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 rot="21233928">
            <a:off x="-611736" y="3155378"/>
            <a:ext cx="4014335" cy="4480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729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214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8515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996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7130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0866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5827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4588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394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5564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950855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29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4508134" y="2069726"/>
            <a:ext cx="2592288" cy="1917830"/>
          </a:xfrm>
        </p:spPr>
        <p:txBody>
          <a:bodyPr>
            <a:normAutofit/>
          </a:bodyPr>
          <a:lstStyle/>
          <a:p>
            <a:r>
              <a:rPr kumimoji="1" lang="en-US" altLang="ja-JP" b="1" dirty="0">
                <a:solidFill>
                  <a:schemeClr val="accent2">
                    <a:lumMod val="50000"/>
                  </a:schemeClr>
                </a:solidFill>
                <a:latin typeface="ＤＨＰ特太ゴシック体" pitchFamily="50" charset="-128"/>
                <a:ea typeface="ＤＨＰ特太ゴシック体" pitchFamily="50" charset="-128"/>
              </a:rPr>
              <a:t>6/10</a:t>
            </a:r>
            <a:r>
              <a:rPr kumimoji="1" lang="en-US" altLang="ja-JP" sz="3600" b="1" dirty="0">
                <a:solidFill>
                  <a:schemeClr val="accent2">
                    <a:lumMod val="50000"/>
                  </a:schemeClr>
                </a:solidFill>
                <a:latin typeface="ＤＨＰ特太ゴシック体" pitchFamily="50" charset="-128"/>
                <a:ea typeface="ＤＨＰ特太ゴシック体" pitchFamily="50" charset="-128"/>
              </a:rPr>
              <a:t>(</a:t>
            </a:r>
            <a:r>
              <a:rPr kumimoji="1" lang="ja-JP" altLang="en-US" sz="3600" b="1" dirty="0">
                <a:solidFill>
                  <a:schemeClr val="accent2">
                    <a:lumMod val="50000"/>
                  </a:schemeClr>
                </a:solidFill>
                <a:latin typeface="ＤＨＰ特太ゴシック体" pitchFamily="50" charset="-128"/>
                <a:ea typeface="ＤＨＰ特太ゴシック体" pitchFamily="50" charset="-128"/>
              </a:rPr>
              <a:t>水</a:t>
            </a:r>
            <a:r>
              <a:rPr kumimoji="1" lang="en-US" altLang="ja-JP" sz="3600" b="1" dirty="0">
                <a:solidFill>
                  <a:schemeClr val="accent2">
                    <a:lumMod val="50000"/>
                  </a:schemeClr>
                </a:solidFill>
                <a:latin typeface="ＤＨＰ特太ゴシック体" pitchFamily="50" charset="-128"/>
                <a:ea typeface="ＤＨＰ特太ゴシック体" pitchFamily="50" charset="-128"/>
              </a:rPr>
              <a:t>)</a:t>
            </a:r>
            <a:br>
              <a:rPr lang="en-US" altLang="ja-JP" sz="3200" dirty="0">
                <a:latin typeface="ＤＨＰ特太ゴシック体" pitchFamily="50" charset="-128"/>
                <a:ea typeface="ＤＨＰ特太ゴシック体" pitchFamily="50" charset="-128"/>
              </a:rPr>
            </a:br>
            <a:endParaRPr kumimoji="1" lang="ja-JP" altLang="en-US" sz="3200" dirty="0">
              <a:latin typeface="ＤＨＰ特太ゴシック体" pitchFamily="50" charset="-128"/>
              <a:ea typeface="ＤＨＰ特太ゴシック体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947968" y="3069149"/>
            <a:ext cx="2068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solidFill>
                  <a:schemeClr val="accent2">
                    <a:lumMod val="75000"/>
                  </a:schemeClr>
                </a:solidFill>
                <a:latin typeface="ＤＨＰ特太ゴシック体" pitchFamily="50" charset="-128"/>
                <a:ea typeface="ＤＨＰ特太ゴシック体" pitchFamily="50" charset="-128"/>
              </a:rPr>
              <a:t>10:00</a:t>
            </a:r>
            <a:r>
              <a:rPr kumimoji="1" lang="ja-JP" altLang="en-US" sz="2000" b="1" dirty="0">
                <a:solidFill>
                  <a:schemeClr val="accent2">
                    <a:lumMod val="75000"/>
                  </a:schemeClr>
                </a:solidFill>
                <a:latin typeface="ＤＨＰ特太ゴシック体" pitchFamily="50" charset="-128"/>
                <a:ea typeface="ＤＨＰ特太ゴシック体" pitchFamily="50" charset="-128"/>
              </a:rPr>
              <a:t>～</a:t>
            </a:r>
            <a:r>
              <a:rPr kumimoji="1" lang="en-US" altLang="ja-JP" sz="2000" b="1" dirty="0">
                <a:solidFill>
                  <a:schemeClr val="accent2">
                    <a:lumMod val="75000"/>
                  </a:schemeClr>
                </a:solidFill>
                <a:latin typeface="ＤＨＰ特太ゴシック体" pitchFamily="50" charset="-128"/>
                <a:ea typeface="ＤＨＰ特太ゴシック体" pitchFamily="50" charset="-128"/>
              </a:rPr>
              <a:t>12:00</a:t>
            </a:r>
            <a:endParaRPr kumimoji="1" lang="ja-JP" altLang="en-US" sz="2000" b="1" dirty="0">
              <a:solidFill>
                <a:schemeClr val="accent2">
                  <a:lumMod val="75000"/>
                </a:schemeClr>
              </a:solidFill>
              <a:latin typeface="ＤＨＰ特太ゴシック体" pitchFamily="50" charset="-128"/>
              <a:ea typeface="ＤＨＰ特太ゴシック体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91273" y="206206"/>
            <a:ext cx="38164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ミニ就職面接会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02124" y="4111415"/>
            <a:ext cx="61792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医療法人 真誠会</a:t>
            </a:r>
            <a:endParaRPr kumimoji="1" lang="en-US" altLang="ja-JP" sz="4400" b="1" dirty="0">
              <a:solidFill>
                <a:schemeClr val="bg1"/>
              </a:solidFill>
              <a:latin typeface="ＤＨＰ特太ゴシック体" pitchFamily="50" charset="-128"/>
              <a:ea typeface="ＤＨＰ特太ゴシック体" pitchFamily="50" charset="-128"/>
            </a:endParaRPr>
          </a:p>
          <a:p>
            <a:r>
              <a:rPr lang="ja-JP" altLang="en-US" sz="24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   介護老人保健施設 </a:t>
            </a:r>
            <a:r>
              <a:rPr lang="ja-JP" altLang="en-US" sz="36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陽だまり苑</a:t>
            </a:r>
            <a:endParaRPr kumimoji="1" lang="ja-JP" altLang="en-US" sz="3600" b="1" dirty="0">
              <a:solidFill>
                <a:schemeClr val="bg1"/>
              </a:solidFill>
              <a:latin typeface="ＤＨＰ特太ゴシック体" pitchFamily="50" charset="-128"/>
              <a:ea typeface="ＤＨＰ特太ゴシック体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199285" y="5358538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鳴門市大津町矢倉字四の越５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8748464"/>
            <a:ext cx="6858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詳しくはハローワーク鳴門 職業相談窓口まで　</a:t>
            </a:r>
            <a:r>
              <a:rPr kumimoji="1" lang="en-US" altLang="ja-JP" sz="16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TEL:088-685-2270</a:t>
            </a:r>
            <a:endParaRPr kumimoji="1" lang="ja-JP" altLang="en-US" sz="1600" b="1" dirty="0">
              <a:solidFill>
                <a:schemeClr val="bg1"/>
              </a:solidFill>
              <a:latin typeface="ＤＨＰ特太ゴシック体" pitchFamily="50" charset="-128"/>
              <a:ea typeface="ＤＨＰ特太ゴシック体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 rot="21248367">
            <a:off x="-235090" y="3175953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</a:rPr>
              <a:t>事業所概要説明＆</a:t>
            </a:r>
            <a:r>
              <a:rPr lang="en-US" altLang="ja-JP" b="1" dirty="0">
                <a:solidFill>
                  <a:schemeClr val="bg1"/>
                </a:solidFill>
              </a:rPr>
              <a:t>PR</a:t>
            </a:r>
            <a:r>
              <a:rPr lang="ja-JP" altLang="en-US" b="1" dirty="0">
                <a:solidFill>
                  <a:schemeClr val="bg1"/>
                </a:solidFill>
              </a:rPr>
              <a:t>あります！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2125" y="8159600"/>
            <a:ext cx="63038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/>
              <a:t>■</a:t>
            </a:r>
            <a:r>
              <a:rPr kumimoji="1" lang="ja-JP" altLang="en-US" sz="1400" b="1" dirty="0"/>
              <a:t>面接希望の方はハローワークで紹介状の交付を受けてください。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■事業所の概要説明もしますので、面接希望でなくてもお気軽にご参加ください！</a:t>
            </a:r>
            <a:endParaRPr kumimoji="1" lang="en-US" altLang="ja-JP" sz="1400" b="1" dirty="0"/>
          </a:p>
          <a:p>
            <a:endParaRPr kumimoji="1" lang="ja-JP" altLang="en-US" sz="1400" dirty="0"/>
          </a:p>
        </p:txBody>
      </p:sp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353728"/>
              </p:ext>
            </p:extLst>
          </p:nvPr>
        </p:nvGraphicFramePr>
        <p:xfrm>
          <a:off x="0" y="5940152"/>
          <a:ext cx="6858000" cy="129614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662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6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9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688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</a:rPr>
                        <a:t>職種名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</a:rPr>
                        <a:t>雇用形態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u="none" strike="noStrike">
                          <a:effectLst/>
                        </a:rPr>
                        <a:t>求人番号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63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u="none" strike="noStrike" dirty="0">
                          <a:effectLst/>
                        </a:rPr>
                        <a:t>介護職員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u="none" strike="noStrike" dirty="0">
                          <a:effectLst/>
                        </a:rPr>
                        <a:t>正社員</a:t>
                      </a:r>
                      <a:br>
                        <a:rPr lang="ja-JP" altLang="en-US" sz="1200" u="none" strike="noStrike" dirty="0">
                          <a:effectLst/>
                        </a:rPr>
                      </a:br>
                      <a:r>
                        <a:rPr lang="ja-JP" altLang="en-US" sz="1200" u="none" strike="noStrike" dirty="0">
                          <a:effectLst/>
                        </a:rPr>
                        <a:t>パートタイム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u="none" strike="noStrike" dirty="0">
                          <a:effectLst/>
                        </a:rPr>
                        <a:t>３６０７０－１９７１９６１</a:t>
                      </a:r>
                      <a:br>
                        <a:rPr lang="ja-JP" altLang="en-US" sz="1200" u="none" strike="noStrike" dirty="0">
                          <a:effectLst/>
                        </a:rPr>
                      </a:br>
                      <a:r>
                        <a:rPr lang="ja-JP" altLang="en-US" sz="1200" u="none" strike="noStrike" dirty="0">
                          <a:effectLst/>
                        </a:rPr>
                        <a:t>３６０７０－１９７３０６１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63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u="none" strike="noStrike">
                          <a:effectLst/>
                        </a:rPr>
                        <a:t>介護助手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u="none" strike="noStrike">
                          <a:effectLst/>
                        </a:rPr>
                        <a:t>パートタイム</a:t>
                      </a:r>
                      <a:br>
                        <a:rPr lang="ja-JP" altLang="en-US" sz="1200" u="none" strike="noStrike">
                          <a:effectLst/>
                        </a:rPr>
                      </a:br>
                      <a:r>
                        <a:rPr lang="ja-JP" altLang="en-US" sz="1200" u="none" strike="noStrike">
                          <a:effectLst/>
                        </a:rPr>
                        <a:t>（</a:t>
                      </a:r>
                      <a:r>
                        <a:rPr lang="en-US" altLang="ja-JP" sz="1200" u="none" strike="noStrike">
                          <a:effectLst/>
                        </a:rPr>
                        <a:t>60</a:t>
                      </a:r>
                      <a:r>
                        <a:rPr lang="ja-JP" altLang="en-US" sz="1200" u="none" strike="noStrike">
                          <a:effectLst/>
                        </a:rPr>
                        <a:t>歳以上限定）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u="none" strike="noStrike" dirty="0">
                          <a:effectLst/>
                        </a:rPr>
                        <a:t>３６０７０－１９７４３６１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202124" y="7380312"/>
            <a:ext cx="6386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solidFill>
                  <a:schemeClr val="accent6">
                    <a:lumMod val="75000"/>
                  </a:schemeClr>
                </a:solidFill>
                <a:latin typeface="ＤＨＰ特太ゴシック体" pitchFamily="50" charset="-128"/>
                <a:ea typeface="ＤＨＰ特太ゴシック体" pitchFamily="50" charset="-128"/>
              </a:rPr>
              <a:t>60</a:t>
            </a:r>
            <a:r>
              <a:rPr kumimoji="1" lang="ja-JP" altLang="en-US" sz="4000" b="1" dirty="0">
                <a:solidFill>
                  <a:schemeClr val="accent6">
                    <a:lumMod val="75000"/>
                  </a:schemeClr>
                </a:solidFill>
                <a:latin typeface="ＤＨＰ特太ゴシック体" pitchFamily="50" charset="-128"/>
                <a:ea typeface="ＤＨＰ特太ゴシック体" pitchFamily="50" charset="-128"/>
              </a:rPr>
              <a:t>歳以上の方も応募歓迎！</a:t>
            </a:r>
            <a:endParaRPr kumimoji="1" lang="ja-JP" altLang="en-US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AA87307-87D5-361B-2ECD-E5C49009DBF6}"/>
              </a:ext>
            </a:extLst>
          </p:cNvPr>
          <p:cNvSpPr txBox="1"/>
          <p:nvPr/>
        </p:nvSpPr>
        <p:spPr>
          <a:xfrm>
            <a:off x="4645738" y="3469259"/>
            <a:ext cx="2808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ea typeface="ＤＨＰ特太ゴシック体"/>
              </a:rPr>
              <a:t>in</a:t>
            </a:r>
            <a:r>
              <a:rPr kumimoji="1" lang="ja-JP" altLang="en-US" b="1" dirty="0">
                <a:ea typeface="ＤＨＰ特太ゴシック体"/>
              </a:rPr>
              <a:t> ハローワーク鳴門</a:t>
            </a:r>
          </a:p>
        </p:txBody>
      </p:sp>
    </p:spTree>
    <p:extLst>
      <p:ext uri="{BB962C8B-B14F-4D97-AF65-F5344CB8AC3E}">
        <p14:creationId xmlns:p14="http://schemas.microsoft.com/office/powerpoint/2010/main" val="1736711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057A1ECB4BDBC418FE0482E53911770" ma:contentTypeVersion="15" ma:contentTypeDescription="新しいドキュメントを作成します。" ma:contentTypeScope="" ma:versionID="b4092087389dc8d50d89a2d9c4f843ac">
  <xsd:schema xmlns:xsd="http://www.w3.org/2001/XMLSchema" xmlns:xs="http://www.w3.org/2001/XMLSchema" xmlns:p="http://schemas.microsoft.com/office/2006/metadata/properties" xmlns:ns2="83468244-5673-4b64-af94-51d486371314" xmlns:ns3="5d97817f-4418-4126-80a6-5cc4da4a022f" targetNamespace="http://schemas.microsoft.com/office/2006/metadata/properties" ma:root="true" ma:fieldsID="70a9ae1a2f9f5cbe8353b78fb2816395" ns2:_="" ns3:_="">
    <xsd:import namespace="83468244-5673-4b64-af94-51d486371314"/>
    <xsd:import namespace="5d97817f-4418-4126-80a6-5cc4da4a022f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468244-5673-4b64-af94-51d486371314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97817f-4418-4126-80a6-5cc4da4a022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fa26ea5-b848-47c2-9616-54f9a2c01a58}" ma:internalName="TaxCatchAll" ma:showField="CatchAllData" ma:web="5d97817f-4418-4126-80a6-5cc4da4a0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83468244-5673-4b64-af94-51d486371314">
      <UserInfo>
        <DisplayName/>
        <AccountId xsi:nil="true"/>
        <AccountType/>
      </UserInfo>
    </Owner>
    <lcf76f155ced4ddcb4097134ff3c332f xmlns="83468244-5673-4b64-af94-51d486371314">
      <Terms xmlns="http://schemas.microsoft.com/office/infopath/2007/PartnerControls"/>
    </lcf76f155ced4ddcb4097134ff3c332f>
    <TaxCatchAll xmlns="5d97817f-4418-4126-80a6-5cc4da4a022f" xsi:nil="true"/>
  </documentManagement>
</p:properties>
</file>

<file path=customXml/itemProps1.xml><?xml version="1.0" encoding="utf-8"?>
<ds:datastoreItem xmlns:ds="http://schemas.openxmlformats.org/officeDocument/2006/customXml" ds:itemID="{DF3CDFAC-5F6A-4F12-BE23-05A366A6A86E}"/>
</file>

<file path=customXml/itemProps2.xml><?xml version="1.0" encoding="utf-8"?>
<ds:datastoreItem xmlns:ds="http://schemas.openxmlformats.org/officeDocument/2006/customXml" ds:itemID="{277CE340-FBA3-452C-83FE-2F35506D0F0F}"/>
</file>

<file path=customXml/itemProps3.xml><?xml version="1.0" encoding="utf-8"?>
<ds:datastoreItem xmlns:ds="http://schemas.openxmlformats.org/officeDocument/2006/customXml" ds:itemID="{A633826E-92F7-45EE-801D-3DD092DEC131}"/>
</file>

<file path=docProps/app.xml><?xml version="1.0" encoding="utf-8"?>
<Properties xmlns="http://schemas.openxmlformats.org/officeDocument/2006/extended-properties" xmlns:vt="http://schemas.openxmlformats.org/officeDocument/2006/docPropsVTypes">
  <Words>117</Words>
  <PresentationFormat>画面に合わせる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ＤＨＰ特太ゴシック体</vt:lpstr>
      <vt:lpstr>ＭＳ Ｐゴシック</vt:lpstr>
      <vt:lpstr>Arial</vt:lpstr>
      <vt:lpstr>Calibri</vt:lpstr>
      <vt:lpstr>Office ​​テーマ</vt:lpstr>
      <vt:lpstr>6/10(水) 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0x0101000057A1ECB4BDBC418FE0482E53911770</vt:lpwstr>
  </property>
</Properties>
</file>