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CCFFFF"/>
    <a:srgbClr val="3366FF"/>
    <a:srgbClr val="0066FF"/>
    <a:srgbClr val="99CCFF"/>
    <a:srgbClr val="FFCCFF"/>
    <a:srgbClr val="FFEBAB"/>
    <a:srgbClr val="FDE8D7"/>
    <a:srgbClr val="FF89F9"/>
    <a:srgbClr val="C6FAC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236" y="1566"/>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4"/>
            <a:ext cx="5829300" cy="2123369"/>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2013/6/18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2013/6/18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257176" y="529697"/>
            <a:ext cx="3357563" cy="1126807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2013/6/18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2013/6/18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4198589"/>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2013/6/18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257177" y="3081868"/>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2628902" y="3081868"/>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2013/6/18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2"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2"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71"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71"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2013/6/18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2013/6/18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2013/6/18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2" y="394406"/>
            <a:ext cx="2256235" cy="1678517"/>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89" y="394409"/>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2" y="2072925"/>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2013/6/18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2"/>
            <a:ext cx="4114800" cy="818622"/>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752824"/>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2013/6/18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311403"/>
            <a:ext cx="6172200" cy="6537502"/>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0" y="9181398"/>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2013/6/18</a:t>
            </a:fld>
            <a:endParaRPr kumimoji="1" lang="ja-JP" altLang="en-US"/>
          </a:p>
        </p:txBody>
      </p:sp>
      <p:sp>
        <p:nvSpPr>
          <p:cNvPr id="5" name="フッター プレースホルダ 4"/>
          <p:cNvSpPr>
            <a:spLocks noGrp="1"/>
          </p:cNvSpPr>
          <p:nvPr>
            <p:ph type="ftr" sz="quarter" idx="3"/>
          </p:nvPr>
        </p:nvSpPr>
        <p:spPr>
          <a:xfrm>
            <a:off x="2343150" y="9181398"/>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9181398"/>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角丸四角形 11"/>
          <p:cNvSpPr/>
          <p:nvPr/>
        </p:nvSpPr>
        <p:spPr>
          <a:xfrm>
            <a:off x="232295" y="584515"/>
            <a:ext cx="6437066" cy="1118672"/>
          </a:xfrm>
          <a:prstGeom prst="roundRect">
            <a:avLst>
              <a:gd name="adj" fmla="val 11720"/>
            </a:avLst>
          </a:prstGeom>
          <a:solidFill>
            <a:srgbClr val="CCFFFF"/>
          </a:solidFill>
          <a:ln w="50800">
            <a:solidFill>
              <a:srgbClr val="3366FF"/>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lang="ja-JP" altLang="en-US" sz="2800" b="1" dirty="0" smtClean="0">
                <a:solidFill>
                  <a:srgbClr val="3366FF"/>
                </a:solidFill>
                <a:latin typeface="メイリオ" pitchFamily="50" charset="-128"/>
                <a:ea typeface="メイリオ" pitchFamily="50" charset="-128"/>
                <a:cs typeface="メイリオ" pitchFamily="50" charset="-128"/>
              </a:rPr>
              <a:t>ご存知ですか？労災就学援護費</a:t>
            </a:r>
            <a:endParaRPr lang="en-US" altLang="ja-JP" sz="2800" b="1" dirty="0" smtClean="0">
              <a:solidFill>
                <a:srgbClr val="3366FF"/>
              </a:solidFill>
              <a:latin typeface="メイリオ" pitchFamily="50" charset="-128"/>
              <a:ea typeface="メイリオ" pitchFamily="50" charset="-128"/>
              <a:cs typeface="メイリオ" pitchFamily="50" charset="-128"/>
            </a:endParaRPr>
          </a:p>
          <a:p>
            <a:pPr algn="ctr"/>
            <a:r>
              <a:rPr lang="ja-JP" altLang="en-US" b="1" dirty="0" smtClean="0">
                <a:solidFill>
                  <a:schemeClr val="tx1"/>
                </a:solidFill>
                <a:latin typeface="メイリオ" pitchFamily="50" charset="-128"/>
                <a:ea typeface="メイリオ" pitchFamily="50" charset="-128"/>
                <a:cs typeface="メイリオ" pitchFamily="50" charset="-128"/>
              </a:rPr>
              <a:t>ご自身やお子さまの学費を補助します</a:t>
            </a:r>
            <a:endParaRPr lang="en-US" altLang="ja-JP" b="1" dirty="0" smtClean="0">
              <a:solidFill>
                <a:schemeClr val="tx1"/>
              </a:solidFill>
              <a:latin typeface="メイリオ" pitchFamily="50" charset="-128"/>
              <a:ea typeface="メイリオ" pitchFamily="50" charset="-128"/>
              <a:cs typeface="メイリオ" pitchFamily="50" charset="-128"/>
            </a:endParaRPr>
          </a:p>
          <a:p>
            <a:pPr algn="ctr"/>
            <a:r>
              <a:rPr lang="ja-JP" altLang="en-US" sz="1600" dirty="0" smtClean="0">
                <a:solidFill>
                  <a:schemeClr val="tx1"/>
                </a:solidFill>
                <a:latin typeface="メイリオ" pitchFamily="50" charset="-128"/>
                <a:ea typeface="メイリオ" pitchFamily="50" charset="-128"/>
                <a:cs typeface="メイリオ" pitchFamily="50" charset="-128"/>
              </a:rPr>
              <a:t>～ 平成</a:t>
            </a:r>
            <a:r>
              <a:rPr lang="en-US" altLang="ja-JP" sz="1600" dirty="0">
                <a:solidFill>
                  <a:schemeClr val="tx1"/>
                </a:solidFill>
                <a:latin typeface="メイリオ" pitchFamily="50" charset="-128"/>
                <a:ea typeface="メイリオ" pitchFamily="50" charset="-128"/>
                <a:cs typeface="メイリオ" pitchFamily="50" charset="-128"/>
              </a:rPr>
              <a:t>25</a:t>
            </a:r>
            <a:r>
              <a:rPr lang="ja-JP" altLang="en-US" sz="1600" dirty="0">
                <a:solidFill>
                  <a:schemeClr val="tx1"/>
                </a:solidFill>
                <a:latin typeface="メイリオ" pitchFamily="50" charset="-128"/>
                <a:ea typeface="メイリオ" pitchFamily="50" charset="-128"/>
                <a:cs typeface="メイリオ" pitchFamily="50" charset="-128"/>
              </a:rPr>
              <a:t>年度</a:t>
            </a:r>
            <a:r>
              <a:rPr lang="ja-JP" altLang="en-US" sz="1600" dirty="0" smtClean="0">
                <a:solidFill>
                  <a:schemeClr val="tx1"/>
                </a:solidFill>
                <a:latin typeface="メイリオ" pitchFamily="50" charset="-128"/>
                <a:ea typeface="メイリオ" pitchFamily="50" charset="-128"/>
                <a:cs typeface="メイリオ" pitchFamily="50" charset="-128"/>
              </a:rPr>
              <a:t>からは、</a:t>
            </a:r>
            <a:r>
              <a:rPr lang="ja-JP" altLang="en-US" sz="1600" dirty="0">
                <a:solidFill>
                  <a:schemeClr val="tx1"/>
                </a:solidFill>
                <a:latin typeface="メイリオ" pitchFamily="50" charset="-128"/>
                <a:ea typeface="メイリオ" pitchFamily="50" charset="-128"/>
                <a:cs typeface="メイリオ" pitchFamily="50" charset="-128"/>
              </a:rPr>
              <a:t>すべての通信制</a:t>
            </a:r>
            <a:r>
              <a:rPr lang="ja-JP" altLang="en-US" sz="1600" dirty="0" smtClean="0">
                <a:solidFill>
                  <a:schemeClr val="tx1"/>
                </a:solidFill>
                <a:latin typeface="メイリオ" pitchFamily="50" charset="-128"/>
                <a:ea typeface="メイリオ" pitchFamily="50" charset="-128"/>
                <a:cs typeface="メイリオ" pitchFamily="50" charset="-128"/>
              </a:rPr>
              <a:t>課程が支給</a:t>
            </a:r>
            <a:r>
              <a:rPr lang="ja-JP" altLang="en-US" sz="1600" dirty="0">
                <a:solidFill>
                  <a:schemeClr val="tx1"/>
                </a:solidFill>
                <a:latin typeface="メイリオ" pitchFamily="50" charset="-128"/>
                <a:ea typeface="メイリオ" pitchFamily="50" charset="-128"/>
                <a:cs typeface="メイリオ" pitchFamily="50" charset="-128"/>
              </a:rPr>
              <a:t>対象</a:t>
            </a:r>
            <a:r>
              <a:rPr lang="ja-JP" altLang="en-US" sz="1600" dirty="0" smtClean="0">
                <a:solidFill>
                  <a:schemeClr val="tx1"/>
                </a:solidFill>
                <a:latin typeface="メイリオ" pitchFamily="50" charset="-128"/>
                <a:ea typeface="メイリオ" pitchFamily="50" charset="-128"/>
                <a:cs typeface="メイリオ" pitchFamily="50" charset="-128"/>
              </a:rPr>
              <a:t>に ～</a:t>
            </a:r>
            <a:endParaRPr lang="en-US" altLang="ja-JP" sz="1600" dirty="0">
              <a:solidFill>
                <a:schemeClr val="tx1"/>
              </a:solidFill>
              <a:latin typeface="メイリオ" pitchFamily="50" charset="-128"/>
              <a:ea typeface="メイリオ" pitchFamily="50" charset="-128"/>
              <a:cs typeface="メイリオ" pitchFamily="50" charset="-128"/>
            </a:endParaRPr>
          </a:p>
        </p:txBody>
      </p:sp>
      <p:sp>
        <p:nvSpPr>
          <p:cNvPr id="6" name="タイトル 1"/>
          <p:cNvSpPr txBox="1">
            <a:spLocks/>
          </p:cNvSpPr>
          <p:nvPr/>
        </p:nvSpPr>
        <p:spPr>
          <a:xfrm>
            <a:off x="240632" y="169563"/>
            <a:ext cx="5348608" cy="468053"/>
          </a:xfrm>
          <a:prstGeom prst="rect">
            <a:avLst/>
          </a:prstGeom>
          <a:noFill/>
        </p:spPr>
        <p:txBody>
          <a:bodyPr vert="horz" lIns="91440" tIns="45720" rIns="91440" bIns="45720" rtlCol="0" anchor="ctr">
            <a:noAutofit/>
          </a:bodyPr>
          <a:lstStyle/>
          <a:p>
            <a:pPr marL="0" marR="0" lvl="0" indent="0" algn="just" defTabSz="914400" rtl="0" eaLnBrk="1" fontAlgn="auto" latinLnBrk="0" hangingPunct="1">
              <a:lnSpc>
                <a:spcPct val="100000"/>
              </a:lnSpc>
              <a:spcBef>
                <a:spcPct val="0"/>
              </a:spcBef>
              <a:spcAft>
                <a:spcPts val="0"/>
              </a:spcAft>
              <a:buClrTx/>
              <a:buSzTx/>
              <a:buFontTx/>
              <a:buNone/>
              <a:tabLst/>
              <a:defRPr/>
            </a:pPr>
            <a:r>
              <a:rPr kumimoji="1" lang="ja-JP" altLang="en-US" i="0" u="none" strike="noStrike" kern="1200" cap="none" spc="0" normalizeH="0" baseline="0" noProof="0" dirty="0" smtClean="0">
                <a:ln>
                  <a:noFill/>
                </a:ln>
                <a:effectLst/>
                <a:uLnTx/>
                <a:uFillTx/>
                <a:latin typeface="メイリオ" pitchFamily="50" charset="-128"/>
                <a:ea typeface="メイリオ" pitchFamily="50" charset="-128"/>
                <a:cs typeface="+mj-cs"/>
              </a:rPr>
              <a:t>労災保険による年金を受給している皆さまへ</a:t>
            </a:r>
          </a:p>
        </p:txBody>
      </p:sp>
      <p:sp>
        <p:nvSpPr>
          <p:cNvPr id="8" name="角丸四角形 7"/>
          <p:cNvSpPr/>
          <p:nvPr/>
        </p:nvSpPr>
        <p:spPr>
          <a:xfrm>
            <a:off x="1628993" y="9438876"/>
            <a:ext cx="4869692" cy="319992"/>
          </a:xfrm>
          <a:prstGeom prst="roundRect">
            <a:avLst>
              <a:gd name="adj" fmla="val 1160"/>
            </a:avLst>
          </a:prstGeom>
          <a:noFill/>
          <a:ln w="3175">
            <a:noFill/>
            <a:prstDash val="lgDash"/>
          </a:ln>
        </p:spPr>
        <p:style>
          <a:lnRef idx="2">
            <a:schemeClr val="accent1">
              <a:shade val="50000"/>
            </a:schemeClr>
          </a:lnRef>
          <a:fillRef idx="1">
            <a:schemeClr val="accent1"/>
          </a:fillRef>
          <a:effectRef idx="0">
            <a:schemeClr val="accent1"/>
          </a:effectRef>
          <a:fontRef idx="minor">
            <a:schemeClr val="lt1"/>
          </a:fontRef>
        </p:style>
        <p:txBody>
          <a:bodyPr lIns="104296" tIns="52147" rIns="104296" bIns="52147" rtlCol="0" anchor="t" anchorCtr="0"/>
          <a:lstStyle/>
          <a:p>
            <a:pPr marL="206420" indent="-206420"/>
            <a:r>
              <a:rPr lang="ja-JP" altLang="en-US" sz="1400" dirty="0" smtClean="0">
                <a:solidFill>
                  <a:schemeClr val="tx1"/>
                </a:solidFill>
                <a:latin typeface="メイリオ" pitchFamily="50" charset="-128"/>
                <a:ea typeface="メイリオ" pitchFamily="50" charset="-128"/>
                <a:cs typeface="メイリオ" pitchFamily="50" charset="-128"/>
              </a:rPr>
              <a:t>厚生労働省・都道府県労働局・労働基準監督署 </a:t>
            </a:r>
            <a:endParaRPr lang="en-US" altLang="ja-JP" sz="1400" dirty="0" smtClean="0">
              <a:solidFill>
                <a:schemeClr val="tx1"/>
              </a:solidFill>
              <a:latin typeface="メイリオ" pitchFamily="50" charset="-128"/>
              <a:ea typeface="メイリオ" pitchFamily="50" charset="-128"/>
              <a:cs typeface="メイリオ" pitchFamily="50" charset="-128"/>
            </a:endParaRPr>
          </a:p>
        </p:txBody>
      </p:sp>
      <p:pic>
        <p:nvPicPr>
          <p:cNvPr id="9" name="図 8" descr="マーク最小.jpg"/>
          <p:cNvPicPr>
            <a:picLocks noChangeAspect="1"/>
          </p:cNvPicPr>
          <p:nvPr/>
        </p:nvPicPr>
        <p:blipFill>
          <a:blip r:embed="rId2" cstate="print"/>
          <a:stretch>
            <a:fillRect/>
          </a:stretch>
        </p:blipFill>
        <p:spPr>
          <a:xfrm>
            <a:off x="1158494" y="9281925"/>
            <a:ext cx="497613" cy="539081"/>
          </a:xfrm>
          <a:prstGeom prst="rect">
            <a:avLst/>
          </a:prstGeom>
        </p:spPr>
      </p:pic>
      <p:sp>
        <p:nvSpPr>
          <p:cNvPr id="10" name="テキスト ボックス 9"/>
          <p:cNvSpPr txBox="1"/>
          <p:nvPr/>
        </p:nvSpPr>
        <p:spPr>
          <a:xfrm>
            <a:off x="49416" y="8943967"/>
            <a:ext cx="6691952" cy="307777"/>
          </a:xfrm>
          <a:prstGeom prst="rect">
            <a:avLst/>
          </a:prstGeom>
          <a:noFill/>
        </p:spPr>
        <p:txBody>
          <a:bodyPr wrap="square" rtlCol="0">
            <a:spAutoFit/>
          </a:bodyPr>
          <a:lstStyle/>
          <a:p>
            <a:r>
              <a:rPr kumimoji="1" lang="ja-JP" altLang="en-US" sz="1400" dirty="0" smtClean="0">
                <a:latin typeface="メイリオ" pitchFamily="50" charset="-128"/>
                <a:ea typeface="メイリオ" pitchFamily="50" charset="-128"/>
              </a:rPr>
              <a:t>　 詳細は、都道府県労働局</a:t>
            </a:r>
            <a:r>
              <a:rPr lang="ja-JP" altLang="en-US" sz="1400" dirty="0" smtClean="0">
                <a:latin typeface="メイリオ" pitchFamily="50" charset="-128"/>
                <a:ea typeface="メイリオ" pitchFamily="50" charset="-128"/>
              </a:rPr>
              <a:t>、</a:t>
            </a:r>
            <a:r>
              <a:rPr kumimoji="1" lang="ja-JP" altLang="en-US" sz="1400" dirty="0" smtClean="0">
                <a:latin typeface="メイリオ" pitchFamily="50" charset="-128"/>
                <a:ea typeface="メイリオ" pitchFamily="50" charset="-128"/>
              </a:rPr>
              <a:t>最寄りの労働基準監督署に</a:t>
            </a:r>
            <a:r>
              <a:rPr lang="ja-JP" altLang="en-US" sz="1400" dirty="0" smtClean="0">
                <a:latin typeface="メイリオ" pitchFamily="50" charset="-128"/>
                <a:ea typeface="メイリオ" pitchFamily="50" charset="-128"/>
              </a:rPr>
              <a:t>お問い合わせください。</a:t>
            </a:r>
            <a:endParaRPr kumimoji="1" lang="ja-JP" altLang="en-US" sz="1400" dirty="0">
              <a:latin typeface="メイリオ" pitchFamily="50" charset="-128"/>
              <a:ea typeface="メイリオ" pitchFamily="50" charset="-128"/>
            </a:endParaRPr>
          </a:p>
        </p:txBody>
      </p:sp>
      <p:sp>
        <p:nvSpPr>
          <p:cNvPr id="16" name="角丸四角形 15"/>
          <p:cNvSpPr/>
          <p:nvPr/>
        </p:nvSpPr>
        <p:spPr>
          <a:xfrm>
            <a:off x="158186" y="1774475"/>
            <a:ext cx="6583182" cy="1338605"/>
          </a:xfrm>
          <a:prstGeom prst="roundRect">
            <a:avLst>
              <a:gd name="adj" fmla="val 10826"/>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dirty="0" smtClean="0">
                <a:solidFill>
                  <a:schemeClr val="tx1"/>
                </a:solidFill>
                <a:latin typeface="メイリオ" pitchFamily="50" charset="-128"/>
                <a:ea typeface="メイリオ" pitchFamily="50" charset="-128"/>
              </a:rPr>
              <a:t>　労働災害によって亡くなった方のご遺族や、重度の障害を負ったり、長期の療養を余儀なくされた方のうち、ご自身またはお子さまが学校に通っていて、その学費の支払いが困難と認められた場合に、</a:t>
            </a:r>
            <a:r>
              <a:rPr lang="en-US" altLang="ja-JP" sz="1400" dirty="0" smtClean="0">
                <a:solidFill>
                  <a:schemeClr val="tx1"/>
                </a:solidFill>
                <a:latin typeface="メイリオ" pitchFamily="50" charset="-128"/>
                <a:ea typeface="メイリオ" pitchFamily="50" charset="-128"/>
              </a:rPr>
              <a:t> ｢</a:t>
            </a:r>
            <a:r>
              <a:rPr lang="ja-JP" altLang="en-US" sz="1400" dirty="0" smtClean="0">
                <a:solidFill>
                  <a:schemeClr val="tx1"/>
                </a:solidFill>
                <a:latin typeface="メイリオ" pitchFamily="50" charset="-128"/>
                <a:ea typeface="メイリオ" pitchFamily="50" charset="-128"/>
              </a:rPr>
              <a:t>労災就学</a:t>
            </a:r>
            <a:r>
              <a:rPr lang="ja-JP" altLang="en-US" sz="1400" dirty="0">
                <a:solidFill>
                  <a:schemeClr val="tx1"/>
                </a:solidFill>
                <a:latin typeface="メイリオ" pitchFamily="50" charset="-128"/>
                <a:ea typeface="メイリオ" pitchFamily="50" charset="-128"/>
              </a:rPr>
              <a:t>援護費</a:t>
            </a:r>
            <a:r>
              <a:rPr lang="en-US" altLang="ja-JP" sz="1400" dirty="0" smtClean="0">
                <a:solidFill>
                  <a:schemeClr val="tx1"/>
                </a:solidFill>
                <a:latin typeface="メイリオ" pitchFamily="50" charset="-128"/>
                <a:ea typeface="メイリオ" pitchFamily="50" charset="-128"/>
              </a:rPr>
              <a:t>｣</a:t>
            </a:r>
            <a:r>
              <a:rPr lang="ja-JP" altLang="en-US" sz="1400" dirty="0" smtClean="0">
                <a:solidFill>
                  <a:schemeClr val="tx1"/>
                </a:solidFill>
                <a:latin typeface="メイリオ" pitchFamily="50" charset="-128"/>
                <a:ea typeface="メイリオ" pitchFamily="50" charset="-128"/>
              </a:rPr>
              <a:t>を支給します。</a:t>
            </a:r>
            <a:endParaRPr lang="en-US" altLang="ja-JP" sz="1400" dirty="0" smtClean="0">
              <a:solidFill>
                <a:schemeClr val="tx1"/>
              </a:solidFill>
              <a:latin typeface="メイリオ" pitchFamily="50" charset="-128"/>
              <a:ea typeface="メイリオ" pitchFamily="50" charset="-128"/>
            </a:endParaRPr>
          </a:p>
          <a:p>
            <a:r>
              <a:rPr lang="ja-JP" altLang="en-US" sz="1400" dirty="0">
                <a:solidFill>
                  <a:schemeClr val="tx1"/>
                </a:solidFill>
                <a:latin typeface="メイリオ" pitchFamily="50" charset="-128"/>
                <a:ea typeface="メイリオ" pitchFamily="50" charset="-128"/>
              </a:rPr>
              <a:t>　</a:t>
            </a:r>
            <a:r>
              <a:rPr lang="ja-JP" altLang="en-US" sz="1400" dirty="0" smtClean="0">
                <a:solidFill>
                  <a:schemeClr val="tx1"/>
                </a:solidFill>
                <a:latin typeface="メイリオ" pitchFamily="50" charset="-128"/>
                <a:ea typeface="メイリオ" pitchFamily="50" charset="-128"/>
              </a:rPr>
              <a:t>手続きは、申請書の</a:t>
            </a:r>
            <a:r>
              <a:rPr lang="ja-JP" altLang="en-US" sz="1400" dirty="0">
                <a:solidFill>
                  <a:schemeClr val="tx1"/>
                </a:solidFill>
                <a:latin typeface="メイリオ" pitchFamily="50" charset="-128"/>
                <a:ea typeface="メイリオ" pitchFamily="50" charset="-128"/>
              </a:rPr>
              <a:t>ほかに</a:t>
            </a:r>
            <a:r>
              <a:rPr lang="ja-JP" altLang="en-US" sz="1400" dirty="0" smtClean="0">
                <a:solidFill>
                  <a:schemeClr val="tx1"/>
                </a:solidFill>
                <a:latin typeface="メイリオ" pitchFamily="50" charset="-128"/>
                <a:ea typeface="メイリオ" pitchFamily="50" charset="-128"/>
              </a:rPr>
              <a:t>在学証明書などの必要書類を最寄りの労働基準監督署に提出するだけです。ぜひ、ご利用ください。</a:t>
            </a:r>
            <a:endParaRPr lang="en-US" altLang="ja-JP" sz="1400" dirty="0" smtClean="0">
              <a:solidFill>
                <a:schemeClr val="tx1"/>
              </a:solidFill>
              <a:latin typeface="メイリオ" pitchFamily="50" charset="-128"/>
              <a:ea typeface="メイリオ" pitchFamily="50" charset="-128"/>
            </a:endParaRPr>
          </a:p>
          <a:p>
            <a:endParaRPr lang="en-US" altLang="ja-JP" sz="1400" dirty="0" smtClean="0">
              <a:solidFill>
                <a:schemeClr val="tx1"/>
              </a:solidFill>
              <a:latin typeface="メイリオ" pitchFamily="50" charset="-128"/>
              <a:ea typeface="メイリオ" pitchFamily="50" charset="-128"/>
            </a:endParaRPr>
          </a:p>
        </p:txBody>
      </p:sp>
      <p:sp>
        <p:nvSpPr>
          <p:cNvPr id="3" name="角丸四角形 2"/>
          <p:cNvSpPr/>
          <p:nvPr/>
        </p:nvSpPr>
        <p:spPr>
          <a:xfrm>
            <a:off x="315384" y="3090312"/>
            <a:ext cx="1313609" cy="288032"/>
          </a:xfrm>
          <a:prstGeom prst="roundRect">
            <a:avLst/>
          </a:prstGeom>
          <a:solidFill>
            <a:srgbClr val="CCFFFF"/>
          </a:solidFill>
          <a:ln>
            <a:solidFill>
              <a:srgbClr val="3366FF"/>
            </a:solidFill>
          </a:ln>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pPr algn="ctr"/>
            <a:r>
              <a:rPr kumimoji="1" lang="ja-JP" altLang="en-US" sz="1400" dirty="0" smtClean="0">
                <a:solidFill>
                  <a:schemeClr val="tx1"/>
                </a:solidFill>
                <a:latin typeface="メイリオ" pitchFamily="50" charset="-128"/>
                <a:ea typeface="メイリオ" pitchFamily="50" charset="-128"/>
                <a:cs typeface="メイリオ" pitchFamily="50" charset="-128"/>
              </a:rPr>
              <a:t>支給対象</a:t>
            </a:r>
            <a:endParaRPr kumimoji="1" lang="ja-JP" altLang="en-US" sz="1400" dirty="0">
              <a:solidFill>
                <a:schemeClr val="tx1"/>
              </a:solidFill>
              <a:latin typeface="メイリオ" pitchFamily="50" charset="-128"/>
              <a:ea typeface="メイリオ" pitchFamily="50" charset="-128"/>
              <a:cs typeface="メイリオ" pitchFamily="50" charset="-128"/>
            </a:endParaRPr>
          </a:p>
        </p:txBody>
      </p:sp>
      <p:sp>
        <p:nvSpPr>
          <p:cNvPr id="14" name="角丸四角形 13"/>
          <p:cNvSpPr/>
          <p:nvPr/>
        </p:nvSpPr>
        <p:spPr>
          <a:xfrm>
            <a:off x="232295" y="3402360"/>
            <a:ext cx="6469153" cy="1478632"/>
          </a:xfrm>
          <a:prstGeom prst="roundRect">
            <a:avLst>
              <a:gd name="adj" fmla="val 3457"/>
            </a:avLst>
          </a:prstGeom>
          <a:noFill/>
          <a:ln w="12700">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400" dirty="0" smtClean="0">
                <a:solidFill>
                  <a:schemeClr val="tx1"/>
                </a:solidFill>
                <a:latin typeface="メイリオ" pitchFamily="50" charset="-128"/>
                <a:ea typeface="メイリオ" pitchFamily="50" charset="-128"/>
              </a:rPr>
              <a:t>次のいずれかに該当する方またはその子</a:t>
            </a:r>
            <a:r>
              <a:rPr lang="ja-JP" altLang="en-US" sz="1400" dirty="0">
                <a:solidFill>
                  <a:schemeClr val="tx1"/>
                </a:solidFill>
                <a:latin typeface="メイリオ" pitchFamily="50" charset="-128"/>
                <a:ea typeface="メイリオ" pitchFamily="50" charset="-128"/>
              </a:rPr>
              <a:t>が、学校教育法</a:t>
            </a:r>
            <a:r>
              <a:rPr lang="ja-JP" altLang="en-US" sz="1400" dirty="0" smtClean="0">
                <a:solidFill>
                  <a:schemeClr val="tx1"/>
                </a:solidFill>
                <a:latin typeface="メイリオ" pitchFamily="50" charset="-128"/>
                <a:ea typeface="メイリオ" pitchFamily="50" charset="-128"/>
              </a:rPr>
              <a:t>第１条に定める学校や、専修</a:t>
            </a:r>
            <a:r>
              <a:rPr lang="ja-JP" altLang="en-US" sz="1400" dirty="0" smtClean="0">
                <a:solidFill>
                  <a:schemeClr val="tx1"/>
                </a:solidFill>
                <a:latin typeface="メイリオ" pitchFamily="50" charset="-128"/>
                <a:ea typeface="メイリオ" pitchFamily="50" charset="-128"/>
              </a:rPr>
              <a:t>学校等に</a:t>
            </a:r>
            <a:r>
              <a:rPr lang="ja-JP" altLang="en-US" sz="1400" dirty="0" smtClean="0">
                <a:solidFill>
                  <a:schemeClr val="tx1"/>
                </a:solidFill>
                <a:latin typeface="メイリオ" pitchFamily="50" charset="-128"/>
                <a:ea typeface="メイリオ" pitchFamily="50" charset="-128"/>
              </a:rPr>
              <a:t>在学</a:t>
            </a:r>
            <a:r>
              <a:rPr lang="ja-JP" altLang="en-US" sz="1400" dirty="0">
                <a:solidFill>
                  <a:schemeClr val="tx1"/>
                </a:solidFill>
                <a:latin typeface="メイリオ" pitchFamily="50" charset="-128"/>
                <a:ea typeface="メイリオ" pitchFamily="50" charset="-128"/>
              </a:rPr>
              <a:t>し</a:t>
            </a:r>
            <a:r>
              <a:rPr lang="ja-JP" altLang="en-US" sz="1400" dirty="0" smtClean="0">
                <a:solidFill>
                  <a:schemeClr val="tx1"/>
                </a:solidFill>
                <a:latin typeface="メイリオ" pitchFamily="50" charset="-128"/>
                <a:ea typeface="メイリオ" pitchFamily="50" charset="-128"/>
              </a:rPr>
              <a:t>、学費の支払い</a:t>
            </a:r>
            <a:r>
              <a:rPr lang="ja-JP" altLang="en-US" sz="1400" dirty="0">
                <a:solidFill>
                  <a:schemeClr val="tx1"/>
                </a:solidFill>
                <a:latin typeface="メイリオ" pitchFamily="50" charset="-128"/>
                <a:ea typeface="メイリオ" pitchFamily="50" charset="-128"/>
              </a:rPr>
              <a:t>が困難と</a:t>
            </a:r>
            <a:r>
              <a:rPr lang="ja-JP" altLang="en-US" sz="1400" dirty="0" smtClean="0">
                <a:solidFill>
                  <a:schemeClr val="tx1"/>
                </a:solidFill>
                <a:latin typeface="メイリオ" pitchFamily="50" charset="-128"/>
                <a:ea typeface="メイリオ" pitchFamily="50" charset="-128"/>
              </a:rPr>
              <a:t>認められる場合、対象となります。</a:t>
            </a:r>
            <a:endParaRPr lang="en-US" altLang="ja-JP" sz="1400" dirty="0" smtClean="0">
              <a:solidFill>
                <a:schemeClr val="tx1"/>
              </a:solidFill>
              <a:latin typeface="メイリオ" pitchFamily="50" charset="-128"/>
              <a:ea typeface="メイリオ" pitchFamily="50" charset="-128"/>
            </a:endParaRPr>
          </a:p>
          <a:p>
            <a:r>
              <a:rPr lang="en-US" altLang="ja-JP" sz="1200" dirty="0">
                <a:solidFill>
                  <a:schemeClr val="tx1"/>
                </a:solidFill>
                <a:latin typeface="メイリオ" pitchFamily="50" charset="-128"/>
                <a:ea typeface="メイリオ" pitchFamily="50" charset="-128"/>
              </a:rPr>
              <a:t>※</a:t>
            </a:r>
            <a:r>
              <a:rPr lang="ja-JP" altLang="en-US" sz="1200" dirty="0" smtClean="0">
                <a:solidFill>
                  <a:schemeClr val="tx1"/>
                </a:solidFill>
                <a:latin typeface="メイリオ" pitchFamily="50" charset="-128"/>
                <a:ea typeface="メイリオ" pitchFamily="50" charset="-128"/>
              </a:rPr>
              <a:t>年金給付基礎日額が</a:t>
            </a:r>
            <a:r>
              <a:rPr lang="en-US" altLang="ja-JP" sz="1200" dirty="0" smtClean="0">
                <a:solidFill>
                  <a:schemeClr val="tx1"/>
                </a:solidFill>
                <a:latin typeface="メイリオ" pitchFamily="50" charset="-128"/>
                <a:ea typeface="メイリオ" pitchFamily="50" charset="-128"/>
              </a:rPr>
              <a:t>16,000</a:t>
            </a:r>
            <a:r>
              <a:rPr lang="ja-JP" altLang="en-US" sz="1200" dirty="0" smtClean="0">
                <a:solidFill>
                  <a:schemeClr val="tx1"/>
                </a:solidFill>
                <a:latin typeface="メイリオ" pitchFamily="50" charset="-128"/>
                <a:ea typeface="メイリオ" pitchFamily="50" charset="-128"/>
              </a:rPr>
              <a:t>円を超える場合は対象となりませんので、ご注意ください。</a:t>
            </a:r>
            <a:endParaRPr lang="en-US" altLang="ja-JP" sz="1200" dirty="0" smtClean="0">
              <a:solidFill>
                <a:schemeClr val="tx1"/>
              </a:solidFill>
              <a:latin typeface="メイリオ" pitchFamily="50" charset="-128"/>
              <a:ea typeface="メイリオ" pitchFamily="50" charset="-128"/>
            </a:endParaRPr>
          </a:p>
          <a:p>
            <a:pPr indent="177800">
              <a:lnSpc>
                <a:spcPct val="150000"/>
              </a:lnSpc>
            </a:pPr>
            <a:r>
              <a:rPr lang="ja-JP" altLang="en-US" sz="1400" dirty="0" smtClean="0">
                <a:solidFill>
                  <a:schemeClr val="tx1"/>
                </a:solidFill>
                <a:latin typeface="メイリオ" pitchFamily="50" charset="-128"/>
                <a:ea typeface="メイリオ" pitchFamily="50" charset="-128"/>
              </a:rPr>
              <a:t>・遺族（補償）年金受給権者</a:t>
            </a:r>
            <a:endParaRPr lang="en-US" altLang="ja-JP" sz="1400" dirty="0" smtClean="0">
              <a:solidFill>
                <a:schemeClr val="tx1"/>
              </a:solidFill>
              <a:latin typeface="メイリオ" pitchFamily="50" charset="-128"/>
              <a:ea typeface="メイリオ" pitchFamily="50" charset="-128"/>
            </a:endParaRPr>
          </a:p>
          <a:p>
            <a:pPr indent="177800"/>
            <a:r>
              <a:rPr lang="ja-JP" altLang="en-US" sz="1400" dirty="0">
                <a:solidFill>
                  <a:schemeClr val="tx1"/>
                </a:solidFill>
                <a:latin typeface="メイリオ" pitchFamily="50" charset="-128"/>
                <a:ea typeface="メイリオ" pitchFamily="50" charset="-128"/>
              </a:rPr>
              <a:t>・</a:t>
            </a:r>
            <a:r>
              <a:rPr lang="ja-JP" altLang="en-US" sz="1400" dirty="0" smtClean="0">
                <a:solidFill>
                  <a:schemeClr val="tx1"/>
                </a:solidFill>
                <a:latin typeface="メイリオ" pitchFamily="50" charset="-128"/>
                <a:ea typeface="メイリオ" pitchFamily="50" charset="-128"/>
              </a:rPr>
              <a:t>第１～第３級の障害（補償）年金受給者</a:t>
            </a:r>
            <a:endParaRPr lang="en-US" altLang="ja-JP" sz="1400" dirty="0" smtClean="0">
              <a:solidFill>
                <a:schemeClr val="tx1"/>
              </a:solidFill>
              <a:latin typeface="メイリオ" pitchFamily="50" charset="-128"/>
              <a:ea typeface="メイリオ" pitchFamily="50" charset="-128"/>
            </a:endParaRPr>
          </a:p>
          <a:p>
            <a:pPr marL="273050" indent="-95250"/>
            <a:r>
              <a:rPr lang="ja-JP" altLang="en-US" sz="1400" dirty="0" smtClean="0">
                <a:solidFill>
                  <a:schemeClr val="tx1"/>
                </a:solidFill>
                <a:latin typeface="メイリオ" pitchFamily="50" charset="-128"/>
                <a:ea typeface="メイリオ" pitchFamily="50" charset="-128"/>
              </a:rPr>
              <a:t>・傷病（補償）年金受給者（特に重篤と認められる</a:t>
            </a:r>
            <a:r>
              <a:rPr lang="ja-JP" altLang="en-US" sz="1400" dirty="0" smtClean="0">
                <a:solidFill>
                  <a:schemeClr val="tx1"/>
                </a:solidFill>
                <a:latin typeface="メイリオ" pitchFamily="50" charset="-128"/>
                <a:ea typeface="メイリオ" pitchFamily="50" charset="-128"/>
              </a:rPr>
              <a:t>方で、在学者等である子と生計を同じくしている者に限ります。）</a:t>
            </a:r>
            <a:endParaRPr lang="en-US" altLang="ja-JP" sz="1400" dirty="0" smtClean="0">
              <a:solidFill>
                <a:schemeClr val="tx1"/>
              </a:solidFill>
              <a:latin typeface="メイリオ" pitchFamily="50" charset="-128"/>
              <a:ea typeface="メイリオ" pitchFamily="50" charset="-128"/>
            </a:endParaRPr>
          </a:p>
        </p:txBody>
      </p:sp>
      <p:sp>
        <p:nvSpPr>
          <p:cNvPr id="17" name="角丸四角形 16"/>
          <p:cNvSpPr/>
          <p:nvPr/>
        </p:nvSpPr>
        <p:spPr>
          <a:xfrm>
            <a:off x="315384" y="5097016"/>
            <a:ext cx="1313609" cy="288032"/>
          </a:xfrm>
          <a:prstGeom prst="roundRect">
            <a:avLst/>
          </a:prstGeom>
          <a:solidFill>
            <a:srgbClr val="CCFFFF"/>
          </a:solidFill>
          <a:ln>
            <a:solidFill>
              <a:srgbClr val="3366FF"/>
            </a:solidFill>
          </a:ln>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pPr algn="ctr"/>
            <a:r>
              <a:rPr lang="ja-JP" altLang="en-US" sz="1400" dirty="0">
                <a:solidFill>
                  <a:schemeClr val="tx1"/>
                </a:solidFill>
                <a:latin typeface="メイリオ" pitchFamily="50" charset="-128"/>
                <a:ea typeface="メイリオ" pitchFamily="50" charset="-128"/>
                <a:cs typeface="メイリオ" pitchFamily="50" charset="-128"/>
              </a:rPr>
              <a:t>支給額</a:t>
            </a:r>
            <a:endParaRPr kumimoji="1" lang="ja-JP" altLang="en-US" sz="1400" dirty="0">
              <a:solidFill>
                <a:schemeClr val="tx1"/>
              </a:solidFill>
              <a:latin typeface="メイリオ" pitchFamily="50" charset="-128"/>
              <a:ea typeface="メイリオ" pitchFamily="50" charset="-128"/>
              <a:cs typeface="メイリオ"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2514662250"/>
              </p:ext>
            </p:extLst>
          </p:nvPr>
        </p:nvGraphicFramePr>
        <p:xfrm>
          <a:off x="361892" y="5478224"/>
          <a:ext cx="6209960" cy="3147184"/>
        </p:xfrm>
        <a:graphic>
          <a:graphicData uri="http://schemas.openxmlformats.org/drawingml/2006/table">
            <a:tbl>
              <a:tblPr firstRow="1" bandRow="1">
                <a:tableStyleId>{5940675A-B579-460E-94D1-54222C63F5DA}</a:tableStyleId>
              </a:tblPr>
              <a:tblGrid>
                <a:gridCol w="4651284"/>
                <a:gridCol w="1558676"/>
              </a:tblGrid>
              <a:tr h="221352">
                <a:tc>
                  <a:txBody>
                    <a:bodyPr/>
                    <a:lstStyle/>
                    <a:p>
                      <a:pPr algn="ctr"/>
                      <a:r>
                        <a:rPr kumimoji="1" lang="ja-JP" altLang="en-US" sz="1200" dirty="0" smtClean="0">
                          <a:latin typeface="メイリオ" pitchFamily="50" charset="-128"/>
                          <a:ea typeface="メイリオ" pitchFamily="50" charset="-128"/>
                          <a:cs typeface="メイリオ" pitchFamily="50" charset="-128"/>
                        </a:rPr>
                        <a:t>主な支給対象</a:t>
                      </a:r>
                      <a:endParaRPr kumimoji="1" lang="ja-JP" altLang="en-US" sz="1200" dirty="0">
                        <a:latin typeface="メイリオ" pitchFamily="50" charset="-128"/>
                        <a:ea typeface="メイリオ" pitchFamily="50" charset="-128"/>
                        <a:cs typeface="メイリオ" pitchFamily="50" charset="-128"/>
                      </a:endParaRPr>
                    </a:p>
                  </a:txBody>
                  <a:tcPr marT="72000" marB="0">
                    <a:solidFill>
                      <a:srgbClr val="FFFFCC"/>
                    </a:solidFill>
                  </a:tcPr>
                </a:tc>
                <a:tc>
                  <a:txBody>
                    <a:bodyPr/>
                    <a:lstStyle/>
                    <a:p>
                      <a:pPr algn="ctr"/>
                      <a:r>
                        <a:rPr kumimoji="1" lang="ja-JP" altLang="en-US" sz="1200" dirty="0" smtClean="0">
                          <a:latin typeface="メイリオ" pitchFamily="50" charset="-128"/>
                          <a:ea typeface="メイリオ" pitchFamily="50" charset="-128"/>
                          <a:cs typeface="メイリオ" pitchFamily="50" charset="-128"/>
                        </a:rPr>
                        <a:t>支給額（月額）</a:t>
                      </a:r>
                      <a:endParaRPr kumimoji="1" lang="ja-JP" altLang="en-US" sz="1200" dirty="0">
                        <a:latin typeface="メイリオ" pitchFamily="50" charset="-128"/>
                        <a:ea typeface="メイリオ" pitchFamily="50" charset="-128"/>
                        <a:cs typeface="メイリオ" pitchFamily="50" charset="-128"/>
                      </a:endParaRPr>
                    </a:p>
                  </a:txBody>
                  <a:tcPr marT="72000" marB="0">
                    <a:solidFill>
                      <a:srgbClr val="FFFFCC"/>
                    </a:solidFill>
                  </a:tcPr>
                </a:tc>
              </a:tr>
              <a:tr h="255660">
                <a:tc>
                  <a:txBody>
                    <a:bodyPr/>
                    <a:lstStyle/>
                    <a:p>
                      <a:r>
                        <a:rPr kumimoji="1" lang="ja-JP" altLang="en-US" sz="1400" dirty="0" smtClean="0">
                          <a:latin typeface="メイリオ" pitchFamily="50" charset="-128"/>
                          <a:ea typeface="メイリオ" pitchFamily="50" charset="-128"/>
                          <a:cs typeface="メイリオ" pitchFamily="50" charset="-128"/>
                        </a:rPr>
                        <a:t>　 小学校</a:t>
                      </a:r>
                      <a:endParaRPr kumimoji="1" lang="ja-JP" altLang="en-US" sz="1400" dirty="0">
                        <a:latin typeface="メイリオ" pitchFamily="50" charset="-128"/>
                        <a:ea typeface="メイリオ" pitchFamily="50" charset="-128"/>
                        <a:cs typeface="メイリオ" pitchFamily="50" charset="-128"/>
                      </a:endParaRPr>
                    </a:p>
                  </a:txBody>
                  <a:tcPr marT="72000" marB="0"/>
                </a:tc>
                <a:tc>
                  <a:txBody>
                    <a:bodyPr/>
                    <a:lstStyle/>
                    <a:p>
                      <a:pPr algn="ctr"/>
                      <a:r>
                        <a:rPr kumimoji="1" lang="en-US" altLang="ja-JP" sz="1400" dirty="0" smtClean="0">
                          <a:latin typeface="メイリオ" pitchFamily="50" charset="-128"/>
                          <a:ea typeface="メイリオ" pitchFamily="50" charset="-128"/>
                          <a:cs typeface="メイリオ" pitchFamily="50" charset="-128"/>
                        </a:rPr>
                        <a:t>12,000</a:t>
                      </a:r>
                      <a:r>
                        <a:rPr kumimoji="1" lang="ja-JP" altLang="en-US" sz="1400" dirty="0" smtClean="0">
                          <a:latin typeface="メイリオ" pitchFamily="50" charset="-128"/>
                          <a:ea typeface="メイリオ" pitchFamily="50" charset="-128"/>
                          <a:cs typeface="メイリオ" pitchFamily="50" charset="-128"/>
                        </a:rPr>
                        <a:t>円</a:t>
                      </a:r>
                      <a:endParaRPr kumimoji="1" lang="ja-JP" altLang="en-US" sz="1400" dirty="0">
                        <a:latin typeface="メイリオ" pitchFamily="50" charset="-128"/>
                        <a:ea typeface="メイリオ" pitchFamily="50" charset="-128"/>
                        <a:cs typeface="メイリオ" pitchFamily="50" charset="-128"/>
                      </a:endParaRPr>
                    </a:p>
                  </a:txBody>
                  <a:tcPr marT="72000" marB="0"/>
                </a:tc>
              </a:tr>
              <a:tr h="288032">
                <a:tc>
                  <a:txBody>
                    <a:bodyPr/>
                    <a:lstStyle/>
                    <a:p>
                      <a:r>
                        <a:rPr kumimoji="1" lang="ja-JP" altLang="en-US" sz="1400" dirty="0" smtClean="0">
                          <a:latin typeface="メイリオ" pitchFamily="50" charset="-128"/>
                          <a:ea typeface="メイリオ" pitchFamily="50" charset="-128"/>
                          <a:cs typeface="メイリオ" pitchFamily="50" charset="-128"/>
                        </a:rPr>
                        <a:t>　 中学校</a:t>
                      </a:r>
                      <a:endParaRPr kumimoji="1" lang="ja-JP" altLang="en-US" sz="1400" dirty="0">
                        <a:latin typeface="メイリオ" pitchFamily="50" charset="-128"/>
                        <a:ea typeface="メイリオ" pitchFamily="50" charset="-128"/>
                        <a:cs typeface="メイリオ" pitchFamily="50" charset="-128"/>
                      </a:endParaRPr>
                    </a:p>
                  </a:txBody>
                  <a:tcPr marT="72000" marB="0"/>
                </a:tc>
                <a:tc>
                  <a:txBody>
                    <a:bodyPr/>
                    <a:lstStyle/>
                    <a:p>
                      <a:pPr algn="ctr"/>
                      <a:r>
                        <a:rPr kumimoji="1" lang="en-US" altLang="ja-JP" sz="1400" dirty="0" smtClean="0">
                          <a:latin typeface="メイリオ" pitchFamily="50" charset="-128"/>
                          <a:ea typeface="メイリオ" pitchFamily="50" charset="-128"/>
                          <a:cs typeface="メイリオ" pitchFamily="50" charset="-128"/>
                        </a:rPr>
                        <a:t>16,000</a:t>
                      </a:r>
                      <a:r>
                        <a:rPr kumimoji="1" lang="ja-JP" altLang="en-US" sz="1400" dirty="0" smtClean="0">
                          <a:latin typeface="メイリオ" pitchFamily="50" charset="-128"/>
                          <a:ea typeface="メイリオ" pitchFamily="50" charset="-128"/>
                          <a:cs typeface="メイリオ" pitchFamily="50" charset="-128"/>
                        </a:rPr>
                        <a:t>円</a:t>
                      </a:r>
                      <a:endParaRPr kumimoji="1" lang="ja-JP" altLang="en-US" sz="1400" dirty="0">
                        <a:latin typeface="メイリオ" pitchFamily="50" charset="-128"/>
                        <a:ea typeface="メイリオ" pitchFamily="50" charset="-128"/>
                        <a:cs typeface="メイリオ" pitchFamily="50" charset="-128"/>
                      </a:endParaRPr>
                    </a:p>
                  </a:txBody>
                  <a:tcPr marT="72000" marB="0"/>
                </a:tc>
              </a:tr>
              <a:tr h="288032">
                <a:tc>
                  <a:txBody>
                    <a:bodyPr/>
                    <a:lstStyle/>
                    <a:p>
                      <a:r>
                        <a:rPr kumimoji="1" lang="ja-JP" altLang="en-US" sz="1400" dirty="0" smtClean="0">
                          <a:latin typeface="メイリオ" pitchFamily="50" charset="-128"/>
                          <a:ea typeface="メイリオ" pitchFamily="50" charset="-128"/>
                          <a:cs typeface="メイリオ" pitchFamily="50" charset="-128"/>
                        </a:rPr>
                        <a:t>　 高等学校等</a:t>
                      </a:r>
                      <a:endParaRPr kumimoji="1" lang="ja-JP" altLang="en-US" sz="1400" dirty="0">
                        <a:latin typeface="メイリオ" pitchFamily="50" charset="-128"/>
                        <a:ea typeface="メイリオ" pitchFamily="50" charset="-128"/>
                        <a:cs typeface="メイリオ" pitchFamily="50" charset="-128"/>
                      </a:endParaRPr>
                    </a:p>
                  </a:txBody>
                  <a:tcPr marT="72000" marB="0"/>
                </a:tc>
                <a:tc>
                  <a:txBody>
                    <a:bodyPr/>
                    <a:lstStyle/>
                    <a:p>
                      <a:pPr algn="ctr"/>
                      <a:r>
                        <a:rPr kumimoji="1" lang="en-US" altLang="ja-JP" sz="1400" dirty="0" smtClean="0">
                          <a:latin typeface="メイリオ" pitchFamily="50" charset="-128"/>
                          <a:ea typeface="メイリオ" pitchFamily="50" charset="-128"/>
                          <a:cs typeface="メイリオ" pitchFamily="50" charset="-128"/>
                        </a:rPr>
                        <a:t>16,000</a:t>
                      </a:r>
                      <a:r>
                        <a:rPr kumimoji="1" lang="ja-JP" altLang="en-US" sz="1400" dirty="0" smtClean="0">
                          <a:latin typeface="メイリオ" pitchFamily="50" charset="-128"/>
                          <a:ea typeface="メイリオ" pitchFamily="50" charset="-128"/>
                          <a:cs typeface="メイリオ" pitchFamily="50" charset="-128"/>
                        </a:rPr>
                        <a:t>円</a:t>
                      </a:r>
                      <a:endParaRPr kumimoji="1" lang="ja-JP" altLang="en-US" sz="1400" dirty="0">
                        <a:latin typeface="メイリオ" pitchFamily="50" charset="-128"/>
                        <a:ea typeface="メイリオ" pitchFamily="50" charset="-128"/>
                        <a:cs typeface="メイリオ" pitchFamily="50" charset="-128"/>
                      </a:endParaRPr>
                    </a:p>
                  </a:txBody>
                  <a:tcPr marT="72000" marB="0"/>
                </a:tc>
              </a:tr>
              <a:tr h="276244">
                <a:tc>
                  <a:txBody>
                    <a:bodyPr/>
                    <a:lstStyle/>
                    <a:p>
                      <a:r>
                        <a:rPr kumimoji="1" lang="ja-JP" altLang="en-US" sz="1400" dirty="0" smtClean="0">
                          <a:latin typeface="メイリオ" pitchFamily="50" charset="-128"/>
                          <a:ea typeface="メイリオ" pitchFamily="50" charset="-128"/>
                          <a:cs typeface="メイリオ" pitchFamily="50" charset="-128"/>
                        </a:rPr>
                        <a:t>　</a:t>
                      </a:r>
                      <a:r>
                        <a:rPr kumimoji="1" lang="ja-JP" altLang="en-US" sz="1400" baseline="0" dirty="0" smtClean="0">
                          <a:latin typeface="メイリオ" pitchFamily="50" charset="-128"/>
                          <a:ea typeface="メイリオ" pitchFamily="50" charset="-128"/>
                          <a:cs typeface="メイリオ" pitchFamily="50" charset="-128"/>
                        </a:rPr>
                        <a:t> </a:t>
                      </a:r>
                      <a:r>
                        <a:rPr kumimoji="1" lang="ja-JP" altLang="en-US" sz="1400" dirty="0" smtClean="0">
                          <a:latin typeface="メイリオ" pitchFamily="50" charset="-128"/>
                          <a:ea typeface="メイリオ" pitchFamily="50" charset="-128"/>
                          <a:cs typeface="メイリオ" pitchFamily="50" charset="-128"/>
                        </a:rPr>
                        <a:t>大学等</a:t>
                      </a:r>
                      <a:endParaRPr kumimoji="1" lang="ja-JP" altLang="en-US" sz="1400" dirty="0">
                        <a:latin typeface="メイリオ" pitchFamily="50" charset="-128"/>
                        <a:ea typeface="メイリオ" pitchFamily="50" charset="-128"/>
                        <a:cs typeface="メイリオ" pitchFamily="50" charset="-128"/>
                      </a:endParaRPr>
                    </a:p>
                  </a:txBody>
                  <a:tcPr marT="72000" marB="0"/>
                </a:tc>
                <a:tc>
                  <a:txBody>
                    <a:bodyPr/>
                    <a:lstStyle/>
                    <a:p>
                      <a:pPr algn="ctr"/>
                      <a:r>
                        <a:rPr kumimoji="1" lang="en-US" altLang="ja-JP" sz="1400" dirty="0" smtClean="0">
                          <a:latin typeface="メイリオ" pitchFamily="50" charset="-128"/>
                          <a:ea typeface="メイリオ" pitchFamily="50" charset="-128"/>
                          <a:cs typeface="メイリオ" pitchFamily="50" charset="-128"/>
                        </a:rPr>
                        <a:t>39,000</a:t>
                      </a:r>
                      <a:r>
                        <a:rPr kumimoji="1" lang="ja-JP" altLang="en-US" sz="1400" dirty="0" smtClean="0">
                          <a:latin typeface="メイリオ" pitchFamily="50" charset="-128"/>
                          <a:ea typeface="メイリオ" pitchFamily="50" charset="-128"/>
                          <a:cs typeface="メイリオ" pitchFamily="50" charset="-128"/>
                        </a:rPr>
                        <a:t>円</a:t>
                      </a:r>
                      <a:endParaRPr kumimoji="1" lang="ja-JP" altLang="en-US" sz="1400" dirty="0">
                        <a:latin typeface="メイリオ" pitchFamily="50" charset="-128"/>
                        <a:ea typeface="メイリオ" pitchFamily="50" charset="-128"/>
                        <a:cs typeface="メイリオ" pitchFamily="50" charset="-128"/>
                      </a:endParaRPr>
                    </a:p>
                  </a:txBody>
                  <a:tcPr marT="72000" marB="0"/>
                </a:tc>
              </a:tr>
              <a:tr h="78832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メイリオ" pitchFamily="50" charset="-128"/>
                          <a:ea typeface="メイリオ" pitchFamily="50" charset="-128"/>
                          <a:cs typeface="メイリオ" pitchFamily="50" charset="-128"/>
                        </a:rPr>
                        <a:t>★［通信制］</a:t>
                      </a:r>
                      <a:r>
                        <a:rPr kumimoji="1" lang="ja-JP" altLang="en-US" sz="1400" baseline="0" dirty="0" smtClean="0">
                          <a:latin typeface="メイリオ" pitchFamily="50" charset="-128"/>
                          <a:ea typeface="メイリオ" pitchFamily="50" charset="-128"/>
                          <a:cs typeface="メイリオ" pitchFamily="50" charset="-128"/>
                        </a:rPr>
                        <a:t> </a:t>
                      </a:r>
                      <a:endParaRPr kumimoji="1" lang="en-US" altLang="ja-JP" sz="1400" baseline="0" dirty="0" smtClean="0">
                        <a:latin typeface="メイリオ" pitchFamily="50" charset="-128"/>
                        <a:ea typeface="メイリオ" pitchFamily="50" charset="-128"/>
                        <a:cs typeface="メイリオ"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aseline="0" dirty="0" smtClean="0">
                          <a:latin typeface="メイリオ" pitchFamily="50" charset="-128"/>
                          <a:ea typeface="メイリオ" pitchFamily="50" charset="-128"/>
                          <a:cs typeface="メイリオ" pitchFamily="50" charset="-128"/>
                        </a:rPr>
                        <a:t>　　</a:t>
                      </a:r>
                      <a:r>
                        <a:rPr kumimoji="1" lang="ja-JP" altLang="en-US" sz="1400" dirty="0" smtClean="0">
                          <a:latin typeface="メイリオ" pitchFamily="50" charset="-128"/>
                          <a:ea typeface="メイリオ" pitchFamily="50" charset="-128"/>
                          <a:cs typeface="メイリオ" pitchFamily="50" charset="-128"/>
                        </a:rPr>
                        <a:t>中学校、専修学校（一般課程・高等課程）、</a:t>
                      </a:r>
                      <a:endParaRPr kumimoji="1" lang="en-US" altLang="ja-JP" sz="1400" dirty="0" smtClean="0">
                        <a:latin typeface="メイリオ" pitchFamily="50" charset="-128"/>
                        <a:ea typeface="メイリオ" pitchFamily="50" charset="-128"/>
                        <a:cs typeface="メイリオ"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メイリオ" pitchFamily="50" charset="-128"/>
                          <a:ea typeface="メイリオ" pitchFamily="50" charset="-128"/>
                          <a:cs typeface="メイリオ" pitchFamily="50" charset="-128"/>
                        </a:rPr>
                        <a:t>　　特別支援学校の高等部、中等教育学校の後期課程、</a:t>
                      </a:r>
                      <a:endParaRPr kumimoji="1" lang="en-US" altLang="ja-JP" sz="1400" dirty="0" smtClean="0">
                        <a:latin typeface="メイリオ" pitchFamily="50" charset="-128"/>
                        <a:ea typeface="メイリオ" pitchFamily="50" charset="-128"/>
                        <a:cs typeface="メイリオ"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メイリオ" pitchFamily="50" charset="-128"/>
                          <a:ea typeface="メイリオ" pitchFamily="50" charset="-128"/>
                          <a:cs typeface="メイリオ" pitchFamily="50" charset="-128"/>
                        </a:rPr>
                        <a:t>　　高等学校</a:t>
                      </a:r>
                    </a:p>
                  </a:txBody>
                  <a:tcPr marT="7200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latin typeface="メイリオ" pitchFamily="50" charset="-128"/>
                          <a:ea typeface="メイリオ" pitchFamily="50" charset="-128"/>
                          <a:cs typeface="メイリオ" pitchFamily="50" charset="-128"/>
                        </a:rPr>
                        <a:t>13,000</a:t>
                      </a:r>
                      <a:r>
                        <a:rPr kumimoji="1" lang="ja-JP" altLang="en-US" sz="1400" dirty="0" smtClean="0">
                          <a:latin typeface="メイリオ" pitchFamily="50" charset="-128"/>
                          <a:ea typeface="メイリオ" pitchFamily="50" charset="-128"/>
                          <a:cs typeface="メイリオ" pitchFamily="50" charset="-128"/>
                        </a:rPr>
                        <a:t>円</a:t>
                      </a:r>
                    </a:p>
                  </a:txBody>
                  <a:tcPr marT="72000" marB="0" anchor="ctr"/>
                </a:tc>
              </a:tr>
              <a:tr h="4876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メイリオ" pitchFamily="50" charset="-128"/>
                          <a:ea typeface="メイリオ" pitchFamily="50" charset="-128"/>
                          <a:cs typeface="メイリオ" pitchFamily="50" charset="-128"/>
                        </a:rPr>
                        <a:t>★［通信制］</a:t>
                      </a:r>
                      <a:r>
                        <a:rPr kumimoji="1" lang="ja-JP" altLang="en-US" sz="1400" baseline="0" dirty="0" smtClean="0">
                          <a:latin typeface="メイリオ" pitchFamily="50" charset="-128"/>
                          <a:ea typeface="メイリオ" pitchFamily="50" charset="-128"/>
                          <a:cs typeface="メイリオ" pitchFamily="50" charset="-128"/>
                        </a:rPr>
                        <a:t> </a:t>
                      </a:r>
                      <a:endParaRPr kumimoji="1" lang="en-US" altLang="ja-JP" sz="1400" baseline="0" dirty="0" smtClean="0">
                        <a:latin typeface="メイリオ" pitchFamily="50" charset="-128"/>
                        <a:ea typeface="メイリオ" pitchFamily="50" charset="-128"/>
                        <a:cs typeface="メイリオ"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aseline="0" dirty="0" smtClean="0">
                          <a:latin typeface="メイリオ" pitchFamily="50" charset="-128"/>
                          <a:ea typeface="メイリオ" pitchFamily="50" charset="-128"/>
                          <a:cs typeface="メイリオ" pitchFamily="50" charset="-128"/>
                        </a:rPr>
                        <a:t>　　</a:t>
                      </a:r>
                      <a:r>
                        <a:rPr kumimoji="1" lang="ja-JP" altLang="en-US" sz="1400" dirty="0" smtClean="0">
                          <a:latin typeface="メイリオ" pitchFamily="50" charset="-128"/>
                          <a:ea typeface="メイリオ" pitchFamily="50" charset="-128"/>
                          <a:cs typeface="メイリオ" pitchFamily="50" charset="-128"/>
                        </a:rPr>
                        <a:t>専修学校（専門課程）</a:t>
                      </a:r>
                      <a:endParaRPr kumimoji="1" lang="ja-JP" altLang="en-US" sz="1400" dirty="0">
                        <a:latin typeface="メイリオ" pitchFamily="50" charset="-128"/>
                        <a:ea typeface="メイリオ" pitchFamily="50" charset="-128"/>
                        <a:cs typeface="メイリオ" pitchFamily="50" charset="-128"/>
                      </a:endParaRPr>
                    </a:p>
                  </a:txBody>
                  <a:tcPr marT="72000" marB="0"/>
                </a:tc>
                <a:tc>
                  <a:txBody>
                    <a:bodyPr/>
                    <a:lstStyle/>
                    <a:p>
                      <a:pPr algn="ctr"/>
                      <a:r>
                        <a:rPr kumimoji="1" lang="en-US" altLang="ja-JP" sz="1400" dirty="0" smtClean="0">
                          <a:latin typeface="メイリオ" pitchFamily="50" charset="-128"/>
                          <a:ea typeface="メイリオ" pitchFamily="50" charset="-128"/>
                          <a:cs typeface="メイリオ" pitchFamily="50" charset="-128"/>
                        </a:rPr>
                        <a:t>30,000</a:t>
                      </a:r>
                      <a:r>
                        <a:rPr kumimoji="1" lang="ja-JP" altLang="en-US" sz="1400" dirty="0" smtClean="0">
                          <a:latin typeface="メイリオ" pitchFamily="50" charset="-128"/>
                          <a:ea typeface="メイリオ" pitchFamily="50" charset="-128"/>
                          <a:cs typeface="メイリオ" pitchFamily="50" charset="-128"/>
                        </a:rPr>
                        <a:t>円</a:t>
                      </a:r>
                      <a:endParaRPr kumimoji="1" lang="ja-JP" altLang="en-US" sz="1400" dirty="0">
                        <a:latin typeface="メイリオ" pitchFamily="50" charset="-128"/>
                        <a:ea typeface="メイリオ" pitchFamily="50" charset="-128"/>
                        <a:cs typeface="メイリオ" pitchFamily="50" charset="-128"/>
                      </a:endParaRPr>
                    </a:p>
                  </a:txBody>
                  <a:tcPr marT="72000" marB="0" anchor="ctr"/>
                </a:tc>
              </a:tr>
              <a:tr h="2770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メイリオ" pitchFamily="50" charset="-128"/>
                          <a:ea typeface="メイリオ" pitchFamily="50" charset="-128"/>
                          <a:cs typeface="メイリオ" pitchFamily="50" charset="-128"/>
                        </a:rPr>
                        <a:t>   ［通信制］</a:t>
                      </a:r>
                      <a:r>
                        <a:rPr kumimoji="1" lang="ja-JP" altLang="en-US" sz="1400" baseline="0" dirty="0" smtClean="0">
                          <a:latin typeface="メイリオ" pitchFamily="50" charset="-128"/>
                          <a:ea typeface="メイリオ" pitchFamily="50" charset="-128"/>
                          <a:cs typeface="メイリオ" pitchFamily="50" charset="-128"/>
                        </a:rPr>
                        <a:t> </a:t>
                      </a:r>
                      <a:r>
                        <a:rPr kumimoji="1" lang="ja-JP" altLang="en-US" sz="1400" dirty="0" smtClean="0">
                          <a:latin typeface="メイリオ" pitchFamily="50" charset="-128"/>
                          <a:ea typeface="メイリオ" pitchFamily="50" charset="-128"/>
                          <a:cs typeface="メイリオ" pitchFamily="50" charset="-128"/>
                        </a:rPr>
                        <a:t>大学</a:t>
                      </a:r>
                    </a:p>
                  </a:txBody>
                  <a:tcPr marT="72000" marB="36000"/>
                </a:tc>
                <a:tc>
                  <a:txBody>
                    <a:bodyPr/>
                    <a:lstStyle/>
                    <a:p>
                      <a:pPr algn="ctr"/>
                      <a:r>
                        <a:rPr kumimoji="1" lang="en-US" altLang="ja-JP" sz="1400" dirty="0" smtClean="0">
                          <a:latin typeface="メイリオ" pitchFamily="50" charset="-128"/>
                          <a:ea typeface="メイリオ" pitchFamily="50" charset="-128"/>
                          <a:cs typeface="メイリオ" pitchFamily="50" charset="-128"/>
                        </a:rPr>
                        <a:t>30,000</a:t>
                      </a:r>
                      <a:r>
                        <a:rPr kumimoji="1" lang="ja-JP" altLang="en-US" sz="1400" dirty="0" smtClean="0">
                          <a:latin typeface="メイリオ" pitchFamily="50" charset="-128"/>
                          <a:ea typeface="メイリオ" pitchFamily="50" charset="-128"/>
                          <a:cs typeface="メイリオ" pitchFamily="50" charset="-128"/>
                        </a:rPr>
                        <a:t>円</a:t>
                      </a:r>
                      <a:endParaRPr kumimoji="1" lang="ja-JP" altLang="en-US" sz="1400" dirty="0">
                        <a:latin typeface="メイリオ" pitchFamily="50" charset="-128"/>
                        <a:ea typeface="メイリオ" pitchFamily="50" charset="-128"/>
                        <a:cs typeface="メイリオ" pitchFamily="50" charset="-128"/>
                      </a:endParaRPr>
                    </a:p>
                  </a:txBody>
                  <a:tcPr marT="72000" marB="36000"/>
                </a:tc>
              </a:tr>
            </a:tbl>
          </a:graphicData>
        </a:graphic>
      </p:graphicFrame>
      <p:sp>
        <p:nvSpPr>
          <p:cNvPr id="2" name="テキスト ボックス 1"/>
          <p:cNvSpPr txBox="1"/>
          <p:nvPr/>
        </p:nvSpPr>
        <p:spPr>
          <a:xfrm>
            <a:off x="353484" y="8651830"/>
            <a:ext cx="6281968" cy="261610"/>
          </a:xfrm>
          <a:prstGeom prst="rect">
            <a:avLst/>
          </a:prstGeom>
          <a:noFill/>
        </p:spPr>
        <p:txBody>
          <a:bodyPr wrap="square" rtlCol="0">
            <a:spAutoFit/>
          </a:bodyPr>
          <a:lstStyle/>
          <a:p>
            <a:r>
              <a:rPr lang="ja-JP" altLang="en-US" sz="1100" dirty="0" smtClean="0">
                <a:latin typeface="メイリオ" pitchFamily="50" charset="-128"/>
                <a:ea typeface="メイリオ" pitchFamily="50" charset="-128"/>
                <a:cs typeface="メイリオ" pitchFamily="50" charset="-128"/>
              </a:rPr>
              <a:t>★</a:t>
            </a:r>
            <a:r>
              <a:rPr lang="en-US" altLang="ja-JP" sz="1100" dirty="0" smtClean="0">
                <a:latin typeface="メイリオ" pitchFamily="50" charset="-128"/>
                <a:ea typeface="メイリオ" pitchFamily="50" charset="-128"/>
                <a:cs typeface="メイリオ" pitchFamily="50" charset="-128"/>
              </a:rPr>
              <a:t>:</a:t>
            </a:r>
            <a:r>
              <a:rPr kumimoji="1" lang="ja-JP" altLang="en-US" sz="1100" dirty="0" smtClean="0">
                <a:latin typeface="メイリオ" pitchFamily="50" charset="-128"/>
                <a:ea typeface="メイリオ" pitchFamily="50" charset="-128"/>
                <a:cs typeface="メイリオ" pitchFamily="50" charset="-128"/>
              </a:rPr>
              <a:t>平成</a:t>
            </a:r>
            <a:r>
              <a:rPr kumimoji="1" lang="en-US" altLang="ja-JP" sz="1100" dirty="0" smtClean="0">
                <a:latin typeface="メイリオ" pitchFamily="50" charset="-128"/>
                <a:ea typeface="メイリオ" pitchFamily="50" charset="-128"/>
                <a:cs typeface="メイリオ" pitchFamily="50" charset="-128"/>
              </a:rPr>
              <a:t>25</a:t>
            </a:r>
            <a:r>
              <a:rPr kumimoji="1" lang="ja-JP" altLang="en-US" sz="1100" dirty="0" smtClean="0">
                <a:latin typeface="メイリオ" pitchFamily="50" charset="-128"/>
                <a:ea typeface="メイリオ" pitchFamily="50" charset="-128"/>
                <a:cs typeface="メイリオ" pitchFamily="50" charset="-128"/>
              </a:rPr>
              <a:t>年度から</a:t>
            </a:r>
            <a:r>
              <a:rPr lang="ja-JP" altLang="en-US" sz="1100" dirty="0" smtClean="0">
                <a:latin typeface="メイリオ" pitchFamily="50" charset="-128"/>
                <a:ea typeface="メイリオ" pitchFamily="50" charset="-128"/>
                <a:cs typeface="メイリオ" pitchFamily="50" charset="-128"/>
              </a:rPr>
              <a:t>、新たに</a:t>
            </a:r>
            <a:r>
              <a:rPr kumimoji="1" lang="ja-JP" altLang="en-US" sz="1100" dirty="0" smtClean="0">
                <a:latin typeface="メイリオ" pitchFamily="50" charset="-128"/>
                <a:ea typeface="メイリオ" pitchFamily="50" charset="-128"/>
                <a:cs typeface="メイリオ" pitchFamily="50" charset="-128"/>
              </a:rPr>
              <a:t>支給対象としています。</a:t>
            </a:r>
            <a:endParaRPr kumimoji="1" lang="ja-JP" altLang="en-US" sz="1100" dirty="0">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21228950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1413</TotalTime>
  <Words>221</Words>
  <Application>Microsoft Office PowerPoint</Application>
  <PresentationFormat>A4 210 x 297 mm</PresentationFormat>
  <Paragraphs>36</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通信制高等学校も対象になります。</dc:title>
  <dc:creator>小室 征史(komuro-seiji)</dc:creator>
  <cp:lastModifiedBy>厚生労働省ネットワークシステム</cp:lastModifiedBy>
  <cp:revision>80</cp:revision>
  <cp:lastPrinted>2013-06-18T01:27:29Z</cp:lastPrinted>
  <dcterms:created xsi:type="dcterms:W3CDTF">2013-03-06T09:19:30Z</dcterms:created>
  <dcterms:modified xsi:type="dcterms:W3CDTF">2013-06-18T02:14:41Z</dcterms:modified>
</cp:coreProperties>
</file>