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099425" cy="11879263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66FF"/>
    <a:srgbClr val="FFCCFF"/>
    <a:srgbClr val="00CC99"/>
    <a:srgbClr val="00FF99"/>
    <a:srgbClr val="00FF00"/>
    <a:srgbClr val="00FFCC"/>
    <a:srgbClr val="FF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457" y="1944130"/>
            <a:ext cx="6884511" cy="4135743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2428" y="6239364"/>
            <a:ext cx="6074569" cy="2868071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23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4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96151" y="632461"/>
            <a:ext cx="1746439" cy="1006712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6836" y="632461"/>
            <a:ext cx="5138073" cy="1006712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44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617" y="2961570"/>
            <a:ext cx="6985754" cy="4941443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2617" y="7949760"/>
            <a:ext cx="6985754" cy="2598588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/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90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6835" y="3162304"/>
            <a:ext cx="3442256" cy="7537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0334" y="3162304"/>
            <a:ext cx="3442256" cy="7537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11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90" y="632464"/>
            <a:ext cx="6985754" cy="229610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891" y="2912070"/>
            <a:ext cx="3426436" cy="142716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891" y="4339231"/>
            <a:ext cx="3426436" cy="638235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00334" y="2912070"/>
            <a:ext cx="3443311" cy="142716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00334" y="4339231"/>
            <a:ext cx="3443311" cy="638235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98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3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91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91" y="791951"/>
            <a:ext cx="2612275" cy="2771828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3311" y="1710397"/>
            <a:ext cx="4100334" cy="8441976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7891" y="3563779"/>
            <a:ext cx="2612275" cy="6602341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88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891" y="791951"/>
            <a:ext cx="2612275" cy="2771828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43311" y="1710397"/>
            <a:ext cx="4100334" cy="8441976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7891" y="3563779"/>
            <a:ext cx="2612275" cy="6602341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94613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6836" y="632464"/>
            <a:ext cx="6985754" cy="2296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836" y="3162304"/>
            <a:ext cx="6985754" cy="753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6835" y="11010319"/>
            <a:ext cx="1822371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AB151-D33C-48A3-8BEB-77C61C5D956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2935" y="11010319"/>
            <a:ext cx="2733556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0219" y="11010319"/>
            <a:ext cx="1822371" cy="632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647AD-4AEC-44F6-B8AC-D6FA0E265F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4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kumimoji="1"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kumimoji="1"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9000">
              <a:srgbClr val="FFFFFF"/>
            </a:gs>
            <a:gs pos="67000">
              <a:srgbClr val="00FFCC">
                <a:alpha val="69000"/>
              </a:srgbClr>
            </a:gs>
            <a:gs pos="100000">
              <a:srgbClr val="33CCCC">
                <a:alpha val="70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雲 4"/>
          <p:cNvSpPr/>
          <p:nvPr/>
        </p:nvSpPr>
        <p:spPr>
          <a:xfrm>
            <a:off x="-494243" y="86622"/>
            <a:ext cx="2476500" cy="1362075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雲 5"/>
          <p:cNvSpPr/>
          <p:nvPr/>
        </p:nvSpPr>
        <p:spPr>
          <a:xfrm>
            <a:off x="2661867" y="354292"/>
            <a:ext cx="3076575" cy="1485900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雲 6"/>
          <p:cNvSpPr/>
          <p:nvPr/>
        </p:nvSpPr>
        <p:spPr>
          <a:xfrm>
            <a:off x="6680938" y="93137"/>
            <a:ext cx="1591199" cy="1181915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台形 15"/>
          <p:cNvSpPr/>
          <p:nvPr/>
        </p:nvSpPr>
        <p:spPr>
          <a:xfrm rot="3944867">
            <a:off x="3169162" y="-1144579"/>
            <a:ext cx="1779784" cy="9983637"/>
          </a:xfrm>
          <a:prstGeom prst="trapezoid">
            <a:avLst>
              <a:gd name="adj" fmla="val 45386"/>
            </a:avLst>
          </a:prstGeom>
          <a:solidFill>
            <a:schemeClr val="bg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台形 16"/>
          <p:cNvSpPr/>
          <p:nvPr/>
        </p:nvSpPr>
        <p:spPr>
          <a:xfrm rot="3944867">
            <a:off x="3456253" y="-916867"/>
            <a:ext cx="213273" cy="9936062"/>
          </a:xfrm>
          <a:prstGeom prst="trapezoid">
            <a:avLst>
              <a:gd name="adj" fmla="val 4538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48" y="2629790"/>
            <a:ext cx="773505" cy="1334493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411" y="3130501"/>
            <a:ext cx="2642353" cy="2658507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822076" y="3254355"/>
            <a:ext cx="8755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5400" dirty="0">
                <a:solidFill>
                  <a:srgbClr val="FFFF66"/>
                </a:solidFill>
              </a:rPr>
              <a:t>🏠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400280" y="3730687"/>
            <a:ext cx="22276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FF00">
                    <a:alpha val="70000"/>
                  </a:srgb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🚚</a:t>
            </a:r>
            <a:endParaRPr lang="ja-JP" alt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FF00">
                  <a:alpha val="70000"/>
                </a:srgb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19427" y="3415508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</a:t>
            </a:r>
            <a:r>
              <a:rPr kumimoji="1" lang="ja-JP" altLang="en-US" sz="4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4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１８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12335" y="4328799"/>
            <a:ext cx="36766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４：００～</a:t>
            </a:r>
            <a:r>
              <a:rPr kumimoji="1"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４：４５</a:t>
            </a:r>
            <a:endParaRPr kumimoji="1"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096887" y="5898459"/>
            <a:ext cx="5700682" cy="1326509"/>
          </a:xfrm>
          <a:prstGeom prst="roundRect">
            <a:avLst>
              <a:gd name="adj" fmla="val 4775"/>
            </a:avLst>
          </a:prstGeom>
          <a:solidFill>
            <a:schemeClr val="bg1"/>
          </a:solidFill>
          <a:ln w="41275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◆ トラックドライバーの基礎知識（３０分）</a:t>
            </a:r>
            <a:endParaRPr kumimoji="1" lang="en-US" altLang="ja-JP" sz="12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en-US" altLang="ja-JP" sz="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◆ 人材マッチングコーナー相談窓口にて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トラックドライバーの最新求人の提供（１５分）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受講証明書は窓口にて交付します</a:t>
            </a:r>
            <a:endParaRPr kumimoji="1" lang="en-US" altLang="ja-JP" sz="1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036535" y="5760284"/>
            <a:ext cx="1049700" cy="243521"/>
          </a:xfrm>
          <a:prstGeom prst="roundRect">
            <a:avLst>
              <a:gd name="adj" fmla="val 50000"/>
            </a:avLst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-270976" y="9954260"/>
            <a:ext cx="8680371" cy="1408852"/>
          </a:xfrm>
          <a:prstGeom prst="rect">
            <a:avLst/>
          </a:prstGeom>
          <a:solidFill>
            <a:srgbClr val="00CC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お申込み・問い合わせ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ハローワーク宇都宮　（人材マッチングコーナー）　　　　</a:t>
            </a:r>
            <a:endParaRPr kumimoji="1" lang="en-US" altLang="ja-JP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TEL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０２８－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638-0369 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（部門コード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41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＃）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-223748" y="9843711"/>
            <a:ext cx="8410575" cy="45719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80545" y="5063525"/>
            <a:ext cx="5334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ハローワーク宇都宮　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F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セミナールーム</a:t>
            </a:r>
            <a:endParaRPr kumimoji="1" lang="ja-JP" altLang="en-US" sz="11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 rot="20881322">
            <a:off x="5027074" y="5663069"/>
            <a:ext cx="2575392" cy="61555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動画と</a:t>
            </a:r>
            <a:r>
              <a:rPr kumimoji="1" lang="ja-JP" altLang="en-US" sz="20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講話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で業界のイマを</a:t>
            </a:r>
            <a:endParaRPr kumimoji="1"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わかりやすくお伝えします</a:t>
            </a:r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350687" y="9061066"/>
            <a:ext cx="5261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本セミナーは、雇用保険受給に必要な就職活動の実績となります。</a:t>
            </a:r>
            <a:endParaRPr kumimoji="1" lang="ja-JP" altLang="en-US" sz="1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843544" y="590351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kern="100" dirty="0">
                <a:solidFill>
                  <a:srgbClr val="333333"/>
                </a:solidFill>
                <a:latin typeface="MS UI Gothic" panose="020B060007020508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楕円 2"/>
          <p:cNvSpPr/>
          <p:nvPr/>
        </p:nvSpPr>
        <p:spPr>
          <a:xfrm>
            <a:off x="5638119" y="4083318"/>
            <a:ext cx="1145249" cy="977869"/>
          </a:xfrm>
          <a:prstGeom prst="ellipse">
            <a:avLst/>
          </a:prstGeom>
          <a:solidFill>
            <a:schemeClr val="bg1">
              <a:alpha val="7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先着</a:t>
            </a:r>
            <a:endParaRPr kumimoji="1" lang="en-US" altLang="ja-JP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８</a:t>
            </a:r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名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086212" y="7482471"/>
            <a:ext cx="5700682" cy="439996"/>
          </a:xfrm>
          <a:prstGeom prst="roundRect">
            <a:avLst>
              <a:gd name="adj" fmla="val 4775"/>
            </a:avLst>
          </a:prstGeom>
          <a:solidFill>
            <a:schemeClr val="bg1"/>
          </a:solidFill>
          <a:ln w="41275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◆ハローワーク受付票・筆記用具</a:t>
            </a:r>
            <a:endParaRPr kumimoji="1" lang="en-US" altLang="ja-JP" sz="1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029478" y="7350949"/>
            <a:ext cx="1049700" cy="243521"/>
          </a:xfrm>
          <a:prstGeom prst="roundRect">
            <a:avLst>
              <a:gd name="adj" fmla="val 50000"/>
            </a:avLst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持ち物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096887" y="8230910"/>
            <a:ext cx="5700682" cy="659570"/>
          </a:xfrm>
          <a:prstGeom prst="roundRect">
            <a:avLst>
              <a:gd name="adj" fmla="val 4775"/>
            </a:avLst>
          </a:prstGeom>
          <a:solidFill>
            <a:schemeClr val="bg1"/>
          </a:solidFill>
          <a:ln w="41275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◆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予約制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です。ハローワークの窓口またはお電話にてお申し込み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 ください。</a:t>
            </a:r>
            <a:endParaRPr kumimoji="1" lang="en-US" altLang="ja-JP" sz="1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073015" y="8072418"/>
            <a:ext cx="1049700" cy="243521"/>
          </a:xfrm>
          <a:prstGeom prst="roundRect">
            <a:avLst>
              <a:gd name="adj" fmla="val 50000"/>
            </a:avLst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お申し込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5813750" y="9656456"/>
            <a:ext cx="1801593" cy="1426743"/>
          </a:xfrm>
          <a:prstGeom prst="roundRect">
            <a:avLst/>
          </a:prstGeom>
          <a:solidFill>
            <a:schemeClr val="bg1"/>
          </a:solidFill>
          <a:ln w="50800" cmpd="thickThin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★次回予告★</a:t>
            </a:r>
            <a:endParaRPr kumimoji="1" lang="en-US" altLang="ja-JP" sz="16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７月９日（水）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警備業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入門セミナー！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ご期待ください！</a:t>
            </a:r>
            <a:endParaRPr kumimoji="1" lang="ja-JP" altLang="en-US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686297" y="6440138"/>
            <a:ext cx="22276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9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🚚</a:t>
            </a:r>
            <a:endParaRPr lang="ja-JP" alt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920278" y="1069773"/>
            <a:ext cx="6277552" cy="987567"/>
          </a:xfrm>
          <a:prstGeom prst="roundRect">
            <a:avLst/>
          </a:prstGeom>
          <a:solidFill>
            <a:srgbClr val="FFFF66"/>
          </a:solidFill>
          <a:ln w="57150" cmpd="thickThin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トラック運転手</a:t>
            </a:r>
            <a:r>
              <a:rPr kumimoji="1" lang="ja-JP" altLang="en-US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入門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セミナー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円形吹き出し 37"/>
          <p:cNvSpPr/>
          <p:nvPr/>
        </p:nvSpPr>
        <p:spPr>
          <a:xfrm>
            <a:off x="4177429" y="718416"/>
            <a:ext cx="929774" cy="468523"/>
          </a:xfrm>
          <a:prstGeom prst="wedgeEllipseCallout">
            <a:avLst>
              <a:gd name="adj1" fmla="val -44907"/>
              <a:gd name="adj2" fmla="val 81613"/>
            </a:avLst>
          </a:prstGeom>
          <a:solidFill>
            <a:schemeClr val="bg1">
              <a:alpha val="9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231500" y="798788"/>
            <a:ext cx="1095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ちょこっと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966605" y="1858205"/>
            <a:ext cx="3845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i="1" cap="none" spc="0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ウェルカム</a:t>
            </a:r>
            <a:r>
              <a:rPr lang="en-US" altLang="ja-JP" sz="5400" b="1" i="1" cap="none" spc="0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lang="ja-JP" altLang="en-US" sz="5400" b="1" i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744007" y="2590427"/>
            <a:ext cx="64542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1" i="1" cap="none" spc="0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トラックドライバー</a:t>
            </a:r>
            <a:r>
              <a:rPr lang="en-US" altLang="ja-JP" sz="5400" b="1" i="1" cap="none" spc="0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!!</a:t>
            </a:r>
            <a:endParaRPr lang="ja-JP" altLang="en-US" sz="5400" b="1" i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9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D202D9C718D6E49B30341CF486AEF74" ma:contentTypeVersion="14" ma:contentTypeDescription="新しいドキュメントを作成します。" ma:contentTypeScope="" ma:versionID="6d57fb6944617a26c3342b3b66d7b1e1">
  <xsd:schema xmlns:xsd="http://www.w3.org/2001/XMLSchema" xmlns:xs="http://www.w3.org/2001/XMLSchema" xmlns:p="http://schemas.microsoft.com/office/2006/metadata/properties" xmlns:ns2="4a747d2e-6a73-49ef-8f82-8bbba95599e1" xmlns:ns3="28941124-5fce-4914-b130-544f8ae7fb7a" targetNamespace="http://schemas.microsoft.com/office/2006/metadata/properties" ma:root="true" ma:fieldsID="758b616d4df927184be75cf16688fbd2" ns2:_="" ns3:_="">
    <xsd:import namespace="4a747d2e-6a73-49ef-8f82-8bbba95599e1"/>
    <xsd:import namespace="28941124-5fce-4914-b130-544f8ae7fb7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47d2e-6a73-49ef-8f82-8bbba95599e1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41124-5fce-4914-b130-544f8ae7fb7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b3e0cc5-c8bd-478c-b9e6-28ddaadbc841}" ma:internalName="TaxCatchAll" ma:showField="CatchAllData" ma:web="28941124-5fce-4914-b130-544f8ae7f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4a747d2e-6a73-49ef-8f82-8bbba95599e1">
      <UserInfo>
        <DisplayName/>
        <AccountId xsi:nil="true"/>
        <AccountType/>
      </UserInfo>
    </Owner>
    <TaxCatchAll xmlns="28941124-5fce-4914-b130-544f8ae7fb7a" xsi:nil="true"/>
    <lcf76f155ced4ddcb4097134ff3c332f xmlns="4a747d2e-6a73-49ef-8f82-8bbba95599e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4E5136-ADA0-4E68-B59C-AA6E661A3020}"/>
</file>

<file path=customXml/itemProps2.xml><?xml version="1.0" encoding="utf-8"?>
<ds:datastoreItem xmlns:ds="http://schemas.openxmlformats.org/officeDocument/2006/customXml" ds:itemID="{895F61F2-B3D6-46AA-93AE-63AF2106E092}"/>
</file>

<file path=customXml/itemProps3.xml><?xml version="1.0" encoding="utf-8"?>
<ds:datastoreItem xmlns:ds="http://schemas.openxmlformats.org/officeDocument/2006/customXml" ds:itemID="{8E7EFED5-7B8B-412D-BCB4-C9D409A89BD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182</Words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HGP創英角ｺﾞｼｯｸUB</vt:lpstr>
      <vt:lpstr>HGS創英角ｺﾞｼｯｸUB</vt:lpstr>
      <vt:lpstr>ＭＳ Ｐゴシック</vt:lpstr>
      <vt:lpstr>MS UI Gothic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0x010100BD202D9C718D6E49B30341CF486AEF74</vt:lpwstr>
  </property>
</Properties>
</file>