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ms-powerpoint.revisioninfo+xml" PartName="/ppt/revisionInfo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3" r:id="rId4"/>
  </p:sldMasterIdLst>
  <p:notesMasterIdLst>
    <p:notesMasterId r:id="rId6"/>
  </p:notesMasterIdLst>
  <p:sldIdLst>
    <p:sldId id="266" r:id="rId5"/>
  </p:sldIdLst>
  <p:sldSz cx="7775575" cy="10907713"/>
  <p:notesSz cx="6805613" cy="9939338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  <a:srgbClr val="FA3262"/>
    <a:srgbClr val="00009A"/>
    <a:srgbClr val="D750F2"/>
    <a:srgbClr val="FF6600"/>
    <a:srgbClr val="000070"/>
    <a:srgbClr val="FF7C80"/>
    <a:srgbClr val="FF99CC"/>
    <a:srgbClr val="6633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887931-EA00-CBA5-1351-4D91C50931AB}" v="56" dt="2025-05-21T05:17:13.395"/>
    <p1510:client id="{018084A1-9A95-FA3E-439C-C8E5BB2459AF}" v="13" dt="2025-05-22T08:08:15.737"/>
    <p1510:client id="{0C8715F0-B279-C91D-0FAD-BD868CA87D8D}" v="16" dt="2025-05-21T07:44:20.774"/>
    <p1510:client id="{4C7502B7-90DA-0E9B-6FB5-D35FF84F5BE4}" v="55" dt="2025-05-22T04:33:14.003"/>
    <p1510:client id="{7BBA922A-F11B-EE08-87EC-C0313EB73AD4}" v="74" dt="2025-05-21T02:55:06.7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01" autoAdjust="0"/>
    <p:restoredTop sz="94660"/>
  </p:normalViewPr>
  <p:slideViewPr>
    <p:cSldViewPr snapToGrid="0">
      <p:cViewPr varScale="1">
        <p:scale>
          <a:sx n="68" d="100"/>
          <a:sy n="68" d="100"/>
        </p:scale>
        <p:origin x="1554" y="108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../customXml/item1.xml" Type="http://schemas.openxmlformats.org/officeDocument/2006/relationships/customXml"/><Relationship Id="rId10" Target="tableStyles.xml" Type="http://schemas.openxmlformats.org/officeDocument/2006/relationships/tableStyles"/><Relationship Id="rId11" Target="revisionInfo.xml" Type="http://schemas.microsoft.com/office/2015/10/relationships/revisionInfo"/><Relationship Id="rId2" Target="../customXml/item2.xml" Type="http://schemas.openxmlformats.org/officeDocument/2006/relationships/customXml"/><Relationship Id="rId3" Target="../customXml/item3.xml" Type="http://schemas.openxmlformats.org/officeDocument/2006/relationships/customXml"/><Relationship Id="rId4" Target="slideMasters/slideMaster1.xml" Type="http://schemas.openxmlformats.org/officeDocument/2006/relationships/slideMaster"/><Relationship Id="rId5" Target="slides/slide1.xml" Type="http://schemas.openxmlformats.org/officeDocument/2006/relationships/slide"/><Relationship Id="rId6" Target="notesMasters/notesMaster1.xml" Type="http://schemas.openxmlformats.org/officeDocument/2006/relationships/notesMaster"/><Relationship Id="rId7" Target="presProps.xml" Type="http://schemas.openxmlformats.org/officeDocument/2006/relationships/presProps"/><Relationship Id="rId8" Target="viewProps.xml" Type="http://schemas.openxmlformats.org/officeDocument/2006/relationships/viewProps"/><Relationship Id="rId9" Target="theme/theme1.xml" Type="http://schemas.openxmlformats.org/officeDocument/2006/relationships/theme"/></Relationships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693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940" y="0"/>
            <a:ext cx="2949099" cy="498693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70F99883-74AE-4A2C-81B7-5B86A08198C0}" type="datetimeFigureOut">
              <a:rPr kumimoji="1" lang="ja-JP" altLang="en-US" smtClean="0"/>
              <a:t>2025/5/22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06625" y="1241425"/>
            <a:ext cx="2392363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562" y="4783307"/>
            <a:ext cx="5444490" cy="3913614"/>
          </a:xfrm>
          <a:prstGeom prst="rect">
            <a:avLst/>
          </a:prstGeom>
        </p:spPr>
        <p:txBody>
          <a:bodyPr vert="horz" lIns="91577" tIns="45789" rIns="91577" bIns="4578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8"/>
            <a:ext cx="2949099" cy="498692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940" y="9440648"/>
            <a:ext cx="2949099" cy="498692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871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172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29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880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440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5/22/2025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215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5/22/2025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266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5/22/2025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5992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5/22/2025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79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5/22/2025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020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5/22/2025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309010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571" y="580737"/>
            <a:ext cx="6706433" cy="21083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571" y="2903673"/>
            <a:ext cx="6706433" cy="69208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571" y="10109836"/>
            <a:ext cx="1749504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5/22/2025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5659" y="10109836"/>
            <a:ext cx="2624257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1500" y="10109836"/>
            <a:ext cx="1749504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48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l" defTabSz="777514" rtl="0" eaLnBrk="1" latinLnBrk="0" hangingPunct="1">
        <a:lnSpc>
          <a:spcPct val="90000"/>
        </a:lnSpc>
        <a:spcBef>
          <a:spcPct val="0"/>
        </a:spcBef>
        <a:buNone/>
        <a:defRPr kumimoji="1" sz="374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79" indent="-194379" algn="l" defTabSz="777514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kumimoji="1" sz="2381" kern="1200">
          <a:solidFill>
            <a:schemeClr val="tx1"/>
          </a:solidFill>
          <a:latin typeface="+mn-lt"/>
          <a:ea typeface="+mn-ea"/>
          <a:cs typeface="+mn-cs"/>
        </a:defRPr>
      </a:lvl1pPr>
      <a:lvl2pPr marL="5831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2041" kern="1200">
          <a:solidFill>
            <a:schemeClr val="tx1"/>
          </a:solidFill>
          <a:latin typeface="+mn-lt"/>
          <a:ea typeface="+mn-ea"/>
          <a:cs typeface="+mn-cs"/>
        </a:defRPr>
      </a:lvl2pPr>
      <a:lvl3pPr marL="971893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360650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749407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jpeg" Type="http://schemas.openxmlformats.org/officeDocument/2006/relationships/image"/><Relationship Id="rId5" Target="../media/image4.pn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30">
          <a:fgClr>
            <a:srgbClr val="FF66CC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>
          <a:xfrm>
            <a:off x="114544" y="384442"/>
            <a:ext cx="7133381" cy="10139043"/>
          </a:xfrm>
          <a:prstGeom prst="roundRect">
            <a:avLst>
              <a:gd name="adj" fmla="val 8170"/>
            </a:avLst>
          </a:prstGeom>
          <a:solidFill>
            <a:schemeClr val="bg1"/>
          </a:solidFill>
          <a:ln w="41275">
            <a:solidFill>
              <a:srgbClr val="FA326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271452" y="783847"/>
            <a:ext cx="6987156" cy="1477328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ja-JP" altLang="en-US" sz="4000" cap="none" spc="0">
                <a:ln w="6600">
                  <a:noFill/>
                  <a:prstDash val="solid"/>
                </a:ln>
                <a:solidFill>
                  <a:srgbClr val="FA3262"/>
                </a:solidFill>
                <a:ea typeface="ＭＳ Ｐゴシック"/>
              </a:rPr>
              <a:t>保育補助</a:t>
            </a:r>
            <a:r>
              <a:rPr lang="ja-JP" altLang="en-US" sz="4000" cap="none" spc="0">
                <a:ln w="6600">
                  <a:noFill/>
                  <a:prstDash val="solid"/>
                </a:ln>
                <a:solidFill>
                  <a:schemeClr val="accent1"/>
                </a:solidFill>
                <a:ea typeface="ＭＳ Ｐゴシック"/>
              </a:rPr>
              <a:t>　</a:t>
            </a:r>
            <a:r>
              <a:rPr lang="ja-JP" altLang="en-US" sz="4000">
                <a:ln w="6600">
                  <a:noFill/>
                  <a:prstDash val="solid"/>
                </a:ln>
                <a:solidFill>
                  <a:schemeClr val="accent1"/>
                </a:solidFill>
                <a:ea typeface="ＭＳ Ｐゴシック"/>
              </a:rPr>
              <a:t>学童保育指導員</a:t>
            </a:r>
            <a:endParaRPr lang="ja-JP" altLang="en-US" sz="4000" cap="none" spc="0">
              <a:ln w="6600">
                <a:noFill/>
                <a:prstDash val="solid"/>
              </a:ln>
              <a:solidFill>
                <a:schemeClr val="accent1"/>
              </a:solidFill>
              <a:ea typeface="ＭＳ Ｐゴシック"/>
              <a:cs typeface="Calibri"/>
            </a:endParaRPr>
          </a:p>
          <a:p>
            <a:pPr algn="ctr"/>
            <a:r>
              <a:rPr lang="ja-JP" altLang="en-US" sz="5000" cap="none" spc="0">
                <a:ln w="6600">
                  <a:noFill/>
                  <a:prstDash val="solid"/>
                </a:ln>
                <a:solidFill>
                  <a:srgbClr val="00009A"/>
                </a:solidFill>
                <a:ea typeface="ＭＳ Ｐゴシック"/>
              </a:rPr>
              <a:t>スタートセミナー</a:t>
            </a:r>
            <a:endParaRPr lang="ja-JP" altLang="en-US" sz="5000" cap="none" spc="0">
              <a:ln w="6600">
                <a:noFill/>
                <a:prstDash val="solid"/>
              </a:ln>
              <a:solidFill>
                <a:srgbClr val="00009A"/>
              </a:solidFill>
              <a:ea typeface="ＭＳ Ｐゴシック"/>
              <a:cs typeface="Calibri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425390" y="34262"/>
            <a:ext cx="28985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ハローワーク宇都宮主催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1973147" y="3329539"/>
            <a:ext cx="6271373" cy="92333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ja-JP" altLang="en-US" sz="1800" b="1">
                <a:latin typeface="ＭＳ Ｐゴシック"/>
                <a:ea typeface="ＭＳ Ｐゴシック"/>
                <a:cs typeface="Times New Roman"/>
              </a:rPr>
              <a:t>対象職種（保育補助・学童保育）のお仕事に</a:t>
            </a:r>
            <a:endParaRPr lang="en-US" altLang="ja-JP" sz="1800" b="1">
              <a:latin typeface="ＭＳ Ｐゴシック"/>
              <a:ea typeface="ＭＳ Ｐゴシック"/>
              <a:cs typeface="Times New Roman"/>
            </a:endParaRPr>
          </a:p>
          <a:p>
            <a:r>
              <a:rPr lang="ja-JP" altLang="en-US" sz="1800" b="1" dirty="0">
                <a:latin typeface="+mj-ea"/>
                <a:ea typeface="+mj-ea"/>
                <a:cs typeface="Times New Roman" pitchFamily="18" charset="0"/>
              </a:rPr>
              <a:t>興味のある方</a:t>
            </a:r>
            <a:endParaRPr lang="en-US" altLang="ja-JP" sz="1800" b="1" dirty="0">
              <a:latin typeface="+mj-ea"/>
              <a:ea typeface="+mj-ea"/>
              <a:cs typeface="Times New Roman" pitchFamily="18" charset="0"/>
            </a:endParaRPr>
          </a:p>
          <a:p>
            <a:r>
              <a:rPr lang="en-US" altLang="ja-JP" sz="1800" b="1" dirty="0">
                <a:latin typeface="+mj-ea"/>
                <a:ea typeface="+mj-ea"/>
                <a:cs typeface="Times New Roman" pitchFamily="18" charset="0"/>
              </a:rPr>
              <a:t>※</a:t>
            </a:r>
            <a:r>
              <a:rPr lang="ja-JP" altLang="en-US" sz="1800" b="1" dirty="0">
                <a:latin typeface="+mj-ea"/>
                <a:ea typeface="+mj-ea"/>
                <a:cs typeface="Times New Roman" pitchFamily="18" charset="0"/>
              </a:rPr>
              <a:t>無資格・未経験の方歓迎です。</a:t>
            </a:r>
            <a:endParaRPr lang="en-US" altLang="ja-JP" sz="1800" b="1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920869" y="4252264"/>
            <a:ext cx="4208412" cy="95410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ja-JP" altLang="en-US" sz="2400">
                <a:solidFill>
                  <a:srgbClr val="00009A"/>
                </a:solidFill>
                <a:latin typeface="ＭＳ Ｐゴシック"/>
                <a:ea typeface="ＭＳ Ｐゴシック"/>
              </a:rPr>
              <a:t>令和7年</a:t>
            </a:r>
            <a:r>
              <a:rPr lang="ja-JP" altLang="en-US" sz="3200">
                <a:solidFill>
                  <a:srgbClr val="C00000"/>
                </a:solidFill>
                <a:latin typeface="ＭＳ Ｐゴシック"/>
                <a:ea typeface="ＭＳ Ｐゴシック"/>
              </a:rPr>
              <a:t>６</a:t>
            </a:r>
            <a:r>
              <a:rPr lang="ja-JP" altLang="en-US" sz="3200" b="1">
                <a:solidFill>
                  <a:srgbClr val="C00000"/>
                </a:solidFill>
                <a:latin typeface="ＭＳ Ｐゴシック"/>
                <a:ea typeface="ＭＳ Ｐゴシック"/>
              </a:rPr>
              <a:t>月１１日（水）</a:t>
            </a:r>
            <a:endParaRPr lang="en-US" altLang="ja-JP" sz="3200" b="1">
              <a:solidFill>
                <a:srgbClr val="C00000"/>
              </a:solidFill>
              <a:latin typeface="ＭＳ Ｐゴシック"/>
              <a:ea typeface="ＭＳ Ｐゴシック"/>
            </a:endParaRPr>
          </a:p>
          <a:p>
            <a:r>
              <a:rPr lang="ja-JP" altLang="en-US" sz="2400" dirty="0">
                <a:solidFill>
                  <a:srgbClr val="FF7C8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endParaRPr lang="ja-JP" altLang="en-US" sz="2400" dirty="0">
              <a:solidFill>
                <a:srgbClr val="C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939468" y="5374586"/>
            <a:ext cx="5000463" cy="83099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ja-JP" altLang="en-US" sz="2400" b="1">
                <a:solidFill>
                  <a:srgbClr val="C00000"/>
                </a:solidFill>
                <a:latin typeface="ＭＳ Ｐゴシック"/>
                <a:ea typeface="ＭＳ Ｐゴシック"/>
              </a:rPr>
              <a:t>ハローワーク宇都宮1階　</a:t>
            </a:r>
            <a:br>
              <a:rPr lang="ja-JP" altLang="en-US" sz="2400" b="1" dirty="0">
                <a:solidFill>
                  <a:srgbClr val="C00000"/>
                </a:solidFill>
                <a:latin typeface="ＭＳ Ｐゴシック"/>
                <a:ea typeface="ＭＳ Ｐゴシック"/>
              </a:rPr>
            </a:br>
            <a:r>
              <a:rPr lang="ja-JP" altLang="en-US" sz="2400" b="1">
                <a:solidFill>
                  <a:srgbClr val="C00000"/>
                </a:solidFill>
                <a:latin typeface="ＭＳ Ｐゴシック"/>
                <a:ea typeface="ＭＳ Ｐゴシック"/>
              </a:rPr>
              <a:t>中央セミナールームCD​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1909030" y="6428755"/>
            <a:ext cx="4099388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defTabSz="898764" fontAlgn="ctr">
              <a:spcAft>
                <a:spcPts val="600"/>
              </a:spcAft>
            </a:pPr>
            <a:r>
              <a:rPr lang="ja-JP" altLang="en-US" sz="2400" b="1">
                <a:solidFill>
                  <a:srgbClr val="C00000"/>
                </a:solidFill>
                <a:latin typeface="ＭＳ Ｐゴシック"/>
                <a:ea typeface="ＭＳ Ｐゴシック"/>
              </a:rPr>
              <a:t>各８名（先着順）</a:t>
            </a:r>
            <a:endParaRPr lang="en-US" altLang="zh-TW" sz="2400" b="1">
              <a:solidFill>
                <a:srgbClr val="C00000"/>
              </a:solidFill>
              <a:latin typeface="ＭＳ Ｐゴシック"/>
              <a:ea typeface="ＭＳ Ｐゴシック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1763193" y="9008802"/>
            <a:ext cx="5364337" cy="52322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altLang="ja-JP" sz="1400" b="1" dirty="0">
                <a:latin typeface="ＭＳ Ｐゴシック"/>
                <a:ea typeface="ＭＳ Ｐゴシック"/>
                <a:cs typeface="Times New Roman"/>
              </a:rPr>
              <a:t>※</a:t>
            </a:r>
            <a:r>
              <a:rPr lang="ja-JP" altLang="en-US" sz="1400" b="1">
                <a:latin typeface="ＭＳ Ｐゴシック"/>
                <a:ea typeface="ＭＳ Ｐゴシック"/>
                <a:cs typeface="Times New Roman"/>
              </a:rPr>
              <a:t>本セミナーに参加いただくと、雇用保険受給に必要な求職活動実績となります</a:t>
            </a:r>
            <a:r>
              <a:rPr lang="ja-JP" altLang="en-US" sz="1400" b="1">
                <a:latin typeface="Century"/>
                <a:ea typeface="HG丸ｺﾞｼｯｸM-PRO"/>
                <a:cs typeface="Times New Roman"/>
              </a:rPr>
              <a:t>。</a:t>
            </a:r>
            <a:endParaRPr lang="en-US" altLang="ja-JP" sz="1400" b="1" dirty="0">
              <a:latin typeface="Century"/>
              <a:ea typeface="HG丸ｺﾞｼｯｸM-PRO"/>
              <a:cs typeface="Times New Roman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1224541" y="9509588"/>
            <a:ext cx="38862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ja-JP" altLang="en-US" sz="2000" b="1" u="sng" dirty="0">
                <a:solidFill>
                  <a:srgbClr val="C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お申込み・お問い合わせ</a:t>
            </a:r>
            <a:endParaRPr lang="en-US" altLang="ja-JP" sz="2000" b="1" u="sng" dirty="0">
              <a:solidFill>
                <a:srgbClr val="C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771496" y="9904247"/>
            <a:ext cx="53511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ja-JP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ハローワーク宇都宮</a:t>
            </a:r>
            <a:r>
              <a:rPr lang="en-US" altLang="ja-JP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職業相談部門 </a:t>
            </a:r>
            <a:r>
              <a:rPr lang="ja-JP" altLang="ja-JP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人材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マッチング</a:t>
            </a:r>
            <a:r>
              <a:rPr lang="ja-JP" altLang="ja-JP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コーナー</a:t>
            </a:r>
            <a:endParaRPr lang="en-US" altLang="ja-JP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ja-JP" altLang="ja-JP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☎　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028-638-0369</a:t>
            </a:r>
            <a:r>
              <a:rPr lang="ja-JP" altLang="ja-JP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（音声案内</a:t>
            </a:r>
            <a:r>
              <a:rPr lang="en-US" altLang="ja-JP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41</a:t>
            </a:r>
            <a:r>
              <a:rPr lang="ja-JP" altLang="ja-JP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＃）</a:t>
            </a:r>
          </a:p>
        </p:txBody>
      </p:sp>
      <p:sp>
        <p:nvSpPr>
          <p:cNvPr id="41" name="正方形/長方形 40"/>
          <p:cNvSpPr/>
          <p:nvPr/>
        </p:nvSpPr>
        <p:spPr>
          <a:xfrm>
            <a:off x="1888135" y="7976041"/>
            <a:ext cx="2966719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1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・ハローワーク受付票　　　　　　　　　　　　　　　　　</a:t>
            </a:r>
            <a:endParaRPr lang="en-US" altLang="ja-JP" sz="18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・筆記用具</a:t>
            </a:r>
            <a:endParaRPr lang="en-US" altLang="ja-JP" sz="18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角丸四角形吹き出し 7"/>
          <p:cNvSpPr/>
          <p:nvPr/>
        </p:nvSpPr>
        <p:spPr>
          <a:xfrm>
            <a:off x="1232917" y="2335964"/>
            <a:ext cx="5472046" cy="841919"/>
          </a:xfrm>
          <a:prstGeom prst="wedgeRoundRectCallout">
            <a:avLst>
              <a:gd name="adj1" fmla="val 48505"/>
              <a:gd name="adj2" fmla="val 18811"/>
              <a:gd name="adj3" fmla="val 16667"/>
            </a:avLst>
          </a:prstGeom>
          <a:solidFill>
            <a:schemeClr val="bg1"/>
          </a:solidFill>
          <a:ln w="22225">
            <a:solidFill>
              <a:srgbClr val="FA326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ja-JP" altLang="en-US" sz="1500">
                <a:solidFill>
                  <a:schemeClr val="tx1"/>
                </a:solidFill>
                <a:latin typeface="HG丸ｺﾞｼｯｸM-PRO"/>
                <a:ea typeface="HG丸ｺﾞｼｯｸM-PRO"/>
                <a:cs typeface="Times New Roman"/>
              </a:rPr>
              <a:t>近年、注目を浴びている保育補助・学童保育等、子育て支援のお仕事について、ご案内するセミナーです。</a:t>
            </a:r>
            <a:endParaRPr lang="en-US" altLang="ja-JP" sz="1500">
              <a:solidFill>
                <a:schemeClr val="tx1"/>
              </a:solidFill>
              <a:latin typeface="HG丸ｺﾞｼｯｸM-PRO"/>
              <a:ea typeface="HG丸ｺﾞｼｯｸM-PRO"/>
              <a:cs typeface="Times New Roman"/>
            </a:endParaRPr>
          </a:p>
          <a:p>
            <a:r>
              <a:rPr lang="ja-JP" altLang="en-US" sz="15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itchFamily="18" charset="0"/>
              </a:rPr>
              <a:t>資格や経験がなくても</a:t>
            </a:r>
            <a:r>
              <a:rPr lang="en-US" altLang="ja-JP" sz="15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itchFamily="18" charset="0"/>
              </a:rPr>
              <a:t>OK</a:t>
            </a:r>
            <a:r>
              <a:rPr lang="ja-JP" altLang="en-US" sz="15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itchFamily="18" charset="0"/>
              </a:rPr>
              <a:t>！わかりやすく説明いたします。</a:t>
            </a:r>
            <a:endParaRPr lang="en-US" altLang="ja-JP" sz="15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itchFamily="18" charset="0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2071361" y="7127223"/>
            <a:ext cx="4063991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898764" fontAlgn="ctr">
              <a:spcAft>
                <a:spcPts val="600"/>
              </a:spcAft>
            </a:pPr>
            <a:r>
              <a:rPr lang="ja-JP" altLang="en-US" sz="2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窓口またはお電話にて受付</a:t>
            </a:r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defTabSz="898764" fontAlgn="ctr">
              <a:spcAft>
                <a:spcPts val="600"/>
              </a:spcAft>
            </a:pPr>
            <a:r>
              <a:rPr lang="ja-JP" altLang="en-US" sz="2000" b="1" dirty="0">
                <a:solidFill>
                  <a:srgbClr val="FF7C8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en-US" altLang="ja-JP" sz="2000" b="1" dirty="0">
                <a:solidFill>
                  <a:srgbClr val="C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※</a:t>
            </a:r>
            <a:r>
              <a:rPr lang="ja-JP" altLang="en-US" sz="2000" b="1" dirty="0">
                <a:solidFill>
                  <a:srgbClr val="C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完全予約制になります。</a:t>
            </a:r>
            <a:endParaRPr lang="en-US" altLang="ja-JP" sz="2000" b="1" dirty="0">
              <a:solidFill>
                <a:srgbClr val="C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楕円 6"/>
          <p:cNvSpPr/>
          <p:nvPr/>
        </p:nvSpPr>
        <p:spPr>
          <a:xfrm>
            <a:off x="5794167" y="3883411"/>
            <a:ext cx="1406458" cy="1269522"/>
          </a:xfrm>
          <a:prstGeom prst="ellipse">
            <a:avLst/>
          </a:prstGeom>
          <a:solidFill>
            <a:srgbClr val="FF66CC"/>
          </a:solidFill>
          <a:ln>
            <a:solidFill>
              <a:srgbClr val="FF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900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事前</a:t>
            </a:r>
            <a:endParaRPr lang="en-US" altLang="ja-JP" sz="1900" b="1" dirty="0">
              <a:solidFill>
                <a:schemeClr val="bg1"/>
              </a:solidFill>
              <a:latin typeface="ＭＳ Ｐゴシック" panose="020B0600070205080204" pitchFamily="50" charset="-128"/>
            </a:endParaRPr>
          </a:p>
          <a:p>
            <a:pPr algn="ctr"/>
            <a:r>
              <a:rPr lang="ja-JP" altLang="en-US" sz="1900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予約制</a:t>
            </a:r>
            <a:endParaRPr lang="en-US" altLang="ja-JP" sz="1900" b="1" dirty="0">
              <a:solidFill>
                <a:schemeClr val="bg1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9" name="AutoShape 2" descr="通院介助をする人のイラスト（女性）"/>
          <p:cNvSpPr>
            <a:spLocks noChangeAspect="1" noChangeArrowheads="1"/>
          </p:cNvSpPr>
          <p:nvPr/>
        </p:nvSpPr>
        <p:spPr bwMode="auto">
          <a:xfrm>
            <a:off x="198232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" name="AutoShape 4" descr="通院介助をする人のイラスト（女性）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1908135" y="4744686"/>
            <a:ext cx="5351686" cy="52322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ja-JP" altLang="en-US" sz="2400" b="1" dirty="0">
                <a:solidFill>
                  <a:srgbClr val="FA3262"/>
                </a:solidFill>
                <a:latin typeface="ＭＳ Ｐゴシック"/>
                <a:ea typeface="ＭＳ Ｐゴシック"/>
              </a:rPr>
              <a:t>　　　　　 </a:t>
            </a:r>
            <a:r>
              <a:rPr lang="en-US" altLang="ja-JP" sz="2800" b="1" dirty="0">
                <a:solidFill>
                  <a:srgbClr val="FA3262"/>
                </a:solidFill>
                <a:latin typeface="ＭＳ Ｐゴシック"/>
                <a:ea typeface="ＭＳ Ｐゴシック"/>
              </a:rPr>
              <a:t>13</a:t>
            </a:r>
            <a:r>
              <a:rPr lang="ja-JP" altLang="en-US" sz="2800" b="1">
                <a:solidFill>
                  <a:srgbClr val="FA3262"/>
                </a:solidFill>
                <a:latin typeface="ＭＳ Ｐゴシック"/>
                <a:ea typeface="ＭＳ Ｐゴシック"/>
              </a:rPr>
              <a:t>：</a:t>
            </a:r>
            <a:r>
              <a:rPr lang="en-US" altLang="ja-JP" sz="2800" b="1" dirty="0">
                <a:solidFill>
                  <a:srgbClr val="FA3262"/>
                </a:solidFill>
                <a:latin typeface="ＭＳ Ｐゴシック"/>
                <a:ea typeface="ＭＳ Ｐゴシック"/>
              </a:rPr>
              <a:t>30</a:t>
            </a:r>
            <a:r>
              <a:rPr lang="ja-JP" altLang="en-US" sz="2800" b="1">
                <a:solidFill>
                  <a:srgbClr val="FA3262"/>
                </a:solidFill>
                <a:latin typeface="ＭＳ Ｐゴシック"/>
                <a:ea typeface="ＭＳ Ｐゴシック"/>
              </a:rPr>
              <a:t>～</a:t>
            </a:r>
            <a:r>
              <a:rPr lang="en-US" altLang="ja-JP" sz="2800" b="1" dirty="0">
                <a:solidFill>
                  <a:srgbClr val="FA3262"/>
                </a:solidFill>
                <a:latin typeface="ＭＳ Ｐゴシック"/>
                <a:ea typeface="ＭＳ Ｐゴシック"/>
              </a:rPr>
              <a:t>14</a:t>
            </a:r>
            <a:r>
              <a:rPr lang="ja-JP" altLang="en-US" sz="2800" b="1">
                <a:solidFill>
                  <a:srgbClr val="FA3262"/>
                </a:solidFill>
                <a:latin typeface="ＭＳ Ｐゴシック"/>
                <a:ea typeface="ＭＳ Ｐゴシック"/>
              </a:rPr>
              <a:t>：3</a:t>
            </a:r>
            <a:r>
              <a:rPr lang="en-US" altLang="ja-JP" sz="2800" b="1" dirty="0">
                <a:solidFill>
                  <a:srgbClr val="FA3262"/>
                </a:solidFill>
                <a:latin typeface="ＭＳ Ｐゴシック"/>
                <a:ea typeface="ＭＳ Ｐゴシック"/>
              </a:rPr>
              <a:t>0</a:t>
            </a:r>
            <a:endParaRPr lang="en-US" altLang="ja-JP" sz="2800" b="1" dirty="0">
              <a:solidFill>
                <a:srgbClr val="FA3262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3" name="フローチャート: 端子 12"/>
          <p:cNvSpPr/>
          <p:nvPr/>
        </p:nvSpPr>
        <p:spPr>
          <a:xfrm>
            <a:off x="549833" y="4302093"/>
            <a:ext cx="1315958" cy="539462"/>
          </a:xfrm>
          <a:prstGeom prst="flowChartTerminator">
            <a:avLst/>
          </a:prstGeom>
          <a:solidFill>
            <a:srgbClr val="FA32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/>
              <a:t>日　時</a:t>
            </a:r>
          </a:p>
        </p:txBody>
      </p:sp>
      <p:sp>
        <p:nvSpPr>
          <p:cNvPr id="21" name="フローチャート: 端子 20"/>
          <p:cNvSpPr/>
          <p:nvPr/>
        </p:nvSpPr>
        <p:spPr>
          <a:xfrm>
            <a:off x="568432" y="5381236"/>
            <a:ext cx="1315958" cy="539462"/>
          </a:xfrm>
          <a:prstGeom prst="flowChartTerminator">
            <a:avLst/>
          </a:prstGeom>
          <a:solidFill>
            <a:srgbClr val="FA32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/>
              <a:t>会　場</a:t>
            </a:r>
          </a:p>
        </p:txBody>
      </p:sp>
      <p:sp>
        <p:nvSpPr>
          <p:cNvPr id="22" name="フローチャート: 端子 21"/>
          <p:cNvSpPr/>
          <p:nvPr/>
        </p:nvSpPr>
        <p:spPr>
          <a:xfrm>
            <a:off x="533466" y="6394025"/>
            <a:ext cx="1315958" cy="539462"/>
          </a:xfrm>
          <a:prstGeom prst="flowChartTerminator">
            <a:avLst/>
          </a:prstGeom>
          <a:solidFill>
            <a:srgbClr val="FA32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/>
              <a:t>定　員</a:t>
            </a:r>
          </a:p>
        </p:txBody>
      </p:sp>
      <p:sp>
        <p:nvSpPr>
          <p:cNvPr id="26" name="フローチャート: 端子 25"/>
          <p:cNvSpPr/>
          <p:nvPr/>
        </p:nvSpPr>
        <p:spPr>
          <a:xfrm>
            <a:off x="549833" y="3346332"/>
            <a:ext cx="1315958" cy="539462"/>
          </a:xfrm>
          <a:prstGeom prst="flowChartTerminator">
            <a:avLst/>
          </a:prstGeom>
          <a:solidFill>
            <a:srgbClr val="FA32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/>
              <a:t>対象者</a:t>
            </a:r>
          </a:p>
        </p:txBody>
      </p:sp>
      <p:sp>
        <p:nvSpPr>
          <p:cNvPr id="27" name="フローチャート: 端子 26"/>
          <p:cNvSpPr/>
          <p:nvPr/>
        </p:nvSpPr>
        <p:spPr>
          <a:xfrm>
            <a:off x="467526" y="7145217"/>
            <a:ext cx="1454101" cy="381666"/>
          </a:xfrm>
          <a:prstGeom prst="flowChartTerminator">
            <a:avLst/>
          </a:prstGeom>
          <a:solidFill>
            <a:srgbClr val="FA32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800" b="1" dirty="0"/>
              <a:t>申込方法</a:t>
            </a:r>
          </a:p>
        </p:txBody>
      </p:sp>
      <p:pic>
        <p:nvPicPr>
          <p:cNvPr id="19" name="図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697" y="1489328"/>
            <a:ext cx="1030133" cy="775029"/>
          </a:xfrm>
          <a:prstGeom prst="rect">
            <a:avLst/>
          </a:prstGeom>
        </p:spPr>
      </p:pic>
      <p:sp>
        <p:nvSpPr>
          <p:cNvPr id="31" name="フローチャート: 端子 30"/>
          <p:cNvSpPr/>
          <p:nvPr/>
        </p:nvSpPr>
        <p:spPr>
          <a:xfrm>
            <a:off x="517099" y="7918621"/>
            <a:ext cx="1315958" cy="539462"/>
          </a:xfrm>
          <a:prstGeom prst="flowChartTerminator">
            <a:avLst/>
          </a:prstGeom>
          <a:solidFill>
            <a:srgbClr val="FA32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/>
              <a:t>携行品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7307A41-3F7A-7F87-FA3D-EE00FF0815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20560" y="6889468"/>
            <a:ext cx="2331877" cy="2185081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E6D557FA-FDF9-FBF1-9354-9B14A10E1B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34117" y="1496309"/>
            <a:ext cx="823729" cy="674976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316CD52-D41A-9D89-BD5C-82F38668771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1384" y="9001389"/>
            <a:ext cx="1077274" cy="1372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369219"/>
      </p:ext>
    </p:extLst>
  </p:cSld>
  <p:clrMapOvr>
    <a:masterClrMapping/>
  </p:clrMapOvr>
</p:sld>
</file>

<file path=ppt/theme/theme1.xml><?xml version="1.0" encoding="utf-8"?>
<a:theme xmlns:a="http://schemas.openxmlformats.org/drawingml/2006/main" name="11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D14BBAA0-EBDA-4F80-B5E5-6A060B58EB30}" vid="{E91C9F3B-FA2D-4D28-9E30-9B6A997020B2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wner xmlns="4a747d2e-6a73-49ef-8f82-8bbba95599e1">
      <UserInfo>
        <DisplayName/>
        <AccountId xsi:nil="true"/>
        <AccountType/>
      </UserInfo>
    </Owner>
    <TaxCatchAll xmlns="28941124-5fce-4914-b130-544f8ae7fb7a" xsi:nil="true"/>
    <lcf76f155ced4ddcb4097134ff3c332f xmlns="4a747d2e-6a73-49ef-8f82-8bbba95599e1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BD202D9C718D6E49B30341CF486AEF74" ma:contentTypeVersion="14" ma:contentTypeDescription="新しいドキュメントを作成します。" ma:contentTypeScope="" ma:versionID="6d57fb6944617a26c3342b3b66d7b1e1">
  <xsd:schema xmlns:xsd="http://www.w3.org/2001/XMLSchema" xmlns:xs="http://www.w3.org/2001/XMLSchema" xmlns:p="http://schemas.microsoft.com/office/2006/metadata/properties" xmlns:ns2="4a747d2e-6a73-49ef-8f82-8bbba95599e1" xmlns:ns3="28941124-5fce-4914-b130-544f8ae7fb7a" targetNamespace="http://schemas.microsoft.com/office/2006/metadata/properties" ma:root="true" ma:fieldsID="758b616d4df927184be75cf16688fbd2" ns2:_="" ns3:_="">
    <xsd:import namespace="4a747d2e-6a73-49ef-8f82-8bbba95599e1"/>
    <xsd:import namespace="28941124-5fce-4914-b130-544f8ae7fb7a"/>
    <xsd:element name="properties">
      <xsd:complexType>
        <xsd:sequence>
          <xsd:element name="documentManagement">
            <xsd:complexType>
              <xsd:all>
                <xsd:element ref="ns2:Owner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747d2e-6a73-49ef-8f82-8bbba95599e1" elementFormDefault="qualified">
    <xsd:import namespace="http://schemas.microsoft.com/office/2006/documentManagement/types"/>
    <xsd:import namespace="http://schemas.microsoft.com/office/infopath/2007/PartnerControls"/>
    <xsd:element name="Owner" ma:index="8" nillable="true" ma:displayName="所有者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画像タグ" ma:readOnly="false" ma:fieldId="{5cf76f15-5ced-4ddc-b409-7134ff3c332f}" ma:taxonomyMulti="true" ma:sspId="0347f584-7be2-4218-8e94-402d99aedf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941124-5fce-4914-b130-544f8ae7fb7a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bb3e0cc5-c8bd-478c-b9e6-28ddaadbc841}" ma:internalName="TaxCatchAll" ma:showField="CatchAllData" ma:web="28941124-5fce-4914-b130-544f8ae7fb7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113BD24-6889-4A11-8183-13A61A292959}">
  <ds:schemaRefs>
    <ds:schemaRef ds:uri="http://schemas.microsoft.com/office/2006/metadata/properties"/>
    <ds:schemaRef ds:uri="http://schemas.microsoft.com/office/infopath/2007/PartnerControls"/>
    <ds:schemaRef ds:uri="4a747d2e-6a73-49ef-8f82-8bbba95599e1"/>
    <ds:schemaRef ds:uri="28941124-5fce-4914-b130-544f8ae7fb7a"/>
  </ds:schemaRefs>
</ds:datastoreItem>
</file>

<file path=customXml/itemProps2.xml><?xml version="1.0" encoding="utf-8"?>
<ds:datastoreItem xmlns:ds="http://schemas.openxmlformats.org/officeDocument/2006/customXml" ds:itemID="{2F739B68-5A48-4C46-83BF-A747DFD857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a747d2e-6a73-49ef-8f82-8bbba95599e1"/>
    <ds:schemaRef ds:uri="28941124-5fce-4914-b130-544f8ae7fb7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8CF7876-7B88-448E-B351-984DD2D1DD7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11</Template>
  <Words>213</Words>
  <PresentationFormat>Custom</PresentationFormat>
  <Paragraphs>31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11</vt:lpstr>
      <vt:lpstr>PowerPoint Presentation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0x010100BD202D9C718D6E49B30341CF486AEF74</vt:lpwstr>
  </property>
  <property fmtid="{D5CDD505-2E9C-101B-9397-08002B2CF9AE}" pid="3" name="MediaServiceImageTags">
    <vt:lpwstr/>
  </property>
</Properties>
</file>