
<file path=[Content_Types].xml><?xml version="1.0" encoding="utf-8"?>
<Types xmlns="http://schemas.openxmlformats.org/package/2006/content-types">
  <Default ContentType="image/jpeg" Extension="jpeg"/>
  <Default ContentType="image/jpeg" Extension="jpg"/>
  <Default ContentType="audio/mp4" Extension="m4a"/>
  <Default ContentType="image/png" Extension="png"/>
  <Default ContentType="application/vnd.openxmlformats-package.relationships+xml" Extension="rels"/>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8" r:id="rId3"/>
    <p:sldId id="259" r:id="rId4"/>
    <p:sldId id="260" r:id="rId5"/>
    <p:sldId id="261" r:id="rId6"/>
    <p:sldId id="262" r:id="rId7"/>
    <p:sldId id="263" r:id="rId8"/>
    <p:sldId id="256"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notesMasters/notesMaster1.xml" Type="http://schemas.openxmlformats.org/officeDocument/2006/relationships/notesMaster"/><Relationship Id="rId11" Target="presProps.xml" Type="http://schemas.openxmlformats.org/officeDocument/2006/relationships/presProps"/><Relationship Id="rId12" Target="viewProps.xml" Type="http://schemas.openxmlformats.org/officeDocument/2006/relationships/viewProps"/><Relationship Id="rId13" Target="theme/theme1.xml" Type="http://schemas.openxmlformats.org/officeDocument/2006/relationships/theme"/><Relationship Id="rId14" Target="tableStyles.xml" Type="http://schemas.openxmlformats.org/officeDocument/2006/relationships/tableStyles"/><Relationship Id="rId15" Target="../customXml/item1.xml" Type="http://schemas.openxmlformats.org/officeDocument/2006/relationships/customXml"/><Relationship Id="rId16" Target="../customXml/item2.xml" Type="http://schemas.openxmlformats.org/officeDocument/2006/relationships/customXml"/><Relationship Id="rId17" Target="../customXml/item3.xml" Type="http://schemas.openxmlformats.org/officeDocument/2006/relationships/customXml"/><Relationship Id="rId2" Target="slides/slide1.xml" Type="http://schemas.openxmlformats.org/officeDocument/2006/relationships/slide"/><Relationship Id="rId3" Target="slides/slide2.xml" Type="http://schemas.openxmlformats.org/officeDocument/2006/relationships/slide"/><Relationship Id="rId4" Target="slides/slide3.xml" Type="http://schemas.openxmlformats.org/officeDocument/2006/relationships/slide"/><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DC5A5-A22D-48A4-9A00-1159E62E9CBE}" type="datetimeFigureOut">
              <a:rPr kumimoji="1" lang="ja-JP" altLang="en-US" smtClean="0"/>
              <a:t>2025/5/15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7F121-E541-4B75-A835-63EBBAACC646}" type="slidenum">
              <a:rPr kumimoji="1" lang="ja-JP" altLang="en-US" smtClean="0"/>
              <a:t>‹#›</a:t>
            </a:fld>
            <a:endParaRPr kumimoji="1" lang="ja-JP" altLang="en-US"/>
          </a:p>
        </p:txBody>
      </p:sp>
    </p:spTree>
    <p:extLst>
      <p:ext uri="{BB962C8B-B14F-4D97-AF65-F5344CB8AC3E}">
        <p14:creationId xmlns:p14="http://schemas.microsoft.com/office/powerpoint/2010/main" val="1350167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5630E52-7F4D-47E5-8585-94C7401F8497}" type="slidenum">
              <a:rPr kumimoji="1" lang="ja-JP" altLang="en-US" smtClean="0"/>
              <a:t>4</a:t>
            </a:fld>
            <a:endParaRPr kumimoji="1" lang="ja-JP" altLang="en-US"/>
          </a:p>
        </p:txBody>
      </p:sp>
    </p:spTree>
    <p:extLst>
      <p:ext uri="{BB962C8B-B14F-4D97-AF65-F5344CB8AC3E}">
        <p14:creationId xmlns:p14="http://schemas.microsoft.com/office/powerpoint/2010/main" val="3827661175"/>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194158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262518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160912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2913366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4131670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316111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29517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271566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4058588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455683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8567BAA-9E97-44CB-B346-3452FD49F2BF}" type="datetimeFigureOut">
              <a:rPr kumimoji="1" lang="ja-JP" altLang="en-US" smtClean="0"/>
              <a:t>2025/5/15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1444609574"/>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67BAA-9E97-44CB-B346-3452FD49F2BF}" type="datetimeFigureOut">
              <a:rPr kumimoji="1" lang="ja-JP" altLang="en-US" smtClean="0"/>
              <a:t>2025/5/15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773194-0186-4354-9659-30887A2E56B6}" type="slidenum">
              <a:rPr kumimoji="1" lang="ja-JP" altLang="en-US" smtClean="0"/>
              <a:t>‹#›</a:t>
            </a:fld>
            <a:endParaRPr kumimoji="1" lang="ja-JP" altLang="en-US"/>
          </a:p>
        </p:txBody>
      </p:sp>
    </p:spTree>
    <p:extLst>
      <p:ext uri="{BB962C8B-B14F-4D97-AF65-F5344CB8AC3E}">
        <p14:creationId xmlns:p14="http://schemas.microsoft.com/office/powerpoint/2010/main" val="4283457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media/media1.m4a" Type="http://schemas.microsoft.com/office/2007/relationships/media"/><Relationship Id="rId2" Target="../media/media1.m4a" Type="http://schemas.openxmlformats.org/officeDocument/2006/relationships/audio"/><Relationship Id="rId3" Target="../slideLayouts/slideLayout1.xml" Type="http://schemas.openxmlformats.org/officeDocument/2006/relationships/slideLayout"/><Relationship Id="rId4" Target="../media/image1.jpg" Type="http://schemas.openxmlformats.org/officeDocument/2006/relationships/image"/><Relationship Id="rId5"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media/media2.m4a" Type="http://schemas.microsoft.com/office/2007/relationships/media"/><Relationship Id="rId2" Target="../media/media2.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media/media3.m4a" Type="http://schemas.microsoft.com/office/2007/relationships/media"/><Relationship Id="rId2" Target="../media/media3.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media/media4.m4a" Type="http://schemas.microsoft.com/office/2007/relationships/media"/><Relationship Id="rId2" Target="../media/media4.m4a" Type="http://schemas.openxmlformats.org/officeDocument/2006/relationships/audio"/><Relationship Id="rId3" Target="../slideLayouts/slideLayout7.xml" Type="http://schemas.openxmlformats.org/officeDocument/2006/relationships/slideLayout"/><Relationship Id="rId4" Target="../notesSlides/notesSlide1.xml" Type="http://schemas.openxmlformats.org/officeDocument/2006/relationships/notesSlide"/><Relationship Id="rId5"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media/media5.m4a" Type="http://schemas.microsoft.com/office/2007/relationships/media"/><Relationship Id="rId2" Target="../media/media5.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media/media6.m4a" Type="http://schemas.microsoft.com/office/2007/relationships/media"/><Relationship Id="rId2" Target="../media/media6.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media/media7.m4a" Type="http://schemas.microsoft.com/office/2007/relationships/media"/><Relationship Id="rId2" Target="../media/media7.m4a" Type="http://schemas.openxmlformats.org/officeDocument/2006/relationships/audio"/><Relationship Id="rId3" Target="../slideLayouts/slideLayout7.xml" Type="http://schemas.openxmlformats.org/officeDocument/2006/relationships/slideLayout"/><Relationship Id="rId4"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額縁 4">
            <a:extLst>
              <a:ext uri="{FF2B5EF4-FFF2-40B4-BE49-F238E27FC236}">
                <a16:creationId xmlns:a16="http://schemas.microsoft.com/office/drawing/2014/main" id="{AC02E0ED-4551-4B41-ADAB-B0F42C4BE041}"/>
              </a:ext>
            </a:extLst>
          </p:cNvPr>
          <p:cNvSpPr/>
          <p:nvPr/>
        </p:nvSpPr>
        <p:spPr>
          <a:xfrm>
            <a:off x="576578" y="209666"/>
            <a:ext cx="10918733" cy="1725873"/>
          </a:xfrm>
          <a:prstGeom prst="bevel">
            <a:avLst>
              <a:gd name="adj" fmla="val 8770"/>
            </a:avLst>
          </a:prstGeom>
          <a:solidFill>
            <a:schemeClr val="accent3">
              <a:lumMod val="20000"/>
              <a:lumOff val="80000"/>
            </a:schemeClr>
          </a:solidFill>
          <a:ln>
            <a:solidFill>
              <a:srgbClr val="465359"/>
            </a:solidFill>
          </a:ln>
        </p:spPr>
        <p:style>
          <a:lnRef idx="2">
            <a:schemeClr val="accent6"/>
          </a:lnRef>
          <a:fillRef idx="1">
            <a:schemeClr val="lt1"/>
          </a:fillRef>
          <a:effectRef idx="0">
            <a:schemeClr val="accent6"/>
          </a:effectRef>
          <a:fontRef idx="minor">
            <a:schemeClr val="dk1"/>
          </a:fontRef>
        </p:style>
        <p:txBody>
          <a:bodyPr rtlCol="0" anchor="ctr"/>
          <a:lstStyle/>
          <a:p>
            <a:pPr marR="5080" algn="ctr">
              <a:lnSpc>
                <a:spcPts val="4780"/>
              </a:lnSpc>
              <a:spcBef>
                <a:spcPts val="95"/>
              </a:spcBef>
              <a:tabLst>
                <a:tab pos="3047365" algn="l"/>
              </a:tabLst>
            </a:pP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令</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和</a:t>
            </a:r>
            <a:r>
              <a:rPr lang="ja-JP"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７</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年</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度</a:t>
            </a:r>
            <a:r>
              <a:rPr lang="zh-TW" altLang="en-US" sz="4000"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	</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学</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卒求</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人</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説明</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資</a:t>
            </a:r>
            <a:r>
              <a:rPr lang="zh-TW" altLang="en-US" sz="40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料</a:t>
            </a:r>
            <a:endParaRPr lang="zh-TW" altLang="en-US" sz="4000"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endParaRPr>
          </a:p>
          <a:p>
            <a:pPr marR="6350" algn="ctr">
              <a:lnSpc>
                <a:spcPts val="3340"/>
              </a:lnSpc>
            </a:pP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令和</a:t>
            </a:r>
            <a:r>
              <a:rPr lang="ja-JP"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８</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年</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３月新</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規</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学校卒</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業</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予定者</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関</a:t>
            </a:r>
            <a:r>
              <a:rPr lang="zh-TW" altLang="en-US" sz="2800" spc="-5"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rPr>
              <a:t>係）</a:t>
            </a:r>
            <a:endParaRPr lang="zh-TW" altLang="en-US" sz="2800"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ゴシック"/>
            </a:endParaRPr>
          </a:p>
        </p:txBody>
      </p:sp>
      <p:sp>
        <p:nvSpPr>
          <p:cNvPr id="8" name="額縁 7">
            <a:extLst>
              <a:ext uri="{FF2B5EF4-FFF2-40B4-BE49-F238E27FC236}">
                <a16:creationId xmlns:a16="http://schemas.microsoft.com/office/drawing/2014/main" id="{27A47C5B-B455-401D-9D52-B2A4A45DBE35}"/>
              </a:ext>
            </a:extLst>
          </p:cNvPr>
          <p:cNvSpPr/>
          <p:nvPr/>
        </p:nvSpPr>
        <p:spPr>
          <a:xfrm>
            <a:off x="8128779" y="5668773"/>
            <a:ext cx="3969782" cy="1085669"/>
          </a:xfrm>
          <a:prstGeom prst="bevel">
            <a:avLst/>
          </a:prstGeom>
          <a:solidFill>
            <a:schemeClr val="accent1">
              <a:lumMod val="20000"/>
              <a:lumOff val="80000"/>
            </a:schemeClr>
          </a:solidFill>
          <a:ln>
            <a:solidFill>
              <a:srgbClr val="46535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solidFill>
                <a:srgbClr val="808080"/>
              </a:solidFill>
            </a:endParaRPr>
          </a:p>
        </p:txBody>
      </p:sp>
      <p:sp>
        <p:nvSpPr>
          <p:cNvPr id="10" name="字幕 9">
            <a:extLst>
              <a:ext uri="{FF2B5EF4-FFF2-40B4-BE49-F238E27FC236}">
                <a16:creationId xmlns:a16="http://schemas.microsoft.com/office/drawing/2014/main" id="{4F827E5B-6F66-4337-BA0B-08E923A9AFFA}"/>
              </a:ext>
            </a:extLst>
          </p:cNvPr>
          <p:cNvSpPr>
            <a:spLocks noGrp="1"/>
          </p:cNvSpPr>
          <p:nvPr>
            <p:ph type="subTitle" idx="1"/>
          </p:nvPr>
        </p:nvSpPr>
        <p:spPr>
          <a:xfrm>
            <a:off x="8310082" y="5995567"/>
            <a:ext cx="3636204" cy="432080"/>
          </a:xfrm>
        </p:spPr>
        <p:txBody>
          <a:bodyPr>
            <a:normAutofit/>
          </a:bodyPr>
          <a:lstStyle/>
          <a:p>
            <a:r>
              <a:rPr lang="ja-JP" altLang="en-US" dirty="0">
                <a:solidFill>
                  <a:srgbClr val="80808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栃木労働局・ハローワーク</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632" y="2010958"/>
            <a:ext cx="3357620" cy="4743484"/>
          </a:xfrm>
          <a:prstGeom prst="rect">
            <a:avLst/>
          </a:prstGeom>
        </p:spPr>
      </p:pic>
      <p:pic>
        <p:nvPicPr>
          <p:cNvPr id="3" name="00">
            <a:hlinkClick r:id="" action="ppaction://media"/>
            <a:extLst>
              <a:ext uri="{FF2B5EF4-FFF2-40B4-BE49-F238E27FC236}">
                <a16:creationId xmlns:a16="http://schemas.microsoft.com/office/drawing/2014/main" id="{78F46F03-4C1C-E986-8956-6A81CDD6A7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81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92C141CA-003A-46F3-A675-40097D8C825E}"/>
              </a:ext>
            </a:extLst>
          </p:cNvPr>
          <p:cNvGrpSpPr/>
          <p:nvPr/>
        </p:nvGrpSpPr>
        <p:grpSpPr>
          <a:xfrm>
            <a:off x="298173" y="190369"/>
            <a:ext cx="12271339" cy="874878"/>
            <a:chOff x="260294" y="384196"/>
            <a:chExt cx="12271339" cy="874878"/>
          </a:xfrm>
        </p:grpSpPr>
        <p:grpSp>
          <p:nvGrpSpPr>
            <p:cNvPr id="5" name="グループ化 4">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2" name="正方形/長方形 1">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 name="テキスト ボックス 5">
              <a:extLst>
                <a:ext uri="{FF2B5EF4-FFF2-40B4-BE49-F238E27FC236}">
                  <a16:creationId xmlns:a16="http://schemas.microsoft.com/office/drawing/2014/main" id="{9DB061E0-735F-499E-9AD6-CE893F827B39}"/>
                </a:ext>
              </a:extLst>
            </p:cNvPr>
            <p:cNvSpPr txBox="1"/>
            <p:nvPr/>
          </p:nvSpPr>
          <p:spPr>
            <a:xfrm>
              <a:off x="599928" y="667362"/>
              <a:ext cx="11931705" cy="492443"/>
            </a:xfrm>
            <a:prstGeom prst="rect">
              <a:avLst/>
            </a:prstGeom>
            <a:noFill/>
          </p:spPr>
          <p:txBody>
            <a:bodyPr wrap="square" rtlCol="0">
              <a:spAutoFit/>
            </a:bodyPr>
            <a:lstStyle/>
            <a:p>
              <a:r>
                <a:rPr lang="ja-JP" altLang="en-US" sz="2600" spc="-5" dirty="0">
                  <a:solidFill>
                    <a:srgbClr val="FFFFFF"/>
                  </a:solidFill>
                  <a:latin typeface="ＭＳ Ｐゴシック" panose="020B0600070205080204" pitchFamily="50" charset="-128"/>
                  <a:ea typeface="ＭＳ Ｐゴシック" panose="020B0600070205080204" pitchFamily="50" charset="-128"/>
                </a:rPr>
                <a:t>１．</a:t>
              </a:r>
              <a:r>
                <a:rPr lang="ja-JP" altLang="en-US" sz="2600" spc="5" dirty="0">
                  <a:solidFill>
                    <a:srgbClr val="FFFFFF"/>
                  </a:solidFill>
                  <a:latin typeface="ＭＳ Ｐゴシック" panose="020B0600070205080204" pitchFamily="50" charset="-128"/>
                  <a:ea typeface="ＭＳ Ｐゴシック" panose="020B0600070205080204" pitchFamily="50" charset="-128"/>
                </a:rPr>
                <a:t>令和８</a:t>
              </a:r>
              <a:r>
                <a:rPr lang="ja-JP" altLang="en-US" sz="2600" spc="-5" dirty="0">
                  <a:solidFill>
                    <a:srgbClr val="FFFFFF"/>
                  </a:solidFill>
                  <a:latin typeface="ＭＳ Ｐゴシック" panose="020B0600070205080204" pitchFamily="50" charset="-128"/>
                  <a:ea typeface="ＭＳ Ｐゴシック" panose="020B0600070205080204" pitchFamily="50" charset="-128"/>
                </a:rPr>
                <a:t>年</a:t>
              </a:r>
              <a:r>
                <a:rPr lang="ja-JP" altLang="en-US" sz="2600" spc="5" dirty="0">
                  <a:solidFill>
                    <a:srgbClr val="FFFFFF"/>
                  </a:solidFill>
                  <a:latin typeface="ＭＳ Ｐゴシック" panose="020B0600070205080204" pitchFamily="50" charset="-128"/>
                  <a:ea typeface="ＭＳ Ｐゴシック" panose="020B0600070205080204" pitchFamily="50" charset="-128"/>
                </a:rPr>
                <a:t>３月新規</a:t>
              </a:r>
              <a:r>
                <a:rPr lang="ja-JP" altLang="en-US" sz="2600" spc="-5" dirty="0">
                  <a:solidFill>
                    <a:srgbClr val="FFFFFF"/>
                  </a:solidFill>
                  <a:latin typeface="ＭＳ Ｐゴシック" panose="020B0600070205080204" pitchFamily="50" charset="-128"/>
                  <a:ea typeface="ＭＳ Ｐゴシック" panose="020B0600070205080204" pitchFamily="50" charset="-128"/>
                </a:rPr>
                <a:t>学校</a:t>
              </a:r>
              <a:r>
                <a:rPr lang="ja-JP" altLang="en-US" sz="2600" spc="5" dirty="0">
                  <a:solidFill>
                    <a:srgbClr val="FFFFFF"/>
                  </a:solidFill>
                  <a:latin typeface="ＭＳ Ｐゴシック" panose="020B0600070205080204" pitchFamily="50" charset="-128"/>
                  <a:ea typeface="ＭＳ Ｐゴシック" panose="020B0600070205080204" pitchFamily="50" charset="-128"/>
                </a:rPr>
                <a:t>卒業予定</a:t>
              </a:r>
              <a:r>
                <a:rPr lang="ja-JP" altLang="en-US" sz="2600" spc="-5" dirty="0">
                  <a:solidFill>
                    <a:srgbClr val="FFFFFF"/>
                  </a:solidFill>
                  <a:latin typeface="ＭＳ Ｐゴシック" panose="020B0600070205080204" pitchFamily="50" charset="-128"/>
                  <a:ea typeface="ＭＳ Ｐゴシック" panose="020B0600070205080204" pitchFamily="50" charset="-128"/>
                </a:rPr>
                <a:t>者の</a:t>
              </a:r>
              <a:r>
                <a:rPr lang="ja-JP" altLang="en-US" sz="2600" spc="5" dirty="0">
                  <a:solidFill>
                    <a:srgbClr val="FFFFFF"/>
                  </a:solidFill>
                  <a:latin typeface="ＭＳ Ｐゴシック" panose="020B0600070205080204" pitchFamily="50" charset="-128"/>
                  <a:ea typeface="ＭＳ Ｐゴシック" panose="020B0600070205080204" pitchFamily="50" charset="-128"/>
                </a:rPr>
                <a:t>募集に係</a:t>
              </a:r>
              <a:r>
                <a:rPr lang="ja-JP" altLang="en-US" sz="2600" spc="-5" dirty="0">
                  <a:solidFill>
                    <a:srgbClr val="FFFFFF"/>
                  </a:solidFill>
                  <a:latin typeface="ＭＳ Ｐゴシック" panose="020B0600070205080204" pitchFamily="50" charset="-128"/>
                  <a:ea typeface="ＭＳ Ｐゴシック" panose="020B0600070205080204" pitchFamily="50" charset="-128"/>
                </a:rPr>
                <a:t>る年</a:t>
              </a:r>
              <a:r>
                <a:rPr lang="ja-JP" altLang="en-US" sz="2600" spc="5" dirty="0">
                  <a:solidFill>
                    <a:srgbClr val="FFFFFF"/>
                  </a:solidFill>
                  <a:latin typeface="ＭＳ Ｐゴシック" panose="020B0600070205080204" pitchFamily="50" charset="-128"/>
                  <a:ea typeface="ＭＳ Ｐゴシック" panose="020B0600070205080204" pitchFamily="50" charset="-128"/>
                </a:rPr>
                <a:t>間スケジ</a:t>
              </a:r>
              <a:r>
                <a:rPr lang="ja-JP" altLang="en-US" sz="2600" spc="-5" dirty="0">
                  <a:solidFill>
                    <a:srgbClr val="FFFFFF"/>
                  </a:solidFill>
                  <a:latin typeface="ＭＳ Ｐゴシック" panose="020B0600070205080204" pitchFamily="50" charset="-128"/>
                  <a:ea typeface="ＭＳ Ｐゴシック" panose="020B0600070205080204" pitchFamily="50" charset="-128"/>
                </a:rPr>
                <a:t>ュー</a:t>
              </a:r>
              <a:r>
                <a:rPr lang="ja-JP" altLang="en-US" sz="2600" spc="5" dirty="0">
                  <a:solidFill>
                    <a:srgbClr val="FFFFFF"/>
                  </a:solidFill>
                  <a:latin typeface="ＭＳ Ｐゴシック" panose="020B0600070205080204" pitchFamily="50" charset="-128"/>
                  <a:ea typeface="ＭＳ Ｐゴシック" panose="020B0600070205080204" pitchFamily="50" charset="-128"/>
                </a:rPr>
                <a:t>ル</a:t>
              </a:r>
              <a:r>
                <a:rPr lang="ja-JP" altLang="en-US" sz="2400" spc="5" dirty="0">
                  <a:solidFill>
                    <a:srgbClr val="FFFFFF"/>
                  </a:solidFill>
                  <a:latin typeface="ＭＳ Ｐゴシック" panose="020B0600070205080204" pitchFamily="50" charset="-128"/>
                  <a:ea typeface="ＭＳ Ｐゴシック" panose="020B0600070205080204" pitchFamily="50" charset="-128"/>
                </a:rPr>
                <a:t>（概要）</a:t>
              </a:r>
              <a:endParaRPr kumimoji="1" lang="ja-JP" altLang="en-US" sz="2400" dirty="0">
                <a:latin typeface="ＭＳ Ｐゴシック" panose="020B0600070205080204" pitchFamily="50" charset="-128"/>
                <a:ea typeface="ＭＳ Ｐゴシック" panose="020B0600070205080204" pitchFamily="50" charset="-128"/>
              </a:endParaRPr>
            </a:p>
          </p:txBody>
        </p:sp>
      </p:grpSp>
      <p:grpSp>
        <p:nvGrpSpPr>
          <p:cNvPr id="7" name="グループ化 6">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8" name="正方形/長方形 7">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3" name="フローチャート: 結合子 12"/>
          <p:cNvSpPr/>
          <p:nvPr/>
        </p:nvSpPr>
        <p:spPr>
          <a:xfrm>
            <a:off x="2657157" y="7290429"/>
            <a:ext cx="205195" cy="225000"/>
          </a:xfrm>
          <a:prstGeom prst="flowChartConnecto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aphicFrame>
        <p:nvGraphicFramePr>
          <p:cNvPr id="21" name="object 4"/>
          <p:cNvGraphicFramePr>
            <a:graphicFrameLocks noGrp="1"/>
          </p:cNvGraphicFramePr>
          <p:nvPr>
            <p:extLst/>
          </p:nvPr>
        </p:nvGraphicFramePr>
        <p:xfrm>
          <a:off x="1802674" y="1232426"/>
          <a:ext cx="8560525" cy="4977887"/>
        </p:xfrm>
        <a:graphic>
          <a:graphicData uri="http://schemas.openxmlformats.org/drawingml/2006/table">
            <a:tbl>
              <a:tblPr firstRow="1" bandRow="1">
                <a:tableStyleId>{2D5ABB26-0587-4C30-8999-92F81FD0307C}</a:tableStyleId>
              </a:tblPr>
              <a:tblGrid>
                <a:gridCol w="1028333">
                  <a:extLst>
                    <a:ext uri="{9D8B030D-6E8A-4147-A177-3AD203B41FA5}">
                      <a16:colId xmlns:a16="http://schemas.microsoft.com/office/drawing/2014/main" val="20000"/>
                    </a:ext>
                  </a:extLst>
                </a:gridCol>
                <a:gridCol w="993397">
                  <a:extLst>
                    <a:ext uri="{9D8B030D-6E8A-4147-A177-3AD203B41FA5}">
                      <a16:colId xmlns:a16="http://schemas.microsoft.com/office/drawing/2014/main" val="20001"/>
                    </a:ext>
                  </a:extLst>
                </a:gridCol>
                <a:gridCol w="6538795">
                  <a:extLst>
                    <a:ext uri="{9D8B030D-6E8A-4147-A177-3AD203B41FA5}">
                      <a16:colId xmlns:a16="http://schemas.microsoft.com/office/drawing/2014/main" val="20002"/>
                    </a:ext>
                  </a:extLst>
                </a:gridCol>
              </a:tblGrid>
              <a:tr h="435530">
                <a:tc>
                  <a:txBody>
                    <a:bodyPr/>
                    <a:lstStyle/>
                    <a:p>
                      <a:pPr algn="ctr">
                        <a:lnSpc>
                          <a:spcPct val="100000"/>
                        </a:lnSpc>
                        <a:spcBef>
                          <a:spcPts val="850"/>
                        </a:spcBef>
                      </a:pPr>
                      <a:r>
                        <a:rPr sz="1800" b="1" dirty="0">
                          <a:solidFill>
                            <a:srgbClr val="FFFFFF"/>
                          </a:solidFill>
                          <a:latin typeface="ＭＳ ゴシック"/>
                          <a:cs typeface="ＭＳ ゴシック"/>
                        </a:rPr>
                        <a:t>月</a:t>
                      </a:r>
                      <a:endParaRPr sz="1800" dirty="0">
                        <a:latin typeface="ＭＳ ゴシック"/>
                        <a:cs typeface="ＭＳ ゴシック"/>
                      </a:endParaRPr>
                    </a:p>
                  </a:txBody>
                  <a:tcPr marL="0" marR="0" marT="10795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25489"/>
                    </a:solidFill>
                  </a:tcPr>
                </a:tc>
                <a:tc>
                  <a:txBody>
                    <a:bodyPr/>
                    <a:lstStyle/>
                    <a:p>
                      <a:pPr algn="ctr">
                        <a:lnSpc>
                          <a:spcPct val="100000"/>
                        </a:lnSpc>
                        <a:spcBef>
                          <a:spcPts val="850"/>
                        </a:spcBef>
                      </a:pPr>
                      <a:r>
                        <a:rPr sz="1800" b="1" dirty="0">
                          <a:solidFill>
                            <a:srgbClr val="FFFFFF"/>
                          </a:solidFill>
                          <a:latin typeface="ＭＳ ゴシック"/>
                          <a:cs typeface="ＭＳ ゴシック"/>
                        </a:rPr>
                        <a:t>日</a:t>
                      </a:r>
                      <a:endParaRPr sz="1800" dirty="0">
                        <a:latin typeface="ＭＳ ゴシック"/>
                        <a:cs typeface="ＭＳ ゴシック"/>
                      </a:endParaRPr>
                    </a:p>
                  </a:txBody>
                  <a:tcPr marL="0" marR="0" marT="10795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25489"/>
                    </a:solidFill>
                  </a:tcPr>
                </a:tc>
                <a:tc>
                  <a:txBody>
                    <a:bodyPr/>
                    <a:lstStyle/>
                    <a:p>
                      <a:pPr marL="1270" algn="ctr">
                        <a:lnSpc>
                          <a:spcPct val="100000"/>
                        </a:lnSpc>
                        <a:spcBef>
                          <a:spcPts val="850"/>
                        </a:spcBef>
                        <a:tabLst>
                          <a:tab pos="1151890" algn="l"/>
                        </a:tabLst>
                      </a:pPr>
                      <a:r>
                        <a:rPr sz="1800" b="1" spc="-10" dirty="0">
                          <a:solidFill>
                            <a:srgbClr val="FFFFFF"/>
                          </a:solidFill>
                          <a:latin typeface="ＭＳ ゴシック"/>
                          <a:cs typeface="ＭＳ ゴシック"/>
                        </a:rPr>
                        <a:t>項	目</a:t>
                      </a:r>
                      <a:endParaRPr sz="1800" dirty="0">
                        <a:latin typeface="ＭＳ ゴシック"/>
                        <a:cs typeface="ＭＳ ゴシック"/>
                      </a:endParaRPr>
                    </a:p>
                  </a:txBody>
                  <a:tcPr marL="0" marR="0" marT="1079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25489"/>
                    </a:solidFill>
                  </a:tcPr>
                </a:tc>
                <a:extLst>
                  <a:ext uri="{0D108BD9-81ED-4DB2-BD59-A6C34878D82A}">
                    <a16:rowId xmlns:a16="http://schemas.microsoft.com/office/drawing/2014/main" val="10000"/>
                  </a:ext>
                </a:extLst>
              </a:tr>
              <a:tr h="566119">
                <a:tc>
                  <a:txBody>
                    <a:bodyPr/>
                    <a:lstStyle/>
                    <a:p>
                      <a:pPr marL="91440" algn="ctr">
                        <a:lnSpc>
                          <a:spcPct val="100000"/>
                        </a:lnSpc>
                        <a:spcBef>
                          <a:spcPts val="395"/>
                        </a:spcBef>
                      </a:pPr>
                      <a:r>
                        <a:rPr lang="ja-JP" altLang="en-US" sz="1100" dirty="0">
                          <a:latin typeface="ＭＳ Ｐゴシック" panose="020B0600070205080204" pitchFamily="50" charset="-128"/>
                          <a:ea typeface="ＭＳ Ｐゴシック" panose="020B0600070205080204" pitchFamily="50" charset="-128"/>
                          <a:cs typeface="ＭＳ ゴシック"/>
                        </a:rPr>
                        <a:t>令７年</a:t>
                      </a:r>
                      <a:endParaRPr lang="en-US" altLang="ja-JP" sz="1100" dirty="0">
                        <a:latin typeface="ＭＳ Ｐゴシック" panose="020B0600070205080204" pitchFamily="50" charset="-128"/>
                        <a:ea typeface="ＭＳ Ｐゴシック" panose="020B0600070205080204" pitchFamily="50" charset="-128"/>
                        <a:cs typeface="ＭＳ ゴシック"/>
                      </a:endParaRPr>
                    </a:p>
                    <a:p>
                      <a:pPr marL="91440" algn="ctr">
                        <a:lnSpc>
                          <a:spcPct val="100000"/>
                        </a:lnSpc>
                        <a:spcBef>
                          <a:spcPts val="395"/>
                        </a:spcBef>
                      </a:pPr>
                      <a:r>
                        <a:rPr lang="en-US" altLang="ja-JP" sz="1800" dirty="0">
                          <a:latin typeface="ＭＳ Ｐゴシック" panose="020B0600070205080204" pitchFamily="50" charset="-128"/>
                          <a:ea typeface="ＭＳ Ｐゴシック" panose="020B0600070205080204" pitchFamily="50" charset="-128"/>
                          <a:cs typeface="ＭＳ ゴシック"/>
                        </a:rPr>
                        <a:t>2</a:t>
                      </a:r>
                      <a:r>
                        <a:rPr lang="ja-JP" altLang="en-US" sz="1800" dirty="0">
                          <a:latin typeface="ＭＳ Ｐゴシック" panose="020B0600070205080204" pitchFamily="50" charset="-128"/>
                          <a:ea typeface="ＭＳ Ｐゴシック" panose="020B0600070205080204" pitchFamily="50" charset="-128"/>
                          <a:cs typeface="ＭＳ ゴシック"/>
                        </a:rPr>
                        <a:t>月</a:t>
                      </a:r>
                      <a:endParaRPr sz="1800" dirty="0">
                        <a:latin typeface="ＭＳ Ｐゴシック" panose="020B0600070205080204" pitchFamily="50" charset="-128"/>
                        <a:ea typeface="ＭＳ Ｐゴシック" panose="020B0600070205080204" pitchFamily="50" charset="-128"/>
                        <a:cs typeface="ＭＳ ゴシック"/>
                      </a:endParaRPr>
                    </a:p>
                  </a:txBody>
                  <a:tcPr marL="0" marR="0" marT="50165"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1DA"/>
                    </a:solidFill>
                  </a:tcPr>
                </a:tc>
                <a:tc>
                  <a:txBody>
                    <a:bodyPr/>
                    <a:lstStyle/>
                    <a:p>
                      <a:pPr algn="ctr">
                        <a:lnSpc>
                          <a:spcPct val="100000"/>
                        </a:lnSpc>
                        <a:spcBef>
                          <a:spcPts val="1140"/>
                        </a:spcBef>
                      </a:pPr>
                      <a:r>
                        <a:rPr lang="en-US" altLang="ja-JP" sz="1800" dirty="0">
                          <a:latin typeface="ＭＳ Ｐゴシック" panose="020B0600070205080204" pitchFamily="50" charset="-128"/>
                          <a:ea typeface="ＭＳ Ｐゴシック" panose="020B0600070205080204" pitchFamily="50" charset="-128"/>
                          <a:cs typeface="ＭＳ ゴシック"/>
                        </a:rPr>
                        <a:t>1</a:t>
                      </a:r>
                      <a:r>
                        <a:rPr lang="ja-JP" altLang="en-US" sz="1800" dirty="0">
                          <a:latin typeface="ＭＳ Ｐゴシック" panose="020B0600070205080204" pitchFamily="50" charset="-128"/>
                          <a:ea typeface="ＭＳ Ｐゴシック" panose="020B0600070205080204" pitchFamily="50" charset="-128"/>
                          <a:cs typeface="ＭＳ ゴシック"/>
                        </a:rPr>
                        <a:t>日</a:t>
                      </a:r>
                      <a:endParaRPr sz="1800" dirty="0">
                        <a:latin typeface="ＭＳ Ｐゴシック" panose="020B0600070205080204" pitchFamily="50" charset="-128"/>
                        <a:ea typeface="ＭＳ Ｐゴシック" panose="020B0600070205080204" pitchFamily="50" charset="-128"/>
                        <a:cs typeface="ＭＳ ゴシック"/>
                      </a:endParaRPr>
                    </a:p>
                  </a:txBody>
                  <a:tcPr marL="0" marR="0" marT="14478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1DA"/>
                    </a:solidFill>
                  </a:tcPr>
                </a:tc>
                <a:tc>
                  <a:txBody>
                    <a:bodyPr/>
                    <a:lstStyle/>
                    <a:p>
                      <a:pPr marL="320675" marR="0" lvl="0" indent="-229870" algn="l" defTabSz="914400" rtl="0" eaLnBrk="1" fontAlgn="auto" latinLnBrk="0" hangingPunct="1">
                        <a:lnSpc>
                          <a:spcPct val="100000"/>
                        </a:lnSpc>
                        <a:spcBef>
                          <a:spcPts val="1140"/>
                        </a:spcBef>
                        <a:spcAft>
                          <a:spcPts val="0"/>
                        </a:spcAft>
                        <a:buClrTx/>
                        <a:buSzPct val="94444"/>
                        <a:buFontTx/>
                        <a:buChar char="○"/>
                        <a:tabLst>
                          <a:tab pos="320675" algn="l"/>
                        </a:tabLst>
                        <a:defRPr/>
                      </a:pPr>
                      <a:r>
                        <a:rPr lang="ja-JP" altLang="en-US" sz="1800" dirty="0">
                          <a:latin typeface="ＭＳ Ｐゴシック" panose="020B0600070205080204" pitchFamily="50" charset="-128"/>
                          <a:ea typeface="ＭＳ Ｐゴシック" panose="020B0600070205080204" pitchFamily="50" charset="-128"/>
                          <a:cs typeface="ＭＳ ゴシック"/>
                        </a:rPr>
                        <a:t>ハローワークにおける令和８年</a:t>
                      </a:r>
                      <a:r>
                        <a:rPr lang="en-US" altLang="ja-JP" sz="1800" dirty="0">
                          <a:latin typeface="ＭＳ Ｐゴシック" panose="020B0600070205080204" pitchFamily="50" charset="-128"/>
                          <a:ea typeface="ＭＳ Ｐゴシック" panose="020B0600070205080204" pitchFamily="50" charset="-128"/>
                          <a:cs typeface="ＭＳ ゴシック"/>
                        </a:rPr>
                        <a:t>3</a:t>
                      </a:r>
                      <a:r>
                        <a:rPr lang="ja-JP" altLang="en-US" sz="1800" dirty="0">
                          <a:latin typeface="ＭＳ Ｐゴシック" panose="020B0600070205080204" pitchFamily="50" charset="-128"/>
                          <a:ea typeface="ＭＳ Ｐゴシック" panose="020B0600070205080204" pitchFamily="50" charset="-128"/>
                          <a:cs typeface="ＭＳ ゴシック"/>
                        </a:rPr>
                        <a:t>月卒向け大学等求人申込開始</a:t>
                      </a:r>
                    </a:p>
                  </a:txBody>
                  <a:tcPr marL="0" marR="0" marT="1447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1D1DA"/>
                    </a:solidFill>
                  </a:tcPr>
                </a:tc>
                <a:extLst>
                  <a:ext uri="{0D108BD9-81ED-4DB2-BD59-A6C34878D82A}">
                    <a16:rowId xmlns:a16="http://schemas.microsoft.com/office/drawing/2014/main" val="10001"/>
                  </a:ext>
                </a:extLst>
              </a:tr>
              <a:tr h="576000">
                <a:tc>
                  <a:txBody>
                    <a:bodyPr/>
                    <a:lstStyle/>
                    <a:p>
                      <a:pPr marL="0" marR="0" lvl="0" indent="0" algn="ctr" defTabSz="914400" rtl="0" eaLnBrk="1" fontAlgn="auto" latinLnBrk="0" hangingPunct="1">
                        <a:lnSpc>
                          <a:spcPct val="100000"/>
                        </a:lnSpc>
                        <a:spcBef>
                          <a:spcPts val="55"/>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 4</a:t>
                      </a:r>
                      <a:r>
                        <a:rPr lang="ja-JP" altLang="en-US" sz="1800" dirty="0">
                          <a:latin typeface="ＭＳ Ｐゴシック" panose="020B0600070205080204" pitchFamily="50" charset="-128"/>
                          <a:ea typeface="ＭＳ Ｐゴシック" panose="020B0600070205080204" pitchFamily="50" charset="-128"/>
                          <a:cs typeface="ＭＳ ゴシック"/>
                        </a:rPr>
                        <a:t>月</a:t>
                      </a:r>
                    </a:p>
                  </a:txBody>
                  <a:tcPr marL="0" marR="0" marT="698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D"/>
                    </a:solidFill>
                  </a:tcPr>
                </a:tc>
                <a:tc>
                  <a:txBody>
                    <a:bodyPr/>
                    <a:lstStyle/>
                    <a:p>
                      <a:pPr marL="0" marR="0" lvl="0" indent="0" algn="ctr" defTabSz="914400" rtl="0" eaLnBrk="1" fontAlgn="auto" latinLnBrk="0" hangingPunct="1">
                        <a:lnSpc>
                          <a:spcPct val="100000"/>
                        </a:lnSpc>
                        <a:spcBef>
                          <a:spcPts val="55"/>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1</a:t>
                      </a:r>
                      <a:r>
                        <a:rPr lang="ja-JP" altLang="en-US" sz="1800" dirty="0">
                          <a:latin typeface="ＭＳ Ｐゴシック" panose="020B0600070205080204" pitchFamily="50" charset="-128"/>
                          <a:ea typeface="ＭＳ Ｐゴシック" panose="020B0600070205080204" pitchFamily="50" charset="-128"/>
                          <a:cs typeface="ＭＳ ゴシック"/>
                        </a:rPr>
                        <a:t>日</a:t>
                      </a:r>
                    </a:p>
                  </a:txBody>
                  <a:tcPr marL="0" marR="0" marT="698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D"/>
                    </a:solidFill>
                  </a:tcPr>
                </a:tc>
                <a:tc>
                  <a:txBody>
                    <a:bodyPr/>
                    <a:lstStyle/>
                    <a:p>
                      <a:pPr marL="90805" marR="0" lvl="0" indent="0" algn="l" defTabSz="914400" rtl="0" eaLnBrk="1" fontAlgn="auto" latinLnBrk="0" hangingPunct="1">
                        <a:lnSpc>
                          <a:spcPct val="100000"/>
                        </a:lnSpc>
                        <a:spcBef>
                          <a:spcPts val="815"/>
                        </a:spcBef>
                        <a:spcAft>
                          <a:spcPts val="0"/>
                        </a:spcAft>
                        <a:buClrTx/>
                        <a:buSzTx/>
                        <a:buFontTx/>
                        <a:buNone/>
                        <a:tabLst/>
                        <a:defRPr/>
                      </a:pPr>
                      <a:r>
                        <a:rPr lang="ja-JP" altLang="en-US" sz="1800" dirty="0">
                          <a:latin typeface="ＭＳ Ｐゴシック" panose="020B0600070205080204" pitchFamily="50" charset="-128"/>
                          <a:ea typeface="ＭＳ Ｐゴシック" panose="020B0600070205080204" pitchFamily="50" charset="-128"/>
                          <a:cs typeface="ＭＳ ゴシック"/>
                        </a:rPr>
                        <a:t>〇求人連絡開始 </a:t>
                      </a:r>
                      <a:r>
                        <a:rPr lang="en-US" altLang="ja-JP" sz="1800" dirty="0">
                          <a:latin typeface="ＭＳ Ｐゴシック" panose="020B0600070205080204" pitchFamily="50" charset="-128"/>
                          <a:ea typeface="ＭＳ Ｐゴシック" panose="020B0600070205080204" pitchFamily="50" charset="-128"/>
                          <a:cs typeface="ＭＳ ゴシック"/>
                        </a:rPr>
                        <a:t>(</a:t>
                      </a:r>
                      <a:r>
                        <a:rPr lang="ja-JP" altLang="en-US" sz="1800" dirty="0">
                          <a:latin typeface="ＭＳ Ｐゴシック" panose="020B0600070205080204" pitchFamily="50" charset="-128"/>
                          <a:ea typeface="ＭＳ Ｐゴシック" panose="020B0600070205080204" pitchFamily="50" charset="-128"/>
                          <a:cs typeface="ＭＳ ゴシック"/>
                        </a:rPr>
                        <a:t>大学等）</a:t>
                      </a:r>
                    </a:p>
                  </a:txBody>
                  <a:tcPr marL="0" marR="0" marT="1035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D"/>
                    </a:solidFill>
                  </a:tcPr>
                </a:tc>
                <a:extLst>
                  <a:ext uri="{0D108BD9-81ED-4DB2-BD59-A6C34878D82A}">
                    <a16:rowId xmlns:a16="http://schemas.microsoft.com/office/drawing/2014/main" val="10002"/>
                  </a:ext>
                </a:extLst>
              </a:tr>
              <a:tr h="756000">
                <a:tc>
                  <a:txBody>
                    <a:bodyPr/>
                    <a:lstStyle/>
                    <a:p>
                      <a:pPr algn="ctr">
                        <a:lnSpc>
                          <a:spcPct val="100000"/>
                        </a:lnSpc>
                        <a:spcBef>
                          <a:spcPts val="20"/>
                        </a:spcBef>
                      </a:pPr>
                      <a:r>
                        <a:rPr lang="en-US" sz="1800" dirty="0">
                          <a:latin typeface="ＭＳ Ｐゴシック" panose="020B0600070205080204" pitchFamily="50" charset="-128"/>
                          <a:ea typeface="ＭＳ Ｐゴシック" panose="020B0600070205080204" pitchFamily="50" charset="-128"/>
                          <a:cs typeface="ＭＳ ゴシック"/>
                        </a:rPr>
                        <a:t> 6</a:t>
                      </a:r>
                      <a:r>
                        <a:rPr lang="ja-JP" altLang="en-US" sz="1800" dirty="0">
                          <a:latin typeface="ＭＳ Ｐゴシック" panose="020B0600070205080204" pitchFamily="50" charset="-128"/>
                          <a:ea typeface="ＭＳ Ｐゴシック" panose="020B0600070205080204" pitchFamily="50" charset="-128"/>
                          <a:cs typeface="ＭＳ ゴシック"/>
                        </a:rPr>
                        <a:t>月</a:t>
                      </a:r>
                      <a:endParaRPr sz="1800" dirty="0">
                        <a:latin typeface="ＭＳ Ｐゴシック" panose="020B0600070205080204" pitchFamily="50" charset="-128"/>
                        <a:ea typeface="ＭＳ Ｐゴシック" panose="020B0600070205080204" pitchFamily="50" charset="-128"/>
                        <a:cs typeface="ＭＳ ゴシック"/>
                      </a:endParaRPr>
                    </a:p>
                  </a:txBody>
                  <a:tcPr marL="0" marR="0" marT="25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1DA"/>
                    </a:solidFill>
                  </a:tcPr>
                </a:tc>
                <a:tc>
                  <a:txBody>
                    <a:bodyPr/>
                    <a:lstStyle/>
                    <a:p>
                      <a:pPr marL="0" marR="0" lvl="0" indent="0" algn="ctr" defTabSz="914400" rtl="0" eaLnBrk="1" fontAlgn="auto" latinLnBrk="0" hangingPunct="1">
                        <a:lnSpc>
                          <a:spcPct val="100000"/>
                        </a:lnSpc>
                        <a:spcBef>
                          <a:spcPts val="20"/>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1</a:t>
                      </a:r>
                      <a:r>
                        <a:rPr lang="ja-JP" altLang="en-US" sz="1800" dirty="0">
                          <a:latin typeface="ＭＳ Ｐゴシック" panose="020B0600070205080204" pitchFamily="50" charset="-128"/>
                          <a:ea typeface="ＭＳ Ｐゴシック" panose="020B0600070205080204" pitchFamily="50" charset="-128"/>
                          <a:cs typeface="ＭＳ ゴシック"/>
                        </a:rPr>
                        <a:t>日</a:t>
                      </a:r>
                    </a:p>
                  </a:txBody>
                  <a:tcPr marL="0" marR="0" marT="254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1DA"/>
                    </a:solidFill>
                  </a:tcPr>
                </a:tc>
                <a:tc>
                  <a:txBody>
                    <a:bodyPr/>
                    <a:lstStyle/>
                    <a:p>
                      <a:pPr marL="90805">
                        <a:lnSpc>
                          <a:spcPct val="100000"/>
                        </a:lnSpc>
                        <a:spcBef>
                          <a:spcPts val="815"/>
                        </a:spcBef>
                      </a:pPr>
                      <a:r>
                        <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rPr>
                        <a:t>〇採用選考開始 </a:t>
                      </a:r>
                      <a:r>
                        <a:rPr lang="en-US" altLang="ja-JP" sz="1800" b="0" dirty="0">
                          <a:solidFill>
                            <a:schemeClr val="tx1"/>
                          </a:solidFill>
                          <a:latin typeface="ＭＳ Ｐゴシック" panose="020B0600070205080204" pitchFamily="50" charset="-128"/>
                          <a:ea typeface="ＭＳ Ｐゴシック" panose="020B0600070205080204" pitchFamily="50" charset="-128"/>
                          <a:cs typeface="ＭＳ ゴシック"/>
                        </a:rPr>
                        <a:t>(</a:t>
                      </a:r>
                      <a:r>
                        <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rPr>
                        <a:t>大学等）</a:t>
                      </a:r>
                    </a:p>
                    <a:p>
                      <a:pPr marL="90805">
                        <a:lnSpc>
                          <a:spcPct val="100000"/>
                        </a:lnSpc>
                      </a:pPr>
                      <a:r>
                        <a:rPr lang="ja-JP" altLang="en-US" sz="1800" b="0" spc="10" dirty="0">
                          <a:solidFill>
                            <a:schemeClr val="tx1"/>
                          </a:solidFill>
                          <a:latin typeface="ＭＳ Ｐゴシック" panose="020B0600070205080204" pitchFamily="50" charset="-128"/>
                          <a:ea typeface="ＭＳ Ｐゴシック" panose="020B0600070205080204" pitchFamily="50" charset="-128"/>
                          <a:cs typeface="ＭＳ ゴシック"/>
                        </a:rPr>
                        <a:t>〇求人申込開始 </a:t>
                      </a:r>
                      <a:r>
                        <a:rPr lang="en-US" altLang="ja-JP" sz="1800" b="0" spc="10" dirty="0">
                          <a:solidFill>
                            <a:schemeClr val="tx1"/>
                          </a:solidFill>
                          <a:latin typeface="ＭＳ Ｐゴシック" panose="020B0600070205080204" pitchFamily="50" charset="-128"/>
                          <a:ea typeface="ＭＳ Ｐゴシック" panose="020B0600070205080204" pitchFamily="50" charset="-128"/>
                          <a:cs typeface="ＭＳ ゴシック"/>
                        </a:rPr>
                        <a:t>(</a:t>
                      </a:r>
                      <a:r>
                        <a:rPr lang="ja-JP" altLang="en-US" sz="1800" b="0" spc="10" dirty="0">
                          <a:solidFill>
                            <a:schemeClr val="tx1"/>
                          </a:solidFill>
                          <a:latin typeface="ＭＳ Ｐゴシック" panose="020B0600070205080204" pitchFamily="50" charset="-128"/>
                          <a:ea typeface="ＭＳ Ｐゴシック" panose="020B0600070205080204" pitchFamily="50" charset="-128"/>
                          <a:cs typeface="ＭＳ ゴシック"/>
                        </a:rPr>
                        <a:t>中学・高校</a:t>
                      </a:r>
                      <a:r>
                        <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rPr>
                        <a:t>）</a:t>
                      </a:r>
                    </a:p>
                  </a:txBody>
                  <a:tcPr marL="0" marR="0" marT="990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1DA"/>
                    </a:solidFill>
                  </a:tcPr>
                </a:tc>
                <a:extLst>
                  <a:ext uri="{0D108BD9-81ED-4DB2-BD59-A6C34878D82A}">
                    <a16:rowId xmlns:a16="http://schemas.microsoft.com/office/drawing/2014/main" val="10003"/>
                  </a:ext>
                </a:extLst>
              </a:tr>
              <a:tr h="720000">
                <a:tc>
                  <a:txBody>
                    <a:bodyPr/>
                    <a:lstStyle/>
                    <a:p>
                      <a:pPr marL="0" marR="0" lvl="0" indent="0" algn="ctr" defTabSz="914400" rtl="0" eaLnBrk="1" fontAlgn="auto" latinLnBrk="0" hangingPunct="1">
                        <a:lnSpc>
                          <a:spcPct val="100000"/>
                        </a:lnSpc>
                        <a:spcBef>
                          <a:spcPts val="55"/>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 7</a:t>
                      </a:r>
                      <a:r>
                        <a:rPr lang="ja-JP" altLang="en-US" sz="1800" dirty="0">
                          <a:latin typeface="ＭＳ Ｐゴシック" panose="020B0600070205080204" pitchFamily="50" charset="-128"/>
                          <a:ea typeface="ＭＳ Ｐゴシック" panose="020B0600070205080204" pitchFamily="50" charset="-128"/>
                          <a:cs typeface="ＭＳ ゴシック"/>
                        </a:rPr>
                        <a:t>月</a:t>
                      </a:r>
                    </a:p>
                  </a:txBody>
                  <a:tcPr marL="0" marR="0" marT="698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D"/>
                    </a:solidFill>
                  </a:tcPr>
                </a:tc>
                <a:tc>
                  <a:txBody>
                    <a:bodyPr/>
                    <a:lstStyle/>
                    <a:p>
                      <a:pPr marL="124460" marR="116839" lvl="0" indent="114300" algn="l" defTabSz="914400" rtl="0" eaLnBrk="1" fontAlgn="auto" latinLnBrk="0" hangingPunct="1">
                        <a:lnSpc>
                          <a:spcPct val="100000"/>
                        </a:lnSpc>
                        <a:spcBef>
                          <a:spcPts val="815"/>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 1</a:t>
                      </a:r>
                      <a:r>
                        <a:rPr lang="ja-JP" altLang="en-US" sz="1800" dirty="0">
                          <a:latin typeface="ＭＳ Ｐゴシック" panose="020B0600070205080204" pitchFamily="50" charset="-128"/>
                          <a:ea typeface="ＭＳ Ｐゴシック" panose="020B0600070205080204" pitchFamily="50" charset="-128"/>
                          <a:cs typeface="ＭＳ ゴシック"/>
                        </a:rPr>
                        <a:t>日</a:t>
                      </a:r>
                    </a:p>
                  </a:txBody>
                  <a:tcPr marL="0" marR="0" marT="10350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D"/>
                    </a:solidFill>
                  </a:tcPr>
                </a:tc>
                <a:tc>
                  <a:txBody>
                    <a:bodyPr/>
                    <a:lstStyle/>
                    <a:p>
                      <a:pPr marL="90805" marR="0" lvl="0" indent="0" algn="l" defTabSz="914400" rtl="0" eaLnBrk="1" fontAlgn="auto" latinLnBrk="0" hangingPunct="1">
                        <a:lnSpc>
                          <a:spcPct val="100000"/>
                        </a:lnSpc>
                        <a:spcBef>
                          <a:spcPts val="815"/>
                        </a:spcBef>
                        <a:spcAft>
                          <a:spcPts val="0"/>
                        </a:spcAft>
                        <a:buClrTx/>
                        <a:buSzTx/>
                        <a:buFontTx/>
                        <a:buNone/>
                        <a:tabLst/>
                        <a:defRPr/>
                      </a:pPr>
                      <a:r>
                        <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rPr>
                        <a:t>〇ハローワークから事業所へ求人票の返戻（高校</a:t>
                      </a:r>
                      <a:r>
                        <a:rPr lang="ja-JP" altLang="en-US" sz="1800" b="0" spc="-10" dirty="0">
                          <a:solidFill>
                            <a:schemeClr val="tx1"/>
                          </a:solidFill>
                          <a:latin typeface="ＭＳ Ｐゴシック" panose="020B0600070205080204" pitchFamily="50" charset="-128"/>
                          <a:ea typeface="ＭＳ Ｐゴシック" panose="020B0600070205080204" pitchFamily="50" charset="-128"/>
                          <a:cs typeface="ＭＳ ゴシック"/>
                        </a:rPr>
                        <a:t>） </a:t>
                      </a:r>
                      <a:endParaRPr lang="en-US" altLang="ja-JP" sz="1800" b="0" spc="-894" dirty="0">
                        <a:solidFill>
                          <a:schemeClr val="tx1"/>
                        </a:solidFill>
                        <a:latin typeface="ＭＳ Ｐゴシック" panose="020B0600070205080204" pitchFamily="50" charset="-128"/>
                        <a:ea typeface="ＭＳ Ｐゴシック" panose="020B0600070205080204" pitchFamily="50" charset="-128"/>
                        <a:cs typeface="ＭＳ ゴシック"/>
                      </a:endParaRPr>
                    </a:p>
                    <a:p>
                      <a:pPr marL="90805" marR="0" lvl="0" indent="0" algn="l" defTabSz="914400" rtl="0" eaLnBrk="1" fontAlgn="auto" latinLnBrk="0" hangingPunct="1">
                        <a:lnSpc>
                          <a:spcPct val="100000"/>
                        </a:lnSpc>
                        <a:spcBef>
                          <a:spcPts val="0"/>
                        </a:spcBef>
                        <a:spcAft>
                          <a:spcPts val="0"/>
                        </a:spcAft>
                        <a:buClrTx/>
                        <a:buSzTx/>
                        <a:buFontTx/>
                        <a:buNone/>
                        <a:tabLst/>
                        <a:defRPr/>
                      </a:pPr>
                      <a:r>
                        <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rPr>
                        <a:t>〇事業所から高校へ求人票の提</a:t>
                      </a:r>
                      <a:r>
                        <a:rPr lang="ja-JP" altLang="en-US" sz="1800" b="0" spc="-10" dirty="0">
                          <a:solidFill>
                            <a:schemeClr val="tx1"/>
                          </a:solidFill>
                          <a:latin typeface="ＭＳ Ｐゴシック" panose="020B0600070205080204" pitchFamily="50" charset="-128"/>
                          <a:ea typeface="ＭＳ Ｐゴシック" panose="020B0600070205080204" pitchFamily="50" charset="-128"/>
                          <a:cs typeface="ＭＳ ゴシック"/>
                        </a:rPr>
                        <a:t>出</a:t>
                      </a:r>
                      <a:endPar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endParaRPr>
                    </a:p>
                  </a:txBody>
                  <a:tcPr marL="0" marR="0" marT="1035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8ED"/>
                    </a:solidFill>
                  </a:tcPr>
                </a:tc>
                <a:extLst>
                  <a:ext uri="{0D108BD9-81ED-4DB2-BD59-A6C34878D82A}">
                    <a16:rowId xmlns:a16="http://schemas.microsoft.com/office/drawing/2014/main" val="10004"/>
                  </a:ext>
                </a:extLst>
              </a:tr>
              <a:tr h="792000">
                <a:tc>
                  <a:txBody>
                    <a:bodyPr/>
                    <a:lstStyle/>
                    <a:p>
                      <a:pPr algn="ctr">
                        <a:lnSpc>
                          <a:spcPct val="100000"/>
                        </a:lnSpc>
                        <a:spcBef>
                          <a:spcPts val="850"/>
                        </a:spcBef>
                      </a:pPr>
                      <a:r>
                        <a:rPr lang="en-US" sz="1800" dirty="0">
                          <a:latin typeface="ＭＳ Ｐゴシック" panose="020B0600070205080204" pitchFamily="50" charset="-128"/>
                          <a:ea typeface="ＭＳ Ｐゴシック" panose="020B0600070205080204" pitchFamily="50" charset="-128"/>
                          <a:cs typeface="ＭＳ ゴシック"/>
                        </a:rPr>
                        <a:t> 9</a:t>
                      </a:r>
                      <a:r>
                        <a:rPr lang="ja-JP" altLang="en-US" sz="1800" dirty="0">
                          <a:latin typeface="ＭＳ Ｐゴシック" panose="020B0600070205080204" pitchFamily="50" charset="-128"/>
                          <a:ea typeface="ＭＳ Ｐゴシック" panose="020B0600070205080204" pitchFamily="50" charset="-128"/>
                          <a:cs typeface="ＭＳ ゴシック"/>
                        </a:rPr>
                        <a:t>月</a:t>
                      </a:r>
                      <a:endParaRPr sz="1800" dirty="0">
                        <a:latin typeface="ＭＳ Ｐゴシック" panose="020B0600070205080204" pitchFamily="50" charset="-128"/>
                        <a:ea typeface="ＭＳ Ｐゴシック" panose="020B0600070205080204" pitchFamily="50" charset="-128"/>
                        <a:cs typeface="ＭＳ ゴシック"/>
                      </a:endParaRPr>
                    </a:p>
                  </a:txBody>
                  <a:tcPr marL="0" marR="0" marT="10795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1DA"/>
                    </a:solidFill>
                  </a:tcPr>
                </a:tc>
                <a:tc>
                  <a:txBody>
                    <a:bodyPr/>
                    <a:lstStyle/>
                    <a:p>
                      <a:pPr marL="0" marR="0" lvl="0" indent="0" algn="ctr" defTabSz="914400" rtl="0" eaLnBrk="1" fontAlgn="auto" latinLnBrk="0" hangingPunct="1">
                        <a:lnSpc>
                          <a:spcPct val="100000"/>
                        </a:lnSpc>
                        <a:spcBef>
                          <a:spcPts val="850"/>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5</a:t>
                      </a:r>
                      <a:r>
                        <a:rPr lang="ja-JP" altLang="en-US" sz="1800" dirty="0">
                          <a:latin typeface="ＭＳ Ｐゴシック" panose="020B0600070205080204" pitchFamily="50" charset="-128"/>
                          <a:ea typeface="ＭＳ Ｐゴシック" panose="020B0600070205080204" pitchFamily="50" charset="-128"/>
                          <a:cs typeface="ＭＳ ゴシック"/>
                        </a:rPr>
                        <a:t>日</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16</a:t>
                      </a:r>
                      <a:r>
                        <a:rPr lang="ja-JP" altLang="en-US" sz="1800" dirty="0">
                          <a:latin typeface="ＭＳ Ｐゴシック" panose="020B0600070205080204" pitchFamily="50" charset="-128"/>
                          <a:ea typeface="ＭＳ Ｐゴシック" panose="020B0600070205080204" pitchFamily="50" charset="-128"/>
                          <a:cs typeface="ＭＳ ゴシック"/>
                        </a:rPr>
                        <a:t>日</a:t>
                      </a:r>
                    </a:p>
                  </a:txBody>
                  <a:tcPr marL="0" marR="0" marT="107950" marB="0">
                    <a:lnL w="12700">
                      <a:solidFill>
                        <a:srgbClr val="FFFFFF"/>
                      </a:solidFill>
                      <a:prstDash val="solid"/>
                    </a:lnL>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rgbClr val="D1D1DA"/>
                    </a:solidFill>
                  </a:tcPr>
                </a:tc>
                <a:tc>
                  <a:txBody>
                    <a:bodyPr/>
                    <a:lstStyle/>
                    <a:p>
                      <a:pPr marL="90805">
                        <a:lnSpc>
                          <a:spcPct val="100000"/>
                        </a:lnSpc>
                        <a:spcBef>
                          <a:spcPts val="815"/>
                        </a:spcBef>
                      </a:pPr>
                      <a:r>
                        <a:rPr lang="ja-JP" altLang="en-US" sz="1800" b="0" spc="10" dirty="0">
                          <a:solidFill>
                            <a:schemeClr val="tx1"/>
                          </a:solidFill>
                          <a:latin typeface="ＭＳ Ｐゴシック" panose="020B0600070205080204" pitchFamily="50" charset="-128"/>
                          <a:ea typeface="ＭＳ Ｐゴシック" panose="020B0600070205080204" pitchFamily="50" charset="-128"/>
                          <a:cs typeface="ＭＳ ゴシック"/>
                        </a:rPr>
                        <a:t>〇高校からの応募・紹</a:t>
                      </a:r>
                      <a:r>
                        <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rPr>
                        <a:t>介</a:t>
                      </a:r>
                    </a:p>
                    <a:p>
                      <a:pPr marL="90805">
                        <a:lnSpc>
                          <a:spcPct val="100000"/>
                        </a:lnSpc>
                      </a:pPr>
                      <a:r>
                        <a:rPr lang="ja-JP" altLang="en-US" sz="1800" b="0" spc="10" dirty="0">
                          <a:solidFill>
                            <a:schemeClr val="tx1"/>
                          </a:solidFill>
                          <a:latin typeface="ＭＳ Ｐゴシック" panose="020B0600070205080204" pitchFamily="50" charset="-128"/>
                          <a:ea typeface="ＭＳ Ｐゴシック" panose="020B0600070205080204" pitchFamily="50" charset="-128"/>
                          <a:cs typeface="ＭＳ ゴシック"/>
                        </a:rPr>
                        <a:t>〇高校生の採用選考開始・採否決</a:t>
                      </a:r>
                      <a:r>
                        <a:rPr lang="ja-JP" altLang="en-US" sz="1800" b="0" dirty="0">
                          <a:solidFill>
                            <a:schemeClr val="tx1"/>
                          </a:solidFill>
                          <a:latin typeface="ＭＳ Ｐゴシック" panose="020B0600070205080204" pitchFamily="50" charset="-128"/>
                          <a:ea typeface="ＭＳ Ｐゴシック" panose="020B0600070205080204" pitchFamily="50" charset="-128"/>
                          <a:cs typeface="ＭＳ ゴシック"/>
                        </a:rPr>
                        <a:t>定</a:t>
                      </a:r>
                    </a:p>
                  </a:txBody>
                  <a:tcPr marL="0" marR="0" marT="1079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1D1DA"/>
                    </a:solidFill>
                  </a:tcPr>
                </a:tc>
                <a:extLst>
                  <a:ext uri="{0D108BD9-81ED-4DB2-BD59-A6C34878D82A}">
                    <a16:rowId xmlns:a16="http://schemas.microsoft.com/office/drawing/2014/main" val="10005"/>
                  </a:ext>
                </a:extLst>
              </a:tr>
              <a:tr h="566119">
                <a:tc>
                  <a:txBody>
                    <a:bodyPr/>
                    <a:lstStyle/>
                    <a:p>
                      <a:pPr marL="91440" algn="ctr">
                        <a:lnSpc>
                          <a:spcPct val="100000"/>
                        </a:lnSpc>
                        <a:spcBef>
                          <a:spcPts val="405"/>
                        </a:spcBef>
                      </a:pPr>
                      <a:r>
                        <a:rPr lang="en-US" altLang="ja-JP" sz="1800" dirty="0">
                          <a:latin typeface="ＭＳ Ｐゴシック" panose="020B0600070205080204" pitchFamily="50" charset="-128"/>
                          <a:ea typeface="ＭＳ Ｐゴシック" panose="020B0600070205080204" pitchFamily="50" charset="-128"/>
                          <a:cs typeface="ＭＳ ゴシック"/>
                        </a:rPr>
                        <a:t>10</a:t>
                      </a:r>
                      <a:r>
                        <a:rPr lang="ja-JP" altLang="en-US" sz="1800" dirty="0">
                          <a:latin typeface="ＭＳ Ｐゴシック" panose="020B0600070205080204" pitchFamily="50" charset="-128"/>
                          <a:ea typeface="ＭＳ Ｐゴシック" panose="020B0600070205080204" pitchFamily="50" charset="-128"/>
                          <a:cs typeface="ＭＳ ゴシック"/>
                        </a:rPr>
                        <a:t>月</a:t>
                      </a:r>
                    </a:p>
                  </a:txBody>
                  <a:tcPr marL="0" marR="0" marT="51435"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8E8ED"/>
                    </a:solidFill>
                  </a:tcPr>
                </a:tc>
                <a:tc>
                  <a:txBody>
                    <a:bodyPr/>
                    <a:lstStyle/>
                    <a:p>
                      <a:pPr algn="ctr">
                        <a:lnSpc>
                          <a:spcPct val="100000"/>
                        </a:lnSpc>
                      </a:pPr>
                      <a:r>
                        <a:rPr lang="en-US" altLang="ja-JP" sz="1800" dirty="0">
                          <a:latin typeface="ＭＳ Ｐゴシック" panose="020B0600070205080204" pitchFamily="50" charset="-128"/>
                          <a:ea typeface="ＭＳ Ｐゴシック" panose="020B0600070205080204" pitchFamily="50" charset="-128"/>
                          <a:cs typeface="ＭＳ ゴシック"/>
                        </a:rPr>
                        <a:t>1</a:t>
                      </a:r>
                      <a:r>
                        <a:rPr lang="ja-JP" altLang="en-US" sz="1800" dirty="0">
                          <a:latin typeface="ＭＳ Ｐゴシック" panose="020B0600070205080204" pitchFamily="50" charset="-128"/>
                          <a:ea typeface="ＭＳ Ｐゴシック" panose="020B0600070205080204" pitchFamily="50" charset="-128"/>
                          <a:cs typeface="ＭＳ ゴシック"/>
                        </a:rPr>
                        <a:t>日</a:t>
                      </a:r>
                    </a:p>
                  </a:txBody>
                  <a:tcPr marL="0" marR="0" marT="51435" marB="0" anchor="ctr">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marL="90805" marR="0" lvl="0" indent="0" algn="l" defTabSz="914400" rtl="0" eaLnBrk="1" fontAlgn="auto" latinLnBrk="0" hangingPunct="1">
                        <a:lnSpc>
                          <a:spcPct val="100000"/>
                        </a:lnSpc>
                        <a:spcBef>
                          <a:spcPts val="1150"/>
                        </a:spcBef>
                        <a:spcAft>
                          <a:spcPts val="0"/>
                        </a:spcAft>
                        <a:buClrTx/>
                        <a:buSzTx/>
                        <a:buFontTx/>
                        <a:buNone/>
                        <a:tabLst/>
                        <a:defRPr/>
                      </a:pPr>
                      <a:r>
                        <a:rPr lang="ja-JP" altLang="en-US" sz="1800" dirty="0">
                          <a:latin typeface="ＭＳ Ｐゴシック" panose="020B0600070205080204" pitchFamily="50" charset="-128"/>
                          <a:ea typeface="ＭＳ Ｐゴシック" panose="020B0600070205080204" pitchFamily="50" charset="-128"/>
                          <a:cs typeface="ＭＳ ゴシック"/>
                        </a:rPr>
                        <a:t>〇採用内定 </a:t>
                      </a:r>
                      <a:r>
                        <a:rPr lang="en-US" altLang="ja-JP" sz="1800" dirty="0">
                          <a:latin typeface="ＭＳ Ｐゴシック" panose="020B0600070205080204" pitchFamily="50" charset="-128"/>
                          <a:ea typeface="ＭＳ Ｐゴシック" panose="020B0600070205080204" pitchFamily="50" charset="-128"/>
                          <a:cs typeface="ＭＳ ゴシック"/>
                        </a:rPr>
                        <a:t>(</a:t>
                      </a:r>
                      <a:r>
                        <a:rPr lang="ja-JP" altLang="en-US" sz="1800" dirty="0">
                          <a:latin typeface="ＭＳ Ｐゴシック" panose="020B0600070205080204" pitchFamily="50" charset="-128"/>
                          <a:ea typeface="ＭＳ Ｐゴシック" panose="020B0600070205080204" pitchFamily="50" charset="-128"/>
                          <a:cs typeface="ＭＳ ゴシック"/>
                        </a:rPr>
                        <a:t>大学等）</a:t>
                      </a:r>
                    </a:p>
                  </a:txBody>
                  <a:tcPr marL="0" marR="0" marT="146050"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006"/>
                  </a:ext>
                </a:extLst>
              </a:tr>
              <a:tr h="566119">
                <a:tc>
                  <a:txBody>
                    <a:bodyPr/>
                    <a:lstStyle/>
                    <a:p>
                      <a:pPr marL="91440" marR="0" lvl="0" indent="0" algn="ctr" defTabSz="914400" rtl="0" eaLnBrk="1" fontAlgn="auto" latinLnBrk="0" hangingPunct="1">
                        <a:lnSpc>
                          <a:spcPct val="100000"/>
                        </a:lnSpc>
                        <a:spcBef>
                          <a:spcPts val="395"/>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ゴシック"/>
                        </a:rPr>
                        <a:t>令和８年</a:t>
                      </a:r>
                    </a:p>
                    <a:p>
                      <a:pPr marL="9144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ゴシック"/>
                        </a:rPr>
                        <a:t>１月</a:t>
                      </a:r>
                    </a:p>
                  </a:txBody>
                  <a:tcPr marL="0" marR="0" marT="51435"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dirty="0">
                          <a:latin typeface="ＭＳ Ｐゴシック" panose="020B0600070205080204" pitchFamily="50" charset="-128"/>
                          <a:ea typeface="ＭＳ Ｐゴシック" panose="020B0600070205080204" pitchFamily="50" charset="-128"/>
                          <a:cs typeface="ＭＳ ゴシック"/>
                        </a:rPr>
                        <a:t>1</a:t>
                      </a:r>
                      <a:r>
                        <a:rPr lang="ja-JP" altLang="en-US" sz="1800" dirty="0">
                          <a:latin typeface="ＭＳ Ｐゴシック" panose="020B0600070205080204" pitchFamily="50" charset="-128"/>
                          <a:ea typeface="ＭＳ Ｐゴシック" panose="020B0600070205080204" pitchFamily="50" charset="-128"/>
                          <a:cs typeface="ＭＳ ゴシック"/>
                        </a:rPr>
                        <a:t>日</a:t>
                      </a:r>
                    </a:p>
                  </a:txBody>
                  <a:tcPr marL="0" marR="0" marT="5143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90000"/>
                      </a:schemeClr>
                    </a:solidFill>
                  </a:tcPr>
                </a:tc>
                <a:tc>
                  <a:txBody>
                    <a:bodyPr/>
                    <a:lstStyle/>
                    <a:p>
                      <a:pPr marL="90805" marR="0" lvl="0" indent="0" algn="l" defTabSz="914400" rtl="0" eaLnBrk="1" fontAlgn="auto" latinLnBrk="0" hangingPunct="1">
                        <a:lnSpc>
                          <a:spcPct val="100000"/>
                        </a:lnSpc>
                        <a:spcBef>
                          <a:spcPts val="1150"/>
                        </a:spcBef>
                        <a:spcAft>
                          <a:spcPts val="0"/>
                        </a:spcAft>
                        <a:buClrTx/>
                        <a:buSzTx/>
                        <a:buFontTx/>
                        <a:buNone/>
                        <a:tabLst/>
                        <a:defRPr/>
                      </a:pPr>
                      <a:r>
                        <a:rPr lang="ja-JP" altLang="en-US" sz="1800" dirty="0">
                          <a:latin typeface="ＭＳ Ｐゴシック" panose="020B0600070205080204" pitchFamily="50" charset="-128"/>
                          <a:ea typeface="ＭＳ Ｐゴシック" panose="020B0600070205080204" pitchFamily="50" charset="-128"/>
                          <a:cs typeface="ＭＳ ゴシック"/>
                        </a:rPr>
                        <a:t>〇採用選考開始 </a:t>
                      </a:r>
                      <a:r>
                        <a:rPr lang="en-US" altLang="ja-JP" sz="1800" dirty="0">
                          <a:latin typeface="ＭＳ Ｐゴシック" panose="020B0600070205080204" pitchFamily="50" charset="-128"/>
                          <a:ea typeface="ＭＳ Ｐゴシック" panose="020B0600070205080204" pitchFamily="50" charset="-128"/>
                          <a:cs typeface="ＭＳ ゴシック"/>
                        </a:rPr>
                        <a:t>(</a:t>
                      </a:r>
                      <a:r>
                        <a:rPr lang="ja-JP" altLang="en-US" sz="1800" dirty="0">
                          <a:latin typeface="ＭＳ Ｐゴシック" panose="020B0600070205080204" pitchFamily="50" charset="-128"/>
                          <a:ea typeface="ＭＳ Ｐゴシック" panose="020B0600070205080204" pitchFamily="50" charset="-128"/>
                          <a:cs typeface="ＭＳ ゴシック"/>
                        </a:rPr>
                        <a:t>中学校）</a:t>
                      </a:r>
                    </a:p>
                  </a:txBody>
                  <a:tcPr marL="0" marR="0" marT="1460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9715139"/>
                  </a:ext>
                </a:extLst>
              </a:tr>
            </a:tbl>
          </a:graphicData>
        </a:graphic>
      </p:graphicFrame>
      <p:sp>
        <p:nvSpPr>
          <p:cNvPr id="12" name="正方形/長方形 11"/>
          <p:cNvSpPr/>
          <p:nvPr/>
        </p:nvSpPr>
        <p:spPr>
          <a:xfrm>
            <a:off x="8525583" y="6283435"/>
            <a:ext cx="3650358"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 </a:t>
            </a:r>
            <a:r>
              <a:rPr lang="en-US" altLang="ja-JP" sz="1400" spc="-5" dirty="0">
                <a:latin typeface="ＭＳ ゴシック" panose="020B0609070205080204" pitchFamily="49" charset="-128"/>
                <a:ea typeface="ＭＳ ゴシック" panose="020B0609070205080204" pitchFamily="49" charset="-128"/>
                <a:cs typeface="ＭＳ ゴシック"/>
              </a:rPr>
              <a:t>1</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4" name="フッター プレースホルダー 13"/>
          <p:cNvSpPr>
            <a:spLocks noGrp="1"/>
          </p:cNvSpPr>
          <p:nvPr>
            <p:ph type="ftr" sz="quarter" idx="11"/>
          </p:nvPr>
        </p:nvSpPr>
        <p:spPr>
          <a:xfrm>
            <a:off x="4038600" y="6292850"/>
            <a:ext cx="4114800" cy="365125"/>
          </a:xfrm>
        </p:spPr>
        <p:txBody>
          <a:bodyPr/>
          <a:lstStyle/>
          <a:p>
            <a:r>
              <a:rPr kumimoji="1" lang="en-US" altLang="ja-JP" dirty="0">
                <a:solidFill>
                  <a:schemeClr val="tx1"/>
                </a:solidFill>
              </a:rPr>
              <a:t>-1-</a:t>
            </a:r>
            <a:endParaRPr kumimoji="1" lang="ja-JP" altLang="en-US" dirty="0">
              <a:solidFill>
                <a:schemeClr val="tx1"/>
              </a:solidFill>
            </a:endParaRPr>
          </a:p>
        </p:txBody>
      </p:sp>
      <p:pic>
        <p:nvPicPr>
          <p:cNvPr id="15" name="01">
            <a:hlinkClick r:id="" action="ppaction://media"/>
            <a:extLst>
              <a:ext uri="{FF2B5EF4-FFF2-40B4-BE49-F238E27FC236}">
                <a16:creationId xmlns:a16="http://schemas.microsoft.com/office/drawing/2014/main" id="{1E75CA8C-64D5-E505-9FF8-4D8695AE60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39190"/>
            <a:ext cx="609600" cy="609600"/>
          </a:xfrm>
          <a:prstGeom prst="rect">
            <a:avLst/>
          </a:prstGeom>
        </p:spPr>
      </p:pic>
    </p:spTree>
    <p:extLst>
      <p:ext uri="{BB962C8B-B14F-4D97-AF65-F5344CB8AC3E}">
        <p14:creationId xmlns:p14="http://schemas.microsoft.com/office/powerpoint/2010/main" val="254610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298173" y="190369"/>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599928" y="667362"/>
              <a:ext cx="11931705" cy="492443"/>
            </a:xfrm>
            <a:prstGeom prst="rect">
              <a:avLst/>
            </a:prstGeom>
            <a:noFill/>
          </p:spPr>
          <p:txBody>
            <a:bodyPr wrap="square" rtlCol="0">
              <a:spAutoFit/>
            </a:bodyPr>
            <a:lstStyle/>
            <a:p>
              <a:r>
                <a:rPr lang="ja-JP" altLang="en-US" sz="2600" spc="-5" dirty="0">
                  <a:solidFill>
                    <a:srgbClr val="FFFFFF"/>
                  </a:solidFill>
                  <a:latin typeface="ＭＳ Ｐゴシック" panose="020B0600070205080204" pitchFamily="50" charset="-128"/>
                  <a:ea typeface="ＭＳ Ｐゴシック" panose="020B0600070205080204" pitchFamily="50" charset="-128"/>
                </a:rPr>
                <a:t>２．採用計画について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 name="グループ化 20"/>
          <p:cNvGrpSpPr/>
          <p:nvPr/>
        </p:nvGrpSpPr>
        <p:grpSpPr>
          <a:xfrm>
            <a:off x="1598024" y="1379865"/>
            <a:ext cx="9433878" cy="1800000"/>
            <a:chOff x="1591174" y="1186023"/>
            <a:chExt cx="9433878" cy="1892437"/>
          </a:xfrm>
          <a:noFill/>
        </p:grpSpPr>
        <p:sp>
          <p:nvSpPr>
            <p:cNvPr id="15" name="object 6"/>
            <p:cNvSpPr/>
            <p:nvPr/>
          </p:nvSpPr>
          <p:spPr>
            <a:xfrm>
              <a:off x="1591174" y="1186023"/>
              <a:ext cx="9433878" cy="1892437"/>
            </a:xfrm>
            <a:custGeom>
              <a:avLst/>
              <a:gdLst/>
              <a:ahLst/>
              <a:cxnLst/>
              <a:rect l="l" t="t" r="r" b="b"/>
              <a:pathLst>
                <a:path w="8232775" h="2246629">
                  <a:moveTo>
                    <a:pt x="7935467" y="0"/>
                  </a:moveTo>
                  <a:lnTo>
                    <a:pt x="295656" y="0"/>
                  </a:lnTo>
                  <a:lnTo>
                    <a:pt x="247752" y="3875"/>
                  </a:lnTo>
                  <a:lnTo>
                    <a:pt x="202289" y="15093"/>
                  </a:lnTo>
                  <a:lnTo>
                    <a:pt x="159881" y="33041"/>
                  </a:lnTo>
                  <a:lnTo>
                    <a:pt x="121139" y="57107"/>
                  </a:lnTo>
                  <a:lnTo>
                    <a:pt x="86677" y="86677"/>
                  </a:lnTo>
                  <a:lnTo>
                    <a:pt x="57107" y="121139"/>
                  </a:lnTo>
                  <a:lnTo>
                    <a:pt x="33041" y="159881"/>
                  </a:lnTo>
                  <a:lnTo>
                    <a:pt x="15093" y="202289"/>
                  </a:lnTo>
                  <a:lnTo>
                    <a:pt x="3875" y="247752"/>
                  </a:lnTo>
                  <a:lnTo>
                    <a:pt x="0" y="295656"/>
                  </a:lnTo>
                  <a:lnTo>
                    <a:pt x="0" y="1949196"/>
                  </a:lnTo>
                  <a:lnTo>
                    <a:pt x="3875" y="1997512"/>
                  </a:lnTo>
                  <a:lnTo>
                    <a:pt x="15093" y="2043306"/>
                  </a:lnTo>
                  <a:lnTo>
                    <a:pt x="33041" y="2085971"/>
                  </a:lnTo>
                  <a:lnTo>
                    <a:pt x="57107" y="2124907"/>
                  </a:lnTo>
                  <a:lnTo>
                    <a:pt x="86677" y="2159507"/>
                  </a:lnTo>
                  <a:lnTo>
                    <a:pt x="121139" y="2189171"/>
                  </a:lnTo>
                  <a:lnTo>
                    <a:pt x="159881" y="2213293"/>
                  </a:lnTo>
                  <a:lnTo>
                    <a:pt x="202289" y="2231270"/>
                  </a:lnTo>
                  <a:lnTo>
                    <a:pt x="247752" y="2242498"/>
                  </a:lnTo>
                  <a:lnTo>
                    <a:pt x="295656" y="2246376"/>
                  </a:lnTo>
                  <a:lnTo>
                    <a:pt x="7935467" y="2246376"/>
                  </a:lnTo>
                  <a:lnTo>
                    <a:pt x="7983784" y="2242498"/>
                  </a:lnTo>
                  <a:lnTo>
                    <a:pt x="8029578" y="2231270"/>
                  </a:lnTo>
                  <a:lnTo>
                    <a:pt x="8072243" y="2213293"/>
                  </a:lnTo>
                  <a:lnTo>
                    <a:pt x="8111179" y="2189171"/>
                  </a:lnTo>
                  <a:lnTo>
                    <a:pt x="8145780" y="2159507"/>
                  </a:lnTo>
                  <a:lnTo>
                    <a:pt x="8175443" y="2124907"/>
                  </a:lnTo>
                  <a:lnTo>
                    <a:pt x="8199565" y="2085971"/>
                  </a:lnTo>
                  <a:lnTo>
                    <a:pt x="8217542" y="2043306"/>
                  </a:lnTo>
                  <a:lnTo>
                    <a:pt x="8228770" y="1997512"/>
                  </a:lnTo>
                  <a:lnTo>
                    <a:pt x="8232648" y="1949196"/>
                  </a:lnTo>
                  <a:lnTo>
                    <a:pt x="8232648" y="295656"/>
                  </a:lnTo>
                  <a:lnTo>
                    <a:pt x="8228770" y="247752"/>
                  </a:lnTo>
                  <a:lnTo>
                    <a:pt x="8217542" y="202289"/>
                  </a:lnTo>
                  <a:lnTo>
                    <a:pt x="8199565" y="159881"/>
                  </a:lnTo>
                  <a:lnTo>
                    <a:pt x="8175443" y="121139"/>
                  </a:lnTo>
                  <a:lnTo>
                    <a:pt x="8145780" y="86677"/>
                  </a:lnTo>
                  <a:lnTo>
                    <a:pt x="8111179" y="57107"/>
                  </a:lnTo>
                  <a:lnTo>
                    <a:pt x="8072243" y="33041"/>
                  </a:lnTo>
                  <a:lnTo>
                    <a:pt x="8029578" y="15093"/>
                  </a:lnTo>
                  <a:lnTo>
                    <a:pt x="7983784" y="3875"/>
                  </a:lnTo>
                  <a:lnTo>
                    <a:pt x="7935467" y="0"/>
                  </a:lnTo>
                  <a:close/>
                </a:path>
              </a:pathLst>
            </a:custGeom>
            <a:grpFill/>
            <a:ln w="19050">
              <a:solidFill>
                <a:schemeClr val="tx1">
                  <a:lumMod val="65000"/>
                  <a:lumOff val="35000"/>
                </a:schemeClr>
              </a:solidFill>
            </a:ln>
          </p:spPr>
          <p:txBody>
            <a:bodyPr wrap="square" lIns="0" tIns="0" rIns="0" bIns="0" rtlCol="0"/>
            <a:lstStyle/>
            <a:p>
              <a:pPr defTabSz="829178"/>
              <a:endParaRPr sz="1632" dirty="0">
                <a:solidFill>
                  <a:prstClr val="black"/>
                </a:solidFill>
                <a:latin typeface="Calibri"/>
              </a:endParaRPr>
            </a:p>
          </p:txBody>
        </p:sp>
        <p:sp>
          <p:nvSpPr>
            <p:cNvPr id="17" name="object 13"/>
            <p:cNvSpPr txBox="1"/>
            <p:nvPr/>
          </p:nvSpPr>
          <p:spPr>
            <a:xfrm>
              <a:off x="1988199" y="1442371"/>
              <a:ext cx="8525722" cy="1476000"/>
            </a:xfrm>
            <a:prstGeom prst="rect">
              <a:avLst/>
            </a:prstGeom>
            <a:noFill/>
            <a:ln>
              <a:noFill/>
            </a:ln>
          </p:spPr>
          <p:txBody>
            <a:bodyPr vert="horz" wrap="square" lIns="0" tIns="0" rIns="0" bIns="0" rtlCol="0">
              <a:spAutoFit/>
            </a:bodyPr>
            <a:lstStyle/>
            <a:p>
              <a:pPr marL="218811" marR="4607" indent="-207294" algn="just" defTabSz="829178">
                <a:spcBef>
                  <a:spcPts val="91"/>
                </a:spcBef>
              </a:pPr>
              <a:r>
                <a:rPr sz="1632" b="1" spc="-9" dirty="0">
                  <a:solidFill>
                    <a:schemeClr val="tx1">
                      <a:lumMod val="65000"/>
                      <a:lumOff val="35000"/>
                    </a:schemeClr>
                  </a:solidFill>
                  <a:latin typeface="ＭＳ ゴシック"/>
                  <a:cs typeface="ＭＳ ゴシック"/>
                </a:rPr>
                <a:t>①</a:t>
              </a:r>
              <a:r>
                <a:rPr sz="1632" b="1" spc="14" dirty="0">
                  <a:solidFill>
                    <a:schemeClr val="tx1">
                      <a:lumMod val="65000"/>
                      <a:lumOff val="35000"/>
                    </a:schemeClr>
                  </a:solidFill>
                  <a:latin typeface="ＭＳ ゴシック"/>
                  <a:cs typeface="ＭＳ ゴシック"/>
                </a:rPr>
                <a:t> </a:t>
              </a:r>
              <a:r>
                <a:rPr sz="1632" b="1" dirty="0">
                  <a:solidFill>
                    <a:schemeClr val="tx1">
                      <a:lumMod val="65000"/>
                      <a:lumOff val="35000"/>
                    </a:schemeClr>
                  </a:solidFill>
                  <a:latin typeface="ＭＳ ゴシック"/>
                  <a:cs typeface="ＭＳ ゴシック"/>
                </a:rPr>
                <a:t>従業員の採用には、大きく分けて「新規学校卒業者」「中途採用」</a:t>
              </a:r>
              <a:r>
                <a:rPr sz="1632" b="1" spc="-9" dirty="0">
                  <a:solidFill>
                    <a:schemeClr val="tx1">
                      <a:lumMod val="65000"/>
                      <a:lumOff val="35000"/>
                    </a:schemeClr>
                  </a:solidFill>
                  <a:latin typeface="ＭＳ ゴシック"/>
                  <a:cs typeface="ＭＳ ゴシック"/>
                </a:rPr>
                <a:t>と</a:t>
              </a:r>
              <a:r>
                <a:rPr sz="1632" b="1" dirty="0">
                  <a:solidFill>
                    <a:schemeClr val="tx1">
                      <a:lumMod val="65000"/>
                      <a:lumOff val="35000"/>
                    </a:schemeClr>
                  </a:solidFill>
                  <a:latin typeface="ＭＳ ゴシック"/>
                  <a:cs typeface="ＭＳ ゴシック"/>
                </a:rPr>
                <a:t>があり、それぞれ別々の採用枠で採用計画を立てていただく必要があり</a:t>
              </a:r>
              <a:r>
                <a:rPr sz="1632" b="1" spc="-9" dirty="0">
                  <a:solidFill>
                    <a:schemeClr val="tx1">
                      <a:lumMod val="65000"/>
                      <a:lumOff val="35000"/>
                    </a:schemeClr>
                  </a:solidFill>
                  <a:latin typeface="ＭＳ ゴシック"/>
                  <a:cs typeface="ＭＳ ゴシック"/>
                </a:rPr>
                <a:t>ま</a:t>
              </a:r>
              <a:r>
                <a:rPr sz="1632" b="1" dirty="0">
                  <a:solidFill>
                    <a:schemeClr val="tx1">
                      <a:lumMod val="65000"/>
                      <a:lumOff val="35000"/>
                    </a:schemeClr>
                  </a:solidFill>
                  <a:latin typeface="ＭＳ ゴシック"/>
                  <a:cs typeface="ＭＳ ゴシック"/>
                </a:rPr>
                <a:t>す</a:t>
              </a:r>
              <a:r>
                <a:rPr sz="1632" b="1" spc="-9" dirty="0">
                  <a:solidFill>
                    <a:schemeClr val="tx1">
                      <a:lumMod val="65000"/>
                      <a:lumOff val="35000"/>
                    </a:schemeClr>
                  </a:solidFill>
                  <a:latin typeface="ＭＳ ゴシック"/>
                  <a:cs typeface="ＭＳ ゴシック"/>
                </a:rPr>
                <a:t>。</a:t>
              </a:r>
              <a:endParaRPr sz="1632" dirty="0">
                <a:solidFill>
                  <a:schemeClr val="tx1">
                    <a:lumMod val="65000"/>
                    <a:lumOff val="35000"/>
                  </a:schemeClr>
                </a:solidFill>
                <a:latin typeface="ＭＳ ゴシック"/>
                <a:cs typeface="ＭＳ ゴシック"/>
              </a:endParaRPr>
            </a:p>
            <a:p>
              <a:pPr marL="218811" marR="4607" indent="-207294" algn="just" defTabSz="829178">
                <a:spcBef>
                  <a:spcPts val="544"/>
                </a:spcBef>
              </a:pPr>
              <a:r>
                <a:rPr sz="1632" b="1" spc="-9" dirty="0">
                  <a:solidFill>
                    <a:schemeClr val="tx1">
                      <a:lumMod val="65000"/>
                      <a:lumOff val="35000"/>
                    </a:schemeClr>
                  </a:solidFill>
                  <a:latin typeface="ＭＳ ゴシック"/>
                  <a:cs typeface="ＭＳ ゴシック"/>
                </a:rPr>
                <a:t>②</a:t>
              </a:r>
              <a:r>
                <a:rPr sz="1632" b="1" dirty="0" err="1">
                  <a:solidFill>
                    <a:schemeClr val="tx1">
                      <a:lumMod val="65000"/>
                      <a:lumOff val="35000"/>
                    </a:schemeClr>
                  </a:solidFill>
                  <a:latin typeface="ＭＳ ゴシック"/>
                  <a:cs typeface="ＭＳ ゴシック"/>
                </a:rPr>
                <a:t>このため、自社の必要とする人材について明確にして、募集対象者を</a:t>
              </a:r>
              <a:r>
                <a:rPr sz="1632" b="1" spc="-9" dirty="0" err="1">
                  <a:solidFill>
                    <a:schemeClr val="tx1">
                      <a:lumMod val="65000"/>
                      <a:lumOff val="35000"/>
                    </a:schemeClr>
                  </a:solidFill>
                  <a:latin typeface="ＭＳ ゴシック"/>
                  <a:cs typeface="ＭＳ ゴシック"/>
                </a:rPr>
                <a:t>決</a:t>
              </a:r>
              <a:r>
                <a:rPr sz="1632" b="1" dirty="0" err="1">
                  <a:solidFill>
                    <a:schemeClr val="tx1">
                      <a:lumMod val="65000"/>
                      <a:lumOff val="35000"/>
                    </a:schemeClr>
                  </a:solidFill>
                  <a:latin typeface="ＭＳ ゴシック"/>
                  <a:cs typeface="ＭＳ ゴシック"/>
                </a:rPr>
                <a:t>定して下さい</a:t>
              </a:r>
              <a:r>
                <a:rPr sz="1632" b="1" dirty="0">
                  <a:solidFill>
                    <a:schemeClr val="tx1">
                      <a:lumMod val="65000"/>
                      <a:lumOff val="35000"/>
                    </a:schemeClr>
                  </a:solidFill>
                  <a:latin typeface="ＭＳ ゴシック"/>
                  <a:cs typeface="ＭＳ ゴシック"/>
                </a:rPr>
                <a:t>。</a:t>
              </a:r>
            </a:p>
            <a:p>
              <a:pPr marL="218811" marR="4607" indent="-207294" algn="just" defTabSz="829178">
                <a:spcBef>
                  <a:spcPts val="544"/>
                </a:spcBef>
              </a:pPr>
              <a:r>
                <a:rPr sz="1632" b="1" spc="-9" dirty="0">
                  <a:solidFill>
                    <a:schemeClr val="tx1">
                      <a:lumMod val="65000"/>
                      <a:lumOff val="35000"/>
                    </a:schemeClr>
                  </a:solidFill>
                  <a:latin typeface="ＭＳ ゴシック"/>
                  <a:cs typeface="ＭＳ ゴシック"/>
                </a:rPr>
                <a:t>③</a:t>
              </a:r>
              <a:r>
                <a:rPr sz="1632" b="1" dirty="0" err="1">
                  <a:solidFill>
                    <a:schemeClr val="tx1">
                      <a:lumMod val="65000"/>
                      <a:lumOff val="35000"/>
                    </a:schemeClr>
                  </a:solidFill>
                  <a:latin typeface="ＭＳ ゴシック"/>
                  <a:cs typeface="ＭＳ ゴシック"/>
                </a:rPr>
                <a:t>なお、新規学校卒業者についても、必ず学歴別（中学校・高等学校・</a:t>
              </a:r>
              <a:r>
                <a:rPr sz="1632" b="1" spc="-9" dirty="0" err="1">
                  <a:solidFill>
                    <a:schemeClr val="tx1">
                      <a:lumMod val="65000"/>
                      <a:lumOff val="35000"/>
                    </a:schemeClr>
                  </a:solidFill>
                  <a:latin typeface="ＭＳ ゴシック"/>
                  <a:cs typeface="ＭＳ ゴシック"/>
                </a:rPr>
                <a:t>大</a:t>
              </a:r>
              <a:r>
                <a:rPr sz="1632" b="1" dirty="0" err="1">
                  <a:solidFill>
                    <a:schemeClr val="tx1">
                      <a:lumMod val="65000"/>
                      <a:lumOff val="35000"/>
                    </a:schemeClr>
                  </a:solidFill>
                  <a:latin typeface="ＭＳ ゴシック"/>
                  <a:cs typeface="ＭＳ ゴシック"/>
                </a:rPr>
                <a:t>学等）の採用計画を策定していただく必要があります</a:t>
              </a:r>
              <a:r>
                <a:rPr sz="1632" b="1" spc="-9" dirty="0">
                  <a:solidFill>
                    <a:schemeClr val="tx1">
                      <a:lumMod val="65000"/>
                      <a:lumOff val="35000"/>
                    </a:schemeClr>
                  </a:solidFill>
                  <a:latin typeface="ＭＳ ゴシック"/>
                  <a:cs typeface="ＭＳ ゴシック"/>
                </a:rPr>
                <a:t>。</a:t>
              </a:r>
              <a:endParaRPr sz="1632" dirty="0">
                <a:solidFill>
                  <a:schemeClr val="tx1">
                    <a:lumMod val="65000"/>
                    <a:lumOff val="35000"/>
                  </a:schemeClr>
                </a:solidFill>
                <a:latin typeface="ＭＳ ゴシック"/>
                <a:cs typeface="ＭＳ ゴシック"/>
              </a:endParaRPr>
            </a:p>
          </p:txBody>
        </p:sp>
      </p:grpSp>
      <p:grpSp>
        <p:nvGrpSpPr>
          <p:cNvPr id="20" name="グループ化 19"/>
          <p:cNvGrpSpPr/>
          <p:nvPr/>
        </p:nvGrpSpPr>
        <p:grpSpPr>
          <a:xfrm>
            <a:off x="1660194" y="3599948"/>
            <a:ext cx="9238768" cy="1863419"/>
            <a:chOff x="1660194" y="3354951"/>
            <a:chExt cx="9238768" cy="2012136"/>
          </a:xfrm>
        </p:grpSpPr>
        <p:sp>
          <p:nvSpPr>
            <p:cNvPr id="14" name="object 5"/>
            <p:cNvSpPr/>
            <p:nvPr/>
          </p:nvSpPr>
          <p:spPr>
            <a:xfrm>
              <a:off x="1680569" y="3354951"/>
              <a:ext cx="9218393" cy="1671544"/>
            </a:xfrm>
            <a:custGeom>
              <a:avLst/>
              <a:gdLst/>
              <a:ahLst/>
              <a:cxnLst/>
              <a:rect l="l" t="t" r="r" b="b"/>
              <a:pathLst>
                <a:path w="8031480" h="1976754">
                  <a:moveTo>
                    <a:pt x="8013192" y="0"/>
                  </a:moveTo>
                  <a:lnTo>
                    <a:pt x="19812" y="0"/>
                  </a:lnTo>
                  <a:lnTo>
                    <a:pt x="12215" y="1357"/>
                  </a:lnTo>
                  <a:lnTo>
                    <a:pt x="5905" y="5143"/>
                  </a:lnTo>
                  <a:lnTo>
                    <a:pt x="1595" y="10929"/>
                  </a:lnTo>
                  <a:lnTo>
                    <a:pt x="0" y="18287"/>
                  </a:lnTo>
                  <a:lnTo>
                    <a:pt x="0" y="1956816"/>
                  </a:lnTo>
                  <a:lnTo>
                    <a:pt x="1595" y="1964412"/>
                  </a:lnTo>
                  <a:lnTo>
                    <a:pt x="5905" y="1970722"/>
                  </a:lnTo>
                  <a:lnTo>
                    <a:pt x="12215" y="1975032"/>
                  </a:lnTo>
                  <a:lnTo>
                    <a:pt x="19812" y="1976628"/>
                  </a:lnTo>
                  <a:lnTo>
                    <a:pt x="8013192" y="1976628"/>
                  </a:lnTo>
                  <a:lnTo>
                    <a:pt x="8020550" y="1975032"/>
                  </a:lnTo>
                  <a:lnTo>
                    <a:pt x="8026336" y="1970722"/>
                  </a:lnTo>
                  <a:lnTo>
                    <a:pt x="8030122" y="1964412"/>
                  </a:lnTo>
                  <a:lnTo>
                    <a:pt x="8031480" y="1956816"/>
                  </a:lnTo>
                  <a:lnTo>
                    <a:pt x="38100" y="1956816"/>
                  </a:lnTo>
                  <a:lnTo>
                    <a:pt x="19812" y="1938528"/>
                  </a:lnTo>
                  <a:lnTo>
                    <a:pt x="38100" y="1938528"/>
                  </a:lnTo>
                  <a:lnTo>
                    <a:pt x="38100" y="38100"/>
                  </a:lnTo>
                  <a:lnTo>
                    <a:pt x="19812" y="38100"/>
                  </a:lnTo>
                  <a:lnTo>
                    <a:pt x="38100" y="18287"/>
                  </a:lnTo>
                  <a:lnTo>
                    <a:pt x="8031480" y="18287"/>
                  </a:lnTo>
                  <a:lnTo>
                    <a:pt x="8030122" y="10929"/>
                  </a:lnTo>
                  <a:lnTo>
                    <a:pt x="8026336" y="5143"/>
                  </a:lnTo>
                  <a:lnTo>
                    <a:pt x="8020550" y="1357"/>
                  </a:lnTo>
                  <a:lnTo>
                    <a:pt x="8013192" y="0"/>
                  </a:lnTo>
                  <a:close/>
                </a:path>
                <a:path w="8031480" h="1976754">
                  <a:moveTo>
                    <a:pt x="38100" y="1938528"/>
                  </a:moveTo>
                  <a:lnTo>
                    <a:pt x="19812" y="1938528"/>
                  </a:lnTo>
                  <a:lnTo>
                    <a:pt x="38100" y="1956816"/>
                  </a:lnTo>
                  <a:lnTo>
                    <a:pt x="38100" y="1938528"/>
                  </a:lnTo>
                  <a:close/>
                </a:path>
                <a:path w="8031480" h="1976754">
                  <a:moveTo>
                    <a:pt x="7993380" y="1938528"/>
                  </a:moveTo>
                  <a:lnTo>
                    <a:pt x="38100" y="1938528"/>
                  </a:lnTo>
                  <a:lnTo>
                    <a:pt x="38100" y="1956816"/>
                  </a:lnTo>
                  <a:lnTo>
                    <a:pt x="7993380" y="1956816"/>
                  </a:lnTo>
                  <a:lnTo>
                    <a:pt x="7993380" y="1938528"/>
                  </a:lnTo>
                  <a:close/>
                </a:path>
                <a:path w="8031480" h="1976754">
                  <a:moveTo>
                    <a:pt x="7993380" y="18287"/>
                  </a:moveTo>
                  <a:lnTo>
                    <a:pt x="7993380" y="1956816"/>
                  </a:lnTo>
                  <a:lnTo>
                    <a:pt x="8013192" y="1938528"/>
                  </a:lnTo>
                  <a:lnTo>
                    <a:pt x="8031480" y="1938528"/>
                  </a:lnTo>
                  <a:lnTo>
                    <a:pt x="8031480" y="38100"/>
                  </a:lnTo>
                  <a:lnTo>
                    <a:pt x="8013192" y="38100"/>
                  </a:lnTo>
                  <a:lnTo>
                    <a:pt x="7993380" y="18287"/>
                  </a:lnTo>
                  <a:close/>
                </a:path>
                <a:path w="8031480" h="1976754">
                  <a:moveTo>
                    <a:pt x="8031480" y="1938528"/>
                  </a:moveTo>
                  <a:lnTo>
                    <a:pt x="8013192" y="1938528"/>
                  </a:lnTo>
                  <a:lnTo>
                    <a:pt x="7993380" y="1956816"/>
                  </a:lnTo>
                  <a:lnTo>
                    <a:pt x="8031480" y="1956816"/>
                  </a:lnTo>
                  <a:lnTo>
                    <a:pt x="8031480" y="1938528"/>
                  </a:lnTo>
                  <a:close/>
                </a:path>
                <a:path w="8031480" h="1976754">
                  <a:moveTo>
                    <a:pt x="38100" y="18287"/>
                  </a:moveTo>
                  <a:lnTo>
                    <a:pt x="19812" y="38100"/>
                  </a:lnTo>
                  <a:lnTo>
                    <a:pt x="38100" y="38100"/>
                  </a:lnTo>
                  <a:lnTo>
                    <a:pt x="38100" y="18287"/>
                  </a:lnTo>
                  <a:close/>
                </a:path>
                <a:path w="8031480" h="1976754">
                  <a:moveTo>
                    <a:pt x="7993380" y="18287"/>
                  </a:moveTo>
                  <a:lnTo>
                    <a:pt x="38100" y="18287"/>
                  </a:lnTo>
                  <a:lnTo>
                    <a:pt x="38100" y="38100"/>
                  </a:lnTo>
                  <a:lnTo>
                    <a:pt x="7993380" y="38100"/>
                  </a:lnTo>
                  <a:lnTo>
                    <a:pt x="7993380" y="18287"/>
                  </a:lnTo>
                  <a:close/>
                </a:path>
                <a:path w="8031480" h="1976754">
                  <a:moveTo>
                    <a:pt x="8031480" y="18287"/>
                  </a:moveTo>
                  <a:lnTo>
                    <a:pt x="7993380" y="18287"/>
                  </a:lnTo>
                  <a:lnTo>
                    <a:pt x="8013192" y="38100"/>
                  </a:lnTo>
                  <a:lnTo>
                    <a:pt x="8031480" y="38100"/>
                  </a:lnTo>
                  <a:lnTo>
                    <a:pt x="8031480" y="18287"/>
                  </a:lnTo>
                  <a:close/>
                </a:path>
              </a:pathLst>
            </a:custGeom>
            <a:solidFill>
              <a:srgbClr val="FF0000"/>
            </a:solidFill>
          </p:spPr>
          <p:txBody>
            <a:bodyPr wrap="square" lIns="0" tIns="0" rIns="0" bIns="0" rtlCol="0"/>
            <a:lstStyle/>
            <a:p>
              <a:pPr defTabSz="829178"/>
              <a:endParaRPr sz="1632" dirty="0">
                <a:solidFill>
                  <a:prstClr val="black"/>
                </a:solidFill>
                <a:latin typeface="Calibri"/>
              </a:endParaRPr>
            </a:p>
          </p:txBody>
        </p:sp>
        <p:sp>
          <p:nvSpPr>
            <p:cNvPr id="18" name="object 9"/>
            <p:cNvSpPr txBox="1"/>
            <p:nvPr/>
          </p:nvSpPr>
          <p:spPr>
            <a:xfrm>
              <a:off x="2155372" y="3526343"/>
              <a:ext cx="7021136" cy="586471"/>
            </a:xfrm>
            <a:prstGeom prst="rect">
              <a:avLst/>
            </a:prstGeom>
          </p:spPr>
          <p:txBody>
            <a:bodyPr vert="horz" wrap="square" lIns="0" tIns="12092" rIns="0" bIns="0" rtlCol="0">
              <a:spAutoFit/>
            </a:bodyPr>
            <a:lstStyle/>
            <a:p>
              <a:pPr marL="11516" defTabSz="829178">
                <a:spcBef>
                  <a:spcPts val="95"/>
                </a:spcBef>
              </a:pPr>
              <a:r>
                <a:rPr lang="ja-JP" altLang="en-US" sz="1600" dirty="0">
                  <a:solidFill>
                    <a:prstClr val="black"/>
                  </a:solidFill>
                  <a:latin typeface="ＭＳ Ｐゴシック"/>
                  <a:cs typeface="ＭＳ Ｐゴシック"/>
                </a:rPr>
                <a:t>● </a:t>
              </a:r>
              <a:r>
                <a:rPr sz="1600" dirty="0" err="1">
                  <a:solidFill>
                    <a:prstClr val="black"/>
                  </a:solidFill>
                  <a:latin typeface="ＭＳ Ｐゴシック"/>
                  <a:cs typeface="ＭＳ Ｐゴシック"/>
                </a:rPr>
                <a:t>大卒求人と高</a:t>
              </a:r>
              <a:r>
                <a:rPr sz="1600" spc="-14" dirty="0" err="1">
                  <a:solidFill>
                    <a:prstClr val="black"/>
                  </a:solidFill>
                  <a:latin typeface="ＭＳ Ｐゴシック"/>
                  <a:cs typeface="ＭＳ Ｐゴシック"/>
                </a:rPr>
                <a:t>卒</a:t>
              </a:r>
              <a:r>
                <a:rPr sz="1600" dirty="0" err="1">
                  <a:solidFill>
                    <a:prstClr val="black"/>
                  </a:solidFill>
                  <a:latin typeface="ＭＳ Ｐゴシック"/>
                  <a:cs typeface="ＭＳ Ｐゴシック"/>
                </a:rPr>
                <a:t>求人</a:t>
              </a:r>
              <a:r>
                <a:rPr sz="1600" spc="-14" dirty="0" err="1">
                  <a:solidFill>
                    <a:prstClr val="black"/>
                  </a:solidFill>
                  <a:latin typeface="ＭＳ Ｐゴシック"/>
                  <a:cs typeface="ＭＳ Ｐゴシック"/>
                </a:rPr>
                <a:t>を</a:t>
              </a:r>
              <a:r>
                <a:rPr sz="1600" dirty="0" err="1">
                  <a:solidFill>
                    <a:prstClr val="black"/>
                  </a:solidFill>
                  <a:latin typeface="ＭＳ Ｐゴシック"/>
                  <a:cs typeface="ＭＳ Ｐゴシック"/>
                </a:rPr>
                <a:t>同時</a:t>
              </a:r>
              <a:r>
                <a:rPr sz="1600" spc="-5" dirty="0" err="1">
                  <a:solidFill>
                    <a:prstClr val="black"/>
                  </a:solidFill>
                  <a:latin typeface="ＭＳ Ｐゴシック"/>
                  <a:cs typeface="ＭＳ Ｐゴシック"/>
                </a:rPr>
                <a:t>に</a:t>
              </a:r>
              <a:r>
                <a:rPr sz="1600" dirty="0" err="1">
                  <a:solidFill>
                    <a:prstClr val="black"/>
                  </a:solidFill>
                  <a:latin typeface="ＭＳ Ｐゴシック"/>
                  <a:cs typeface="ＭＳ Ｐゴシック"/>
                </a:rPr>
                <a:t>提</a:t>
              </a:r>
              <a:r>
                <a:rPr sz="1600" spc="-14" dirty="0" err="1">
                  <a:solidFill>
                    <a:prstClr val="black"/>
                  </a:solidFill>
                  <a:latin typeface="ＭＳ Ｐゴシック"/>
                  <a:cs typeface="ＭＳ Ｐゴシック"/>
                </a:rPr>
                <a:t>出</a:t>
              </a:r>
              <a:r>
                <a:rPr sz="1600" dirty="0" err="1">
                  <a:solidFill>
                    <a:prstClr val="black"/>
                  </a:solidFill>
                  <a:latin typeface="ＭＳ Ｐゴシック"/>
                  <a:cs typeface="ＭＳ Ｐゴシック"/>
                </a:rPr>
                <a:t>され</a:t>
              </a:r>
              <a:r>
                <a:rPr sz="1600" spc="-5" dirty="0" err="1">
                  <a:solidFill>
                    <a:prstClr val="black"/>
                  </a:solidFill>
                  <a:latin typeface="ＭＳ Ｐゴシック"/>
                  <a:cs typeface="ＭＳ Ｐゴシック"/>
                </a:rPr>
                <a:t>る</a:t>
              </a:r>
              <a:r>
                <a:rPr sz="1600" spc="-14" dirty="0" err="1">
                  <a:solidFill>
                    <a:prstClr val="black"/>
                  </a:solidFill>
                  <a:latin typeface="ＭＳ Ｐゴシック"/>
                  <a:cs typeface="ＭＳ Ｐゴシック"/>
                </a:rPr>
                <a:t>場</a:t>
              </a:r>
              <a:r>
                <a:rPr sz="1600" dirty="0" err="1">
                  <a:solidFill>
                    <a:prstClr val="black"/>
                  </a:solidFill>
                  <a:latin typeface="ＭＳ Ｐゴシック"/>
                  <a:cs typeface="ＭＳ Ｐゴシック"/>
                </a:rPr>
                <a:t>合</a:t>
              </a:r>
              <a:endParaRPr sz="1600" dirty="0">
                <a:solidFill>
                  <a:prstClr val="black"/>
                </a:solidFill>
                <a:latin typeface="ＭＳ Ｐゴシック"/>
                <a:cs typeface="ＭＳ Ｐゴシック"/>
              </a:endParaRPr>
            </a:p>
            <a:p>
              <a:pPr marL="250481" defTabSz="829178">
                <a:spcBef>
                  <a:spcPts val="300"/>
                </a:spcBef>
              </a:pPr>
              <a:r>
                <a:rPr sz="1600" b="1" spc="5" dirty="0">
                  <a:solidFill>
                    <a:srgbClr val="FF0000"/>
                  </a:solidFill>
                  <a:latin typeface="ＭＳ Ｐゴシック"/>
                  <a:cs typeface="ＭＳ Ｐゴシック"/>
                </a:rPr>
                <a:t>大学生を予定よ</a:t>
              </a:r>
              <a:r>
                <a:rPr sz="1600" b="1" spc="-5" dirty="0">
                  <a:solidFill>
                    <a:srgbClr val="FF0000"/>
                  </a:solidFill>
                  <a:latin typeface="ＭＳ Ｐゴシック"/>
                  <a:cs typeface="ＭＳ Ｐゴシック"/>
                </a:rPr>
                <a:t>り</a:t>
              </a:r>
              <a:r>
                <a:rPr sz="1600" b="1" spc="5" dirty="0">
                  <a:solidFill>
                    <a:srgbClr val="FF0000"/>
                  </a:solidFill>
                  <a:latin typeface="ＭＳ Ｐゴシック"/>
                  <a:cs typeface="ＭＳ Ｐゴシック"/>
                </a:rPr>
                <a:t>多</a:t>
              </a:r>
              <a:r>
                <a:rPr sz="1600" b="1" spc="9" dirty="0">
                  <a:solidFill>
                    <a:srgbClr val="FF0000"/>
                  </a:solidFill>
                  <a:latin typeface="ＭＳ Ｐゴシック"/>
                  <a:cs typeface="ＭＳ Ｐゴシック"/>
                </a:rPr>
                <a:t>め</a:t>
              </a:r>
              <a:r>
                <a:rPr sz="1600" b="1" spc="-9" dirty="0">
                  <a:solidFill>
                    <a:srgbClr val="FF0000"/>
                  </a:solidFill>
                  <a:latin typeface="ＭＳ Ｐゴシック"/>
                  <a:cs typeface="ＭＳ Ｐゴシック"/>
                </a:rPr>
                <a:t>に</a:t>
              </a:r>
              <a:r>
                <a:rPr sz="1600" b="1" spc="5" dirty="0">
                  <a:solidFill>
                    <a:srgbClr val="FF0000"/>
                  </a:solidFill>
                  <a:latin typeface="ＭＳ Ｐゴシック"/>
                  <a:cs typeface="ＭＳ Ｐゴシック"/>
                </a:rPr>
                <a:t>採</a:t>
              </a:r>
              <a:r>
                <a:rPr sz="1600" b="1" spc="-5" dirty="0">
                  <a:solidFill>
                    <a:srgbClr val="FF0000"/>
                  </a:solidFill>
                  <a:latin typeface="ＭＳ Ｐゴシック"/>
                  <a:cs typeface="ＭＳ Ｐゴシック"/>
                </a:rPr>
                <a:t>用し</a:t>
              </a:r>
              <a:r>
                <a:rPr sz="1600" b="1" spc="5" dirty="0">
                  <a:solidFill>
                    <a:srgbClr val="FF0000"/>
                  </a:solidFill>
                  <a:latin typeface="ＭＳ Ｐゴシック"/>
                  <a:cs typeface="ＭＳ Ｐゴシック"/>
                </a:rPr>
                <a:t>た</a:t>
              </a:r>
              <a:r>
                <a:rPr sz="1600" b="1" spc="-5" dirty="0">
                  <a:solidFill>
                    <a:srgbClr val="FF0000"/>
                  </a:solidFill>
                  <a:latin typeface="ＭＳ Ｐゴシック"/>
                  <a:cs typeface="ＭＳ Ｐゴシック"/>
                </a:rPr>
                <a:t>ので</a:t>
              </a:r>
              <a:r>
                <a:rPr sz="1600" b="1" dirty="0">
                  <a:solidFill>
                    <a:srgbClr val="FF0000"/>
                  </a:solidFill>
                  <a:latin typeface="ＭＳ Ｐゴシック"/>
                  <a:cs typeface="ＭＳ Ｐゴシック"/>
                </a:rPr>
                <a:t>、</a:t>
              </a:r>
              <a:r>
                <a:rPr sz="1600" b="1" spc="-5" dirty="0">
                  <a:solidFill>
                    <a:srgbClr val="FF0000"/>
                  </a:solidFill>
                  <a:latin typeface="ＭＳ Ｐゴシック"/>
                  <a:cs typeface="ＭＳ Ｐゴシック"/>
                </a:rPr>
                <a:t>高</a:t>
              </a:r>
              <a:r>
                <a:rPr sz="1600" b="1" spc="5" dirty="0">
                  <a:solidFill>
                    <a:srgbClr val="FF0000"/>
                  </a:solidFill>
                  <a:latin typeface="ＭＳ Ｐゴシック"/>
                  <a:cs typeface="ＭＳ Ｐゴシック"/>
                </a:rPr>
                <a:t>卒求人</a:t>
              </a:r>
              <a:r>
                <a:rPr sz="1600" b="1" spc="-5" dirty="0">
                  <a:solidFill>
                    <a:srgbClr val="FF0000"/>
                  </a:solidFill>
                  <a:latin typeface="ＭＳ Ｐゴシック"/>
                  <a:cs typeface="ＭＳ Ｐゴシック"/>
                </a:rPr>
                <a:t>を</a:t>
              </a:r>
              <a:r>
                <a:rPr sz="1600" b="1" spc="5" dirty="0">
                  <a:solidFill>
                    <a:srgbClr val="FF0000"/>
                  </a:solidFill>
                  <a:latin typeface="ＭＳ Ｐゴシック"/>
                  <a:cs typeface="ＭＳ Ｐゴシック"/>
                </a:rPr>
                <a:t>取</a:t>
              </a:r>
              <a:r>
                <a:rPr sz="1600" b="1" spc="-5" dirty="0">
                  <a:solidFill>
                    <a:srgbClr val="FF0000"/>
                  </a:solidFill>
                  <a:latin typeface="ＭＳ Ｐゴシック"/>
                  <a:cs typeface="ＭＳ Ｐゴシック"/>
                </a:rPr>
                <a:t>り</a:t>
              </a:r>
              <a:r>
                <a:rPr sz="1600" b="1" spc="5" dirty="0">
                  <a:solidFill>
                    <a:srgbClr val="FF0000"/>
                  </a:solidFill>
                  <a:latin typeface="ＭＳ Ｐゴシック"/>
                  <a:cs typeface="ＭＳ Ｐゴシック"/>
                </a:rPr>
                <a:t>下</a:t>
              </a:r>
              <a:r>
                <a:rPr sz="1600" b="1" spc="-5" dirty="0">
                  <a:solidFill>
                    <a:srgbClr val="FF0000"/>
                  </a:solidFill>
                  <a:latin typeface="ＭＳ Ｐゴシック"/>
                  <a:cs typeface="ＭＳ Ｐゴシック"/>
                </a:rPr>
                <a:t>げる</a:t>
              </a:r>
              <a:endParaRPr sz="1600" dirty="0">
                <a:solidFill>
                  <a:prstClr val="black"/>
                </a:solidFill>
                <a:latin typeface="ＭＳ Ｐゴシック"/>
                <a:cs typeface="ＭＳ Ｐゴシック"/>
              </a:endParaRPr>
            </a:p>
          </p:txBody>
        </p:sp>
        <p:sp>
          <p:nvSpPr>
            <p:cNvPr id="19" name="object 11"/>
            <p:cNvSpPr txBox="1"/>
            <p:nvPr/>
          </p:nvSpPr>
          <p:spPr>
            <a:xfrm>
              <a:off x="1660194" y="4235653"/>
              <a:ext cx="7752375" cy="1131434"/>
            </a:xfrm>
            <a:prstGeom prst="rect">
              <a:avLst/>
            </a:prstGeom>
          </p:spPr>
          <p:txBody>
            <a:bodyPr vert="horz" wrap="square" lIns="0" tIns="11516" rIns="0" bIns="0" rtlCol="0">
              <a:spAutoFit/>
            </a:bodyPr>
            <a:lstStyle/>
            <a:p>
              <a:pPr marL="725531" marR="243571" indent="-239540" defTabSz="829178">
                <a:spcBef>
                  <a:spcPts val="91"/>
                </a:spcBef>
              </a:pPr>
              <a:r>
                <a:rPr lang="ja-JP" altLang="en-US" sz="1600" dirty="0">
                  <a:solidFill>
                    <a:prstClr val="black"/>
                  </a:solidFill>
                  <a:latin typeface="ＭＳ Ｐゴシック"/>
                  <a:cs typeface="ＭＳ Ｐゴシック"/>
                </a:rPr>
                <a:t>● </a:t>
              </a:r>
              <a:r>
                <a:rPr sz="1600" dirty="0" err="1">
                  <a:solidFill>
                    <a:prstClr val="black"/>
                  </a:solidFill>
                  <a:latin typeface="ＭＳ Ｐゴシック"/>
                  <a:cs typeface="ＭＳ Ｐゴシック"/>
                </a:rPr>
                <a:t>新卒求人と中途採用求人</a:t>
              </a:r>
              <a:r>
                <a:rPr sz="1600" spc="-9" dirty="0" err="1">
                  <a:solidFill>
                    <a:prstClr val="black"/>
                  </a:solidFill>
                  <a:latin typeface="ＭＳ Ｐゴシック"/>
                  <a:cs typeface="ＭＳ Ｐゴシック"/>
                </a:rPr>
                <a:t>（</a:t>
              </a:r>
              <a:r>
                <a:rPr sz="1600" dirty="0" err="1">
                  <a:solidFill>
                    <a:prstClr val="black"/>
                  </a:solidFill>
                  <a:latin typeface="ＭＳ Ｐゴシック"/>
                  <a:cs typeface="ＭＳ Ｐゴシック"/>
                </a:rPr>
                <a:t>一</a:t>
              </a:r>
              <a:r>
                <a:rPr sz="1600" spc="-14" dirty="0" err="1">
                  <a:solidFill>
                    <a:prstClr val="black"/>
                  </a:solidFill>
                  <a:latin typeface="ＭＳ Ｐゴシック"/>
                  <a:cs typeface="ＭＳ Ｐゴシック"/>
                </a:rPr>
                <a:t>般</a:t>
              </a:r>
              <a:r>
                <a:rPr sz="1600" dirty="0" err="1">
                  <a:solidFill>
                    <a:prstClr val="black"/>
                  </a:solidFill>
                  <a:latin typeface="ＭＳ Ｐゴシック"/>
                  <a:cs typeface="ＭＳ Ｐゴシック"/>
                </a:rPr>
                <a:t>求人</a:t>
              </a:r>
              <a:r>
                <a:rPr sz="1600" spc="-9" dirty="0" err="1">
                  <a:solidFill>
                    <a:prstClr val="black"/>
                  </a:solidFill>
                  <a:latin typeface="ＭＳ Ｐゴシック"/>
                  <a:cs typeface="ＭＳ Ｐゴシック"/>
                </a:rPr>
                <a:t>）</a:t>
              </a:r>
              <a:r>
                <a:rPr sz="1600" dirty="0" err="1">
                  <a:solidFill>
                    <a:prstClr val="black"/>
                  </a:solidFill>
                  <a:latin typeface="ＭＳ Ｐゴシック"/>
                  <a:cs typeface="ＭＳ Ｐゴシック"/>
                </a:rPr>
                <a:t>を</a:t>
              </a:r>
              <a:r>
                <a:rPr sz="1600" spc="-14" dirty="0" err="1">
                  <a:solidFill>
                    <a:prstClr val="black"/>
                  </a:solidFill>
                  <a:latin typeface="ＭＳ Ｐゴシック"/>
                  <a:cs typeface="ＭＳ Ｐゴシック"/>
                </a:rPr>
                <a:t>提</a:t>
              </a:r>
              <a:r>
                <a:rPr sz="1600" dirty="0" err="1">
                  <a:solidFill>
                    <a:prstClr val="black"/>
                  </a:solidFill>
                  <a:latin typeface="ＭＳ Ｐゴシック"/>
                  <a:cs typeface="ＭＳ Ｐゴシック"/>
                </a:rPr>
                <a:t>出され</a:t>
              </a:r>
              <a:r>
                <a:rPr sz="1600" spc="-9" dirty="0" err="1">
                  <a:solidFill>
                    <a:prstClr val="black"/>
                  </a:solidFill>
                  <a:latin typeface="ＭＳ Ｐゴシック"/>
                  <a:cs typeface="ＭＳ Ｐゴシック"/>
                </a:rPr>
                <a:t>て</a:t>
              </a:r>
              <a:r>
                <a:rPr sz="1600" spc="-14" dirty="0" err="1">
                  <a:solidFill>
                    <a:prstClr val="black"/>
                  </a:solidFill>
                  <a:latin typeface="ＭＳ Ｐゴシック"/>
                  <a:cs typeface="ＭＳ Ｐゴシック"/>
                </a:rPr>
                <a:t>い</a:t>
              </a:r>
              <a:r>
                <a:rPr sz="1600" spc="-5" dirty="0" err="1">
                  <a:solidFill>
                    <a:prstClr val="black"/>
                  </a:solidFill>
                  <a:latin typeface="ＭＳ Ｐゴシック"/>
                  <a:cs typeface="ＭＳ Ｐゴシック"/>
                </a:rPr>
                <a:t>る</a:t>
              </a:r>
              <a:r>
                <a:rPr sz="1600" dirty="0" err="1">
                  <a:solidFill>
                    <a:prstClr val="black"/>
                  </a:solidFill>
                  <a:latin typeface="ＭＳ Ｐゴシック"/>
                  <a:cs typeface="ＭＳ Ｐゴシック"/>
                </a:rPr>
                <a:t>場合</a:t>
              </a:r>
              <a:endParaRPr lang="en-US" sz="1600" dirty="0">
                <a:solidFill>
                  <a:prstClr val="black"/>
                </a:solidFill>
                <a:latin typeface="ＭＳ Ｐゴシック"/>
                <a:cs typeface="ＭＳ Ｐゴシック"/>
              </a:endParaRPr>
            </a:p>
            <a:p>
              <a:pPr marL="725531" marR="243571" indent="-239540" defTabSz="829178">
                <a:spcBef>
                  <a:spcPts val="91"/>
                </a:spcBef>
              </a:pPr>
              <a:r>
                <a:rPr lang="en-US" sz="1600" b="1" spc="5" dirty="0">
                  <a:solidFill>
                    <a:srgbClr val="FF0000"/>
                  </a:solidFill>
                  <a:latin typeface="ＭＳ Ｐゴシック"/>
                  <a:cs typeface="ＭＳ Ｐゴシック"/>
                </a:rPr>
                <a:t>    </a:t>
              </a:r>
              <a:r>
                <a:rPr sz="1600" b="1" spc="5" dirty="0" err="1">
                  <a:solidFill>
                    <a:srgbClr val="FF0000"/>
                  </a:solidFill>
                  <a:latin typeface="ＭＳ Ｐゴシック"/>
                  <a:cs typeface="ＭＳ Ｐゴシック"/>
                </a:rPr>
                <a:t>中途採用枠</a:t>
              </a:r>
              <a:r>
                <a:rPr lang="ja-JP" altLang="en-US" sz="1600" b="1" spc="5" dirty="0">
                  <a:solidFill>
                    <a:srgbClr val="FF0000"/>
                  </a:solidFill>
                  <a:latin typeface="ＭＳ Ｐゴシック"/>
                  <a:cs typeface="ＭＳ Ｐゴシック"/>
                </a:rPr>
                <a:t>で</a:t>
              </a:r>
              <a:r>
                <a:rPr sz="1600" b="1" spc="-5" dirty="0" err="1">
                  <a:solidFill>
                    <a:srgbClr val="FF0000"/>
                  </a:solidFill>
                  <a:latin typeface="ＭＳ Ｐゴシック"/>
                  <a:cs typeface="ＭＳ Ｐゴシック"/>
                </a:rPr>
                <a:t>採</a:t>
              </a:r>
              <a:r>
                <a:rPr sz="1600" b="1" spc="5" dirty="0" err="1">
                  <a:solidFill>
                    <a:srgbClr val="FF0000"/>
                  </a:solidFill>
                  <a:latin typeface="ＭＳ Ｐゴシック"/>
                  <a:cs typeface="ＭＳ Ｐゴシック"/>
                </a:rPr>
                <a:t>用</a:t>
              </a:r>
              <a:r>
                <a:rPr sz="1600" b="1" spc="-5" dirty="0" err="1">
                  <a:solidFill>
                    <a:srgbClr val="FF0000"/>
                  </a:solidFill>
                  <a:latin typeface="ＭＳ Ｐゴシック"/>
                  <a:cs typeface="ＭＳ Ｐゴシック"/>
                </a:rPr>
                <a:t>した</a:t>
              </a:r>
              <a:r>
                <a:rPr sz="1600" b="1" spc="5" dirty="0" err="1">
                  <a:solidFill>
                    <a:srgbClr val="FF0000"/>
                  </a:solidFill>
                  <a:latin typeface="ＭＳ Ｐゴシック"/>
                  <a:cs typeface="ＭＳ Ｐゴシック"/>
                </a:rPr>
                <a:t>の</a:t>
              </a:r>
              <a:r>
                <a:rPr sz="1600" b="1" spc="-5" dirty="0" err="1">
                  <a:solidFill>
                    <a:srgbClr val="FF0000"/>
                  </a:solidFill>
                  <a:latin typeface="ＭＳ Ｐゴシック"/>
                  <a:cs typeface="ＭＳ Ｐゴシック"/>
                </a:rPr>
                <a:t>で</a:t>
              </a:r>
              <a:r>
                <a:rPr sz="1600" b="1" dirty="0" err="1">
                  <a:solidFill>
                    <a:srgbClr val="FF0000"/>
                  </a:solidFill>
                  <a:latin typeface="ＭＳ Ｐゴシック"/>
                  <a:cs typeface="ＭＳ Ｐゴシック"/>
                </a:rPr>
                <a:t>、</a:t>
              </a:r>
              <a:r>
                <a:rPr sz="1600" b="1" spc="-5" dirty="0" err="1">
                  <a:solidFill>
                    <a:srgbClr val="FF0000"/>
                  </a:solidFill>
                  <a:latin typeface="ＭＳ Ｐゴシック"/>
                  <a:cs typeface="ＭＳ Ｐゴシック"/>
                </a:rPr>
                <a:t>新</a:t>
              </a:r>
              <a:r>
                <a:rPr sz="1600" b="1" spc="5" dirty="0" err="1">
                  <a:solidFill>
                    <a:srgbClr val="FF0000"/>
                  </a:solidFill>
                  <a:latin typeface="ＭＳ Ｐゴシック"/>
                  <a:cs typeface="ＭＳ Ｐゴシック"/>
                </a:rPr>
                <a:t>卒求人</a:t>
              </a:r>
              <a:r>
                <a:rPr sz="1600" b="1" spc="-5" dirty="0" err="1">
                  <a:solidFill>
                    <a:srgbClr val="FF0000"/>
                  </a:solidFill>
                  <a:latin typeface="ＭＳ Ｐゴシック"/>
                  <a:cs typeface="ＭＳ Ｐゴシック"/>
                </a:rPr>
                <a:t>を</a:t>
              </a:r>
              <a:r>
                <a:rPr sz="1600" b="1" spc="5" dirty="0" err="1">
                  <a:solidFill>
                    <a:srgbClr val="FF0000"/>
                  </a:solidFill>
                  <a:latin typeface="ＭＳ Ｐゴシック"/>
                  <a:cs typeface="ＭＳ Ｐゴシック"/>
                </a:rPr>
                <a:t>取</a:t>
              </a:r>
              <a:r>
                <a:rPr sz="1600" b="1" spc="-5" dirty="0" err="1">
                  <a:solidFill>
                    <a:srgbClr val="FF0000"/>
                  </a:solidFill>
                  <a:latin typeface="ＭＳ Ｐゴシック"/>
                  <a:cs typeface="ＭＳ Ｐゴシック"/>
                </a:rPr>
                <a:t>り</a:t>
              </a:r>
              <a:r>
                <a:rPr sz="1600" b="1" spc="5" dirty="0" err="1">
                  <a:solidFill>
                    <a:srgbClr val="FF0000"/>
                  </a:solidFill>
                  <a:latin typeface="ＭＳ Ｐゴシック"/>
                  <a:cs typeface="ＭＳ Ｐゴシック"/>
                </a:rPr>
                <a:t>消</a:t>
              </a:r>
              <a:r>
                <a:rPr sz="1600" b="1" spc="-5" dirty="0" err="1">
                  <a:solidFill>
                    <a:srgbClr val="FF0000"/>
                  </a:solidFill>
                  <a:latin typeface="ＭＳ Ｐゴシック"/>
                  <a:cs typeface="ＭＳ Ｐゴシック"/>
                </a:rPr>
                <a:t>す</a:t>
              </a:r>
              <a:r>
                <a:rPr lang="ja-JP" altLang="en-US" sz="1600" b="1" spc="5" dirty="0">
                  <a:solidFill>
                    <a:srgbClr val="FF0000"/>
                  </a:solidFill>
                  <a:latin typeface="ＭＳ Ｐゴシック" panose="020B0600070205080204" pitchFamily="50" charset="-128"/>
                  <a:ea typeface="ＭＳ Ｐゴシック" panose="020B0600070205080204" pitchFamily="50" charset="-128"/>
                  <a:cs typeface="ＭＳ Ｐゴシック"/>
                </a:rPr>
                <a:t>という</a:t>
              </a:r>
              <a:r>
                <a:rPr lang="ja-JP" altLang="en-US" sz="1600" b="1" spc="-9" dirty="0">
                  <a:solidFill>
                    <a:srgbClr val="FF0000"/>
                  </a:solidFill>
                  <a:latin typeface="ＭＳ Ｐゴシック" panose="020B0600070205080204" pitchFamily="50" charset="-128"/>
                  <a:ea typeface="ＭＳ Ｐゴシック" panose="020B0600070205080204" pitchFamily="50" charset="-128"/>
                  <a:cs typeface="ＭＳ Ｐゴシック"/>
                </a:rPr>
                <a:t>こ</a:t>
              </a:r>
              <a:r>
                <a:rPr lang="ja-JP" altLang="en-US" sz="1600" b="1" spc="-5" dirty="0">
                  <a:solidFill>
                    <a:srgbClr val="FF0000"/>
                  </a:solidFill>
                  <a:latin typeface="ＭＳ Ｐゴシック" panose="020B0600070205080204" pitchFamily="50" charset="-128"/>
                  <a:ea typeface="ＭＳ Ｐゴシック" panose="020B0600070205080204" pitchFamily="50" charset="-128"/>
                  <a:cs typeface="ＭＳ Ｐゴシック"/>
                </a:rPr>
                <a:t>と</a:t>
              </a:r>
              <a:r>
                <a:rPr lang="ja-JP" altLang="en-US" sz="1600" b="1" spc="5" dirty="0">
                  <a:solidFill>
                    <a:srgbClr val="FF0000"/>
                  </a:solidFill>
                  <a:latin typeface="ＭＳ Ｐゴシック" panose="020B0600070205080204" pitchFamily="50" charset="-128"/>
                  <a:ea typeface="ＭＳ Ｐゴシック" panose="020B0600070205080204" pitchFamily="50" charset="-128"/>
                  <a:cs typeface="ＭＳ Ｐゴシック"/>
                </a:rPr>
                <a:t>は</a:t>
              </a:r>
              <a:r>
                <a:rPr lang="ja-JP" altLang="en-US" sz="1600" b="1" spc="-5" dirty="0">
                  <a:solidFill>
                    <a:srgbClr val="FF0000"/>
                  </a:solidFill>
                  <a:latin typeface="ＭＳ Ｐゴシック" panose="020B0600070205080204" pitchFamily="50" charset="-128"/>
                  <a:ea typeface="ＭＳ Ｐゴシック" panose="020B0600070205080204" pitchFamily="50" charset="-128"/>
                  <a:cs typeface="ＭＳ Ｐゴシック"/>
                </a:rPr>
                <a:t>で</a:t>
              </a:r>
              <a:r>
                <a:rPr lang="ja-JP" altLang="en-US" sz="1600" b="1" spc="5" dirty="0">
                  <a:solidFill>
                    <a:srgbClr val="FF0000"/>
                  </a:solidFill>
                  <a:latin typeface="ＭＳ Ｐゴシック" panose="020B0600070205080204" pitchFamily="50" charset="-128"/>
                  <a:ea typeface="ＭＳ Ｐゴシック" panose="020B0600070205080204" pitchFamily="50" charset="-128"/>
                  <a:cs typeface="ＭＳ Ｐゴシック"/>
                </a:rPr>
                <a:t>き</a:t>
              </a:r>
              <a:r>
                <a:rPr lang="ja-JP" altLang="en-US" sz="1600" b="1" spc="-5" dirty="0">
                  <a:solidFill>
                    <a:srgbClr val="FF0000"/>
                  </a:solidFill>
                  <a:latin typeface="ＭＳ Ｐゴシック" panose="020B0600070205080204" pitchFamily="50" charset="-128"/>
                  <a:ea typeface="ＭＳ Ｐゴシック" panose="020B0600070205080204" pitchFamily="50" charset="-128"/>
                  <a:cs typeface="ＭＳ Ｐゴシック"/>
                </a:rPr>
                <a:t>ませ</a:t>
              </a:r>
              <a:r>
                <a:rPr lang="ja-JP" altLang="en-US" sz="1600" b="1" dirty="0">
                  <a:solidFill>
                    <a:srgbClr val="FF0000"/>
                  </a:solidFill>
                  <a:latin typeface="ＭＳ Ｐゴシック" panose="020B0600070205080204" pitchFamily="50" charset="-128"/>
                  <a:ea typeface="ＭＳ Ｐゴシック" panose="020B0600070205080204" pitchFamily="50" charset="-128"/>
                  <a:cs typeface="ＭＳ Ｐゴシック"/>
                </a:rPr>
                <a:t>ん</a:t>
              </a:r>
              <a:endParaRPr lang="ja-JP" altLang="en-US" sz="1600" dirty="0">
                <a:solidFill>
                  <a:prstClr val="black"/>
                </a:solidFill>
                <a:latin typeface="ＭＳ Ｐゴシック" panose="020B0600070205080204" pitchFamily="50" charset="-128"/>
                <a:ea typeface="ＭＳ Ｐゴシック" panose="020B0600070205080204" pitchFamily="50" charset="-128"/>
                <a:cs typeface="ＭＳ Ｐゴシック"/>
              </a:endParaRPr>
            </a:p>
            <a:p>
              <a:pPr marL="725531" marR="243571" indent="-239540" defTabSz="829178">
                <a:spcBef>
                  <a:spcPts val="300"/>
                </a:spcBef>
              </a:pPr>
              <a:endParaRPr sz="1600" dirty="0">
                <a:solidFill>
                  <a:prstClr val="black"/>
                </a:solidFill>
                <a:latin typeface="ＭＳ Ｐゴシック"/>
                <a:cs typeface="ＭＳ Ｐゴシック"/>
              </a:endParaRPr>
            </a:p>
            <a:p>
              <a:pPr marL="502113" defTabSz="829178"/>
              <a:r>
                <a:rPr lang="ja-JP" altLang="en-US" sz="1600" b="1" spc="5" dirty="0">
                  <a:solidFill>
                    <a:srgbClr val="FF0000"/>
                  </a:solidFill>
                  <a:latin typeface="ＭＳ Ｐゴシック"/>
                  <a:cs typeface="ＭＳ Ｐゴシック"/>
                </a:rPr>
                <a:t>　</a:t>
              </a:r>
              <a:endParaRPr sz="1600" dirty="0">
                <a:solidFill>
                  <a:prstClr val="black"/>
                </a:solidFill>
                <a:latin typeface="ＭＳ Ｐゴシック"/>
                <a:cs typeface="ＭＳ Ｐゴシック"/>
              </a:endParaRPr>
            </a:p>
          </p:txBody>
        </p:sp>
        <p:sp>
          <p:nvSpPr>
            <p:cNvPr id="23" name="乗算 22"/>
            <p:cNvSpPr/>
            <p:nvPr/>
          </p:nvSpPr>
          <p:spPr>
            <a:xfrm>
              <a:off x="9143836" y="3546616"/>
              <a:ext cx="1463040" cy="1378075"/>
            </a:xfrm>
            <a:prstGeom prst="mathMultiply">
              <a:avLst>
                <a:gd name="adj1" fmla="val 15643"/>
              </a:avLst>
            </a:prstGeom>
            <a:solidFill>
              <a:schemeClr val="bg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テキスト ボックス 21"/>
          <p:cNvSpPr txBox="1"/>
          <p:nvPr/>
        </p:nvSpPr>
        <p:spPr>
          <a:xfrm>
            <a:off x="1660194" y="5535999"/>
            <a:ext cx="9218393" cy="584775"/>
          </a:xfrm>
          <a:prstGeom prst="rect">
            <a:avLst/>
          </a:prstGeom>
          <a:noFill/>
          <a:ln>
            <a:noFill/>
          </a:ln>
        </p:spPr>
        <p:txBody>
          <a:bodyPr wrap="square" rtlCol="0">
            <a:spAutoFit/>
          </a:bodyPr>
          <a:lstStyle/>
          <a:p>
            <a:r>
              <a:rPr lang="ja-JP" altLang="en-US" sz="1600" dirty="0">
                <a:latin typeface="ＭＳ ゴシック"/>
                <a:cs typeface="ＭＳ ゴシック"/>
              </a:rPr>
              <a:t>また</a:t>
            </a:r>
            <a:r>
              <a:rPr lang="en-US" altLang="ja-JP" sz="1600" dirty="0">
                <a:latin typeface="ＭＳ ゴシック"/>
                <a:cs typeface="ＭＳ ゴシック"/>
              </a:rPr>
              <a:t>,</a:t>
            </a:r>
            <a:r>
              <a:rPr lang="ja-JP" altLang="en-US" sz="1600" b="1" dirty="0">
                <a:latin typeface="ＭＳ ゴシック"/>
                <a:cs typeface="ＭＳ ゴシック"/>
              </a:rPr>
              <a:t>「新規学校卒業者の採用に関する指針」</a:t>
            </a:r>
            <a:r>
              <a:rPr lang="ja-JP" altLang="en-US" sz="1600" dirty="0">
                <a:latin typeface="ＭＳ ゴシック"/>
                <a:cs typeface="ＭＳ ゴシック"/>
              </a:rPr>
              <a:t>及び令和６年４月１日に改正された職業安定法施行規則の内容についてもご理解いただき、適正な採用計画の樹立をお願いします。</a:t>
            </a:r>
          </a:p>
        </p:txBody>
      </p:sp>
      <p:sp>
        <p:nvSpPr>
          <p:cNvPr id="16" name="テキスト ボックス 15"/>
          <p:cNvSpPr txBox="1"/>
          <p:nvPr/>
        </p:nvSpPr>
        <p:spPr>
          <a:xfrm rot="20683101">
            <a:off x="252935" y="3471310"/>
            <a:ext cx="1338818" cy="374571"/>
          </a:xfrm>
          <a:prstGeom prst="wedgeRoundRectCallout">
            <a:avLst>
              <a:gd name="adj1" fmla="val 41925"/>
              <a:gd name="adj2" fmla="val 11310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kumimoji="1" lang="ja-JP" altLang="en-US" sz="1600" b="1" dirty="0">
                <a:latin typeface="HG丸ｺﾞｼｯｸM-PRO" panose="020F0600000000000000" pitchFamily="50" charset="-128"/>
                <a:ea typeface="HG丸ｺﾞｼｯｸM-PRO" panose="020F0600000000000000" pitchFamily="50" charset="-128"/>
              </a:rPr>
              <a:t>例えば</a:t>
            </a:r>
            <a:r>
              <a:rPr kumimoji="1" lang="en-US" altLang="ja-JP" sz="1600" b="1" dirty="0">
                <a:latin typeface="HG丸ｺﾞｼｯｸM-PRO" panose="020F0600000000000000" pitchFamily="50" charset="-128"/>
                <a:ea typeface="HG丸ｺﾞｼｯｸM-PRO" panose="020F0600000000000000" pitchFamily="50" charset="-128"/>
              </a:rPr>
              <a:t>…</a:t>
            </a:r>
            <a:endParaRPr kumimoji="1" lang="ja-JP" altLang="en-US" sz="1600" b="1" dirty="0">
              <a:latin typeface="HG丸ｺﾞｼｯｸM-PRO" panose="020F0600000000000000" pitchFamily="50" charset="-128"/>
              <a:ea typeface="HG丸ｺﾞｼｯｸM-PRO" panose="020F0600000000000000" pitchFamily="50" charset="-128"/>
            </a:endParaRPr>
          </a:p>
        </p:txBody>
      </p:sp>
      <p:sp>
        <p:nvSpPr>
          <p:cNvPr id="12" name="フッター プレースホルダー 11"/>
          <p:cNvSpPr>
            <a:spLocks noGrp="1"/>
          </p:cNvSpPr>
          <p:nvPr>
            <p:ph type="ftr" sz="quarter" idx="11"/>
          </p:nvPr>
        </p:nvSpPr>
        <p:spPr>
          <a:xfrm>
            <a:off x="4038600" y="6381750"/>
            <a:ext cx="4114800" cy="365125"/>
          </a:xfrm>
        </p:spPr>
        <p:txBody>
          <a:bodyPr/>
          <a:lstStyle/>
          <a:p>
            <a:r>
              <a:rPr lang="en-US" altLang="ja-JP" dirty="0">
                <a:solidFill>
                  <a:schemeClr val="tx1"/>
                </a:solidFill>
              </a:rPr>
              <a:t>-2-</a:t>
            </a:r>
            <a:endParaRPr lang="ja-JP" altLang="en-US" dirty="0">
              <a:solidFill>
                <a:schemeClr val="tx1"/>
              </a:solidFill>
            </a:endParaRPr>
          </a:p>
          <a:p>
            <a:endParaRPr kumimoji="1" lang="ja-JP" altLang="en-US" dirty="0"/>
          </a:p>
        </p:txBody>
      </p:sp>
      <p:pic>
        <p:nvPicPr>
          <p:cNvPr id="13" name="02">
            <a:hlinkClick r:id="" action="ppaction://media"/>
            <a:extLst>
              <a:ext uri="{FF2B5EF4-FFF2-40B4-BE49-F238E27FC236}">
                <a16:creationId xmlns:a16="http://schemas.microsoft.com/office/drawing/2014/main" id="{2DB96A3B-C50E-7FBF-5EDF-2E829D758D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39190"/>
            <a:ext cx="609600" cy="609600"/>
          </a:xfrm>
          <a:prstGeom prst="rect">
            <a:avLst/>
          </a:prstGeom>
        </p:spPr>
      </p:pic>
    </p:spTree>
    <p:extLst>
      <p:ext uri="{BB962C8B-B14F-4D97-AF65-F5344CB8AC3E}">
        <p14:creationId xmlns:p14="http://schemas.microsoft.com/office/powerpoint/2010/main" val="10084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結合子 2"/>
          <p:cNvSpPr/>
          <p:nvPr/>
        </p:nvSpPr>
        <p:spPr>
          <a:xfrm>
            <a:off x="2274065" y="8206377"/>
            <a:ext cx="171450" cy="190500"/>
          </a:xfrm>
          <a:prstGeom prst="flowChartConnector">
            <a:avLst/>
          </a:prstGeom>
          <a:no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grpSp>
        <p:nvGrpSpPr>
          <p:cNvPr id="4" name="グループ化 3">
            <a:extLst>
              <a:ext uri="{FF2B5EF4-FFF2-40B4-BE49-F238E27FC236}">
                <a16:creationId xmlns:a16="http://schemas.microsoft.com/office/drawing/2014/main" id="{92C141CA-003A-46F3-A675-40097D8C825E}"/>
              </a:ext>
            </a:extLst>
          </p:cNvPr>
          <p:cNvGrpSpPr/>
          <p:nvPr/>
        </p:nvGrpSpPr>
        <p:grpSpPr>
          <a:xfrm>
            <a:off x="298173" y="190369"/>
            <a:ext cx="12271339" cy="874878"/>
            <a:chOff x="260294" y="384196"/>
            <a:chExt cx="12271339" cy="874878"/>
          </a:xfrm>
        </p:grpSpPr>
        <p:grpSp>
          <p:nvGrpSpPr>
            <p:cNvPr id="5" name="グループ化 4">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7" name="正方形/長方形 6">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6" name="テキスト ボックス 5">
              <a:extLst>
                <a:ext uri="{FF2B5EF4-FFF2-40B4-BE49-F238E27FC236}">
                  <a16:creationId xmlns:a16="http://schemas.microsoft.com/office/drawing/2014/main" id="{9DB061E0-735F-499E-9AD6-CE893F827B39}"/>
                </a:ext>
              </a:extLst>
            </p:cNvPr>
            <p:cNvSpPr txBox="1"/>
            <p:nvPr/>
          </p:nvSpPr>
          <p:spPr>
            <a:xfrm>
              <a:off x="599928" y="667362"/>
              <a:ext cx="11931705" cy="492443"/>
            </a:xfrm>
            <a:prstGeom prst="rect">
              <a:avLst/>
            </a:prstGeom>
            <a:noFill/>
          </p:spPr>
          <p:txBody>
            <a:bodyPr wrap="square" rtlCol="0">
              <a:spAutoFit/>
            </a:bodyPr>
            <a:lstStyle/>
            <a:p>
              <a:r>
                <a:rPr lang="ja-JP" altLang="en-US" sz="2600" spc="-5" dirty="0">
                  <a:solidFill>
                    <a:srgbClr val="FFFFFF"/>
                  </a:solidFill>
                  <a:latin typeface="ＭＳ Ｐゴシック" panose="020B0600070205080204" pitchFamily="50" charset="-128"/>
                  <a:ea typeface="ＭＳ Ｐゴシック" panose="020B0600070205080204" pitchFamily="50" charset="-128"/>
                </a:rPr>
                <a:t>３．採用内定取消し等の防止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10" name="object 2"/>
          <p:cNvGrpSpPr/>
          <p:nvPr/>
        </p:nvGrpSpPr>
        <p:grpSpPr>
          <a:xfrm>
            <a:off x="1201869" y="1494393"/>
            <a:ext cx="9678486" cy="4806255"/>
            <a:chOff x="1214627" y="2616708"/>
            <a:chExt cx="8255634" cy="4116704"/>
          </a:xfrm>
          <a:noFill/>
        </p:grpSpPr>
        <p:sp>
          <p:nvSpPr>
            <p:cNvPr id="11" name="object 3"/>
            <p:cNvSpPr/>
            <p:nvPr/>
          </p:nvSpPr>
          <p:spPr>
            <a:xfrm>
              <a:off x="1223771" y="2625852"/>
              <a:ext cx="8237220" cy="4098290"/>
            </a:xfrm>
            <a:custGeom>
              <a:avLst/>
              <a:gdLst/>
              <a:ahLst/>
              <a:cxnLst/>
              <a:rect l="l" t="t" r="r" b="b"/>
              <a:pathLst>
                <a:path w="8237220" h="4098290">
                  <a:moveTo>
                    <a:pt x="8089392" y="0"/>
                  </a:moveTo>
                  <a:lnTo>
                    <a:pt x="147828" y="0"/>
                  </a:lnTo>
                  <a:lnTo>
                    <a:pt x="100852" y="7632"/>
                  </a:lnTo>
                  <a:lnTo>
                    <a:pt x="60240" y="28870"/>
                  </a:lnTo>
                  <a:lnTo>
                    <a:pt x="28334" y="61228"/>
                  </a:lnTo>
                  <a:lnTo>
                    <a:pt x="7473" y="102217"/>
                  </a:lnTo>
                  <a:lnTo>
                    <a:pt x="0" y="149352"/>
                  </a:lnTo>
                  <a:lnTo>
                    <a:pt x="0" y="3950213"/>
                  </a:lnTo>
                  <a:lnTo>
                    <a:pt x="7473" y="3997188"/>
                  </a:lnTo>
                  <a:lnTo>
                    <a:pt x="28334" y="4037800"/>
                  </a:lnTo>
                  <a:lnTo>
                    <a:pt x="60240" y="4069706"/>
                  </a:lnTo>
                  <a:lnTo>
                    <a:pt x="100852" y="4090567"/>
                  </a:lnTo>
                  <a:lnTo>
                    <a:pt x="147828" y="4098041"/>
                  </a:lnTo>
                  <a:lnTo>
                    <a:pt x="8089392" y="4098041"/>
                  </a:lnTo>
                  <a:lnTo>
                    <a:pt x="8136367" y="4090567"/>
                  </a:lnTo>
                  <a:lnTo>
                    <a:pt x="8176979" y="4069706"/>
                  </a:lnTo>
                  <a:lnTo>
                    <a:pt x="8208885" y="4037800"/>
                  </a:lnTo>
                  <a:lnTo>
                    <a:pt x="8229746" y="3997188"/>
                  </a:lnTo>
                  <a:lnTo>
                    <a:pt x="8237220" y="3950213"/>
                  </a:lnTo>
                  <a:lnTo>
                    <a:pt x="8237220" y="149352"/>
                  </a:lnTo>
                  <a:lnTo>
                    <a:pt x="8229746" y="102217"/>
                  </a:lnTo>
                  <a:lnTo>
                    <a:pt x="8208885" y="61228"/>
                  </a:lnTo>
                  <a:lnTo>
                    <a:pt x="8176979" y="28870"/>
                  </a:lnTo>
                  <a:lnTo>
                    <a:pt x="8136367" y="7632"/>
                  </a:lnTo>
                  <a:lnTo>
                    <a:pt x="8089392" y="0"/>
                  </a:lnTo>
                  <a:close/>
                </a:path>
              </a:pathLst>
            </a:custGeom>
            <a:grpFill/>
          </p:spPr>
          <p:txBody>
            <a:bodyPr wrap="square" lIns="0" tIns="0" rIns="0" bIns="0" rtlCol="0"/>
            <a:lstStyle/>
            <a:p>
              <a:endParaRPr dirty="0"/>
            </a:p>
          </p:txBody>
        </p:sp>
        <p:sp>
          <p:nvSpPr>
            <p:cNvPr id="12" name="object 4"/>
            <p:cNvSpPr/>
            <p:nvPr/>
          </p:nvSpPr>
          <p:spPr>
            <a:xfrm>
              <a:off x="1214627" y="2616708"/>
              <a:ext cx="8255634" cy="4116704"/>
            </a:xfrm>
            <a:custGeom>
              <a:avLst/>
              <a:gdLst/>
              <a:ahLst/>
              <a:cxnLst/>
              <a:rect l="l" t="t" r="r" b="b"/>
              <a:pathLst>
                <a:path w="8255634" h="4116704">
                  <a:moveTo>
                    <a:pt x="8098536" y="0"/>
                  </a:moveTo>
                  <a:lnTo>
                    <a:pt x="156972" y="0"/>
                  </a:lnTo>
                  <a:lnTo>
                    <a:pt x="124968" y="3048"/>
                  </a:lnTo>
                  <a:lnTo>
                    <a:pt x="68580" y="27431"/>
                  </a:lnTo>
                  <a:lnTo>
                    <a:pt x="35052" y="57912"/>
                  </a:lnTo>
                  <a:lnTo>
                    <a:pt x="6096" y="111251"/>
                  </a:lnTo>
                  <a:lnTo>
                    <a:pt x="0" y="143255"/>
                  </a:lnTo>
                  <a:lnTo>
                    <a:pt x="0" y="3976121"/>
                  </a:lnTo>
                  <a:lnTo>
                    <a:pt x="18287" y="4034033"/>
                  </a:lnTo>
                  <a:lnTo>
                    <a:pt x="45719" y="4070609"/>
                  </a:lnTo>
                  <a:lnTo>
                    <a:pt x="82296" y="4098041"/>
                  </a:lnTo>
                  <a:lnTo>
                    <a:pt x="141731" y="4116329"/>
                  </a:lnTo>
                  <a:lnTo>
                    <a:pt x="8115300" y="4116329"/>
                  </a:lnTo>
                  <a:lnTo>
                    <a:pt x="8145780" y="4110233"/>
                  </a:lnTo>
                  <a:lnTo>
                    <a:pt x="8161020" y="4104137"/>
                  </a:lnTo>
                  <a:lnTo>
                    <a:pt x="8174736" y="4098041"/>
                  </a:lnTo>
                  <a:lnTo>
                    <a:pt x="156972" y="4098041"/>
                  </a:lnTo>
                  <a:lnTo>
                    <a:pt x="143256" y="4096517"/>
                  </a:lnTo>
                  <a:lnTo>
                    <a:pt x="102108" y="4087373"/>
                  </a:lnTo>
                  <a:lnTo>
                    <a:pt x="68580" y="4066037"/>
                  </a:lnTo>
                  <a:lnTo>
                    <a:pt x="41147" y="4035557"/>
                  </a:lnTo>
                  <a:lnTo>
                    <a:pt x="24384" y="4000505"/>
                  </a:lnTo>
                  <a:lnTo>
                    <a:pt x="18287" y="3957833"/>
                  </a:lnTo>
                  <a:lnTo>
                    <a:pt x="18287" y="158496"/>
                  </a:lnTo>
                  <a:lnTo>
                    <a:pt x="24384" y="115824"/>
                  </a:lnTo>
                  <a:lnTo>
                    <a:pt x="50291" y="70103"/>
                  </a:lnTo>
                  <a:lnTo>
                    <a:pt x="79247" y="42672"/>
                  </a:lnTo>
                  <a:lnTo>
                    <a:pt x="115824" y="25907"/>
                  </a:lnTo>
                  <a:lnTo>
                    <a:pt x="143256" y="19812"/>
                  </a:lnTo>
                  <a:lnTo>
                    <a:pt x="8173212" y="19812"/>
                  </a:lnTo>
                  <a:lnTo>
                    <a:pt x="8159496" y="12191"/>
                  </a:lnTo>
                  <a:lnTo>
                    <a:pt x="8129016" y="3048"/>
                  </a:lnTo>
                  <a:lnTo>
                    <a:pt x="8098536" y="0"/>
                  </a:lnTo>
                  <a:close/>
                </a:path>
                <a:path w="8255634" h="4116704">
                  <a:moveTo>
                    <a:pt x="8173212" y="19812"/>
                  </a:moveTo>
                  <a:lnTo>
                    <a:pt x="8113776" y="19812"/>
                  </a:lnTo>
                  <a:lnTo>
                    <a:pt x="8127492" y="22860"/>
                  </a:lnTo>
                  <a:lnTo>
                    <a:pt x="8139683" y="25907"/>
                  </a:lnTo>
                  <a:lnTo>
                    <a:pt x="8176260" y="42672"/>
                  </a:lnTo>
                  <a:lnTo>
                    <a:pt x="8205216" y="70103"/>
                  </a:lnTo>
                  <a:lnTo>
                    <a:pt x="8214360" y="80772"/>
                  </a:lnTo>
                  <a:lnTo>
                    <a:pt x="8226552" y="105155"/>
                  </a:lnTo>
                  <a:lnTo>
                    <a:pt x="8231124" y="117348"/>
                  </a:lnTo>
                  <a:lnTo>
                    <a:pt x="8237220" y="144779"/>
                  </a:lnTo>
                  <a:lnTo>
                    <a:pt x="8237220" y="3959357"/>
                  </a:lnTo>
                  <a:lnTo>
                    <a:pt x="8231124" y="4000505"/>
                  </a:lnTo>
                  <a:lnTo>
                    <a:pt x="8212836" y="4037081"/>
                  </a:lnTo>
                  <a:lnTo>
                    <a:pt x="8186928" y="4066037"/>
                  </a:lnTo>
                  <a:lnTo>
                    <a:pt x="8151876" y="4087373"/>
                  </a:lnTo>
                  <a:lnTo>
                    <a:pt x="8098536" y="4098041"/>
                  </a:lnTo>
                  <a:lnTo>
                    <a:pt x="8174736" y="4098041"/>
                  </a:lnTo>
                  <a:lnTo>
                    <a:pt x="8209788" y="4070609"/>
                  </a:lnTo>
                  <a:lnTo>
                    <a:pt x="8237220" y="4034033"/>
                  </a:lnTo>
                  <a:lnTo>
                    <a:pt x="8255508" y="3974597"/>
                  </a:lnTo>
                  <a:lnTo>
                    <a:pt x="8255508" y="141731"/>
                  </a:lnTo>
                  <a:lnTo>
                    <a:pt x="8243316" y="96012"/>
                  </a:lnTo>
                  <a:lnTo>
                    <a:pt x="8220456" y="57912"/>
                  </a:lnTo>
                  <a:lnTo>
                    <a:pt x="8186928" y="27431"/>
                  </a:lnTo>
                  <a:lnTo>
                    <a:pt x="8173212" y="19812"/>
                  </a:lnTo>
                  <a:close/>
                </a:path>
              </a:pathLst>
            </a:custGeom>
            <a:grpFill/>
          </p:spPr>
          <p:txBody>
            <a:bodyPr wrap="square" lIns="0" tIns="0" rIns="0" bIns="0" rtlCol="0"/>
            <a:lstStyle/>
            <a:p>
              <a:endParaRPr dirty="0"/>
            </a:p>
          </p:txBody>
        </p:sp>
      </p:grpSp>
      <p:sp>
        <p:nvSpPr>
          <p:cNvPr id="21" name="object 8"/>
          <p:cNvSpPr txBox="1"/>
          <p:nvPr/>
        </p:nvSpPr>
        <p:spPr>
          <a:xfrm>
            <a:off x="510319" y="1812373"/>
            <a:ext cx="11023707" cy="4080604"/>
          </a:xfrm>
          <a:prstGeom prst="rect">
            <a:avLst/>
          </a:prstGeom>
        </p:spPr>
        <p:txBody>
          <a:bodyPr vert="horz" wrap="square" lIns="0" tIns="50800" rIns="0" bIns="0" rtlCol="0">
            <a:spAutoFit/>
          </a:bodyPr>
          <a:lstStyle/>
          <a:p>
            <a:pPr marL="12700">
              <a:lnSpc>
                <a:spcPct val="100000"/>
              </a:lnSpc>
              <a:spcBef>
                <a:spcPts val="400"/>
              </a:spcBef>
            </a:pPr>
            <a:r>
              <a:rPr lang="en-US" altLang="ja-JP" sz="1600" b="1" spc="-15" dirty="0">
                <a:latin typeface="ＭＳ ゴシック"/>
                <a:cs typeface="ＭＳ ゴシック"/>
              </a:rPr>
              <a:t>(</a:t>
            </a:r>
            <a:r>
              <a:rPr lang="ja-JP" altLang="en-US" sz="1600" b="1" spc="-5" dirty="0">
                <a:latin typeface="ＭＳ ゴシック"/>
                <a:cs typeface="ＭＳ ゴシック"/>
              </a:rPr>
              <a:t>参考）</a:t>
            </a:r>
            <a:r>
              <a:rPr lang="en-US" altLang="ja-JP" sz="1600" b="1" spc="-5" dirty="0">
                <a:latin typeface="ＭＳ ゴシック"/>
                <a:cs typeface="ＭＳ ゴシック"/>
              </a:rPr>
              <a:t>『</a:t>
            </a:r>
            <a:r>
              <a:rPr lang="ja-JP" altLang="en-US" sz="1600" b="1" spc="-20" dirty="0">
                <a:latin typeface="ＭＳ ゴシック"/>
                <a:cs typeface="ＭＳ ゴシック"/>
              </a:rPr>
              <a:t>新</a:t>
            </a:r>
            <a:r>
              <a:rPr lang="ja-JP" altLang="en-US" sz="1600" b="1" spc="-5" dirty="0">
                <a:latin typeface="ＭＳ ゴシック"/>
                <a:cs typeface="ＭＳ ゴシック"/>
              </a:rPr>
              <a:t>規学</a:t>
            </a:r>
            <a:r>
              <a:rPr lang="ja-JP" altLang="en-US" sz="1600" b="1" spc="-20" dirty="0">
                <a:latin typeface="ＭＳ ゴシック"/>
                <a:cs typeface="ＭＳ ゴシック"/>
              </a:rPr>
              <a:t>校</a:t>
            </a:r>
            <a:r>
              <a:rPr lang="ja-JP" altLang="en-US" sz="1600" b="1" spc="-5" dirty="0">
                <a:latin typeface="ＭＳ ゴシック"/>
                <a:cs typeface="ＭＳ ゴシック"/>
              </a:rPr>
              <a:t>卒業者</a:t>
            </a:r>
            <a:r>
              <a:rPr lang="ja-JP" altLang="en-US" sz="1600" b="1" spc="-20" dirty="0">
                <a:latin typeface="ＭＳ ゴシック"/>
                <a:cs typeface="ＭＳ ゴシック"/>
              </a:rPr>
              <a:t>の</a:t>
            </a:r>
            <a:r>
              <a:rPr lang="ja-JP" altLang="en-US" sz="1600" b="1" spc="-5" dirty="0">
                <a:latin typeface="ＭＳ ゴシック"/>
                <a:cs typeface="ＭＳ ゴシック"/>
              </a:rPr>
              <a:t>採用</a:t>
            </a:r>
            <a:r>
              <a:rPr lang="ja-JP" altLang="en-US" sz="1600" b="1" spc="-20" dirty="0">
                <a:latin typeface="ＭＳ ゴシック"/>
                <a:cs typeface="ＭＳ ゴシック"/>
              </a:rPr>
              <a:t>に関</a:t>
            </a:r>
            <a:r>
              <a:rPr lang="ja-JP" altLang="en-US" sz="1600" b="1" spc="-5" dirty="0">
                <a:latin typeface="ＭＳ ゴシック"/>
                <a:cs typeface="ＭＳ ゴシック"/>
              </a:rPr>
              <a:t>する指</a:t>
            </a:r>
            <a:r>
              <a:rPr lang="ja-JP" altLang="en-US" sz="1600" b="1" spc="-20" dirty="0">
                <a:latin typeface="ＭＳ ゴシック"/>
                <a:cs typeface="ＭＳ ゴシック"/>
              </a:rPr>
              <a:t>針</a:t>
            </a:r>
            <a:r>
              <a:rPr lang="en-US" altLang="ja-JP" sz="1600" b="1" spc="-5" dirty="0">
                <a:latin typeface="ＭＳ ゴシック"/>
                <a:cs typeface="ＭＳ ゴシック"/>
              </a:rPr>
              <a:t>』</a:t>
            </a:r>
            <a:r>
              <a:rPr lang="en-US" altLang="ja-JP" sz="1600" b="1" spc="-15" dirty="0">
                <a:latin typeface="ＭＳ ゴシック"/>
                <a:cs typeface="ＭＳ ゴシック"/>
              </a:rPr>
              <a:t>(</a:t>
            </a:r>
            <a:r>
              <a:rPr lang="ja-JP" altLang="en-US" sz="1600" b="1" spc="-5" dirty="0">
                <a:latin typeface="ＭＳ ゴシック"/>
                <a:cs typeface="ＭＳ ゴシック"/>
              </a:rPr>
              <a:t>抜粋）</a:t>
            </a:r>
            <a:endParaRPr lang="en-US" altLang="ja-JP" b="1" spc="-5" dirty="0">
              <a:latin typeface="ＭＳ ゴシック" panose="020B0609070205080204" pitchFamily="49" charset="-128"/>
              <a:ea typeface="ＭＳ ゴシック" panose="020B0609070205080204" pitchFamily="49" charset="-128"/>
              <a:cs typeface="ＭＳ ゴシック"/>
            </a:endParaRPr>
          </a:p>
          <a:p>
            <a:pPr marL="12700">
              <a:lnSpc>
                <a:spcPct val="100000"/>
              </a:lnSpc>
              <a:spcBef>
                <a:spcPts val="400"/>
              </a:spcBef>
              <a:tabLst>
                <a:tab pos="368935" algn="l"/>
              </a:tabLst>
            </a:pPr>
            <a:endParaRPr lang="en-US" altLang="ja-JP" sz="1400" b="1" spc="-5" dirty="0">
              <a:latin typeface="ＭＳ ゴシック" panose="020B0609070205080204" pitchFamily="49" charset="-128"/>
              <a:ea typeface="ＭＳ ゴシック" panose="020B0609070205080204" pitchFamily="49" charset="-128"/>
              <a:cs typeface="ＭＳ ゴシック"/>
            </a:endParaRPr>
          </a:p>
          <a:p>
            <a:pPr marL="12700">
              <a:lnSpc>
                <a:spcPct val="100000"/>
              </a:lnSpc>
              <a:spcBef>
                <a:spcPts val="400"/>
              </a:spcBef>
              <a:tabLst>
                <a:tab pos="368935" algn="l"/>
              </a:tabLst>
            </a:pPr>
            <a:endParaRPr lang="en-US" altLang="ja-JP" sz="1400" b="1" spc="-5" dirty="0">
              <a:latin typeface="ＭＳ ゴシック" panose="020B0609070205080204" pitchFamily="49" charset="-128"/>
              <a:ea typeface="ＭＳ ゴシック" panose="020B0609070205080204" pitchFamily="49" charset="-128"/>
              <a:cs typeface="ＭＳ ゴシック"/>
            </a:endParaRPr>
          </a:p>
          <a:p>
            <a:pPr marL="469900" indent="-457200">
              <a:spcBef>
                <a:spcPts val="400"/>
              </a:spcBef>
              <a:buAutoNum type="circleNumDbPlain"/>
              <a:tabLst>
                <a:tab pos="368935" algn="l"/>
              </a:tabLst>
            </a:pPr>
            <a:r>
              <a:rPr lang="ja-JP" altLang="en-US" sz="2400" b="1" spc="-5" dirty="0">
                <a:latin typeface="ＭＳ ゴシック" panose="020B0609070205080204" pitchFamily="49" charset="-128"/>
                <a:ea typeface="ＭＳ ゴシック" panose="020B0609070205080204" pitchFamily="49" charset="-128"/>
                <a:cs typeface="ＭＳ ゴシック"/>
              </a:rPr>
              <a:t>事</a:t>
            </a:r>
            <a:r>
              <a:rPr lang="ja-JP" altLang="en-US" sz="2400" b="1" spc="-20" dirty="0">
                <a:latin typeface="ＭＳ ゴシック" panose="020B0609070205080204" pitchFamily="49" charset="-128"/>
                <a:ea typeface="ＭＳ ゴシック" panose="020B0609070205080204" pitchFamily="49" charset="-128"/>
                <a:cs typeface="ＭＳ ゴシック"/>
              </a:rPr>
              <a:t>業</a:t>
            </a:r>
            <a:r>
              <a:rPr lang="ja-JP" altLang="en-US" sz="2400" b="1" spc="-5" dirty="0">
                <a:latin typeface="ＭＳ ゴシック" panose="020B0609070205080204" pitchFamily="49" charset="-128"/>
                <a:ea typeface="ＭＳ ゴシック" panose="020B0609070205080204" pitchFamily="49" charset="-128"/>
                <a:cs typeface="ＭＳ ゴシック"/>
              </a:rPr>
              <a:t>主は</a:t>
            </a:r>
            <a:r>
              <a:rPr lang="ja-JP" altLang="en-US" sz="2400" b="1" spc="-20" dirty="0">
                <a:latin typeface="ＭＳ ゴシック" panose="020B0609070205080204" pitchFamily="49" charset="-128"/>
                <a:ea typeface="ＭＳ ゴシック" panose="020B0609070205080204" pitchFamily="49" charset="-128"/>
                <a:cs typeface="ＭＳ ゴシック"/>
              </a:rPr>
              <a:t>、採</a:t>
            </a:r>
            <a:r>
              <a:rPr lang="ja-JP" altLang="en-US" sz="2400" b="1" spc="-5" dirty="0">
                <a:latin typeface="ＭＳ ゴシック" panose="020B0609070205080204" pitchFamily="49" charset="-128"/>
                <a:ea typeface="ＭＳ ゴシック" panose="020B0609070205080204" pitchFamily="49" charset="-128"/>
                <a:cs typeface="ＭＳ ゴシック"/>
              </a:rPr>
              <a:t>用内定</a:t>
            </a:r>
            <a:r>
              <a:rPr lang="ja-JP" altLang="en-US" sz="2400" b="1" spc="-20" dirty="0">
                <a:latin typeface="ＭＳ ゴシック" panose="020B0609070205080204" pitchFamily="49" charset="-128"/>
                <a:ea typeface="ＭＳ ゴシック" panose="020B0609070205080204" pitchFamily="49" charset="-128"/>
                <a:cs typeface="ＭＳ ゴシック"/>
              </a:rPr>
              <a:t>を</a:t>
            </a:r>
            <a:r>
              <a:rPr lang="ja-JP" altLang="en-US" sz="2400" b="1" spc="-5" dirty="0">
                <a:latin typeface="ＭＳ ゴシック" panose="020B0609070205080204" pitchFamily="49" charset="-128"/>
                <a:ea typeface="ＭＳ ゴシック" panose="020B0609070205080204" pitchFamily="49" charset="-128"/>
                <a:cs typeface="ＭＳ ゴシック"/>
              </a:rPr>
              <a:t>取り</a:t>
            </a:r>
            <a:r>
              <a:rPr lang="ja-JP" altLang="en-US" sz="2400" b="1" spc="-20" dirty="0">
                <a:latin typeface="ＭＳ ゴシック" panose="020B0609070205080204" pitchFamily="49" charset="-128"/>
                <a:ea typeface="ＭＳ ゴシック" panose="020B0609070205080204" pitchFamily="49" charset="-128"/>
                <a:cs typeface="ＭＳ ゴシック"/>
              </a:rPr>
              <a:t>消さ</a:t>
            </a:r>
            <a:r>
              <a:rPr lang="ja-JP" altLang="en-US" sz="2400" b="1" spc="-5" dirty="0">
                <a:latin typeface="ＭＳ ゴシック" panose="020B0609070205080204" pitchFamily="49" charset="-128"/>
                <a:ea typeface="ＭＳ ゴシック" panose="020B0609070205080204" pitchFamily="49" charset="-128"/>
                <a:cs typeface="ＭＳ ゴシック"/>
              </a:rPr>
              <a:t>ないも</a:t>
            </a:r>
            <a:r>
              <a:rPr lang="ja-JP" altLang="en-US" sz="2400" b="1" spc="-20" dirty="0">
                <a:latin typeface="ＭＳ ゴシック" panose="020B0609070205080204" pitchFamily="49" charset="-128"/>
                <a:ea typeface="ＭＳ ゴシック" panose="020B0609070205080204" pitchFamily="49" charset="-128"/>
                <a:cs typeface="ＭＳ ゴシック"/>
              </a:rPr>
              <a:t>の</a:t>
            </a:r>
            <a:r>
              <a:rPr lang="ja-JP" altLang="en-US" sz="2400" b="1" spc="-5" dirty="0">
                <a:latin typeface="ＭＳ ゴシック" panose="020B0609070205080204" pitchFamily="49" charset="-128"/>
                <a:ea typeface="ＭＳ ゴシック" panose="020B0609070205080204" pitchFamily="49" charset="-128"/>
                <a:cs typeface="ＭＳ ゴシック"/>
              </a:rPr>
              <a:t>とす</a:t>
            </a:r>
            <a:r>
              <a:rPr lang="ja-JP" altLang="en-US" sz="2400" b="1" spc="-20" dirty="0">
                <a:latin typeface="ＭＳ ゴシック" panose="020B0609070205080204" pitchFamily="49" charset="-128"/>
                <a:ea typeface="ＭＳ ゴシック" panose="020B0609070205080204" pitchFamily="49" charset="-128"/>
                <a:cs typeface="ＭＳ ゴシック"/>
              </a:rPr>
              <a:t>る</a:t>
            </a:r>
            <a:r>
              <a:rPr lang="ja-JP" altLang="en-US" sz="2400" b="1" spc="-5" dirty="0">
                <a:latin typeface="ＭＳ ゴシック" panose="020B0609070205080204" pitchFamily="49" charset="-128"/>
                <a:ea typeface="ＭＳ ゴシック" panose="020B0609070205080204" pitchFamily="49" charset="-128"/>
                <a:cs typeface="ＭＳ ゴシック"/>
              </a:rPr>
              <a:t>。</a:t>
            </a:r>
            <a:endParaRPr lang="en-US" altLang="ja-JP" sz="2400" b="1" spc="-5" dirty="0">
              <a:latin typeface="ＭＳ ゴシック" panose="020B0609070205080204" pitchFamily="49" charset="-128"/>
              <a:ea typeface="ＭＳ ゴシック" panose="020B0609070205080204" pitchFamily="49" charset="-128"/>
              <a:cs typeface="ＭＳ ゴシック"/>
            </a:endParaRPr>
          </a:p>
          <a:p>
            <a:pPr marL="12700">
              <a:spcBef>
                <a:spcPts val="400"/>
              </a:spcBef>
              <a:tabLst>
                <a:tab pos="368935" algn="l"/>
              </a:tabLst>
            </a:pPr>
            <a:endParaRPr lang="ja-JP" altLang="en-US" sz="2400" b="1" dirty="0">
              <a:latin typeface="ＭＳ ゴシック" panose="020B0609070205080204" pitchFamily="49" charset="-128"/>
              <a:ea typeface="ＭＳ ゴシック" panose="020B0609070205080204" pitchFamily="49" charset="-128"/>
              <a:cs typeface="ＭＳ ゴシック"/>
            </a:endParaRPr>
          </a:p>
          <a:p>
            <a:pPr marL="469900" indent="-457200">
              <a:spcBef>
                <a:spcPts val="300"/>
              </a:spcBef>
              <a:buAutoNum type="circleNumDbPlain" startAt="2"/>
              <a:tabLst>
                <a:tab pos="368935" algn="l"/>
              </a:tabLst>
            </a:pPr>
            <a:r>
              <a:rPr lang="ja-JP" altLang="en-US" sz="2400" b="1" spc="-5" dirty="0">
                <a:latin typeface="ＭＳ ゴシック" panose="020B0609070205080204" pitchFamily="49" charset="-128"/>
                <a:ea typeface="ＭＳ ゴシック" panose="020B0609070205080204" pitchFamily="49" charset="-128"/>
                <a:cs typeface="ＭＳ ゴシック"/>
              </a:rPr>
              <a:t>事</a:t>
            </a:r>
            <a:r>
              <a:rPr lang="ja-JP" altLang="en-US" sz="2400" b="1" spc="-20" dirty="0">
                <a:latin typeface="ＭＳ ゴシック" panose="020B0609070205080204" pitchFamily="49" charset="-128"/>
                <a:ea typeface="ＭＳ ゴシック" panose="020B0609070205080204" pitchFamily="49" charset="-128"/>
                <a:cs typeface="ＭＳ ゴシック"/>
              </a:rPr>
              <a:t>業</a:t>
            </a:r>
            <a:r>
              <a:rPr lang="ja-JP" altLang="en-US" sz="2400" b="1" spc="-5" dirty="0">
                <a:latin typeface="ＭＳ ゴシック" panose="020B0609070205080204" pitchFamily="49" charset="-128"/>
                <a:ea typeface="ＭＳ ゴシック" panose="020B0609070205080204" pitchFamily="49" charset="-128"/>
                <a:cs typeface="ＭＳ ゴシック"/>
              </a:rPr>
              <a:t>主は</a:t>
            </a:r>
            <a:r>
              <a:rPr lang="ja-JP" altLang="en-US" sz="2400" b="1" spc="-20" dirty="0">
                <a:latin typeface="ＭＳ ゴシック" panose="020B0609070205080204" pitchFamily="49" charset="-128"/>
                <a:ea typeface="ＭＳ ゴシック" panose="020B0609070205080204" pitchFamily="49" charset="-128"/>
                <a:cs typeface="ＭＳ ゴシック"/>
              </a:rPr>
              <a:t>、採</a:t>
            </a:r>
            <a:r>
              <a:rPr lang="ja-JP" altLang="en-US" sz="2400" b="1" spc="-5" dirty="0">
                <a:latin typeface="ＭＳ ゴシック" panose="020B0609070205080204" pitchFamily="49" charset="-128"/>
                <a:ea typeface="ＭＳ ゴシック" panose="020B0609070205080204" pitchFamily="49" charset="-128"/>
                <a:cs typeface="ＭＳ ゴシック"/>
              </a:rPr>
              <a:t>用内定</a:t>
            </a:r>
            <a:r>
              <a:rPr lang="ja-JP" altLang="en-US" sz="2400" b="1" spc="-20" dirty="0">
                <a:latin typeface="ＭＳ ゴシック" panose="020B0609070205080204" pitchFamily="49" charset="-128"/>
                <a:ea typeface="ＭＳ ゴシック" panose="020B0609070205080204" pitchFamily="49" charset="-128"/>
                <a:cs typeface="ＭＳ ゴシック"/>
              </a:rPr>
              <a:t>取</a:t>
            </a:r>
            <a:r>
              <a:rPr lang="ja-JP" altLang="en-US" sz="2400" b="1" spc="-5" dirty="0">
                <a:latin typeface="ＭＳ ゴシック" panose="020B0609070205080204" pitchFamily="49" charset="-128"/>
                <a:ea typeface="ＭＳ ゴシック" panose="020B0609070205080204" pitchFamily="49" charset="-128"/>
                <a:cs typeface="ＭＳ ゴシック"/>
              </a:rPr>
              <a:t>消を</a:t>
            </a:r>
            <a:r>
              <a:rPr lang="ja-JP" altLang="en-US" sz="2400" b="1" spc="-20" dirty="0">
                <a:latin typeface="ＭＳ ゴシック" panose="020B0609070205080204" pitchFamily="49" charset="-128"/>
                <a:ea typeface="ＭＳ ゴシック" panose="020B0609070205080204" pitchFamily="49" charset="-128"/>
                <a:cs typeface="ＭＳ ゴシック"/>
              </a:rPr>
              <a:t>防止</a:t>
            </a:r>
            <a:r>
              <a:rPr lang="ja-JP" altLang="en-US" sz="2400" b="1" spc="-5" dirty="0">
                <a:latin typeface="ＭＳ ゴシック" panose="020B0609070205080204" pitchFamily="49" charset="-128"/>
                <a:ea typeface="ＭＳ ゴシック" panose="020B0609070205080204" pitchFamily="49" charset="-128"/>
                <a:cs typeface="ＭＳ ゴシック"/>
              </a:rPr>
              <a:t>するた</a:t>
            </a:r>
            <a:r>
              <a:rPr lang="ja-JP" altLang="en-US" sz="2400" b="1" spc="-20" dirty="0">
                <a:latin typeface="ＭＳ ゴシック" panose="020B0609070205080204" pitchFamily="49" charset="-128"/>
                <a:ea typeface="ＭＳ ゴシック" panose="020B0609070205080204" pitchFamily="49" charset="-128"/>
                <a:cs typeface="ＭＳ ゴシック"/>
              </a:rPr>
              <a:t>め</a:t>
            </a:r>
            <a:r>
              <a:rPr lang="ja-JP" altLang="en-US" sz="2400" b="1" spc="-5" dirty="0">
                <a:latin typeface="ＭＳ ゴシック" panose="020B0609070205080204" pitchFamily="49" charset="-128"/>
                <a:ea typeface="ＭＳ ゴシック" panose="020B0609070205080204" pitchFamily="49" charset="-128"/>
                <a:cs typeface="ＭＳ ゴシック"/>
              </a:rPr>
              <a:t>、最</a:t>
            </a:r>
            <a:r>
              <a:rPr lang="ja-JP" altLang="en-US" sz="2400" b="1" spc="-20" dirty="0">
                <a:latin typeface="ＭＳ ゴシック" panose="020B0609070205080204" pitchFamily="49" charset="-128"/>
                <a:ea typeface="ＭＳ ゴシック" panose="020B0609070205080204" pitchFamily="49" charset="-128"/>
                <a:cs typeface="ＭＳ ゴシック"/>
              </a:rPr>
              <a:t>大限</a:t>
            </a:r>
            <a:r>
              <a:rPr lang="ja-JP" altLang="en-US" sz="2400" b="1" spc="-5" dirty="0">
                <a:latin typeface="ＭＳ ゴシック" panose="020B0609070205080204" pitchFamily="49" charset="-128"/>
                <a:ea typeface="ＭＳ ゴシック" panose="020B0609070205080204" pitchFamily="49" charset="-128"/>
                <a:cs typeface="ＭＳ ゴシック"/>
              </a:rPr>
              <a:t>の経営</a:t>
            </a:r>
            <a:r>
              <a:rPr lang="ja-JP" altLang="en-US" sz="2400" b="1" spc="-20" dirty="0">
                <a:latin typeface="ＭＳ ゴシック" panose="020B0609070205080204" pitchFamily="49" charset="-128"/>
                <a:ea typeface="ＭＳ ゴシック" panose="020B0609070205080204" pitchFamily="49" charset="-128"/>
                <a:cs typeface="ＭＳ ゴシック"/>
              </a:rPr>
              <a:t>努</a:t>
            </a:r>
            <a:r>
              <a:rPr lang="ja-JP" altLang="en-US" sz="2400" b="1" spc="-5" dirty="0">
                <a:latin typeface="ＭＳ ゴシック" panose="020B0609070205080204" pitchFamily="49" charset="-128"/>
                <a:ea typeface="ＭＳ ゴシック" panose="020B0609070205080204" pitchFamily="49" charset="-128"/>
                <a:cs typeface="ＭＳ ゴシック"/>
              </a:rPr>
              <a:t>力を行う</a:t>
            </a:r>
            <a:r>
              <a:rPr lang="ja-JP" altLang="en-US" sz="2400" b="1" spc="-20" dirty="0">
                <a:latin typeface="ＭＳ ゴシック" panose="020B0609070205080204" pitchFamily="49" charset="-128"/>
                <a:ea typeface="ＭＳ ゴシック" panose="020B0609070205080204" pitchFamily="49" charset="-128"/>
                <a:cs typeface="ＭＳ ゴシック"/>
              </a:rPr>
              <a:t>等</a:t>
            </a:r>
            <a:r>
              <a:rPr lang="ja-JP" altLang="en-US" sz="2400" b="1" spc="-5" dirty="0">
                <a:latin typeface="ＭＳ ゴシック" panose="020B0609070205080204" pitchFamily="49" charset="-128"/>
                <a:ea typeface="ＭＳ ゴシック" panose="020B0609070205080204" pitchFamily="49" charset="-128"/>
                <a:cs typeface="ＭＳ ゴシック"/>
              </a:rPr>
              <a:t>あら</a:t>
            </a:r>
            <a:r>
              <a:rPr lang="ja-JP" altLang="en-US" sz="2400" b="1" spc="-20" dirty="0">
                <a:latin typeface="ＭＳ ゴシック" panose="020B0609070205080204" pitchFamily="49" charset="-128"/>
                <a:ea typeface="ＭＳ ゴシック" panose="020B0609070205080204" pitchFamily="49" charset="-128"/>
                <a:cs typeface="ＭＳ ゴシック"/>
              </a:rPr>
              <a:t>ゆる</a:t>
            </a:r>
            <a:r>
              <a:rPr lang="ja-JP" altLang="en-US" sz="2400" b="1" spc="-5" dirty="0">
                <a:latin typeface="ＭＳ ゴシック" panose="020B0609070205080204" pitchFamily="49" charset="-128"/>
                <a:ea typeface="ＭＳ ゴシック" panose="020B0609070205080204" pitchFamily="49" charset="-128"/>
                <a:cs typeface="ＭＳ ゴシック"/>
              </a:rPr>
              <a:t>手段を</a:t>
            </a:r>
            <a:r>
              <a:rPr lang="ja-JP" altLang="en-US" sz="2400" b="1" spc="-20" dirty="0">
                <a:latin typeface="ＭＳ ゴシック" panose="020B0609070205080204" pitchFamily="49" charset="-128"/>
                <a:ea typeface="ＭＳ ゴシック" panose="020B0609070205080204" pitchFamily="49" charset="-128"/>
                <a:cs typeface="ＭＳ ゴシック"/>
              </a:rPr>
              <a:t>講</a:t>
            </a:r>
            <a:r>
              <a:rPr lang="ja-JP" altLang="en-US" sz="2400" b="1" spc="-5" dirty="0">
                <a:latin typeface="ＭＳ ゴシック" panose="020B0609070205080204" pitchFamily="49" charset="-128"/>
                <a:ea typeface="ＭＳ ゴシック" panose="020B0609070205080204" pitchFamily="49" charset="-128"/>
                <a:cs typeface="ＭＳ ゴシック"/>
              </a:rPr>
              <a:t>ずる</a:t>
            </a:r>
            <a:r>
              <a:rPr lang="ja-JP" altLang="en-US" sz="2400" b="1" spc="-20" dirty="0">
                <a:latin typeface="ＭＳ ゴシック" panose="020B0609070205080204" pitchFamily="49" charset="-128"/>
                <a:ea typeface="ＭＳ ゴシック" panose="020B0609070205080204" pitchFamily="49" charset="-128"/>
                <a:cs typeface="ＭＳ ゴシック"/>
              </a:rPr>
              <a:t>もの</a:t>
            </a:r>
            <a:r>
              <a:rPr lang="ja-JP" altLang="en-US" sz="2400" b="1" spc="-5" dirty="0">
                <a:latin typeface="ＭＳ ゴシック" panose="020B0609070205080204" pitchFamily="49" charset="-128"/>
                <a:ea typeface="ＭＳ ゴシック" panose="020B0609070205080204" pitchFamily="49" charset="-128"/>
                <a:cs typeface="ＭＳ ゴシック"/>
              </a:rPr>
              <a:t>とする。</a:t>
            </a:r>
            <a:endParaRPr lang="en-US" altLang="ja-JP" sz="2400" b="1" spc="-5" dirty="0">
              <a:latin typeface="ＭＳ ゴシック" panose="020B0609070205080204" pitchFamily="49" charset="-128"/>
              <a:ea typeface="ＭＳ ゴシック" panose="020B0609070205080204" pitchFamily="49" charset="-128"/>
              <a:cs typeface="ＭＳ ゴシック"/>
            </a:endParaRPr>
          </a:p>
          <a:p>
            <a:pPr marL="12065" marR="5080" algn="just">
              <a:lnSpc>
                <a:spcPct val="150000"/>
              </a:lnSpc>
              <a:spcBef>
                <a:spcPts val="300"/>
              </a:spcBef>
            </a:pPr>
            <a:endParaRPr lang="ja-JP" altLang="en-US" sz="1600" b="1" spc="-20" dirty="0">
              <a:latin typeface="ＭＳ ゴシック" panose="020B0609070205080204" pitchFamily="49" charset="-128"/>
              <a:ea typeface="ＭＳ ゴシック" panose="020B0609070205080204" pitchFamily="49" charset="-128"/>
              <a:cs typeface="ＭＳ ゴシック"/>
            </a:endParaRPr>
          </a:p>
          <a:p>
            <a:pPr marL="12065" marR="5080" algn="just">
              <a:lnSpc>
                <a:spcPct val="150000"/>
              </a:lnSpc>
              <a:spcBef>
                <a:spcPts val="300"/>
              </a:spcBef>
            </a:pPr>
            <a:endParaRPr lang="en-US" sz="1600" b="1" dirty="0">
              <a:latin typeface="ＭＳ ゴシック"/>
              <a:cs typeface="ＭＳ ゴシック"/>
            </a:endParaRPr>
          </a:p>
          <a:p>
            <a:pPr marL="12065" marR="5080" algn="just">
              <a:lnSpc>
                <a:spcPct val="150000"/>
              </a:lnSpc>
              <a:spcBef>
                <a:spcPts val="300"/>
              </a:spcBef>
            </a:pPr>
            <a:r>
              <a:rPr lang="ja-JP" altLang="en-US" sz="1600" b="1" spc="-5" dirty="0">
                <a:latin typeface="ＭＳ ゴシック"/>
                <a:cs typeface="ＭＳ ゴシック"/>
              </a:rPr>
              <a:t>　</a:t>
            </a:r>
            <a:r>
              <a:rPr sz="1600" b="1" spc="-5" dirty="0" err="1">
                <a:latin typeface="ＭＳ ゴシック"/>
                <a:cs typeface="ＭＳ ゴシック"/>
              </a:rPr>
              <a:t>事</a:t>
            </a:r>
            <a:r>
              <a:rPr sz="1600" b="1" spc="-20" dirty="0" err="1">
                <a:latin typeface="ＭＳ ゴシック"/>
                <a:cs typeface="ＭＳ ゴシック"/>
              </a:rPr>
              <a:t>業主</a:t>
            </a:r>
            <a:r>
              <a:rPr sz="1600" b="1" spc="-5" dirty="0" err="1">
                <a:latin typeface="ＭＳ ゴシック"/>
                <a:cs typeface="ＭＳ ゴシック"/>
              </a:rPr>
              <a:t>は、採</a:t>
            </a:r>
            <a:r>
              <a:rPr sz="1600" b="1" spc="-20" dirty="0" err="1">
                <a:latin typeface="ＭＳ ゴシック"/>
                <a:cs typeface="ＭＳ ゴシック"/>
              </a:rPr>
              <a:t>用</a:t>
            </a:r>
            <a:r>
              <a:rPr sz="1600" b="1" spc="-5" dirty="0" err="1">
                <a:latin typeface="ＭＳ ゴシック"/>
                <a:cs typeface="ＭＳ ゴシック"/>
              </a:rPr>
              <a:t>内定</a:t>
            </a:r>
            <a:r>
              <a:rPr sz="1600" b="1" spc="-20" dirty="0" err="1">
                <a:latin typeface="ＭＳ ゴシック"/>
                <a:cs typeface="ＭＳ ゴシック"/>
              </a:rPr>
              <a:t>取り</a:t>
            </a:r>
            <a:r>
              <a:rPr sz="1600" b="1" spc="-5" dirty="0" err="1">
                <a:latin typeface="ＭＳ ゴシック"/>
                <a:cs typeface="ＭＳ ゴシック"/>
              </a:rPr>
              <a:t>消しの</a:t>
            </a:r>
            <a:r>
              <a:rPr sz="1600" b="1" spc="-20" dirty="0" err="1">
                <a:latin typeface="ＭＳ ゴシック"/>
                <a:cs typeface="ＭＳ ゴシック"/>
              </a:rPr>
              <a:t>対</a:t>
            </a:r>
            <a:r>
              <a:rPr sz="1600" b="1" spc="-5" dirty="0" err="1">
                <a:latin typeface="ＭＳ ゴシック"/>
                <a:cs typeface="ＭＳ ゴシック"/>
              </a:rPr>
              <a:t>象と</a:t>
            </a:r>
            <a:r>
              <a:rPr sz="1600" b="1" spc="-20" dirty="0" err="1">
                <a:latin typeface="ＭＳ ゴシック"/>
                <a:cs typeface="ＭＳ ゴシック"/>
              </a:rPr>
              <a:t>なっ</a:t>
            </a:r>
            <a:r>
              <a:rPr sz="1600" b="1" spc="-5" dirty="0" err="1">
                <a:latin typeface="ＭＳ ゴシック"/>
                <a:cs typeface="ＭＳ ゴシック"/>
              </a:rPr>
              <a:t>た学生</a:t>
            </a:r>
            <a:r>
              <a:rPr sz="1600" b="1" spc="-20" dirty="0" err="1">
                <a:latin typeface="ＭＳ ゴシック"/>
                <a:cs typeface="ＭＳ ゴシック"/>
              </a:rPr>
              <a:t>・</a:t>
            </a:r>
            <a:r>
              <a:rPr sz="1600" b="1" spc="-5" dirty="0" err="1">
                <a:latin typeface="ＭＳ ゴシック"/>
                <a:cs typeface="ＭＳ ゴシック"/>
              </a:rPr>
              <a:t>生徒</a:t>
            </a:r>
            <a:r>
              <a:rPr sz="1600" b="1" spc="-20" dirty="0" err="1">
                <a:latin typeface="ＭＳ ゴシック"/>
                <a:cs typeface="ＭＳ ゴシック"/>
              </a:rPr>
              <a:t>の就</a:t>
            </a:r>
            <a:r>
              <a:rPr sz="1600" b="1" spc="-5" dirty="0" err="1">
                <a:latin typeface="ＭＳ ゴシック"/>
                <a:cs typeface="ＭＳ ゴシック"/>
              </a:rPr>
              <a:t>職先の</a:t>
            </a:r>
            <a:r>
              <a:rPr sz="1600" b="1" spc="-20" dirty="0" err="1">
                <a:latin typeface="ＭＳ ゴシック"/>
                <a:cs typeface="ＭＳ ゴシック"/>
              </a:rPr>
              <a:t>確</a:t>
            </a:r>
            <a:r>
              <a:rPr sz="1600" b="1" spc="-5" dirty="0" err="1">
                <a:latin typeface="ＭＳ ゴシック"/>
                <a:cs typeface="ＭＳ ゴシック"/>
              </a:rPr>
              <a:t>保に</a:t>
            </a:r>
            <a:r>
              <a:rPr sz="1600" b="1" spc="-20" dirty="0" err="1">
                <a:latin typeface="ＭＳ ゴシック"/>
                <a:cs typeface="ＭＳ ゴシック"/>
              </a:rPr>
              <a:t>つい</a:t>
            </a:r>
            <a:r>
              <a:rPr sz="1600" b="1" spc="-5" dirty="0" err="1">
                <a:latin typeface="ＭＳ ゴシック"/>
                <a:cs typeface="ＭＳ ゴシック"/>
              </a:rPr>
              <a:t>て最大限の努</a:t>
            </a:r>
            <a:r>
              <a:rPr sz="1600" b="1" spc="-20" dirty="0" err="1">
                <a:latin typeface="ＭＳ ゴシック"/>
                <a:cs typeface="ＭＳ ゴシック"/>
              </a:rPr>
              <a:t>力</a:t>
            </a:r>
            <a:r>
              <a:rPr sz="1600" b="1" spc="-5" dirty="0" err="1">
                <a:latin typeface="ＭＳ ゴシック"/>
                <a:cs typeface="ＭＳ ゴシック"/>
              </a:rPr>
              <a:t>を行</a:t>
            </a:r>
            <a:r>
              <a:rPr sz="1600" b="1" spc="-20" dirty="0" err="1">
                <a:latin typeface="ＭＳ ゴシック"/>
                <a:cs typeface="ＭＳ ゴシック"/>
              </a:rPr>
              <a:t>うと</a:t>
            </a:r>
            <a:r>
              <a:rPr sz="1600" b="1" spc="-5" dirty="0" err="1">
                <a:latin typeface="ＭＳ ゴシック"/>
                <a:cs typeface="ＭＳ ゴシック"/>
              </a:rPr>
              <a:t>ともに</a:t>
            </a:r>
            <a:r>
              <a:rPr sz="1600" b="1" spc="-20" dirty="0">
                <a:latin typeface="ＭＳ ゴシック"/>
                <a:cs typeface="ＭＳ ゴシック"/>
              </a:rPr>
              <a:t>、</a:t>
            </a:r>
            <a:endParaRPr lang="en-US" sz="1600" b="1" spc="-20" dirty="0">
              <a:latin typeface="ＭＳ ゴシック"/>
              <a:cs typeface="ＭＳ ゴシック"/>
            </a:endParaRPr>
          </a:p>
          <a:p>
            <a:pPr marL="12065" marR="5080" algn="just">
              <a:lnSpc>
                <a:spcPct val="150000"/>
              </a:lnSpc>
              <a:spcBef>
                <a:spcPts val="300"/>
              </a:spcBef>
            </a:pPr>
            <a:r>
              <a:rPr lang="ja-JP" altLang="en-US" sz="1600" b="1" spc="-20" dirty="0">
                <a:latin typeface="ＭＳ ゴシック"/>
                <a:cs typeface="ＭＳ ゴシック"/>
              </a:rPr>
              <a:t>　</a:t>
            </a:r>
            <a:r>
              <a:rPr sz="1600" b="1" spc="-5" dirty="0" err="1">
                <a:latin typeface="ＭＳ ゴシック"/>
                <a:cs typeface="ＭＳ ゴシック"/>
              </a:rPr>
              <a:t>採用</a:t>
            </a:r>
            <a:r>
              <a:rPr sz="1600" b="1" spc="-20" dirty="0" err="1">
                <a:latin typeface="ＭＳ ゴシック"/>
                <a:cs typeface="ＭＳ ゴシック"/>
              </a:rPr>
              <a:t>内定</a:t>
            </a:r>
            <a:r>
              <a:rPr sz="1600" b="1" spc="-5" dirty="0" err="1">
                <a:latin typeface="ＭＳ ゴシック"/>
                <a:cs typeface="ＭＳ ゴシック"/>
              </a:rPr>
              <a:t>取り消</a:t>
            </a:r>
            <a:r>
              <a:rPr sz="1600" b="1" spc="-20" dirty="0" err="1">
                <a:latin typeface="ＭＳ ゴシック"/>
                <a:cs typeface="ＭＳ ゴシック"/>
              </a:rPr>
              <a:t>し</a:t>
            </a:r>
            <a:r>
              <a:rPr sz="1600" b="1" spc="-5" dirty="0" err="1">
                <a:latin typeface="ＭＳ ゴシック"/>
                <a:cs typeface="ＭＳ ゴシック"/>
              </a:rPr>
              <a:t>また</a:t>
            </a:r>
            <a:r>
              <a:rPr sz="1600" b="1" spc="-20" dirty="0" err="1">
                <a:latin typeface="ＭＳ ゴシック"/>
                <a:cs typeface="ＭＳ ゴシック"/>
              </a:rPr>
              <a:t>は入</a:t>
            </a:r>
            <a:r>
              <a:rPr sz="1600" b="1" spc="-5" dirty="0" err="1">
                <a:latin typeface="ＭＳ ゴシック"/>
                <a:cs typeface="ＭＳ ゴシック"/>
              </a:rPr>
              <a:t>職時期</a:t>
            </a:r>
            <a:r>
              <a:rPr sz="1600" b="1" spc="-20" dirty="0" err="1">
                <a:latin typeface="ＭＳ ゴシック"/>
                <a:cs typeface="ＭＳ ゴシック"/>
              </a:rPr>
              <a:t>繰</a:t>
            </a:r>
            <a:r>
              <a:rPr sz="1600" b="1" spc="-5" dirty="0" err="1">
                <a:latin typeface="ＭＳ ゴシック"/>
                <a:cs typeface="ＭＳ ゴシック"/>
              </a:rPr>
              <a:t>下げ</a:t>
            </a:r>
            <a:r>
              <a:rPr sz="1600" b="1" spc="-20" dirty="0" err="1">
                <a:latin typeface="ＭＳ ゴシック"/>
                <a:cs typeface="ＭＳ ゴシック"/>
              </a:rPr>
              <a:t>を受</a:t>
            </a:r>
            <a:r>
              <a:rPr sz="1600" b="1" spc="-5" dirty="0" err="1">
                <a:latin typeface="ＭＳ ゴシック"/>
                <a:cs typeface="ＭＳ ゴシック"/>
              </a:rPr>
              <a:t>けた学</a:t>
            </a:r>
            <a:r>
              <a:rPr sz="1600" b="1" spc="-20" dirty="0" err="1">
                <a:latin typeface="ＭＳ ゴシック"/>
                <a:cs typeface="ＭＳ ゴシック"/>
              </a:rPr>
              <a:t>生</a:t>
            </a:r>
            <a:r>
              <a:rPr sz="1600" b="1" spc="-5" dirty="0" err="1">
                <a:latin typeface="ＭＳ ゴシック"/>
                <a:cs typeface="ＭＳ ゴシック"/>
              </a:rPr>
              <a:t>・生</a:t>
            </a:r>
            <a:r>
              <a:rPr sz="1600" b="1" spc="-20" dirty="0" err="1">
                <a:latin typeface="ＭＳ ゴシック"/>
                <a:cs typeface="ＭＳ ゴシック"/>
              </a:rPr>
              <a:t>徒か</a:t>
            </a:r>
            <a:r>
              <a:rPr sz="1600" b="1" spc="-5" dirty="0" err="1">
                <a:latin typeface="ＭＳ ゴシック"/>
                <a:cs typeface="ＭＳ ゴシック"/>
              </a:rPr>
              <a:t>ら補償等の</a:t>
            </a:r>
            <a:r>
              <a:rPr sz="1600" b="1" spc="-20" dirty="0" err="1">
                <a:latin typeface="ＭＳ ゴシック"/>
                <a:cs typeface="ＭＳ ゴシック"/>
              </a:rPr>
              <a:t>要</a:t>
            </a:r>
            <a:r>
              <a:rPr sz="1600" b="1" spc="-5" dirty="0" err="1">
                <a:latin typeface="ＭＳ ゴシック"/>
                <a:cs typeface="ＭＳ ゴシック"/>
              </a:rPr>
              <a:t>求に</a:t>
            </a:r>
            <a:r>
              <a:rPr sz="1600" b="1" spc="-20" dirty="0" err="1">
                <a:latin typeface="ＭＳ ゴシック"/>
                <a:cs typeface="ＭＳ ゴシック"/>
              </a:rPr>
              <a:t>は誠</a:t>
            </a:r>
            <a:r>
              <a:rPr sz="1600" b="1" spc="-5" dirty="0" err="1">
                <a:latin typeface="ＭＳ ゴシック"/>
                <a:cs typeface="ＭＳ ゴシック"/>
              </a:rPr>
              <a:t>意を持</a:t>
            </a:r>
            <a:r>
              <a:rPr sz="1600" b="1" spc="-20" dirty="0" err="1">
                <a:latin typeface="ＭＳ ゴシック"/>
                <a:cs typeface="ＭＳ ゴシック"/>
              </a:rPr>
              <a:t>っ</a:t>
            </a:r>
            <a:r>
              <a:rPr sz="1600" b="1" spc="-5" dirty="0" err="1">
                <a:latin typeface="ＭＳ ゴシック"/>
                <a:cs typeface="ＭＳ ゴシック"/>
              </a:rPr>
              <a:t>て対</a:t>
            </a:r>
            <a:r>
              <a:rPr sz="1600" b="1" spc="-20" dirty="0" err="1">
                <a:latin typeface="ＭＳ ゴシック"/>
                <a:cs typeface="ＭＳ ゴシック"/>
              </a:rPr>
              <a:t>応す</a:t>
            </a:r>
            <a:r>
              <a:rPr sz="1600" b="1" spc="-5" dirty="0" err="1">
                <a:latin typeface="ＭＳ ゴシック"/>
                <a:cs typeface="ＭＳ ゴシック"/>
              </a:rPr>
              <a:t>るもの</a:t>
            </a:r>
            <a:r>
              <a:rPr sz="1600" b="1" spc="-20" dirty="0" err="1">
                <a:latin typeface="ＭＳ ゴシック"/>
                <a:cs typeface="ＭＳ ゴシック"/>
              </a:rPr>
              <a:t>と</a:t>
            </a:r>
            <a:r>
              <a:rPr sz="1600" b="1" spc="-5" dirty="0" err="1">
                <a:latin typeface="ＭＳ ゴシック"/>
                <a:cs typeface="ＭＳ ゴシック"/>
              </a:rPr>
              <a:t>する</a:t>
            </a:r>
            <a:r>
              <a:rPr sz="1600" b="1" spc="-5" dirty="0">
                <a:latin typeface="ＭＳ ゴシック"/>
                <a:cs typeface="ＭＳ ゴシック"/>
              </a:rPr>
              <a:t>。</a:t>
            </a:r>
            <a:endParaRPr sz="1600" b="1" dirty="0">
              <a:latin typeface="ＭＳ ゴシック"/>
              <a:cs typeface="ＭＳ ゴシック"/>
            </a:endParaRPr>
          </a:p>
        </p:txBody>
      </p:sp>
      <p:sp>
        <p:nvSpPr>
          <p:cNvPr id="29" name="角丸四角形吹き出し 28"/>
          <p:cNvSpPr/>
          <p:nvPr/>
        </p:nvSpPr>
        <p:spPr>
          <a:xfrm>
            <a:off x="8153400" y="1920460"/>
            <a:ext cx="3868920" cy="1050489"/>
          </a:xfrm>
          <a:prstGeom prst="wedgeRoundRectCallout">
            <a:avLst>
              <a:gd name="adj1" fmla="val -60020"/>
              <a:gd name="adj2" fmla="val 40141"/>
              <a:gd name="adj3" fmla="val 16667"/>
            </a:avLst>
          </a:prstGeom>
          <a:solidFill>
            <a:srgbClr val="FF7C8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採</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用内</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定</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取消し</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入職</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時</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期の繰</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下</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げの</a:t>
            </a:r>
            <a:endParaRPr lang="en-US" altLang="ja-JP" sz="1500" b="1" spc="-10" dirty="0">
              <a:solidFill>
                <a:srgbClr val="FFFFFF"/>
              </a:solidFill>
              <a:latin typeface="ＭＳ ゴシック" panose="020B0609070205080204" pitchFamily="49" charset="-128"/>
              <a:ea typeface="ＭＳ ゴシック" panose="020B0609070205080204" pitchFamily="49" charset="-128"/>
              <a:cs typeface="ＭＳ 明朝"/>
            </a:endParaRPr>
          </a:p>
          <a:p>
            <a:pPr algn="ct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場</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合は事前</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に</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ハロー</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ワ</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ーク</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へ</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の</a:t>
            </a:r>
            <a:endParaRPr lang="en-US" altLang="ja-JP" sz="1500" b="1" spc="-10" dirty="0">
              <a:solidFill>
                <a:srgbClr val="FFFFFF"/>
              </a:solidFill>
              <a:latin typeface="ＭＳ ゴシック" panose="020B0609070205080204" pitchFamily="49" charset="-128"/>
              <a:ea typeface="ＭＳ ゴシック" panose="020B0609070205080204" pitchFamily="49" charset="-128"/>
              <a:cs typeface="ＭＳ 明朝"/>
            </a:endParaRPr>
          </a:p>
          <a:p>
            <a:pPr algn="ct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通</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知</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（報</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告</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）が</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必</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ＭＳ 明朝"/>
              </a:rPr>
              <a:t>要で</a:t>
            </a:r>
            <a:r>
              <a:rPr lang="ja-JP" altLang="en-US" sz="1500" b="1" dirty="0">
                <a:solidFill>
                  <a:srgbClr val="FFFFFF"/>
                </a:solidFill>
                <a:latin typeface="ＭＳ ゴシック" panose="020B0609070205080204" pitchFamily="49" charset="-128"/>
                <a:ea typeface="ＭＳ ゴシック" panose="020B0609070205080204" pitchFamily="49" charset="-128"/>
                <a:cs typeface="ＭＳ 明朝"/>
              </a:rPr>
              <a:t>す</a:t>
            </a:r>
            <a:r>
              <a:rPr lang="en-US" altLang="ja-JP" sz="1500" b="1" spc="-10" dirty="0">
                <a:solidFill>
                  <a:srgbClr val="FFFFFF"/>
                </a:solidFill>
                <a:latin typeface="ＭＳ ゴシック" panose="020B0609070205080204" pitchFamily="49" charset="-128"/>
                <a:ea typeface="ＭＳ ゴシック" panose="020B0609070205080204" pitchFamily="49" charset="-128"/>
                <a:cs typeface="OCRB"/>
              </a:rPr>
              <a:t>!</a:t>
            </a:r>
            <a:r>
              <a:rPr lang="ja-JP" altLang="en-US" sz="1500" b="1" spc="-10" dirty="0">
                <a:solidFill>
                  <a:srgbClr val="FFFFFF"/>
                </a:solidFill>
                <a:latin typeface="ＭＳ ゴシック" panose="020B0609070205080204" pitchFamily="49" charset="-128"/>
                <a:ea typeface="ＭＳ ゴシック" panose="020B0609070205080204" pitchFamily="49" charset="-128"/>
                <a:cs typeface="OCRB"/>
              </a:rPr>
              <a:t>！</a:t>
            </a:r>
            <a:endParaRPr lang="ja-JP" altLang="en-US" sz="1500" b="1" dirty="0">
              <a:latin typeface="ＭＳ ゴシック" panose="020B0609070205080204" pitchFamily="49" charset="-128"/>
              <a:ea typeface="ＭＳ ゴシック" panose="020B0609070205080204" pitchFamily="49" charset="-128"/>
              <a:cs typeface="OCRB"/>
            </a:endParaRPr>
          </a:p>
        </p:txBody>
      </p:sp>
      <p:grpSp>
        <p:nvGrpSpPr>
          <p:cNvPr id="25" name="グループ化 24">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26" name="正方形/長方形 25">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正方形/長方形 26">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正方形/長方形 27">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フッター プレースホルダー 1"/>
          <p:cNvSpPr>
            <a:spLocks noGrp="1"/>
          </p:cNvSpPr>
          <p:nvPr>
            <p:ph type="ftr" sz="quarter" idx="11"/>
          </p:nvPr>
        </p:nvSpPr>
        <p:spPr>
          <a:xfrm>
            <a:off x="4038600" y="6381750"/>
            <a:ext cx="4114800" cy="365125"/>
          </a:xfrm>
        </p:spPr>
        <p:txBody>
          <a:bodyPr/>
          <a:lstStyle/>
          <a:p>
            <a:r>
              <a:rPr lang="en-US" altLang="ja-JP" dirty="0">
                <a:solidFill>
                  <a:schemeClr val="tx1"/>
                </a:solidFill>
              </a:rPr>
              <a:t>-3-</a:t>
            </a:r>
            <a:endParaRPr lang="ja-JP" altLang="en-US" dirty="0">
              <a:solidFill>
                <a:schemeClr val="tx1"/>
              </a:solidFill>
            </a:endParaRPr>
          </a:p>
          <a:p>
            <a:endParaRPr kumimoji="1" lang="ja-JP" altLang="en-US" dirty="0"/>
          </a:p>
        </p:txBody>
      </p:sp>
      <p:sp>
        <p:nvSpPr>
          <p:cNvPr id="17" name="正方形/長方形 16"/>
          <p:cNvSpPr/>
          <p:nvPr/>
        </p:nvSpPr>
        <p:spPr>
          <a:xfrm>
            <a:off x="336051" y="4937540"/>
            <a:ext cx="11410122" cy="10215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03">
            <a:hlinkClick r:id="" action="ppaction://media"/>
            <a:extLst>
              <a:ext uri="{FF2B5EF4-FFF2-40B4-BE49-F238E27FC236}">
                <a16:creationId xmlns:a16="http://schemas.microsoft.com/office/drawing/2014/main" id="{A575902C-587A-03C2-454F-E182832FD5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39190"/>
            <a:ext cx="609600" cy="609600"/>
          </a:xfrm>
          <a:prstGeom prst="rect">
            <a:avLst/>
          </a:prstGeom>
        </p:spPr>
      </p:pic>
    </p:spTree>
    <p:extLst>
      <p:ext uri="{BB962C8B-B14F-4D97-AF65-F5344CB8AC3E}">
        <p14:creationId xmlns:p14="http://schemas.microsoft.com/office/powerpoint/2010/main" val="413435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600" spc="-5" dirty="0">
                  <a:solidFill>
                    <a:srgbClr val="FFFFFF"/>
                  </a:solidFill>
                  <a:latin typeface="ＭＳ ゴシック" panose="020B0609070205080204" pitchFamily="49" charset="-128"/>
                  <a:ea typeface="ＭＳ ゴシック" panose="020B0609070205080204" pitchFamily="49" charset="-128"/>
                </a:rPr>
                <a:t>4-1.</a:t>
              </a:r>
              <a:r>
                <a:rPr lang="ja-JP" altLang="en-US" sz="2800" spc="5" dirty="0">
                  <a:solidFill>
                    <a:srgbClr val="FFFFFF"/>
                  </a:solidFill>
                  <a:latin typeface="ＭＳ ゴシック" panose="020B0609070205080204" pitchFamily="49" charset="-128"/>
                  <a:ea typeface="ＭＳ ゴシック" panose="020B0609070205080204" pitchFamily="49" charset="-128"/>
                </a:rPr>
                <a:t>新規高</a:t>
              </a:r>
              <a:r>
                <a:rPr lang="ja-JP" altLang="en-US" sz="2800" spc="-5" dirty="0">
                  <a:solidFill>
                    <a:srgbClr val="FFFFFF"/>
                  </a:solidFill>
                  <a:latin typeface="ＭＳ ゴシック" panose="020B0609070205080204" pitchFamily="49" charset="-128"/>
                  <a:ea typeface="ＭＳ ゴシック" panose="020B0609070205080204" pitchFamily="49" charset="-128"/>
                </a:rPr>
                <a:t>等</a:t>
              </a:r>
              <a:r>
                <a:rPr lang="ja-JP" altLang="en-US" sz="2800" spc="5" dirty="0">
                  <a:solidFill>
                    <a:srgbClr val="FFFFFF"/>
                  </a:solidFill>
                  <a:latin typeface="ＭＳ ゴシック" panose="020B0609070205080204" pitchFamily="49" charset="-128"/>
                  <a:ea typeface="ＭＳ ゴシック" panose="020B0609070205080204" pitchFamily="49" charset="-128"/>
                </a:rPr>
                <a:t>学校卒業</a:t>
              </a:r>
              <a:r>
                <a:rPr lang="ja-JP" altLang="en-US" sz="2800" spc="-5" dirty="0">
                  <a:solidFill>
                    <a:srgbClr val="FFFFFF"/>
                  </a:solidFill>
                  <a:latin typeface="ＭＳ ゴシック" panose="020B0609070205080204" pitchFamily="49" charset="-128"/>
                  <a:ea typeface="ＭＳ ゴシック" panose="020B0609070205080204" pitchFamily="49" charset="-128"/>
                </a:rPr>
                <a:t>予定</a:t>
              </a:r>
              <a:r>
                <a:rPr lang="ja-JP" altLang="en-US" sz="2800" spc="5" dirty="0">
                  <a:solidFill>
                    <a:srgbClr val="FFFFFF"/>
                  </a:solidFill>
                  <a:latin typeface="ＭＳ ゴシック" panose="020B0609070205080204" pitchFamily="49" charset="-128"/>
                  <a:ea typeface="ＭＳ ゴシック" panose="020B0609070205080204" pitchFamily="49" charset="-128"/>
                </a:rPr>
                <a:t>者の求人</a:t>
              </a:r>
              <a:r>
                <a:rPr lang="ja-JP" altLang="en-US" sz="2800" spc="-5" dirty="0">
                  <a:solidFill>
                    <a:srgbClr val="FFFFFF"/>
                  </a:solidFill>
                  <a:latin typeface="ＭＳ ゴシック" panose="020B0609070205080204" pitchFamily="49" charset="-128"/>
                  <a:ea typeface="ＭＳ ゴシック" panose="020B0609070205080204" pitchFamily="49" charset="-128"/>
                </a:rPr>
                <a:t>申込</a:t>
              </a:r>
              <a:r>
                <a:rPr lang="ja-JP" altLang="en-US" sz="2800" spc="5" dirty="0">
                  <a:solidFill>
                    <a:srgbClr val="FFFFFF"/>
                  </a:solidFill>
                  <a:latin typeface="ＭＳ ゴシック" panose="020B0609070205080204" pitchFamily="49" charset="-128"/>
                  <a:ea typeface="ＭＳ ゴシック" panose="020B0609070205080204" pitchFamily="49" charset="-128"/>
                </a:rPr>
                <a:t>みから採</a:t>
              </a:r>
              <a:r>
                <a:rPr lang="ja-JP" altLang="en-US" sz="2800" spc="-5" dirty="0">
                  <a:solidFill>
                    <a:srgbClr val="FFFFFF"/>
                  </a:solidFill>
                  <a:latin typeface="ＭＳ ゴシック" panose="020B0609070205080204" pitchFamily="49" charset="-128"/>
                  <a:ea typeface="ＭＳ ゴシック" panose="020B0609070205080204" pitchFamily="49" charset="-128"/>
                </a:rPr>
                <a:t>用の</a:t>
              </a:r>
              <a:r>
                <a:rPr lang="ja-JP" altLang="en-US" sz="2800" spc="5" dirty="0">
                  <a:solidFill>
                    <a:srgbClr val="FFFFFF"/>
                  </a:solidFill>
                  <a:latin typeface="ＭＳ ゴシック" panose="020B0609070205080204" pitchFamily="49" charset="-128"/>
                  <a:ea typeface="ＭＳ ゴシック" panose="020B0609070205080204" pitchFamily="49" charset="-128"/>
                </a:rPr>
                <a:t>フローチ</a:t>
              </a:r>
              <a:r>
                <a:rPr lang="ja-JP" altLang="en-US" sz="2800" spc="-5" dirty="0">
                  <a:solidFill>
                    <a:srgbClr val="FFFFFF"/>
                  </a:solidFill>
                  <a:latin typeface="ＭＳ ゴシック" panose="020B0609070205080204" pitchFamily="49" charset="-128"/>
                  <a:ea typeface="ＭＳ ゴシック" panose="020B0609070205080204" pitchFamily="49" charset="-128"/>
                </a:rPr>
                <a:t>ャート</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66" name="カギ線コネクタ 65"/>
          <p:cNvCxnSpPr>
            <a:stCxn id="24" idx="2"/>
            <a:endCxn id="34" idx="1"/>
          </p:cNvCxnSpPr>
          <p:nvPr/>
        </p:nvCxnSpPr>
        <p:spPr>
          <a:xfrm rot="16200000" flipH="1">
            <a:off x="1755626" y="5461212"/>
            <a:ext cx="372360" cy="1186647"/>
          </a:xfrm>
          <a:prstGeom prst="bentConnector2">
            <a:avLst/>
          </a:prstGeom>
        </p:spPr>
        <p:style>
          <a:lnRef idx="1">
            <a:schemeClr val="dk1"/>
          </a:lnRef>
          <a:fillRef idx="0">
            <a:schemeClr val="dk1"/>
          </a:fillRef>
          <a:effectRef idx="0">
            <a:schemeClr val="dk1"/>
          </a:effectRef>
          <a:fontRef idx="minor">
            <a:schemeClr val="tx1"/>
          </a:fontRef>
        </p:style>
      </p:cxnSp>
      <p:sp>
        <p:nvSpPr>
          <p:cNvPr id="65" name="正方形/長方形 64"/>
          <p:cNvSpPr/>
          <p:nvPr/>
        </p:nvSpPr>
        <p:spPr>
          <a:xfrm>
            <a:off x="8395663" y="6334754"/>
            <a:ext cx="3912611"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 </a:t>
            </a:r>
            <a:r>
              <a:rPr lang="en-US" altLang="ja-JP" sz="1400" spc="-20" dirty="0">
                <a:latin typeface="ＭＳ ゴシック" panose="020B0609070205080204" pitchFamily="49" charset="-128"/>
                <a:ea typeface="ＭＳ ゴシック" panose="020B0609070205080204" pitchFamily="49" charset="-128"/>
                <a:cs typeface="ＭＳ ゴシック"/>
              </a:rPr>
              <a:t>3</a:t>
            </a:r>
            <a:r>
              <a:rPr lang="ja-JP" altLang="en-US" sz="1400" spc="-20" dirty="0">
                <a:latin typeface="ＭＳ ゴシック" panose="020B0609070205080204" pitchFamily="49" charset="-128"/>
                <a:ea typeface="ＭＳ ゴシック" panose="020B0609070205080204" pitchFamily="49" charset="-128"/>
                <a:cs typeface="ＭＳ ゴシック"/>
              </a:rPr>
              <a:t>～</a:t>
            </a:r>
            <a:r>
              <a:rPr lang="en-US" altLang="ja-JP" sz="1400" spc="-20" dirty="0">
                <a:latin typeface="ＭＳ ゴシック" panose="020B0609070205080204" pitchFamily="49" charset="-128"/>
                <a:ea typeface="ＭＳ ゴシック" panose="020B0609070205080204" pitchFamily="49" charset="-128"/>
                <a:cs typeface="ＭＳ ゴシック"/>
              </a:rPr>
              <a:t>4</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8" name="フッター プレースホルダー 17"/>
          <p:cNvSpPr>
            <a:spLocks noGrp="1"/>
          </p:cNvSpPr>
          <p:nvPr>
            <p:ph type="ftr" sz="quarter" idx="11"/>
          </p:nvPr>
        </p:nvSpPr>
        <p:spPr>
          <a:xfrm>
            <a:off x="4038600" y="6394450"/>
            <a:ext cx="4114800" cy="365125"/>
          </a:xfrm>
        </p:spPr>
        <p:txBody>
          <a:bodyPr/>
          <a:lstStyle/>
          <a:p>
            <a:r>
              <a:rPr lang="en-US" altLang="ja-JP" dirty="0">
                <a:solidFill>
                  <a:schemeClr val="tx1"/>
                </a:solidFill>
              </a:rPr>
              <a:t>-4-</a:t>
            </a:r>
            <a:endParaRPr lang="ja-JP" altLang="en-US" dirty="0">
              <a:solidFill>
                <a:schemeClr val="tx1"/>
              </a:solidFill>
            </a:endParaRPr>
          </a:p>
          <a:p>
            <a:endParaRPr kumimoji="1" lang="ja-JP" altLang="en-US" dirty="0"/>
          </a:p>
        </p:txBody>
      </p:sp>
      <p:grpSp>
        <p:nvGrpSpPr>
          <p:cNvPr id="104" name="グループ化 103"/>
          <p:cNvGrpSpPr/>
          <p:nvPr/>
        </p:nvGrpSpPr>
        <p:grpSpPr>
          <a:xfrm>
            <a:off x="757885" y="1331802"/>
            <a:ext cx="10746922" cy="5037548"/>
            <a:chOff x="843265" y="1233505"/>
            <a:chExt cx="10746922" cy="5037548"/>
          </a:xfrm>
        </p:grpSpPr>
        <p:sp>
          <p:nvSpPr>
            <p:cNvPr id="34" name="object 34"/>
            <p:cNvSpPr txBox="1"/>
            <p:nvPr/>
          </p:nvSpPr>
          <p:spPr>
            <a:xfrm>
              <a:off x="2620510" y="6013784"/>
              <a:ext cx="4708545" cy="257269"/>
            </a:xfrm>
            <a:prstGeom prst="rect">
              <a:avLst/>
            </a:prstGeom>
            <a:ln>
              <a:solidFill>
                <a:schemeClr val="bg1">
                  <a:lumMod val="50000"/>
                </a:schemeClr>
              </a:solidFill>
            </a:ln>
          </p:spPr>
          <p:txBody>
            <a:bodyPr vert="horz" wrap="square" lIns="0" tIns="10941" rIns="0" bIns="0" rtlCol="0">
              <a:spAutoFit/>
            </a:bodyPr>
            <a:lstStyle/>
            <a:p>
              <a:pPr marL="295395" defTabSz="829178">
                <a:spcBef>
                  <a:spcPts val="86"/>
                </a:spcBef>
              </a:pPr>
              <a:r>
                <a:rPr sz="1600" b="1" spc="18" dirty="0">
                  <a:solidFill>
                    <a:prstClr val="black"/>
                  </a:solidFill>
                  <a:latin typeface="ＭＳ ゴシック"/>
                  <a:cs typeface="ＭＳ ゴシック"/>
                </a:rPr>
                <a:t> </a:t>
              </a:r>
              <a:r>
                <a:rPr sz="1600" b="1" spc="-5" dirty="0">
                  <a:solidFill>
                    <a:prstClr val="black"/>
                  </a:solidFill>
                  <a:latin typeface="ＭＳ ゴシック"/>
                  <a:cs typeface="ＭＳ ゴシック"/>
                </a:rPr>
                <a:t>7</a:t>
              </a:r>
              <a:r>
                <a:rPr sz="1600" b="1" spc="5" dirty="0">
                  <a:solidFill>
                    <a:prstClr val="black"/>
                  </a:solidFill>
                  <a:latin typeface="ＭＳ ゴシック"/>
                  <a:cs typeface="ＭＳ ゴシック"/>
                </a:rPr>
                <a:t>月</a:t>
              </a:r>
              <a:r>
                <a:rPr sz="1600" b="1" spc="-5" dirty="0">
                  <a:solidFill>
                    <a:prstClr val="black"/>
                  </a:solidFill>
                  <a:latin typeface="ＭＳ ゴシック"/>
                  <a:cs typeface="ＭＳ ゴシック"/>
                </a:rPr>
                <a:t>1</a:t>
              </a:r>
              <a:r>
                <a:rPr sz="1600" b="1" spc="5" dirty="0">
                  <a:solidFill>
                    <a:prstClr val="black"/>
                  </a:solidFill>
                  <a:latin typeface="ＭＳ ゴシック"/>
                  <a:cs typeface="ＭＳ ゴシック"/>
                </a:rPr>
                <a:t>日</a:t>
              </a:r>
              <a:r>
                <a:rPr sz="1600" b="1" spc="-5" dirty="0">
                  <a:solidFill>
                    <a:prstClr val="black"/>
                  </a:solidFill>
                  <a:latin typeface="ＭＳ ゴシック"/>
                  <a:cs typeface="ＭＳ ゴシック"/>
                </a:rPr>
                <a:t>求人情</a:t>
              </a:r>
              <a:r>
                <a:rPr sz="1600" b="1" spc="5" dirty="0">
                  <a:solidFill>
                    <a:prstClr val="black"/>
                  </a:solidFill>
                  <a:latin typeface="ＭＳ ゴシック"/>
                  <a:cs typeface="ＭＳ ゴシック"/>
                </a:rPr>
                <a:t>報</a:t>
              </a:r>
              <a:r>
                <a:rPr sz="1600" b="1" spc="-5" dirty="0">
                  <a:solidFill>
                    <a:prstClr val="black"/>
                  </a:solidFill>
                  <a:latin typeface="ＭＳ ゴシック"/>
                  <a:cs typeface="ＭＳ ゴシック"/>
                </a:rPr>
                <a:t>の提</a:t>
              </a:r>
              <a:r>
                <a:rPr sz="1600" b="1" spc="5" dirty="0">
                  <a:solidFill>
                    <a:prstClr val="black"/>
                  </a:solidFill>
                  <a:latin typeface="ＭＳ ゴシック"/>
                  <a:cs typeface="ＭＳ ゴシック"/>
                </a:rPr>
                <a:t>供(</a:t>
              </a:r>
              <a:r>
                <a:rPr sz="1600" b="1" spc="-5" dirty="0">
                  <a:solidFill>
                    <a:prstClr val="black"/>
                  </a:solidFill>
                  <a:latin typeface="ＭＳ ゴシック"/>
                  <a:cs typeface="ＭＳ ゴシック"/>
                </a:rPr>
                <a:t>インタ</a:t>
              </a:r>
              <a:r>
                <a:rPr sz="1600" b="1" spc="5" dirty="0">
                  <a:solidFill>
                    <a:prstClr val="black"/>
                  </a:solidFill>
                  <a:latin typeface="ＭＳ ゴシック"/>
                  <a:cs typeface="ＭＳ ゴシック"/>
                </a:rPr>
                <a:t>ー</a:t>
              </a:r>
              <a:r>
                <a:rPr sz="1600" b="1" spc="-5" dirty="0">
                  <a:solidFill>
                    <a:prstClr val="black"/>
                  </a:solidFill>
                  <a:latin typeface="ＭＳ ゴシック"/>
                  <a:cs typeface="ＭＳ ゴシック"/>
                </a:rPr>
                <a:t>ネッ</a:t>
              </a:r>
              <a:r>
                <a:rPr sz="1600" b="1" spc="5" dirty="0">
                  <a:solidFill>
                    <a:prstClr val="black"/>
                  </a:solidFill>
                  <a:latin typeface="ＭＳ ゴシック"/>
                  <a:cs typeface="ＭＳ ゴシック"/>
                </a:rPr>
                <a:t>ト</a:t>
              </a:r>
              <a:r>
                <a:rPr sz="1600" b="1" spc="-14" dirty="0">
                  <a:solidFill>
                    <a:prstClr val="black"/>
                  </a:solidFill>
                  <a:latin typeface="ＭＳ ゴシック"/>
                  <a:cs typeface="ＭＳ ゴシック"/>
                </a:rPr>
                <a:t>）</a:t>
              </a:r>
              <a:endParaRPr sz="1600" dirty="0">
                <a:solidFill>
                  <a:prstClr val="black"/>
                </a:solidFill>
                <a:latin typeface="ＭＳ ゴシック"/>
                <a:cs typeface="ＭＳ ゴシック"/>
              </a:endParaRPr>
            </a:p>
          </p:txBody>
        </p:sp>
        <p:cxnSp>
          <p:nvCxnSpPr>
            <p:cNvPr id="69" name="カギ線コネクタ 68"/>
            <p:cNvCxnSpPr>
              <a:stCxn id="34" idx="3"/>
            </p:cNvCxnSpPr>
            <p:nvPr/>
          </p:nvCxnSpPr>
          <p:spPr>
            <a:xfrm flipV="1">
              <a:off x="7329055" y="5690791"/>
              <a:ext cx="2530096" cy="451628"/>
            </a:xfrm>
            <a:prstGeom prst="bentConnector3">
              <a:avLst>
                <a:gd name="adj1" fmla="val 99831"/>
              </a:avLst>
            </a:prstGeom>
            <a:ln>
              <a:tailEnd type="triangle"/>
            </a:ln>
          </p:spPr>
          <p:style>
            <a:lnRef idx="1">
              <a:schemeClr val="dk1"/>
            </a:lnRef>
            <a:fillRef idx="0">
              <a:schemeClr val="dk1"/>
            </a:fillRef>
            <a:effectRef idx="0">
              <a:schemeClr val="dk1"/>
            </a:effectRef>
            <a:fontRef idx="minor">
              <a:schemeClr val="tx1"/>
            </a:fontRef>
          </p:style>
        </p:cxnSp>
        <p:grpSp>
          <p:nvGrpSpPr>
            <p:cNvPr id="91" name="グループ化 90"/>
            <p:cNvGrpSpPr/>
            <p:nvPr/>
          </p:nvGrpSpPr>
          <p:grpSpPr>
            <a:xfrm>
              <a:off x="843265" y="1233505"/>
              <a:ext cx="1181195" cy="4536554"/>
              <a:chOff x="843265" y="1233505"/>
              <a:chExt cx="1181195" cy="4536554"/>
            </a:xfrm>
          </p:grpSpPr>
          <p:sp>
            <p:nvSpPr>
              <p:cNvPr id="24" name="正方形/長方形 23"/>
              <p:cNvSpPr/>
              <p:nvPr/>
            </p:nvSpPr>
            <p:spPr>
              <a:xfrm>
                <a:off x="843265" y="1396477"/>
                <a:ext cx="1181195" cy="437358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object 7"/>
              <p:cNvSpPr txBox="1"/>
              <p:nvPr/>
            </p:nvSpPr>
            <p:spPr>
              <a:xfrm>
                <a:off x="1178729" y="1233505"/>
                <a:ext cx="612953" cy="4466253"/>
              </a:xfrm>
              <a:prstGeom prst="rect">
                <a:avLst/>
              </a:prstGeom>
              <a:noFill/>
              <a:ln>
                <a:noFill/>
              </a:ln>
            </p:spPr>
            <p:txBody>
              <a:bodyPr vert="eaVert" wrap="square" lIns="0" tIns="0" rIns="0" bIns="0" rtlCol="0">
                <a:spAutoFit/>
              </a:bodyPr>
              <a:lstStyle/>
              <a:p>
                <a:pPr marL="1152" algn="ctr" defTabSz="829178">
                  <a:lnSpc>
                    <a:spcPct val="65000"/>
                  </a:lnSpc>
                </a:pPr>
                <a:endParaRPr sz="1632" dirty="0">
                  <a:solidFill>
                    <a:prstClr val="black"/>
                  </a:solidFill>
                  <a:latin typeface="ＭＳ ゴシック"/>
                  <a:cs typeface="ＭＳ ゴシック"/>
                </a:endParaRPr>
              </a:p>
              <a:p>
                <a:pPr algn="ctr" defTabSz="829178"/>
                <a:r>
                  <a:rPr lang="ja-JP" altLang="en-US" sz="2800" dirty="0">
                    <a:solidFill>
                      <a:prstClr val="black"/>
                    </a:solidFill>
                    <a:latin typeface="ＭＳ ゴシック"/>
                    <a:cs typeface="ＭＳ ゴシック"/>
                  </a:rPr>
                  <a:t>ハローワーク</a:t>
                </a:r>
                <a:endParaRPr sz="2800" dirty="0">
                  <a:solidFill>
                    <a:prstClr val="black"/>
                  </a:solidFill>
                  <a:latin typeface="ＭＳ ゴシック"/>
                  <a:cs typeface="ＭＳ ゴシック"/>
                </a:endParaRPr>
              </a:p>
            </p:txBody>
          </p:sp>
        </p:grpSp>
        <p:grpSp>
          <p:nvGrpSpPr>
            <p:cNvPr id="92" name="グループ化 91"/>
            <p:cNvGrpSpPr/>
            <p:nvPr/>
          </p:nvGrpSpPr>
          <p:grpSpPr>
            <a:xfrm>
              <a:off x="4416825" y="1396477"/>
              <a:ext cx="1181195" cy="4503335"/>
              <a:chOff x="4416825" y="1396477"/>
              <a:chExt cx="1181195" cy="4503335"/>
            </a:xfrm>
          </p:grpSpPr>
          <p:sp>
            <p:nvSpPr>
              <p:cNvPr id="71" name="正方形/長方形 70"/>
              <p:cNvSpPr/>
              <p:nvPr/>
            </p:nvSpPr>
            <p:spPr>
              <a:xfrm>
                <a:off x="4416825" y="1396477"/>
                <a:ext cx="1181195" cy="437358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object 7"/>
              <p:cNvSpPr txBox="1"/>
              <p:nvPr/>
            </p:nvSpPr>
            <p:spPr>
              <a:xfrm>
                <a:off x="4750073" y="1433559"/>
                <a:ext cx="594137" cy="4466253"/>
              </a:xfrm>
              <a:prstGeom prst="rect">
                <a:avLst/>
              </a:prstGeom>
              <a:noFill/>
              <a:ln>
                <a:noFill/>
              </a:ln>
            </p:spPr>
            <p:txBody>
              <a:bodyPr vert="eaVert" wrap="square" lIns="0" tIns="0" rIns="0" bIns="0" rtlCol="0">
                <a:spAutoFit/>
              </a:bodyPr>
              <a:lstStyle/>
              <a:p>
                <a:pPr marL="1152" algn="ctr" defTabSz="829178">
                  <a:lnSpc>
                    <a:spcPct val="65000"/>
                  </a:lnSpc>
                </a:pPr>
                <a:endParaRPr sz="1632" dirty="0">
                  <a:solidFill>
                    <a:prstClr val="black"/>
                  </a:solidFill>
                  <a:latin typeface="ＭＳ ゴシック"/>
                  <a:cs typeface="ＭＳ ゴシック"/>
                </a:endParaRPr>
              </a:p>
              <a:p>
                <a:pPr algn="ctr" defTabSz="829178"/>
                <a:r>
                  <a:rPr lang="ja-JP" altLang="en-US" sz="2800" dirty="0">
                    <a:solidFill>
                      <a:prstClr val="black"/>
                    </a:solidFill>
                    <a:latin typeface="ＭＳ ゴシック"/>
                    <a:cs typeface="ＭＳ ゴシック"/>
                  </a:rPr>
                  <a:t>事 業 所（求 人 者）</a:t>
                </a:r>
                <a:endParaRPr sz="2800" dirty="0">
                  <a:solidFill>
                    <a:prstClr val="black"/>
                  </a:solidFill>
                  <a:latin typeface="ＭＳ ゴシック"/>
                  <a:cs typeface="ＭＳ ゴシック"/>
                </a:endParaRPr>
              </a:p>
            </p:txBody>
          </p:sp>
        </p:grpSp>
        <p:grpSp>
          <p:nvGrpSpPr>
            <p:cNvPr id="93" name="グループ化 92"/>
            <p:cNvGrpSpPr/>
            <p:nvPr/>
          </p:nvGrpSpPr>
          <p:grpSpPr>
            <a:xfrm>
              <a:off x="9178624" y="1306165"/>
              <a:ext cx="1181195" cy="4522198"/>
              <a:chOff x="9178624" y="1306165"/>
              <a:chExt cx="1181195" cy="4522198"/>
            </a:xfrm>
          </p:grpSpPr>
          <p:sp>
            <p:nvSpPr>
              <p:cNvPr id="77" name="正方形/長方形 76"/>
              <p:cNvSpPr/>
              <p:nvPr/>
            </p:nvSpPr>
            <p:spPr>
              <a:xfrm>
                <a:off x="9178624" y="1454781"/>
                <a:ext cx="1181195" cy="437358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object 7"/>
              <p:cNvSpPr txBox="1"/>
              <p:nvPr/>
            </p:nvSpPr>
            <p:spPr>
              <a:xfrm>
                <a:off x="9544023" y="1306165"/>
                <a:ext cx="594137" cy="4466253"/>
              </a:xfrm>
              <a:prstGeom prst="rect">
                <a:avLst/>
              </a:prstGeom>
              <a:noFill/>
              <a:ln>
                <a:noFill/>
              </a:ln>
            </p:spPr>
            <p:txBody>
              <a:bodyPr vert="eaVert" wrap="square" lIns="0" tIns="0" rIns="0" bIns="0" rtlCol="0">
                <a:spAutoFit/>
              </a:bodyPr>
              <a:lstStyle/>
              <a:p>
                <a:pPr marL="1152" algn="ctr" defTabSz="829178">
                  <a:lnSpc>
                    <a:spcPct val="65000"/>
                  </a:lnSpc>
                </a:pPr>
                <a:endParaRPr sz="1632" dirty="0">
                  <a:solidFill>
                    <a:prstClr val="black"/>
                  </a:solidFill>
                  <a:latin typeface="ＭＳ ゴシック"/>
                  <a:cs typeface="ＭＳ ゴシック"/>
                </a:endParaRPr>
              </a:p>
              <a:p>
                <a:pPr algn="ctr" defTabSz="829178"/>
                <a:r>
                  <a:rPr lang="ja-JP" altLang="en-US" sz="2800" dirty="0">
                    <a:solidFill>
                      <a:prstClr val="black"/>
                    </a:solidFill>
                    <a:latin typeface="ＭＳ ゴシック"/>
                    <a:cs typeface="ＭＳ ゴシック"/>
                  </a:rPr>
                  <a:t>高 等 学 校</a:t>
                </a:r>
                <a:endParaRPr sz="2800" dirty="0">
                  <a:solidFill>
                    <a:prstClr val="black"/>
                  </a:solidFill>
                  <a:latin typeface="ＭＳ ゴシック"/>
                  <a:cs typeface="ＭＳ ゴシック"/>
                </a:endParaRPr>
              </a:p>
            </p:txBody>
          </p:sp>
        </p:grpSp>
        <p:grpSp>
          <p:nvGrpSpPr>
            <p:cNvPr id="94" name="グループ化 93"/>
            <p:cNvGrpSpPr/>
            <p:nvPr/>
          </p:nvGrpSpPr>
          <p:grpSpPr>
            <a:xfrm>
              <a:off x="10466741" y="1312322"/>
              <a:ext cx="1123446" cy="4487734"/>
              <a:chOff x="10466741" y="1312322"/>
              <a:chExt cx="1123446" cy="4487734"/>
            </a:xfrm>
          </p:grpSpPr>
          <p:sp>
            <p:nvSpPr>
              <p:cNvPr id="78" name="正方形/長方形 77"/>
              <p:cNvSpPr/>
              <p:nvPr/>
            </p:nvSpPr>
            <p:spPr>
              <a:xfrm>
                <a:off x="10466741" y="1426474"/>
                <a:ext cx="1123446" cy="437358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object 7"/>
              <p:cNvSpPr txBox="1"/>
              <p:nvPr/>
            </p:nvSpPr>
            <p:spPr>
              <a:xfrm>
                <a:off x="10746591" y="1312322"/>
                <a:ext cx="594137" cy="4466253"/>
              </a:xfrm>
              <a:prstGeom prst="rect">
                <a:avLst/>
              </a:prstGeom>
              <a:noFill/>
              <a:ln>
                <a:noFill/>
              </a:ln>
            </p:spPr>
            <p:txBody>
              <a:bodyPr vert="eaVert" wrap="square" lIns="0" tIns="0" rIns="0" bIns="0" rtlCol="0">
                <a:spAutoFit/>
              </a:bodyPr>
              <a:lstStyle/>
              <a:p>
                <a:pPr marL="1152" algn="ctr" defTabSz="829178">
                  <a:lnSpc>
                    <a:spcPct val="65000"/>
                  </a:lnSpc>
                </a:pPr>
                <a:endParaRPr sz="1632" dirty="0">
                  <a:solidFill>
                    <a:prstClr val="black"/>
                  </a:solidFill>
                  <a:latin typeface="ＭＳ ゴシック"/>
                  <a:cs typeface="ＭＳ ゴシック"/>
                </a:endParaRPr>
              </a:p>
              <a:p>
                <a:pPr algn="ctr" defTabSz="829178"/>
                <a:r>
                  <a:rPr lang="ja-JP" altLang="en-US" sz="2800" dirty="0">
                    <a:solidFill>
                      <a:prstClr val="black"/>
                    </a:solidFill>
                    <a:latin typeface="ＭＳ ゴシック"/>
                    <a:cs typeface="ＭＳ ゴシック"/>
                  </a:rPr>
                  <a:t>生 徒</a:t>
                </a:r>
                <a:endParaRPr sz="2800" dirty="0">
                  <a:solidFill>
                    <a:prstClr val="black"/>
                  </a:solidFill>
                  <a:latin typeface="ＭＳ ゴシック"/>
                  <a:cs typeface="ＭＳ ゴシック"/>
                </a:endParaRPr>
              </a:p>
            </p:txBody>
          </p:sp>
        </p:grpSp>
        <p:grpSp>
          <p:nvGrpSpPr>
            <p:cNvPr id="103" name="グループ化 102"/>
            <p:cNvGrpSpPr/>
            <p:nvPr/>
          </p:nvGrpSpPr>
          <p:grpSpPr>
            <a:xfrm>
              <a:off x="1848526" y="1741132"/>
              <a:ext cx="2768233" cy="3122748"/>
              <a:chOff x="1848526" y="1741132"/>
              <a:chExt cx="2768233" cy="3122748"/>
            </a:xfrm>
          </p:grpSpPr>
          <p:grpSp>
            <p:nvGrpSpPr>
              <p:cNvPr id="102" name="グループ化 101"/>
              <p:cNvGrpSpPr/>
              <p:nvPr/>
            </p:nvGrpSpPr>
            <p:grpSpPr>
              <a:xfrm>
                <a:off x="1848526" y="1741132"/>
                <a:ext cx="2746665" cy="828107"/>
                <a:chOff x="1848526" y="1741132"/>
                <a:chExt cx="2746665" cy="828107"/>
              </a:xfrm>
            </p:grpSpPr>
            <p:sp>
              <p:nvSpPr>
                <p:cNvPr id="37" name="object 37"/>
                <p:cNvSpPr/>
                <p:nvPr/>
              </p:nvSpPr>
              <p:spPr>
                <a:xfrm>
                  <a:off x="2017643" y="1741132"/>
                  <a:ext cx="2402384" cy="828107"/>
                </a:xfrm>
                <a:custGeom>
                  <a:avLst/>
                  <a:gdLst/>
                  <a:ahLst/>
                  <a:cxnLst/>
                  <a:rect l="l" t="t" r="r" b="b"/>
                  <a:pathLst>
                    <a:path w="1610995" h="640079">
                      <a:moveTo>
                        <a:pt x="316992" y="0"/>
                      </a:moveTo>
                      <a:lnTo>
                        <a:pt x="310895" y="1524"/>
                      </a:lnTo>
                      <a:lnTo>
                        <a:pt x="307848" y="4572"/>
                      </a:lnTo>
                      <a:lnTo>
                        <a:pt x="4571" y="310896"/>
                      </a:lnTo>
                      <a:lnTo>
                        <a:pt x="0" y="315468"/>
                      </a:lnTo>
                      <a:lnTo>
                        <a:pt x="0" y="324612"/>
                      </a:lnTo>
                      <a:lnTo>
                        <a:pt x="4571" y="329184"/>
                      </a:lnTo>
                      <a:lnTo>
                        <a:pt x="307848" y="635508"/>
                      </a:lnTo>
                      <a:lnTo>
                        <a:pt x="310895" y="638556"/>
                      </a:lnTo>
                      <a:lnTo>
                        <a:pt x="316992" y="640080"/>
                      </a:lnTo>
                      <a:lnTo>
                        <a:pt x="321563" y="638556"/>
                      </a:lnTo>
                      <a:lnTo>
                        <a:pt x="326136" y="635508"/>
                      </a:lnTo>
                      <a:lnTo>
                        <a:pt x="329183" y="630936"/>
                      </a:lnTo>
                      <a:lnTo>
                        <a:pt x="329183" y="626364"/>
                      </a:lnTo>
                      <a:lnTo>
                        <a:pt x="303275" y="626364"/>
                      </a:lnTo>
                      <a:lnTo>
                        <a:pt x="303275" y="594130"/>
                      </a:lnTo>
                      <a:lnTo>
                        <a:pt x="40966" y="329184"/>
                      </a:lnTo>
                      <a:lnTo>
                        <a:pt x="22860" y="329184"/>
                      </a:lnTo>
                      <a:lnTo>
                        <a:pt x="22860" y="310896"/>
                      </a:lnTo>
                      <a:lnTo>
                        <a:pt x="40966" y="310896"/>
                      </a:lnTo>
                      <a:lnTo>
                        <a:pt x="303275" y="45949"/>
                      </a:lnTo>
                      <a:lnTo>
                        <a:pt x="303275" y="13716"/>
                      </a:lnTo>
                      <a:lnTo>
                        <a:pt x="329183" y="13716"/>
                      </a:lnTo>
                      <a:lnTo>
                        <a:pt x="329183" y="9144"/>
                      </a:lnTo>
                      <a:lnTo>
                        <a:pt x="326136" y="4572"/>
                      </a:lnTo>
                      <a:lnTo>
                        <a:pt x="321563" y="3048"/>
                      </a:lnTo>
                      <a:lnTo>
                        <a:pt x="316992" y="0"/>
                      </a:lnTo>
                      <a:close/>
                    </a:path>
                    <a:path w="1610995" h="640079">
                      <a:moveTo>
                        <a:pt x="303275" y="594130"/>
                      </a:moveTo>
                      <a:lnTo>
                        <a:pt x="303275" y="626364"/>
                      </a:lnTo>
                      <a:lnTo>
                        <a:pt x="326136" y="617220"/>
                      </a:lnTo>
                      <a:lnTo>
                        <a:pt x="303275" y="594130"/>
                      </a:lnTo>
                      <a:close/>
                    </a:path>
                    <a:path w="1610995" h="640079">
                      <a:moveTo>
                        <a:pt x="1584960" y="537972"/>
                      </a:moveTo>
                      <a:lnTo>
                        <a:pt x="309371" y="537972"/>
                      </a:lnTo>
                      <a:lnTo>
                        <a:pt x="303275" y="544068"/>
                      </a:lnTo>
                      <a:lnTo>
                        <a:pt x="303275" y="594130"/>
                      </a:lnTo>
                      <a:lnTo>
                        <a:pt x="326136" y="617220"/>
                      </a:lnTo>
                      <a:lnTo>
                        <a:pt x="303275" y="626364"/>
                      </a:lnTo>
                      <a:lnTo>
                        <a:pt x="329183" y="626364"/>
                      </a:lnTo>
                      <a:lnTo>
                        <a:pt x="329183" y="563880"/>
                      </a:lnTo>
                      <a:lnTo>
                        <a:pt x="316992" y="563880"/>
                      </a:lnTo>
                      <a:lnTo>
                        <a:pt x="329183" y="550164"/>
                      </a:lnTo>
                      <a:lnTo>
                        <a:pt x="1584960" y="550164"/>
                      </a:lnTo>
                      <a:lnTo>
                        <a:pt x="1584960" y="537972"/>
                      </a:lnTo>
                      <a:close/>
                    </a:path>
                    <a:path w="1610995" h="640079">
                      <a:moveTo>
                        <a:pt x="329183" y="550164"/>
                      </a:moveTo>
                      <a:lnTo>
                        <a:pt x="316992" y="563880"/>
                      </a:lnTo>
                      <a:lnTo>
                        <a:pt x="329183" y="563880"/>
                      </a:lnTo>
                      <a:lnTo>
                        <a:pt x="329183" y="550164"/>
                      </a:lnTo>
                      <a:close/>
                    </a:path>
                    <a:path w="1610995" h="640079">
                      <a:moveTo>
                        <a:pt x="1610867" y="537972"/>
                      </a:moveTo>
                      <a:lnTo>
                        <a:pt x="1597152" y="537972"/>
                      </a:lnTo>
                      <a:lnTo>
                        <a:pt x="1584960" y="550164"/>
                      </a:lnTo>
                      <a:lnTo>
                        <a:pt x="329183" y="550164"/>
                      </a:lnTo>
                      <a:lnTo>
                        <a:pt x="329183" y="563880"/>
                      </a:lnTo>
                      <a:lnTo>
                        <a:pt x="1604772" y="563880"/>
                      </a:lnTo>
                      <a:lnTo>
                        <a:pt x="1610867" y="557784"/>
                      </a:lnTo>
                      <a:lnTo>
                        <a:pt x="1610867" y="537972"/>
                      </a:lnTo>
                      <a:close/>
                    </a:path>
                    <a:path w="1610995" h="640079">
                      <a:moveTo>
                        <a:pt x="1584960" y="89916"/>
                      </a:moveTo>
                      <a:lnTo>
                        <a:pt x="1584960" y="550164"/>
                      </a:lnTo>
                      <a:lnTo>
                        <a:pt x="1597152" y="537972"/>
                      </a:lnTo>
                      <a:lnTo>
                        <a:pt x="1610867" y="537972"/>
                      </a:lnTo>
                      <a:lnTo>
                        <a:pt x="1610867" y="102108"/>
                      </a:lnTo>
                      <a:lnTo>
                        <a:pt x="1597152" y="102108"/>
                      </a:lnTo>
                      <a:lnTo>
                        <a:pt x="1584960" y="89916"/>
                      </a:lnTo>
                      <a:close/>
                    </a:path>
                    <a:path w="1610995" h="640079">
                      <a:moveTo>
                        <a:pt x="22860" y="310896"/>
                      </a:moveTo>
                      <a:lnTo>
                        <a:pt x="22860" y="329184"/>
                      </a:lnTo>
                      <a:lnTo>
                        <a:pt x="31913" y="320040"/>
                      </a:lnTo>
                      <a:lnTo>
                        <a:pt x="22860" y="310896"/>
                      </a:lnTo>
                      <a:close/>
                    </a:path>
                    <a:path w="1610995" h="640079">
                      <a:moveTo>
                        <a:pt x="31913" y="320040"/>
                      </a:moveTo>
                      <a:lnTo>
                        <a:pt x="22860" y="329184"/>
                      </a:lnTo>
                      <a:lnTo>
                        <a:pt x="40966" y="329184"/>
                      </a:lnTo>
                      <a:lnTo>
                        <a:pt x="31913" y="320040"/>
                      </a:lnTo>
                      <a:close/>
                    </a:path>
                    <a:path w="1610995" h="640079">
                      <a:moveTo>
                        <a:pt x="40966" y="310896"/>
                      </a:moveTo>
                      <a:lnTo>
                        <a:pt x="22860" y="310896"/>
                      </a:lnTo>
                      <a:lnTo>
                        <a:pt x="31913" y="320040"/>
                      </a:lnTo>
                      <a:lnTo>
                        <a:pt x="40966" y="310896"/>
                      </a:lnTo>
                      <a:close/>
                    </a:path>
                    <a:path w="1610995" h="640079">
                      <a:moveTo>
                        <a:pt x="329183" y="13716"/>
                      </a:moveTo>
                      <a:lnTo>
                        <a:pt x="303275" y="13716"/>
                      </a:lnTo>
                      <a:lnTo>
                        <a:pt x="326136" y="22860"/>
                      </a:lnTo>
                      <a:lnTo>
                        <a:pt x="303275" y="45949"/>
                      </a:lnTo>
                      <a:lnTo>
                        <a:pt x="303275" y="96012"/>
                      </a:lnTo>
                      <a:lnTo>
                        <a:pt x="309371" y="102108"/>
                      </a:lnTo>
                      <a:lnTo>
                        <a:pt x="1584960" y="102108"/>
                      </a:lnTo>
                      <a:lnTo>
                        <a:pt x="1584960" y="89916"/>
                      </a:lnTo>
                      <a:lnTo>
                        <a:pt x="329183" y="89916"/>
                      </a:lnTo>
                      <a:lnTo>
                        <a:pt x="316992" y="76200"/>
                      </a:lnTo>
                      <a:lnTo>
                        <a:pt x="329183" y="76200"/>
                      </a:lnTo>
                      <a:lnTo>
                        <a:pt x="329183" y="13716"/>
                      </a:lnTo>
                      <a:close/>
                    </a:path>
                    <a:path w="1610995" h="640079">
                      <a:moveTo>
                        <a:pt x="1604772" y="76200"/>
                      </a:moveTo>
                      <a:lnTo>
                        <a:pt x="329183" y="76200"/>
                      </a:lnTo>
                      <a:lnTo>
                        <a:pt x="329183" y="89916"/>
                      </a:lnTo>
                      <a:lnTo>
                        <a:pt x="1584960" y="89916"/>
                      </a:lnTo>
                      <a:lnTo>
                        <a:pt x="1597152" y="102108"/>
                      </a:lnTo>
                      <a:lnTo>
                        <a:pt x="1610867" y="102108"/>
                      </a:lnTo>
                      <a:lnTo>
                        <a:pt x="1610867" y="82296"/>
                      </a:lnTo>
                      <a:lnTo>
                        <a:pt x="1604772" y="76200"/>
                      </a:lnTo>
                      <a:close/>
                    </a:path>
                    <a:path w="1610995" h="640079">
                      <a:moveTo>
                        <a:pt x="329183" y="76200"/>
                      </a:moveTo>
                      <a:lnTo>
                        <a:pt x="316992" y="76200"/>
                      </a:lnTo>
                      <a:lnTo>
                        <a:pt x="329183" y="89916"/>
                      </a:lnTo>
                      <a:lnTo>
                        <a:pt x="329183" y="76200"/>
                      </a:lnTo>
                      <a:close/>
                    </a:path>
                    <a:path w="1610995" h="640079">
                      <a:moveTo>
                        <a:pt x="303275" y="13716"/>
                      </a:moveTo>
                      <a:lnTo>
                        <a:pt x="303275" y="45949"/>
                      </a:lnTo>
                      <a:lnTo>
                        <a:pt x="326136" y="22860"/>
                      </a:lnTo>
                      <a:lnTo>
                        <a:pt x="303275" y="13716"/>
                      </a:lnTo>
                      <a:close/>
                    </a:path>
                  </a:pathLst>
                </a:custGeom>
                <a:solidFill>
                  <a:srgbClr val="000000"/>
                </a:solidFill>
              </p:spPr>
              <p:txBody>
                <a:bodyPr wrap="square" lIns="0" tIns="0" rIns="0" bIns="0" rtlCol="0"/>
                <a:lstStyle/>
                <a:p>
                  <a:pPr defTabSz="829178"/>
                  <a:endParaRPr sz="1632" dirty="0">
                    <a:solidFill>
                      <a:prstClr val="black"/>
                    </a:solidFill>
                    <a:latin typeface="Calibri"/>
                  </a:endParaRPr>
                </a:p>
              </p:txBody>
            </p:sp>
            <p:sp>
              <p:nvSpPr>
                <p:cNvPr id="38" name="object 38"/>
                <p:cNvSpPr txBox="1"/>
                <p:nvPr/>
              </p:nvSpPr>
              <p:spPr>
                <a:xfrm>
                  <a:off x="1848526" y="1892680"/>
                  <a:ext cx="2746665" cy="534268"/>
                </a:xfrm>
                <a:prstGeom prst="rect">
                  <a:avLst/>
                </a:prstGeom>
              </p:spPr>
              <p:txBody>
                <a:bodyPr vert="horz" wrap="square" lIns="0" tIns="10941" rIns="0" bIns="0" rtlCol="0">
                  <a:spAutoFit/>
                </a:bodyPr>
                <a:lstStyle/>
                <a:p>
                  <a:pPr algn="ctr" defTabSz="829178">
                    <a:spcBef>
                      <a:spcPts val="86"/>
                    </a:spcBef>
                  </a:pPr>
                  <a:r>
                    <a:rPr sz="2000" spc="5" dirty="0">
                      <a:solidFill>
                        <a:prstClr val="black"/>
                      </a:solidFill>
                      <a:latin typeface="ＭＳ ゴシック"/>
                      <a:cs typeface="ＭＳ ゴシック"/>
                    </a:rPr>
                    <a:t>①</a:t>
                  </a:r>
                  <a:r>
                    <a:rPr sz="2000" spc="-5" dirty="0">
                      <a:solidFill>
                        <a:prstClr val="black"/>
                      </a:solidFill>
                      <a:latin typeface="ＭＳ ゴシック"/>
                      <a:cs typeface="ＭＳ ゴシック"/>
                    </a:rPr>
                    <a:t>求人</a:t>
                  </a:r>
                  <a:r>
                    <a:rPr sz="2000" spc="5" dirty="0">
                      <a:solidFill>
                        <a:prstClr val="black"/>
                      </a:solidFill>
                      <a:latin typeface="ＭＳ ゴシック"/>
                      <a:cs typeface="ＭＳ ゴシック"/>
                    </a:rPr>
                    <a:t>申</a:t>
                  </a:r>
                  <a:r>
                    <a:rPr sz="2000" spc="-5" dirty="0">
                      <a:solidFill>
                        <a:prstClr val="black"/>
                      </a:solidFill>
                      <a:latin typeface="ＭＳ ゴシック"/>
                      <a:cs typeface="ＭＳ ゴシック"/>
                    </a:rPr>
                    <a:t>込</a:t>
                  </a:r>
                  <a:endParaRPr sz="2000" dirty="0">
                    <a:solidFill>
                      <a:prstClr val="black"/>
                    </a:solidFill>
                    <a:latin typeface="ＭＳ ゴシック"/>
                    <a:cs typeface="ＭＳ ゴシック"/>
                  </a:endParaRPr>
                </a:p>
                <a:p>
                  <a:pPr algn="ctr" defTabSz="829178"/>
                  <a:r>
                    <a:rPr sz="1400" b="1" spc="-5" dirty="0">
                      <a:solidFill>
                        <a:srgbClr val="FF0000"/>
                      </a:solidFill>
                      <a:latin typeface="ＭＳ ゴシック"/>
                      <a:cs typeface="ＭＳ ゴシック"/>
                    </a:rPr>
                    <a:t>６月１</a:t>
                  </a:r>
                  <a:r>
                    <a:rPr sz="1400" b="1" spc="-18" dirty="0">
                      <a:solidFill>
                        <a:srgbClr val="FF0000"/>
                      </a:solidFill>
                      <a:latin typeface="ＭＳ ゴシック"/>
                      <a:cs typeface="ＭＳ ゴシック"/>
                    </a:rPr>
                    <a:t>日</a:t>
                  </a:r>
                  <a:r>
                    <a:rPr sz="1400" b="1" spc="-5" dirty="0">
                      <a:solidFill>
                        <a:srgbClr val="FF0000"/>
                      </a:solidFill>
                      <a:latin typeface="ＭＳ ゴシック"/>
                      <a:cs typeface="ＭＳ ゴシック"/>
                    </a:rPr>
                    <a:t>開始</a:t>
                  </a:r>
                  <a:endParaRPr sz="1400" dirty="0">
                    <a:solidFill>
                      <a:prstClr val="black"/>
                    </a:solidFill>
                    <a:latin typeface="ＭＳ ゴシック"/>
                    <a:cs typeface="ＭＳ ゴシック"/>
                  </a:endParaRPr>
                </a:p>
              </p:txBody>
            </p:sp>
          </p:grpSp>
          <p:grpSp>
            <p:nvGrpSpPr>
              <p:cNvPr id="101" name="グループ化 100"/>
              <p:cNvGrpSpPr/>
              <p:nvPr/>
            </p:nvGrpSpPr>
            <p:grpSpPr>
              <a:xfrm>
                <a:off x="1870094" y="2723936"/>
                <a:ext cx="2746665" cy="1059856"/>
                <a:chOff x="1870094" y="2723936"/>
                <a:chExt cx="2746665" cy="1059856"/>
              </a:xfrm>
            </p:grpSpPr>
            <p:sp>
              <p:nvSpPr>
                <p:cNvPr id="35" name="object 35"/>
                <p:cNvSpPr/>
                <p:nvPr/>
              </p:nvSpPr>
              <p:spPr>
                <a:xfrm>
                  <a:off x="2046197" y="2723936"/>
                  <a:ext cx="2410997" cy="1059856"/>
                </a:xfrm>
                <a:custGeom>
                  <a:avLst/>
                  <a:gdLst/>
                  <a:ahLst/>
                  <a:cxnLst/>
                  <a:rect l="l" t="t" r="r" b="b"/>
                  <a:pathLst>
                    <a:path w="1612900" h="685800">
                      <a:moveTo>
                        <a:pt x="1344168" y="562355"/>
                      </a:moveTo>
                      <a:lnTo>
                        <a:pt x="1344168" y="685799"/>
                      </a:lnTo>
                      <a:lnTo>
                        <a:pt x="1372778" y="649223"/>
                      </a:lnTo>
                      <a:lnTo>
                        <a:pt x="1368552" y="649223"/>
                      </a:lnTo>
                      <a:lnTo>
                        <a:pt x="1345692" y="641603"/>
                      </a:lnTo>
                      <a:lnTo>
                        <a:pt x="1368552" y="612522"/>
                      </a:lnTo>
                      <a:lnTo>
                        <a:pt x="1368552" y="576071"/>
                      </a:lnTo>
                      <a:lnTo>
                        <a:pt x="1356359" y="576071"/>
                      </a:lnTo>
                      <a:lnTo>
                        <a:pt x="1344168" y="562355"/>
                      </a:lnTo>
                      <a:close/>
                    </a:path>
                    <a:path w="1612900" h="685800">
                      <a:moveTo>
                        <a:pt x="1368552" y="612522"/>
                      </a:moveTo>
                      <a:lnTo>
                        <a:pt x="1345692" y="641603"/>
                      </a:lnTo>
                      <a:lnTo>
                        <a:pt x="1368552" y="649223"/>
                      </a:lnTo>
                      <a:lnTo>
                        <a:pt x="1368552" y="612522"/>
                      </a:lnTo>
                      <a:close/>
                    </a:path>
                    <a:path w="1612900" h="685800">
                      <a:moveTo>
                        <a:pt x="1579895" y="343662"/>
                      </a:moveTo>
                      <a:lnTo>
                        <a:pt x="1368552" y="612522"/>
                      </a:lnTo>
                      <a:lnTo>
                        <a:pt x="1368552" y="649223"/>
                      </a:lnTo>
                      <a:lnTo>
                        <a:pt x="1372778" y="649223"/>
                      </a:lnTo>
                      <a:lnTo>
                        <a:pt x="1605239" y="352043"/>
                      </a:lnTo>
                      <a:lnTo>
                        <a:pt x="1586483" y="352043"/>
                      </a:lnTo>
                      <a:lnTo>
                        <a:pt x="1579895" y="343662"/>
                      </a:lnTo>
                      <a:close/>
                    </a:path>
                    <a:path w="1612900" h="685800">
                      <a:moveTo>
                        <a:pt x="1344168" y="111251"/>
                      </a:moveTo>
                      <a:lnTo>
                        <a:pt x="0" y="111251"/>
                      </a:lnTo>
                      <a:lnTo>
                        <a:pt x="0" y="576071"/>
                      </a:lnTo>
                      <a:lnTo>
                        <a:pt x="1344168" y="576071"/>
                      </a:lnTo>
                      <a:lnTo>
                        <a:pt x="1344168" y="562355"/>
                      </a:lnTo>
                      <a:lnTo>
                        <a:pt x="24384" y="562355"/>
                      </a:lnTo>
                      <a:lnTo>
                        <a:pt x="12192" y="550163"/>
                      </a:lnTo>
                      <a:lnTo>
                        <a:pt x="24384" y="550163"/>
                      </a:lnTo>
                      <a:lnTo>
                        <a:pt x="24384" y="137159"/>
                      </a:lnTo>
                      <a:lnTo>
                        <a:pt x="12192" y="137159"/>
                      </a:lnTo>
                      <a:lnTo>
                        <a:pt x="24384" y="123443"/>
                      </a:lnTo>
                      <a:lnTo>
                        <a:pt x="1344168" y="123443"/>
                      </a:lnTo>
                      <a:lnTo>
                        <a:pt x="1344168" y="111251"/>
                      </a:lnTo>
                      <a:close/>
                    </a:path>
                    <a:path w="1612900" h="685800">
                      <a:moveTo>
                        <a:pt x="1368552" y="550163"/>
                      </a:moveTo>
                      <a:lnTo>
                        <a:pt x="24384" y="550163"/>
                      </a:lnTo>
                      <a:lnTo>
                        <a:pt x="24384" y="562355"/>
                      </a:lnTo>
                      <a:lnTo>
                        <a:pt x="1344168" y="562355"/>
                      </a:lnTo>
                      <a:lnTo>
                        <a:pt x="1356359" y="576071"/>
                      </a:lnTo>
                      <a:lnTo>
                        <a:pt x="1368552" y="576071"/>
                      </a:lnTo>
                      <a:lnTo>
                        <a:pt x="1368552" y="550163"/>
                      </a:lnTo>
                      <a:close/>
                    </a:path>
                    <a:path w="1612900" h="685800">
                      <a:moveTo>
                        <a:pt x="24384" y="550163"/>
                      </a:moveTo>
                      <a:lnTo>
                        <a:pt x="12192" y="550163"/>
                      </a:lnTo>
                      <a:lnTo>
                        <a:pt x="24384" y="562355"/>
                      </a:lnTo>
                      <a:lnTo>
                        <a:pt x="24384" y="550163"/>
                      </a:lnTo>
                      <a:close/>
                    </a:path>
                    <a:path w="1612900" h="685800">
                      <a:moveTo>
                        <a:pt x="1586483" y="335279"/>
                      </a:moveTo>
                      <a:lnTo>
                        <a:pt x="1579895" y="343662"/>
                      </a:lnTo>
                      <a:lnTo>
                        <a:pt x="1586483" y="352043"/>
                      </a:lnTo>
                      <a:lnTo>
                        <a:pt x="1586483" y="335279"/>
                      </a:lnTo>
                      <a:close/>
                    </a:path>
                    <a:path w="1612900" h="685800">
                      <a:moveTo>
                        <a:pt x="1606431" y="335279"/>
                      </a:moveTo>
                      <a:lnTo>
                        <a:pt x="1586483" y="335279"/>
                      </a:lnTo>
                      <a:lnTo>
                        <a:pt x="1586483" y="352043"/>
                      </a:lnTo>
                      <a:lnTo>
                        <a:pt x="1605239" y="352043"/>
                      </a:lnTo>
                      <a:lnTo>
                        <a:pt x="1612392" y="342900"/>
                      </a:lnTo>
                      <a:lnTo>
                        <a:pt x="1606431" y="335279"/>
                      </a:lnTo>
                      <a:close/>
                    </a:path>
                    <a:path w="1612900" h="685800">
                      <a:moveTo>
                        <a:pt x="1373970" y="38100"/>
                      </a:moveTo>
                      <a:lnTo>
                        <a:pt x="1368552" y="38100"/>
                      </a:lnTo>
                      <a:lnTo>
                        <a:pt x="1368552" y="74801"/>
                      </a:lnTo>
                      <a:lnTo>
                        <a:pt x="1579895" y="343662"/>
                      </a:lnTo>
                      <a:lnTo>
                        <a:pt x="1586483" y="335279"/>
                      </a:lnTo>
                      <a:lnTo>
                        <a:pt x="1606431" y="335279"/>
                      </a:lnTo>
                      <a:lnTo>
                        <a:pt x="1373970" y="38100"/>
                      </a:lnTo>
                      <a:close/>
                    </a:path>
                    <a:path w="1612900" h="685800">
                      <a:moveTo>
                        <a:pt x="24384" y="123443"/>
                      </a:moveTo>
                      <a:lnTo>
                        <a:pt x="12192" y="137159"/>
                      </a:lnTo>
                      <a:lnTo>
                        <a:pt x="24384" y="137159"/>
                      </a:lnTo>
                      <a:lnTo>
                        <a:pt x="24384" y="123443"/>
                      </a:lnTo>
                      <a:close/>
                    </a:path>
                    <a:path w="1612900" h="685800">
                      <a:moveTo>
                        <a:pt x="1368552" y="111251"/>
                      </a:moveTo>
                      <a:lnTo>
                        <a:pt x="1356359" y="111251"/>
                      </a:lnTo>
                      <a:lnTo>
                        <a:pt x="1344168" y="123443"/>
                      </a:lnTo>
                      <a:lnTo>
                        <a:pt x="24384" y="123443"/>
                      </a:lnTo>
                      <a:lnTo>
                        <a:pt x="24384" y="137159"/>
                      </a:lnTo>
                      <a:lnTo>
                        <a:pt x="1368552" y="137159"/>
                      </a:lnTo>
                      <a:lnTo>
                        <a:pt x="1368552" y="111251"/>
                      </a:lnTo>
                      <a:close/>
                    </a:path>
                    <a:path w="1612900" h="685800">
                      <a:moveTo>
                        <a:pt x="1344168" y="0"/>
                      </a:moveTo>
                      <a:lnTo>
                        <a:pt x="1344168" y="123443"/>
                      </a:lnTo>
                      <a:lnTo>
                        <a:pt x="1356359" y="111251"/>
                      </a:lnTo>
                      <a:lnTo>
                        <a:pt x="1368552" y="111251"/>
                      </a:lnTo>
                      <a:lnTo>
                        <a:pt x="1368552" y="74801"/>
                      </a:lnTo>
                      <a:lnTo>
                        <a:pt x="1345692" y="45719"/>
                      </a:lnTo>
                      <a:lnTo>
                        <a:pt x="1368552" y="38100"/>
                      </a:lnTo>
                      <a:lnTo>
                        <a:pt x="1373970" y="38100"/>
                      </a:lnTo>
                      <a:lnTo>
                        <a:pt x="1344168" y="0"/>
                      </a:lnTo>
                      <a:close/>
                    </a:path>
                    <a:path w="1612900" h="685800">
                      <a:moveTo>
                        <a:pt x="1368552" y="38100"/>
                      </a:moveTo>
                      <a:lnTo>
                        <a:pt x="1345692" y="45719"/>
                      </a:lnTo>
                      <a:lnTo>
                        <a:pt x="1368552" y="74801"/>
                      </a:lnTo>
                      <a:lnTo>
                        <a:pt x="1368552" y="38100"/>
                      </a:lnTo>
                      <a:close/>
                    </a:path>
                  </a:pathLst>
                </a:custGeom>
                <a:solidFill>
                  <a:srgbClr val="000000"/>
                </a:solidFill>
              </p:spPr>
              <p:txBody>
                <a:bodyPr wrap="square" lIns="0" tIns="0" rIns="0" bIns="0" rtlCol="0"/>
                <a:lstStyle/>
                <a:p>
                  <a:pPr defTabSz="829178"/>
                  <a:endParaRPr sz="1632" dirty="0">
                    <a:solidFill>
                      <a:prstClr val="black"/>
                    </a:solidFill>
                    <a:latin typeface="Calibri"/>
                  </a:endParaRPr>
                </a:p>
              </p:txBody>
            </p:sp>
            <p:sp>
              <p:nvSpPr>
                <p:cNvPr id="72" name="object 38"/>
                <p:cNvSpPr txBox="1"/>
                <p:nvPr/>
              </p:nvSpPr>
              <p:spPr>
                <a:xfrm>
                  <a:off x="1870094" y="2947641"/>
                  <a:ext cx="2746665" cy="534268"/>
                </a:xfrm>
                <a:prstGeom prst="rect">
                  <a:avLst/>
                </a:prstGeom>
              </p:spPr>
              <p:txBody>
                <a:bodyPr vert="horz" wrap="square" lIns="0" tIns="10941" rIns="0" bIns="0" rtlCol="0">
                  <a:spAutoFit/>
                </a:bodyPr>
                <a:lstStyle/>
                <a:p>
                  <a:pPr algn="ctr" defTabSz="829178">
                    <a:spcBef>
                      <a:spcPts val="86"/>
                    </a:spcBef>
                  </a:pPr>
                  <a:r>
                    <a:rPr lang="ja-JP" altLang="en-US" sz="2000" spc="5" dirty="0">
                      <a:solidFill>
                        <a:prstClr val="black"/>
                      </a:solidFill>
                      <a:latin typeface="ＭＳ ゴシック" panose="020B0609070205080204" pitchFamily="49" charset="-128"/>
                      <a:ea typeface="ＭＳ ゴシック" panose="020B0609070205080204" pitchFamily="49" charset="-128"/>
                      <a:cs typeface="ＭＳ ゴシック"/>
                    </a:rPr>
                    <a:t>②</a:t>
                  </a:r>
                  <a:r>
                    <a:rPr sz="2000" spc="-5" dirty="0" err="1">
                      <a:solidFill>
                        <a:prstClr val="black"/>
                      </a:solidFill>
                      <a:latin typeface="ＭＳ ゴシック" panose="020B0609070205080204" pitchFamily="49" charset="-128"/>
                      <a:ea typeface="ＭＳ ゴシック" panose="020B0609070205080204" pitchFamily="49" charset="-128"/>
                      <a:cs typeface="ＭＳ ゴシック"/>
                    </a:rPr>
                    <a:t>求人</a:t>
                  </a:r>
                  <a:r>
                    <a:rPr lang="ja-JP" altLang="en-US" sz="2000" spc="5" dirty="0">
                      <a:solidFill>
                        <a:prstClr val="black"/>
                      </a:solidFill>
                      <a:latin typeface="ＭＳ ゴシック" panose="020B0609070205080204" pitchFamily="49" charset="-128"/>
                      <a:ea typeface="ＭＳ ゴシック" panose="020B0609070205080204" pitchFamily="49" charset="-128"/>
                      <a:cs typeface="ＭＳ ゴシック"/>
                    </a:rPr>
                    <a:t>票返戻</a:t>
                  </a:r>
                  <a:endParaRPr sz="2000" dirty="0">
                    <a:solidFill>
                      <a:prstClr val="black"/>
                    </a:solidFill>
                    <a:latin typeface="ＭＳ ゴシック" panose="020B0609070205080204" pitchFamily="49" charset="-128"/>
                    <a:ea typeface="ＭＳ ゴシック" panose="020B0609070205080204" pitchFamily="49" charset="-128"/>
                    <a:cs typeface="ＭＳ ゴシック"/>
                  </a:endParaRPr>
                </a:p>
                <a:p>
                  <a:pPr algn="ctr" defTabSz="829178"/>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７</a:t>
                  </a:r>
                  <a:r>
                    <a:rPr sz="1400" b="1" spc="-5" dirty="0">
                      <a:solidFill>
                        <a:srgbClr val="FF0000"/>
                      </a:solidFill>
                      <a:latin typeface="ＭＳ ゴシック" panose="020B0609070205080204" pitchFamily="49" charset="-128"/>
                      <a:ea typeface="ＭＳ ゴシック" panose="020B0609070205080204" pitchFamily="49" charset="-128"/>
                      <a:cs typeface="ＭＳ ゴシック"/>
                    </a:rPr>
                    <a:t>月１</a:t>
                  </a:r>
                  <a:r>
                    <a:rPr sz="1400" b="1" spc="-18" dirty="0">
                      <a:solidFill>
                        <a:srgbClr val="FF0000"/>
                      </a:solidFill>
                      <a:latin typeface="ＭＳ ゴシック" panose="020B0609070205080204" pitchFamily="49" charset="-128"/>
                      <a:ea typeface="ＭＳ ゴシック" panose="020B0609070205080204" pitchFamily="49" charset="-128"/>
                      <a:cs typeface="ＭＳ ゴシック"/>
                    </a:rPr>
                    <a:t>日</a:t>
                  </a:r>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以降</a:t>
                  </a:r>
                  <a:endParaRPr sz="1400" b="1" dirty="0">
                    <a:solidFill>
                      <a:prstClr val="black"/>
                    </a:solidFill>
                    <a:latin typeface="ＭＳ ゴシック" panose="020B0609070205080204" pitchFamily="49" charset="-128"/>
                    <a:ea typeface="ＭＳ ゴシック" panose="020B0609070205080204" pitchFamily="49" charset="-128"/>
                    <a:cs typeface="ＭＳ ゴシック"/>
                  </a:endParaRPr>
                </a:p>
              </p:txBody>
            </p:sp>
          </p:grpSp>
          <p:grpSp>
            <p:nvGrpSpPr>
              <p:cNvPr id="100" name="グループ化 99"/>
              <p:cNvGrpSpPr/>
              <p:nvPr/>
            </p:nvGrpSpPr>
            <p:grpSpPr>
              <a:xfrm>
                <a:off x="2042976" y="4436894"/>
                <a:ext cx="2337209" cy="426986"/>
                <a:chOff x="2042976" y="4436894"/>
                <a:chExt cx="2337209" cy="426986"/>
              </a:xfrm>
            </p:grpSpPr>
            <p:sp>
              <p:nvSpPr>
                <p:cNvPr id="40" name="object 40"/>
                <p:cNvSpPr txBox="1"/>
                <p:nvPr/>
              </p:nvSpPr>
              <p:spPr>
                <a:xfrm>
                  <a:off x="2409168" y="4575833"/>
                  <a:ext cx="1950890" cy="288047"/>
                </a:xfrm>
                <a:prstGeom prst="rect">
                  <a:avLst/>
                </a:prstGeom>
              </p:spPr>
              <p:txBody>
                <a:bodyPr vert="horz" wrap="square" lIns="0" tIns="10941" rIns="0" bIns="0" rtlCol="0">
                  <a:spAutoFit/>
                </a:bodyPr>
                <a:lstStyle/>
                <a:p>
                  <a:pPr marL="11516" defTabSz="829178">
                    <a:spcBef>
                      <a:spcPts val="86"/>
                    </a:spcBef>
                  </a:pPr>
                  <a:r>
                    <a:rPr spc="5" dirty="0">
                      <a:solidFill>
                        <a:prstClr val="black"/>
                      </a:solidFill>
                      <a:latin typeface="ＭＳ ゴシック" panose="020B0609070205080204" pitchFamily="49" charset="-128"/>
                      <a:ea typeface="ＭＳ ゴシック" panose="020B0609070205080204" pitchFamily="49" charset="-128"/>
                      <a:cs typeface="ＭＳ ゴシック"/>
                    </a:rPr>
                    <a:t>⑧</a:t>
                  </a:r>
                  <a:r>
                    <a:rPr spc="-5" dirty="0" err="1">
                      <a:solidFill>
                        <a:prstClr val="black"/>
                      </a:solidFill>
                      <a:latin typeface="ＭＳ ゴシック" panose="020B0609070205080204" pitchFamily="49" charset="-128"/>
                      <a:ea typeface="ＭＳ ゴシック" panose="020B0609070205080204" pitchFamily="49" charset="-128"/>
                      <a:cs typeface="ＭＳ ゴシック"/>
                    </a:rPr>
                    <a:t>充足</a:t>
                  </a:r>
                  <a:r>
                    <a:rPr spc="5" dirty="0" err="1">
                      <a:solidFill>
                        <a:prstClr val="black"/>
                      </a:solidFill>
                      <a:latin typeface="ＭＳ ゴシック" panose="020B0609070205080204" pitchFamily="49" charset="-128"/>
                      <a:ea typeface="ＭＳ ゴシック" panose="020B0609070205080204" pitchFamily="49" charset="-128"/>
                      <a:cs typeface="ＭＳ ゴシック"/>
                    </a:rPr>
                    <a:t>状</a:t>
                  </a:r>
                  <a:r>
                    <a:rPr spc="-5" dirty="0" err="1">
                      <a:solidFill>
                        <a:prstClr val="black"/>
                      </a:solidFill>
                      <a:latin typeface="ＭＳ ゴシック" panose="020B0609070205080204" pitchFamily="49" charset="-128"/>
                      <a:ea typeface="ＭＳ ゴシック" panose="020B0609070205080204" pitchFamily="49" charset="-128"/>
                      <a:cs typeface="ＭＳ ゴシック"/>
                    </a:rPr>
                    <a:t>況</a:t>
                  </a:r>
                  <a:r>
                    <a:rPr lang="ja-JP" altLang="en-US" spc="-5" dirty="0">
                      <a:solidFill>
                        <a:prstClr val="black"/>
                      </a:solidFill>
                      <a:latin typeface="ＭＳ ゴシック" panose="020B0609070205080204" pitchFamily="49" charset="-128"/>
                      <a:ea typeface="ＭＳ ゴシック" panose="020B0609070205080204" pitchFamily="49" charset="-128"/>
                      <a:cs typeface="ＭＳ ゴシック"/>
                    </a:rPr>
                    <a:t>報告</a:t>
                  </a:r>
                  <a:endParaRPr dirty="0">
                    <a:solidFill>
                      <a:prstClr val="black"/>
                    </a:solidFill>
                    <a:latin typeface="ＭＳ ゴシック" panose="020B0609070205080204" pitchFamily="49" charset="-128"/>
                    <a:ea typeface="ＭＳ ゴシック" panose="020B0609070205080204" pitchFamily="49" charset="-128"/>
                    <a:cs typeface="ＭＳ ゴシック"/>
                  </a:endParaRPr>
                </a:p>
              </p:txBody>
            </p:sp>
            <p:sp>
              <p:nvSpPr>
                <p:cNvPr id="49" name="左矢印 48"/>
                <p:cNvSpPr/>
                <p:nvPr/>
              </p:nvSpPr>
              <p:spPr>
                <a:xfrm>
                  <a:off x="2042976" y="4436894"/>
                  <a:ext cx="2337209" cy="148822"/>
                </a:xfrm>
                <a:prstGeom prst="leftArrow">
                  <a:avLst>
                    <a:gd name="adj1" fmla="val 27635"/>
                    <a:gd name="adj2" fmla="val 17164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8" name="グループ化 97"/>
            <p:cNvGrpSpPr/>
            <p:nvPr/>
          </p:nvGrpSpPr>
          <p:grpSpPr>
            <a:xfrm>
              <a:off x="5606197" y="1454781"/>
              <a:ext cx="3593825" cy="4312654"/>
              <a:chOff x="5606197" y="1454781"/>
              <a:chExt cx="3593825" cy="4312654"/>
            </a:xfrm>
          </p:grpSpPr>
          <p:grpSp>
            <p:nvGrpSpPr>
              <p:cNvPr id="60" name="グループ化 59"/>
              <p:cNvGrpSpPr/>
              <p:nvPr/>
            </p:nvGrpSpPr>
            <p:grpSpPr>
              <a:xfrm>
                <a:off x="5606197" y="2475949"/>
                <a:ext cx="3527129" cy="938310"/>
                <a:chOff x="6504601" y="1785498"/>
                <a:chExt cx="1722274" cy="648000"/>
              </a:xfrm>
            </p:grpSpPr>
            <p:sp>
              <p:nvSpPr>
                <p:cNvPr id="43" name="object 43"/>
                <p:cNvSpPr/>
                <p:nvPr/>
              </p:nvSpPr>
              <p:spPr>
                <a:xfrm>
                  <a:off x="6504601" y="1785498"/>
                  <a:ext cx="1722274" cy="648000"/>
                </a:xfrm>
                <a:custGeom>
                  <a:avLst/>
                  <a:gdLst/>
                  <a:ahLst/>
                  <a:cxnLst/>
                  <a:rect l="l" t="t" r="r" b="b"/>
                  <a:pathLst>
                    <a:path w="1899284" h="638810">
                      <a:moveTo>
                        <a:pt x="195071" y="0"/>
                      </a:moveTo>
                      <a:lnTo>
                        <a:pt x="188975" y="1524"/>
                      </a:lnTo>
                      <a:lnTo>
                        <a:pt x="185927" y="6096"/>
                      </a:lnTo>
                      <a:lnTo>
                        <a:pt x="3048" y="312419"/>
                      </a:lnTo>
                      <a:lnTo>
                        <a:pt x="0" y="316991"/>
                      </a:lnTo>
                      <a:lnTo>
                        <a:pt x="0" y="321563"/>
                      </a:lnTo>
                      <a:lnTo>
                        <a:pt x="3048" y="326136"/>
                      </a:lnTo>
                      <a:lnTo>
                        <a:pt x="185927" y="632460"/>
                      </a:lnTo>
                      <a:lnTo>
                        <a:pt x="188975" y="637031"/>
                      </a:lnTo>
                      <a:lnTo>
                        <a:pt x="195071" y="638555"/>
                      </a:lnTo>
                      <a:lnTo>
                        <a:pt x="201167" y="637031"/>
                      </a:lnTo>
                      <a:lnTo>
                        <a:pt x="205739" y="635507"/>
                      </a:lnTo>
                      <a:lnTo>
                        <a:pt x="210312" y="630936"/>
                      </a:lnTo>
                      <a:lnTo>
                        <a:pt x="210312" y="624839"/>
                      </a:lnTo>
                      <a:lnTo>
                        <a:pt x="184403" y="624839"/>
                      </a:lnTo>
                      <a:lnTo>
                        <a:pt x="184403" y="578238"/>
                      </a:lnTo>
                      <a:lnTo>
                        <a:pt x="32640" y="326136"/>
                      </a:lnTo>
                      <a:lnTo>
                        <a:pt x="24383" y="326136"/>
                      </a:lnTo>
                      <a:lnTo>
                        <a:pt x="24383" y="312419"/>
                      </a:lnTo>
                      <a:lnTo>
                        <a:pt x="32640" y="312419"/>
                      </a:lnTo>
                      <a:lnTo>
                        <a:pt x="184403" y="60317"/>
                      </a:lnTo>
                      <a:lnTo>
                        <a:pt x="184403" y="13715"/>
                      </a:lnTo>
                      <a:lnTo>
                        <a:pt x="210312" y="13715"/>
                      </a:lnTo>
                      <a:lnTo>
                        <a:pt x="210312" y="7619"/>
                      </a:lnTo>
                      <a:lnTo>
                        <a:pt x="205739" y="3048"/>
                      </a:lnTo>
                      <a:lnTo>
                        <a:pt x="201167" y="1524"/>
                      </a:lnTo>
                      <a:lnTo>
                        <a:pt x="195071" y="0"/>
                      </a:lnTo>
                      <a:close/>
                    </a:path>
                    <a:path w="1899284" h="638810">
                      <a:moveTo>
                        <a:pt x="184403" y="578238"/>
                      </a:moveTo>
                      <a:lnTo>
                        <a:pt x="184403" y="624839"/>
                      </a:lnTo>
                      <a:lnTo>
                        <a:pt x="208787" y="618743"/>
                      </a:lnTo>
                      <a:lnTo>
                        <a:pt x="184403" y="578238"/>
                      </a:lnTo>
                      <a:close/>
                    </a:path>
                    <a:path w="1899284" h="638810">
                      <a:moveTo>
                        <a:pt x="1872996" y="536448"/>
                      </a:moveTo>
                      <a:lnTo>
                        <a:pt x="190500" y="536448"/>
                      </a:lnTo>
                      <a:lnTo>
                        <a:pt x="184403" y="542543"/>
                      </a:lnTo>
                      <a:lnTo>
                        <a:pt x="184403" y="578238"/>
                      </a:lnTo>
                      <a:lnTo>
                        <a:pt x="208787" y="618743"/>
                      </a:lnTo>
                      <a:lnTo>
                        <a:pt x="184403" y="624839"/>
                      </a:lnTo>
                      <a:lnTo>
                        <a:pt x="210312" y="624839"/>
                      </a:lnTo>
                      <a:lnTo>
                        <a:pt x="210312" y="562355"/>
                      </a:lnTo>
                      <a:lnTo>
                        <a:pt x="196595" y="562355"/>
                      </a:lnTo>
                      <a:lnTo>
                        <a:pt x="210312" y="550163"/>
                      </a:lnTo>
                      <a:lnTo>
                        <a:pt x="1872996" y="550163"/>
                      </a:lnTo>
                      <a:lnTo>
                        <a:pt x="1872996" y="536448"/>
                      </a:lnTo>
                      <a:close/>
                    </a:path>
                    <a:path w="1899284" h="638810">
                      <a:moveTo>
                        <a:pt x="210312" y="550163"/>
                      </a:moveTo>
                      <a:lnTo>
                        <a:pt x="196595" y="562355"/>
                      </a:lnTo>
                      <a:lnTo>
                        <a:pt x="210312" y="562355"/>
                      </a:lnTo>
                      <a:lnTo>
                        <a:pt x="210312" y="550163"/>
                      </a:lnTo>
                      <a:close/>
                    </a:path>
                    <a:path w="1899284" h="638810">
                      <a:moveTo>
                        <a:pt x="1898903" y="536448"/>
                      </a:moveTo>
                      <a:lnTo>
                        <a:pt x="1885187" y="536448"/>
                      </a:lnTo>
                      <a:lnTo>
                        <a:pt x="1872996" y="550163"/>
                      </a:lnTo>
                      <a:lnTo>
                        <a:pt x="210312" y="550163"/>
                      </a:lnTo>
                      <a:lnTo>
                        <a:pt x="210312" y="562355"/>
                      </a:lnTo>
                      <a:lnTo>
                        <a:pt x="1892807" y="562355"/>
                      </a:lnTo>
                      <a:lnTo>
                        <a:pt x="1898903" y="556260"/>
                      </a:lnTo>
                      <a:lnTo>
                        <a:pt x="1898903" y="536448"/>
                      </a:lnTo>
                      <a:close/>
                    </a:path>
                    <a:path w="1899284" h="638810">
                      <a:moveTo>
                        <a:pt x="1872996" y="88391"/>
                      </a:moveTo>
                      <a:lnTo>
                        <a:pt x="1872996" y="550163"/>
                      </a:lnTo>
                      <a:lnTo>
                        <a:pt x="1885187" y="536448"/>
                      </a:lnTo>
                      <a:lnTo>
                        <a:pt x="1898903" y="536448"/>
                      </a:lnTo>
                      <a:lnTo>
                        <a:pt x="1898903" y="102107"/>
                      </a:lnTo>
                      <a:lnTo>
                        <a:pt x="1885187" y="102107"/>
                      </a:lnTo>
                      <a:lnTo>
                        <a:pt x="1872996" y="88391"/>
                      </a:lnTo>
                      <a:close/>
                    </a:path>
                    <a:path w="1899284" h="638810">
                      <a:moveTo>
                        <a:pt x="24383" y="312419"/>
                      </a:moveTo>
                      <a:lnTo>
                        <a:pt x="24383" y="326136"/>
                      </a:lnTo>
                      <a:lnTo>
                        <a:pt x="28512" y="319277"/>
                      </a:lnTo>
                      <a:lnTo>
                        <a:pt x="24383" y="312419"/>
                      </a:lnTo>
                      <a:close/>
                    </a:path>
                    <a:path w="1899284" h="638810">
                      <a:moveTo>
                        <a:pt x="28512" y="319277"/>
                      </a:moveTo>
                      <a:lnTo>
                        <a:pt x="24383" y="326136"/>
                      </a:lnTo>
                      <a:lnTo>
                        <a:pt x="32640" y="326136"/>
                      </a:lnTo>
                      <a:lnTo>
                        <a:pt x="28512" y="319277"/>
                      </a:lnTo>
                      <a:close/>
                    </a:path>
                    <a:path w="1899284" h="638810">
                      <a:moveTo>
                        <a:pt x="32640" y="312419"/>
                      </a:moveTo>
                      <a:lnTo>
                        <a:pt x="24383" y="312419"/>
                      </a:lnTo>
                      <a:lnTo>
                        <a:pt x="28512" y="319277"/>
                      </a:lnTo>
                      <a:lnTo>
                        <a:pt x="32640" y="312419"/>
                      </a:lnTo>
                      <a:close/>
                    </a:path>
                    <a:path w="1899284" h="638810">
                      <a:moveTo>
                        <a:pt x="210312" y="13715"/>
                      </a:moveTo>
                      <a:lnTo>
                        <a:pt x="184403" y="13715"/>
                      </a:lnTo>
                      <a:lnTo>
                        <a:pt x="208787" y="19812"/>
                      </a:lnTo>
                      <a:lnTo>
                        <a:pt x="184403" y="60317"/>
                      </a:lnTo>
                      <a:lnTo>
                        <a:pt x="184403" y="96012"/>
                      </a:lnTo>
                      <a:lnTo>
                        <a:pt x="190500" y="102107"/>
                      </a:lnTo>
                      <a:lnTo>
                        <a:pt x="1872996" y="102107"/>
                      </a:lnTo>
                      <a:lnTo>
                        <a:pt x="1872996" y="88391"/>
                      </a:lnTo>
                      <a:lnTo>
                        <a:pt x="210312" y="88391"/>
                      </a:lnTo>
                      <a:lnTo>
                        <a:pt x="196595" y="76200"/>
                      </a:lnTo>
                      <a:lnTo>
                        <a:pt x="210312" y="76200"/>
                      </a:lnTo>
                      <a:lnTo>
                        <a:pt x="210312" y="13715"/>
                      </a:lnTo>
                      <a:close/>
                    </a:path>
                    <a:path w="1899284" h="638810">
                      <a:moveTo>
                        <a:pt x="1892807" y="76200"/>
                      </a:moveTo>
                      <a:lnTo>
                        <a:pt x="210312" y="76200"/>
                      </a:lnTo>
                      <a:lnTo>
                        <a:pt x="210312" y="88391"/>
                      </a:lnTo>
                      <a:lnTo>
                        <a:pt x="1872996" y="88391"/>
                      </a:lnTo>
                      <a:lnTo>
                        <a:pt x="1885187" y="102107"/>
                      </a:lnTo>
                      <a:lnTo>
                        <a:pt x="1898903" y="102107"/>
                      </a:lnTo>
                      <a:lnTo>
                        <a:pt x="1898903" y="82296"/>
                      </a:lnTo>
                      <a:lnTo>
                        <a:pt x="1892807" y="76200"/>
                      </a:lnTo>
                      <a:close/>
                    </a:path>
                    <a:path w="1899284" h="638810">
                      <a:moveTo>
                        <a:pt x="210312" y="76200"/>
                      </a:moveTo>
                      <a:lnTo>
                        <a:pt x="196595" y="76200"/>
                      </a:lnTo>
                      <a:lnTo>
                        <a:pt x="210312" y="88391"/>
                      </a:lnTo>
                      <a:lnTo>
                        <a:pt x="210312" y="76200"/>
                      </a:lnTo>
                      <a:close/>
                    </a:path>
                    <a:path w="1899284" h="638810">
                      <a:moveTo>
                        <a:pt x="184403" y="13715"/>
                      </a:moveTo>
                      <a:lnTo>
                        <a:pt x="184403" y="60317"/>
                      </a:lnTo>
                      <a:lnTo>
                        <a:pt x="208787" y="19812"/>
                      </a:lnTo>
                      <a:lnTo>
                        <a:pt x="184403" y="13715"/>
                      </a:lnTo>
                      <a:close/>
                    </a:path>
                  </a:pathLst>
                </a:custGeom>
                <a:solidFill>
                  <a:srgbClr val="000000"/>
                </a:solidFill>
              </p:spPr>
              <p:txBody>
                <a:bodyPr wrap="square" lIns="0" tIns="0" rIns="0" bIns="0" rtlCol="0"/>
                <a:lstStyle/>
                <a:p>
                  <a:pPr defTabSz="829178"/>
                  <a:endParaRPr sz="1632" dirty="0">
                    <a:solidFill>
                      <a:prstClr val="black"/>
                    </a:solidFill>
                    <a:latin typeface="ＭＳ ゴシック" panose="020B0609070205080204" pitchFamily="49" charset="-128"/>
                    <a:ea typeface="ＭＳ ゴシック" panose="020B0609070205080204" pitchFamily="49" charset="-128"/>
                  </a:endParaRPr>
                </a:p>
              </p:txBody>
            </p:sp>
            <p:sp>
              <p:nvSpPr>
                <p:cNvPr id="44" name="object 44"/>
                <p:cNvSpPr txBox="1"/>
                <p:nvPr/>
              </p:nvSpPr>
              <p:spPr>
                <a:xfrm>
                  <a:off x="6708686" y="1981642"/>
                  <a:ext cx="1361235" cy="300907"/>
                </a:xfrm>
                <a:prstGeom prst="rect">
                  <a:avLst/>
                </a:prstGeom>
              </p:spPr>
              <p:txBody>
                <a:bodyPr vert="horz" wrap="square" lIns="0" tIns="10941" rIns="0" bIns="0" rtlCol="0">
                  <a:spAutoFit/>
                </a:bodyPr>
                <a:lstStyle/>
                <a:p>
                  <a:pPr algn="ctr" defTabSz="829178">
                    <a:lnSpc>
                      <a:spcPts val="1732"/>
                    </a:lnSpc>
                    <a:spcBef>
                      <a:spcPts val="86"/>
                    </a:spcBef>
                  </a:pPr>
                  <a:r>
                    <a:rPr lang="ja-JP" altLang="en-US" spc="5" dirty="0">
                      <a:solidFill>
                        <a:prstClr val="black"/>
                      </a:solidFill>
                      <a:latin typeface="ＭＳ ゴシック" panose="020B0609070205080204" pitchFamily="49" charset="-128"/>
                      <a:ea typeface="ＭＳ ゴシック" panose="020B0609070205080204" pitchFamily="49" charset="-128"/>
                      <a:cs typeface="ＭＳ ゴシック"/>
                    </a:rPr>
                    <a:t>④応募（紹介・あっせん）</a:t>
                  </a:r>
                  <a:endParaRPr lang="en-US" altLang="ja-JP" spc="5" dirty="0">
                    <a:solidFill>
                      <a:prstClr val="black"/>
                    </a:solidFill>
                    <a:latin typeface="ＭＳ ゴシック" panose="020B0609070205080204" pitchFamily="49" charset="-128"/>
                    <a:ea typeface="ＭＳ ゴシック" panose="020B0609070205080204" pitchFamily="49" charset="-128"/>
                    <a:cs typeface="ＭＳ ゴシック"/>
                  </a:endParaRPr>
                </a:p>
                <a:p>
                  <a:pPr algn="ctr" defTabSz="829178">
                    <a:lnSpc>
                      <a:spcPts val="1732"/>
                    </a:lnSpc>
                    <a:spcBef>
                      <a:spcPts val="86"/>
                    </a:spcBef>
                  </a:pPr>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９月５日以降</a:t>
                  </a:r>
                  <a:endParaRPr sz="1400" b="1" dirty="0">
                    <a:solidFill>
                      <a:srgbClr val="FF0000"/>
                    </a:solidFill>
                    <a:latin typeface="ＭＳ ゴシック" panose="020B0609070205080204" pitchFamily="49" charset="-128"/>
                    <a:ea typeface="ＭＳ ゴシック" panose="020B0609070205080204" pitchFamily="49" charset="-128"/>
                    <a:cs typeface="ＭＳ ゴシック"/>
                  </a:endParaRPr>
                </a:p>
              </p:txBody>
            </p:sp>
          </p:grpSp>
          <p:grpSp>
            <p:nvGrpSpPr>
              <p:cNvPr id="53" name="グループ化 52"/>
              <p:cNvGrpSpPr/>
              <p:nvPr/>
            </p:nvGrpSpPr>
            <p:grpSpPr>
              <a:xfrm>
                <a:off x="5607288" y="1454781"/>
                <a:ext cx="3592734" cy="1080259"/>
                <a:chOff x="5622746" y="1496356"/>
                <a:chExt cx="3592734" cy="1080259"/>
              </a:xfrm>
            </p:grpSpPr>
            <p:sp>
              <p:nvSpPr>
                <p:cNvPr id="41" name="object 41"/>
                <p:cNvSpPr/>
                <p:nvPr/>
              </p:nvSpPr>
              <p:spPr>
                <a:xfrm>
                  <a:off x="5622746" y="1496356"/>
                  <a:ext cx="3592734" cy="1080259"/>
                </a:xfrm>
                <a:custGeom>
                  <a:avLst/>
                  <a:gdLst/>
                  <a:ahLst/>
                  <a:cxnLst/>
                  <a:rect l="l" t="t" r="r" b="b"/>
                  <a:pathLst>
                    <a:path w="1900554" h="683260">
                      <a:moveTo>
                        <a:pt x="1618488" y="586740"/>
                      </a:moveTo>
                      <a:lnTo>
                        <a:pt x="1618488" y="682752"/>
                      </a:lnTo>
                      <a:lnTo>
                        <a:pt x="1647437" y="647700"/>
                      </a:lnTo>
                      <a:lnTo>
                        <a:pt x="1644396" y="647700"/>
                      </a:lnTo>
                      <a:lnTo>
                        <a:pt x="1621535" y="638556"/>
                      </a:lnTo>
                      <a:lnTo>
                        <a:pt x="1644396" y="611013"/>
                      </a:lnTo>
                      <a:lnTo>
                        <a:pt x="1644396" y="598932"/>
                      </a:lnTo>
                      <a:lnTo>
                        <a:pt x="1630679" y="598932"/>
                      </a:lnTo>
                      <a:lnTo>
                        <a:pt x="1618488" y="586740"/>
                      </a:lnTo>
                      <a:close/>
                    </a:path>
                    <a:path w="1900554" h="683260">
                      <a:moveTo>
                        <a:pt x="1644396" y="611013"/>
                      </a:moveTo>
                      <a:lnTo>
                        <a:pt x="1621535" y="638556"/>
                      </a:lnTo>
                      <a:lnTo>
                        <a:pt x="1644396" y="647700"/>
                      </a:lnTo>
                      <a:lnTo>
                        <a:pt x="1644396" y="611013"/>
                      </a:lnTo>
                      <a:close/>
                    </a:path>
                    <a:path w="1900554" h="683260">
                      <a:moveTo>
                        <a:pt x="1868211" y="341356"/>
                      </a:moveTo>
                      <a:lnTo>
                        <a:pt x="1644396" y="611013"/>
                      </a:lnTo>
                      <a:lnTo>
                        <a:pt x="1644396" y="647700"/>
                      </a:lnTo>
                      <a:lnTo>
                        <a:pt x="1647437" y="647700"/>
                      </a:lnTo>
                      <a:lnTo>
                        <a:pt x="1894134" y="348996"/>
                      </a:lnTo>
                      <a:lnTo>
                        <a:pt x="1874520" y="348996"/>
                      </a:lnTo>
                      <a:lnTo>
                        <a:pt x="1868211" y="341356"/>
                      </a:lnTo>
                      <a:close/>
                    </a:path>
                    <a:path w="1900554" h="683260">
                      <a:moveTo>
                        <a:pt x="1618488" y="83820"/>
                      </a:moveTo>
                      <a:lnTo>
                        <a:pt x="0" y="83820"/>
                      </a:lnTo>
                      <a:lnTo>
                        <a:pt x="0" y="598932"/>
                      </a:lnTo>
                      <a:lnTo>
                        <a:pt x="1618488" y="598932"/>
                      </a:lnTo>
                      <a:lnTo>
                        <a:pt x="1618488" y="586740"/>
                      </a:lnTo>
                      <a:lnTo>
                        <a:pt x="24384" y="586740"/>
                      </a:lnTo>
                      <a:lnTo>
                        <a:pt x="12191" y="573024"/>
                      </a:lnTo>
                      <a:lnTo>
                        <a:pt x="24384" y="573024"/>
                      </a:lnTo>
                      <a:lnTo>
                        <a:pt x="24384" y="108204"/>
                      </a:lnTo>
                      <a:lnTo>
                        <a:pt x="12191" y="108204"/>
                      </a:lnTo>
                      <a:lnTo>
                        <a:pt x="24384" y="96012"/>
                      </a:lnTo>
                      <a:lnTo>
                        <a:pt x="1618488" y="96012"/>
                      </a:lnTo>
                      <a:lnTo>
                        <a:pt x="1618488" y="83820"/>
                      </a:lnTo>
                      <a:close/>
                    </a:path>
                    <a:path w="1900554" h="683260">
                      <a:moveTo>
                        <a:pt x="1644396" y="573024"/>
                      </a:moveTo>
                      <a:lnTo>
                        <a:pt x="24384" y="573024"/>
                      </a:lnTo>
                      <a:lnTo>
                        <a:pt x="24384" y="586740"/>
                      </a:lnTo>
                      <a:lnTo>
                        <a:pt x="1618488" y="586740"/>
                      </a:lnTo>
                      <a:lnTo>
                        <a:pt x="1630679" y="598932"/>
                      </a:lnTo>
                      <a:lnTo>
                        <a:pt x="1644396" y="598932"/>
                      </a:lnTo>
                      <a:lnTo>
                        <a:pt x="1644396" y="573024"/>
                      </a:lnTo>
                      <a:close/>
                    </a:path>
                    <a:path w="1900554" h="683260">
                      <a:moveTo>
                        <a:pt x="24384" y="573024"/>
                      </a:moveTo>
                      <a:lnTo>
                        <a:pt x="12191" y="573024"/>
                      </a:lnTo>
                      <a:lnTo>
                        <a:pt x="24384" y="586740"/>
                      </a:lnTo>
                      <a:lnTo>
                        <a:pt x="24384" y="573024"/>
                      </a:lnTo>
                      <a:close/>
                    </a:path>
                    <a:path w="1900554" h="683260">
                      <a:moveTo>
                        <a:pt x="1874520" y="333756"/>
                      </a:moveTo>
                      <a:lnTo>
                        <a:pt x="1868211" y="341356"/>
                      </a:lnTo>
                      <a:lnTo>
                        <a:pt x="1874520" y="348996"/>
                      </a:lnTo>
                      <a:lnTo>
                        <a:pt x="1874520" y="333756"/>
                      </a:lnTo>
                      <a:close/>
                    </a:path>
                    <a:path w="1900554" h="683260">
                      <a:moveTo>
                        <a:pt x="1894134" y="333756"/>
                      </a:moveTo>
                      <a:lnTo>
                        <a:pt x="1874520" y="333756"/>
                      </a:lnTo>
                      <a:lnTo>
                        <a:pt x="1874520" y="348996"/>
                      </a:lnTo>
                      <a:lnTo>
                        <a:pt x="1894134" y="348996"/>
                      </a:lnTo>
                      <a:lnTo>
                        <a:pt x="1900427" y="341375"/>
                      </a:lnTo>
                      <a:lnTo>
                        <a:pt x="1894134" y="333756"/>
                      </a:lnTo>
                      <a:close/>
                    </a:path>
                    <a:path w="1900554" h="683260">
                      <a:moveTo>
                        <a:pt x="1647437" y="35052"/>
                      </a:moveTo>
                      <a:lnTo>
                        <a:pt x="1644396" y="35052"/>
                      </a:lnTo>
                      <a:lnTo>
                        <a:pt x="1644396" y="70351"/>
                      </a:lnTo>
                      <a:lnTo>
                        <a:pt x="1868211" y="341356"/>
                      </a:lnTo>
                      <a:lnTo>
                        <a:pt x="1874520" y="333756"/>
                      </a:lnTo>
                      <a:lnTo>
                        <a:pt x="1894134" y="333756"/>
                      </a:lnTo>
                      <a:lnTo>
                        <a:pt x="1647437" y="35052"/>
                      </a:lnTo>
                      <a:close/>
                    </a:path>
                    <a:path w="1900554" h="683260">
                      <a:moveTo>
                        <a:pt x="24384" y="96012"/>
                      </a:moveTo>
                      <a:lnTo>
                        <a:pt x="12191" y="108204"/>
                      </a:lnTo>
                      <a:lnTo>
                        <a:pt x="24384" y="108204"/>
                      </a:lnTo>
                      <a:lnTo>
                        <a:pt x="24384" y="96012"/>
                      </a:lnTo>
                      <a:close/>
                    </a:path>
                    <a:path w="1900554" h="683260">
                      <a:moveTo>
                        <a:pt x="1644396" y="83820"/>
                      </a:moveTo>
                      <a:lnTo>
                        <a:pt x="1630679" y="83820"/>
                      </a:lnTo>
                      <a:lnTo>
                        <a:pt x="1618488" y="96012"/>
                      </a:lnTo>
                      <a:lnTo>
                        <a:pt x="24384" y="96012"/>
                      </a:lnTo>
                      <a:lnTo>
                        <a:pt x="24384" y="108204"/>
                      </a:lnTo>
                      <a:lnTo>
                        <a:pt x="1644396" y="108204"/>
                      </a:lnTo>
                      <a:lnTo>
                        <a:pt x="1644396" y="83820"/>
                      </a:lnTo>
                      <a:close/>
                    </a:path>
                    <a:path w="1900554" h="683260">
                      <a:moveTo>
                        <a:pt x="1618488" y="0"/>
                      </a:moveTo>
                      <a:lnTo>
                        <a:pt x="1618488" y="96012"/>
                      </a:lnTo>
                      <a:lnTo>
                        <a:pt x="1630679" y="83820"/>
                      </a:lnTo>
                      <a:lnTo>
                        <a:pt x="1644396" y="83820"/>
                      </a:lnTo>
                      <a:lnTo>
                        <a:pt x="1644396" y="70351"/>
                      </a:lnTo>
                      <a:lnTo>
                        <a:pt x="1621535" y="42672"/>
                      </a:lnTo>
                      <a:lnTo>
                        <a:pt x="1644396" y="35052"/>
                      </a:lnTo>
                      <a:lnTo>
                        <a:pt x="1647437" y="35052"/>
                      </a:lnTo>
                      <a:lnTo>
                        <a:pt x="1618488" y="0"/>
                      </a:lnTo>
                      <a:close/>
                    </a:path>
                    <a:path w="1900554" h="683260">
                      <a:moveTo>
                        <a:pt x="1644396" y="35052"/>
                      </a:moveTo>
                      <a:lnTo>
                        <a:pt x="1621535" y="42672"/>
                      </a:lnTo>
                      <a:lnTo>
                        <a:pt x="1644396" y="70351"/>
                      </a:lnTo>
                      <a:lnTo>
                        <a:pt x="1644396" y="35052"/>
                      </a:lnTo>
                      <a:close/>
                    </a:path>
                  </a:pathLst>
                </a:custGeom>
                <a:solidFill>
                  <a:srgbClr val="000000"/>
                </a:solidFill>
              </p:spPr>
              <p:txBody>
                <a:bodyPr wrap="square" lIns="0" tIns="0" rIns="0" bIns="0" rtlCol="0"/>
                <a:lstStyle/>
                <a:p>
                  <a:pPr defTabSz="829178"/>
                  <a:endParaRPr sz="1632" dirty="0">
                    <a:solidFill>
                      <a:prstClr val="black"/>
                    </a:solidFill>
                    <a:latin typeface="ＭＳ ゴシック" panose="020B0609070205080204" pitchFamily="49" charset="-128"/>
                    <a:ea typeface="ＭＳ ゴシック" panose="020B0609070205080204" pitchFamily="49" charset="-128"/>
                  </a:endParaRPr>
                </a:p>
              </p:txBody>
            </p:sp>
            <p:sp>
              <p:nvSpPr>
                <p:cNvPr id="79" name="object 38"/>
                <p:cNvSpPr txBox="1"/>
                <p:nvPr/>
              </p:nvSpPr>
              <p:spPr>
                <a:xfrm>
                  <a:off x="5943524" y="1782076"/>
                  <a:ext cx="2746665" cy="534268"/>
                </a:xfrm>
                <a:prstGeom prst="rect">
                  <a:avLst/>
                </a:prstGeom>
              </p:spPr>
              <p:txBody>
                <a:bodyPr vert="horz" wrap="square" lIns="0" tIns="10941" rIns="0" bIns="0" rtlCol="0">
                  <a:spAutoFit/>
                </a:bodyPr>
                <a:lstStyle/>
                <a:p>
                  <a:pPr algn="ctr" defTabSz="829178">
                    <a:spcBef>
                      <a:spcPts val="86"/>
                    </a:spcBef>
                  </a:pPr>
                  <a:r>
                    <a:rPr lang="ja-JP" altLang="en-US" sz="2000" spc="5" dirty="0">
                      <a:solidFill>
                        <a:prstClr val="black"/>
                      </a:solidFill>
                      <a:latin typeface="ＭＳ ゴシック" panose="020B0609070205080204" pitchFamily="49" charset="-128"/>
                      <a:ea typeface="ＭＳ ゴシック" panose="020B0609070205080204" pitchFamily="49" charset="-128"/>
                      <a:cs typeface="ＭＳ ゴシック"/>
                    </a:rPr>
                    <a:t>③</a:t>
                  </a:r>
                  <a:r>
                    <a:rPr sz="2000" spc="-5" dirty="0" err="1">
                      <a:solidFill>
                        <a:prstClr val="black"/>
                      </a:solidFill>
                      <a:latin typeface="ＭＳ ゴシック" panose="020B0609070205080204" pitchFamily="49" charset="-128"/>
                      <a:ea typeface="ＭＳ ゴシック" panose="020B0609070205080204" pitchFamily="49" charset="-128"/>
                      <a:cs typeface="ＭＳ ゴシック"/>
                    </a:rPr>
                    <a:t>求人</a:t>
                  </a:r>
                  <a:r>
                    <a:rPr lang="ja-JP" altLang="en-US" sz="2000" spc="5" dirty="0">
                      <a:solidFill>
                        <a:prstClr val="black"/>
                      </a:solidFill>
                      <a:latin typeface="ＭＳ ゴシック" panose="020B0609070205080204" pitchFamily="49" charset="-128"/>
                      <a:ea typeface="ＭＳ ゴシック" panose="020B0609070205080204" pitchFamily="49" charset="-128"/>
                      <a:cs typeface="ＭＳ ゴシック"/>
                    </a:rPr>
                    <a:t>連絡</a:t>
                  </a:r>
                  <a:r>
                    <a:rPr lang="en-US" altLang="ja-JP" sz="2000" spc="5" dirty="0">
                      <a:solidFill>
                        <a:prstClr val="black"/>
                      </a:solidFill>
                      <a:latin typeface="ＭＳ ゴシック" panose="020B0609070205080204" pitchFamily="49" charset="-128"/>
                      <a:ea typeface="ＭＳ ゴシック" panose="020B0609070205080204" pitchFamily="49" charset="-128"/>
                      <a:cs typeface="ＭＳ ゴシック"/>
                    </a:rPr>
                    <a:t>(</a:t>
                  </a:r>
                  <a:r>
                    <a:rPr lang="ja-JP" altLang="en-US" sz="2000" spc="5" dirty="0">
                      <a:solidFill>
                        <a:prstClr val="black"/>
                      </a:solidFill>
                      <a:latin typeface="ＭＳ ゴシック" panose="020B0609070205080204" pitchFamily="49" charset="-128"/>
                      <a:ea typeface="ＭＳ ゴシック" panose="020B0609070205080204" pitchFamily="49" charset="-128"/>
                      <a:cs typeface="ＭＳ ゴシック"/>
                    </a:rPr>
                    <a:t>情報提供</a:t>
                  </a:r>
                  <a:r>
                    <a:rPr lang="en-US" altLang="ja-JP" sz="2000" spc="5" dirty="0">
                      <a:solidFill>
                        <a:prstClr val="black"/>
                      </a:solidFill>
                      <a:latin typeface="ＭＳ ゴシック" panose="020B0609070205080204" pitchFamily="49" charset="-128"/>
                      <a:ea typeface="ＭＳ ゴシック" panose="020B0609070205080204" pitchFamily="49" charset="-128"/>
                      <a:cs typeface="ＭＳ ゴシック"/>
                    </a:rPr>
                    <a:t>)</a:t>
                  </a:r>
                  <a:endParaRPr sz="2000" dirty="0">
                    <a:solidFill>
                      <a:prstClr val="black"/>
                    </a:solidFill>
                    <a:latin typeface="ＭＳ ゴシック" panose="020B0609070205080204" pitchFamily="49" charset="-128"/>
                    <a:ea typeface="ＭＳ ゴシック" panose="020B0609070205080204" pitchFamily="49" charset="-128"/>
                    <a:cs typeface="ＭＳ ゴシック"/>
                  </a:endParaRPr>
                </a:p>
                <a:p>
                  <a:pPr algn="ctr" defTabSz="829178"/>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７</a:t>
                  </a:r>
                  <a:r>
                    <a:rPr sz="1400" b="1" spc="-5" dirty="0">
                      <a:solidFill>
                        <a:srgbClr val="FF0000"/>
                      </a:solidFill>
                      <a:latin typeface="ＭＳ ゴシック" panose="020B0609070205080204" pitchFamily="49" charset="-128"/>
                      <a:ea typeface="ＭＳ ゴシック" panose="020B0609070205080204" pitchFamily="49" charset="-128"/>
                      <a:cs typeface="ＭＳ ゴシック"/>
                    </a:rPr>
                    <a:t>月</a:t>
                  </a:r>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１</a:t>
                  </a:r>
                  <a:r>
                    <a:rPr sz="1400" b="1" spc="-18" dirty="0">
                      <a:solidFill>
                        <a:srgbClr val="FF0000"/>
                      </a:solidFill>
                      <a:latin typeface="ＭＳ ゴシック" panose="020B0609070205080204" pitchFamily="49" charset="-128"/>
                      <a:ea typeface="ＭＳ ゴシック" panose="020B0609070205080204" pitchFamily="49" charset="-128"/>
                      <a:cs typeface="ＭＳ ゴシック"/>
                    </a:rPr>
                    <a:t>日</a:t>
                  </a:r>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以降</a:t>
                  </a:r>
                  <a:endParaRPr sz="1400" dirty="0">
                    <a:solidFill>
                      <a:prstClr val="black"/>
                    </a:solidFill>
                    <a:latin typeface="ＭＳ ゴシック" panose="020B0609070205080204" pitchFamily="49" charset="-128"/>
                    <a:ea typeface="ＭＳ ゴシック" panose="020B0609070205080204" pitchFamily="49" charset="-128"/>
                    <a:cs typeface="ＭＳ ゴシック"/>
                  </a:endParaRPr>
                </a:p>
              </p:txBody>
            </p:sp>
          </p:grpSp>
          <p:grpSp>
            <p:nvGrpSpPr>
              <p:cNvPr id="95" name="グループ化 94"/>
              <p:cNvGrpSpPr/>
              <p:nvPr/>
            </p:nvGrpSpPr>
            <p:grpSpPr>
              <a:xfrm>
                <a:off x="5642228" y="3503197"/>
                <a:ext cx="3460161" cy="406607"/>
                <a:chOff x="5642228" y="3503197"/>
                <a:chExt cx="3460161" cy="406607"/>
              </a:xfrm>
            </p:grpSpPr>
            <p:sp>
              <p:nvSpPr>
                <p:cNvPr id="50" name="右矢印 49"/>
                <p:cNvSpPr/>
                <p:nvPr/>
              </p:nvSpPr>
              <p:spPr>
                <a:xfrm>
                  <a:off x="5642228" y="3503197"/>
                  <a:ext cx="3460161" cy="176446"/>
                </a:xfrm>
                <a:prstGeom prst="rightArrow">
                  <a:avLst>
                    <a:gd name="adj1" fmla="val 22511"/>
                    <a:gd name="adj2" fmla="val 1462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object 40"/>
                <p:cNvSpPr txBox="1"/>
                <p:nvPr/>
              </p:nvSpPr>
              <p:spPr>
                <a:xfrm>
                  <a:off x="6587477" y="3621757"/>
                  <a:ext cx="1950890" cy="288047"/>
                </a:xfrm>
                <a:prstGeom prst="rect">
                  <a:avLst/>
                </a:prstGeom>
              </p:spPr>
              <p:txBody>
                <a:bodyPr vert="horz" wrap="square" lIns="0" tIns="10941" rIns="0" bIns="0" rtlCol="0">
                  <a:spAutoFit/>
                </a:bodyPr>
                <a:lstStyle/>
                <a:p>
                  <a:pPr marL="11516" defTabSz="829178">
                    <a:spcBef>
                      <a:spcPts val="86"/>
                    </a:spcBef>
                  </a:pPr>
                  <a:r>
                    <a:rPr lang="ja-JP" altLang="en-US" spc="5" dirty="0">
                      <a:solidFill>
                        <a:prstClr val="black"/>
                      </a:solidFill>
                      <a:latin typeface="ＭＳ ゴシック" panose="020B0609070205080204" pitchFamily="49" charset="-128"/>
                      <a:ea typeface="ＭＳ ゴシック" panose="020B0609070205080204" pitchFamily="49" charset="-128"/>
                      <a:cs typeface="ＭＳ ゴシック"/>
                    </a:rPr>
                    <a:t>⑤選考日通知</a:t>
                  </a:r>
                  <a:endParaRPr dirty="0">
                    <a:solidFill>
                      <a:prstClr val="black"/>
                    </a:solidFill>
                    <a:latin typeface="ＭＳ ゴシック" panose="020B0609070205080204" pitchFamily="49" charset="-128"/>
                    <a:ea typeface="ＭＳ ゴシック" panose="020B0609070205080204" pitchFamily="49" charset="-128"/>
                    <a:cs typeface="ＭＳ ゴシック"/>
                  </a:endParaRPr>
                </a:p>
              </p:txBody>
            </p:sp>
          </p:grpSp>
          <p:grpSp>
            <p:nvGrpSpPr>
              <p:cNvPr id="97" name="グループ化 96"/>
              <p:cNvGrpSpPr/>
              <p:nvPr/>
            </p:nvGrpSpPr>
            <p:grpSpPr>
              <a:xfrm>
                <a:off x="5612179" y="4092064"/>
                <a:ext cx="3546278" cy="729257"/>
                <a:chOff x="5612179" y="4092064"/>
                <a:chExt cx="3546278" cy="729257"/>
              </a:xfrm>
            </p:grpSpPr>
            <p:sp>
              <p:nvSpPr>
                <p:cNvPr id="55" name="正方形/長方形 54"/>
                <p:cNvSpPr/>
                <p:nvPr/>
              </p:nvSpPr>
              <p:spPr>
                <a:xfrm>
                  <a:off x="5612179" y="4092064"/>
                  <a:ext cx="3546278" cy="7292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object 38"/>
                <p:cNvSpPr txBox="1"/>
                <p:nvPr/>
              </p:nvSpPr>
              <p:spPr>
                <a:xfrm>
                  <a:off x="5893261" y="4192493"/>
                  <a:ext cx="2746665" cy="534268"/>
                </a:xfrm>
                <a:prstGeom prst="rect">
                  <a:avLst/>
                </a:prstGeom>
              </p:spPr>
              <p:txBody>
                <a:bodyPr vert="horz" wrap="square" lIns="0" tIns="10941" rIns="0" bIns="0" rtlCol="0">
                  <a:spAutoFit/>
                </a:bodyPr>
                <a:lstStyle/>
                <a:p>
                  <a:pPr algn="ctr" defTabSz="829178">
                    <a:spcBef>
                      <a:spcPts val="86"/>
                    </a:spcBef>
                  </a:pPr>
                  <a:r>
                    <a:rPr lang="ja-JP" altLang="en-US" sz="2000" spc="5" dirty="0">
                      <a:solidFill>
                        <a:prstClr val="black"/>
                      </a:solidFill>
                      <a:latin typeface="ＭＳ ゴシック" panose="020B0609070205080204" pitchFamily="49" charset="-128"/>
                      <a:ea typeface="ＭＳ ゴシック" panose="020B0609070205080204" pitchFamily="49" charset="-128"/>
                      <a:cs typeface="ＭＳ ゴシック"/>
                    </a:rPr>
                    <a:t>⑥採用選考（面接）</a:t>
                  </a:r>
                  <a:endParaRPr sz="2000" dirty="0">
                    <a:solidFill>
                      <a:prstClr val="black"/>
                    </a:solidFill>
                    <a:latin typeface="ＭＳ ゴシック" panose="020B0609070205080204" pitchFamily="49" charset="-128"/>
                    <a:ea typeface="ＭＳ ゴシック" panose="020B0609070205080204" pitchFamily="49" charset="-128"/>
                    <a:cs typeface="ＭＳ ゴシック"/>
                  </a:endParaRPr>
                </a:p>
                <a:p>
                  <a:pPr algn="ctr" defTabSz="829178"/>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９</a:t>
                  </a:r>
                  <a:r>
                    <a:rPr sz="1400" b="1" spc="-5" dirty="0">
                      <a:solidFill>
                        <a:srgbClr val="FF0000"/>
                      </a:solidFill>
                      <a:latin typeface="ＭＳ ゴシック" panose="020B0609070205080204" pitchFamily="49" charset="-128"/>
                      <a:ea typeface="ＭＳ ゴシック" panose="020B0609070205080204" pitchFamily="49" charset="-128"/>
                      <a:cs typeface="ＭＳ ゴシック"/>
                    </a:rPr>
                    <a:t>月</a:t>
                  </a:r>
                  <a:r>
                    <a:rPr lang="en-US" altLang="ja-JP" sz="1400" b="1" spc="-5" dirty="0">
                      <a:solidFill>
                        <a:srgbClr val="FF0000"/>
                      </a:solidFill>
                      <a:latin typeface="ＭＳ ゴシック" panose="020B0609070205080204" pitchFamily="49" charset="-128"/>
                      <a:ea typeface="ＭＳ ゴシック" panose="020B0609070205080204" pitchFamily="49" charset="-128"/>
                      <a:cs typeface="ＭＳ ゴシック"/>
                    </a:rPr>
                    <a:t>16</a:t>
                  </a:r>
                  <a:r>
                    <a:rPr sz="1400" b="1" spc="-18" dirty="0">
                      <a:solidFill>
                        <a:srgbClr val="FF0000"/>
                      </a:solidFill>
                      <a:latin typeface="ＭＳ ゴシック" panose="020B0609070205080204" pitchFamily="49" charset="-128"/>
                      <a:ea typeface="ＭＳ ゴシック" panose="020B0609070205080204" pitchFamily="49" charset="-128"/>
                      <a:cs typeface="ＭＳ ゴシック"/>
                    </a:rPr>
                    <a:t>日</a:t>
                  </a:r>
                  <a:r>
                    <a:rPr lang="ja-JP" altLang="en-US" sz="1400" b="1" spc="-5" dirty="0">
                      <a:solidFill>
                        <a:srgbClr val="FF0000"/>
                      </a:solidFill>
                      <a:latin typeface="ＭＳ ゴシック" panose="020B0609070205080204" pitchFamily="49" charset="-128"/>
                      <a:ea typeface="ＭＳ ゴシック" panose="020B0609070205080204" pitchFamily="49" charset="-128"/>
                      <a:cs typeface="ＭＳ ゴシック"/>
                    </a:rPr>
                    <a:t>以降実施</a:t>
                  </a:r>
                  <a:endParaRPr sz="1400" dirty="0">
                    <a:solidFill>
                      <a:prstClr val="black"/>
                    </a:solidFill>
                    <a:latin typeface="ＭＳ ゴシック" panose="020B0609070205080204" pitchFamily="49" charset="-128"/>
                    <a:ea typeface="ＭＳ ゴシック" panose="020B0609070205080204" pitchFamily="49" charset="-128"/>
                    <a:cs typeface="ＭＳ ゴシック"/>
                  </a:endParaRPr>
                </a:p>
              </p:txBody>
            </p:sp>
          </p:grpSp>
          <p:grpSp>
            <p:nvGrpSpPr>
              <p:cNvPr id="96" name="グループ化 95"/>
              <p:cNvGrpSpPr/>
              <p:nvPr/>
            </p:nvGrpSpPr>
            <p:grpSpPr>
              <a:xfrm>
                <a:off x="5627867" y="5131652"/>
                <a:ext cx="3460161" cy="635783"/>
                <a:chOff x="5627867" y="5131652"/>
                <a:chExt cx="3460161" cy="635783"/>
              </a:xfrm>
            </p:grpSpPr>
            <p:sp>
              <p:nvSpPr>
                <p:cNvPr id="82" name="右矢印 81"/>
                <p:cNvSpPr/>
                <p:nvPr/>
              </p:nvSpPr>
              <p:spPr>
                <a:xfrm>
                  <a:off x="5627867" y="5131652"/>
                  <a:ext cx="3460161" cy="176446"/>
                </a:xfrm>
                <a:prstGeom prst="rightArrow">
                  <a:avLst>
                    <a:gd name="adj1" fmla="val 22511"/>
                    <a:gd name="adj2" fmla="val 14621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object 40"/>
                <p:cNvSpPr txBox="1"/>
                <p:nvPr/>
              </p:nvSpPr>
              <p:spPr>
                <a:xfrm>
                  <a:off x="6411004" y="5251121"/>
                  <a:ext cx="1984659" cy="516314"/>
                </a:xfrm>
                <a:prstGeom prst="rect">
                  <a:avLst/>
                </a:prstGeom>
              </p:spPr>
              <p:txBody>
                <a:bodyPr vert="horz" wrap="square" lIns="0" tIns="10941" rIns="0" bIns="0" rtlCol="0">
                  <a:spAutoFit/>
                </a:bodyPr>
                <a:lstStyle/>
                <a:p>
                  <a:pPr marL="11516" algn="ctr" defTabSz="829178">
                    <a:spcBef>
                      <a:spcPts val="86"/>
                    </a:spcBef>
                  </a:pPr>
                  <a:r>
                    <a:rPr lang="ja-JP" altLang="en-US" spc="5" dirty="0">
                      <a:solidFill>
                        <a:prstClr val="black"/>
                      </a:solidFill>
                      <a:latin typeface="ＭＳ ゴシック" panose="020B0609070205080204" pitchFamily="49" charset="-128"/>
                      <a:ea typeface="ＭＳ ゴシック" panose="020B0609070205080204" pitchFamily="49" charset="-128"/>
                      <a:cs typeface="ＭＳ ゴシック"/>
                    </a:rPr>
                    <a:t>⑦選考結果通知</a:t>
                  </a:r>
                  <a:endParaRPr lang="en-US" altLang="ja-JP" spc="5" dirty="0">
                    <a:solidFill>
                      <a:prstClr val="black"/>
                    </a:solidFill>
                    <a:latin typeface="ＭＳ ゴシック" panose="020B0609070205080204" pitchFamily="49" charset="-128"/>
                    <a:ea typeface="ＭＳ ゴシック" panose="020B0609070205080204" pitchFamily="49" charset="-128"/>
                    <a:cs typeface="ＭＳ ゴシック"/>
                  </a:endParaRPr>
                </a:p>
                <a:p>
                  <a:pPr marL="11516" algn="ctr" defTabSz="829178">
                    <a:spcBef>
                      <a:spcPts val="86"/>
                    </a:spcBef>
                  </a:pPr>
                  <a:r>
                    <a:rPr lang="ja-JP" altLang="en-US" sz="1400" spc="5" dirty="0">
                      <a:solidFill>
                        <a:prstClr val="black"/>
                      </a:solidFill>
                      <a:latin typeface="ＭＳ ゴシック" panose="020B0609070205080204" pitchFamily="49" charset="-128"/>
                      <a:ea typeface="ＭＳ ゴシック" panose="020B0609070205080204" pitchFamily="49" charset="-128"/>
                      <a:cs typeface="ＭＳ ゴシック"/>
                    </a:rPr>
                    <a:t>おおむね</a:t>
                  </a:r>
                  <a:r>
                    <a:rPr lang="en-US" altLang="ja-JP" sz="1400" spc="5" dirty="0">
                      <a:solidFill>
                        <a:prstClr val="black"/>
                      </a:solidFill>
                      <a:latin typeface="ＭＳ ゴシック" panose="020B0609070205080204" pitchFamily="49" charset="-128"/>
                      <a:ea typeface="ＭＳ ゴシック" panose="020B0609070205080204" pitchFamily="49" charset="-128"/>
                      <a:cs typeface="ＭＳ ゴシック"/>
                    </a:rPr>
                    <a:t>7</a:t>
                  </a:r>
                  <a:r>
                    <a:rPr lang="ja-JP" altLang="en-US" sz="1400" spc="5" dirty="0">
                      <a:solidFill>
                        <a:prstClr val="black"/>
                      </a:solidFill>
                      <a:latin typeface="ＭＳ ゴシック" panose="020B0609070205080204" pitchFamily="49" charset="-128"/>
                      <a:ea typeface="ＭＳ ゴシック" panose="020B0609070205080204" pitchFamily="49" charset="-128"/>
                      <a:cs typeface="ＭＳ ゴシック"/>
                    </a:rPr>
                    <a:t>日以内</a:t>
                  </a:r>
                  <a:endParaRPr sz="1400" dirty="0">
                    <a:solidFill>
                      <a:prstClr val="black"/>
                    </a:solidFill>
                    <a:latin typeface="ＭＳ ゴシック" panose="020B0609070205080204" pitchFamily="49" charset="-128"/>
                    <a:ea typeface="ＭＳ ゴシック" panose="020B0609070205080204" pitchFamily="49" charset="-128"/>
                    <a:cs typeface="ＭＳ ゴシック"/>
                  </a:endParaRPr>
                </a:p>
              </p:txBody>
            </p:sp>
          </p:grpSp>
        </p:grpSp>
      </p:grpSp>
      <p:pic>
        <p:nvPicPr>
          <p:cNvPr id="12" name="04">
            <a:hlinkClick r:id="" action="ppaction://media"/>
            <a:extLst>
              <a:ext uri="{FF2B5EF4-FFF2-40B4-BE49-F238E27FC236}">
                <a16:creationId xmlns:a16="http://schemas.microsoft.com/office/drawing/2014/main" id="{531B5738-18D3-76EF-32D8-CED114C5D0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05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600" spc="-5" dirty="0">
                  <a:solidFill>
                    <a:srgbClr val="FFFFFF"/>
                  </a:solidFill>
                  <a:latin typeface="ＭＳ ゴシック" panose="020B0609070205080204" pitchFamily="49" charset="-128"/>
                  <a:ea typeface="ＭＳ ゴシック" panose="020B0609070205080204" pitchFamily="49" charset="-128"/>
                </a:rPr>
                <a:t>4-2.</a:t>
              </a:r>
              <a:r>
                <a:rPr lang="ja-JP" altLang="en-US" sz="2800" spc="5" dirty="0">
                  <a:solidFill>
                    <a:srgbClr val="FFFFFF"/>
                  </a:solidFill>
                  <a:latin typeface="ＭＳ ゴシック" panose="020B0609070205080204" pitchFamily="49" charset="-128"/>
                  <a:ea typeface="ＭＳ ゴシック" panose="020B0609070205080204" pitchFamily="49" charset="-128"/>
                </a:rPr>
                <a:t>新規</a:t>
              </a:r>
              <a:r>
                <a:rPr lang="ja-JP" altLang="en-US" sz="2800" spc="-5" dirty="0">
                  <a:solidFill>
                    <a:srgbClr val="FFFFFF"/>
                  </a:solidFill>
                  <a:latin typeface="ＭＳ ゴシック" panose="020B0609070205080204" pitchFamily="49" charset="-128"/>
                  <a:ea typeface="ＭＳ ゴシック" panose="020B0609070205080204" pitchFamily="49" charset="-128"/>
                </a:rPr>
                <a:t>高</a:t>
              </a:r>
              <a:r>
                <a:rPr lang="ja-JP" altLang="en-US" sz="2800" spc="5" dirty="0">
                  <a:solidFill>
                    <a:srgbClr val="FFFFFF"/>
                  </a:solidFill>
                  <a:latin typeface="ＭＳ ゴシック" panose="020B0609070205080204" pitchFamily="49" charset="-128"/>
                  <a:ea typeface="ＭＳ ゴシック" panose="020B0609070205080204" pitchFamily="49" charset="-128"/>
                </a:rPr>
                <a:t>等学校卒</a:t>
              </a:r>
              <a:r>
                <a:rPr lang="ja-JP" altLang="en-US" sz="2800" spc="-5" dirty="0">
                  <a:solidFill>
                    <a:srgbClr val="FFFFFF"/>
                  </a:solidFill>
                  <a:latin typeface="ＭＳ ゴシック" panose="020B0609070205080204" pitchFamily="49" charset="-128"/>
                  <a:ea typeface="ＭＳ ゴシック" panose="020B0609070205080204" pitchFamily="49" charset="-128"/>
                </a:rPr>
                <a:t>業予</a:t>
              </a:r>
              <a:r>
                <a:rPr lang="ja-JP" altLang="en-US" sz="2800" spc="5" dirty="0">
                  <a:solidFill>
                    <a:srgbClr val="FFFFFF"/>
                  </a:solidFill>
                  <a:latin typeface="ＭＳ ゴシック" panose="020B0609070205080204" pitchFamily="49" charset="-128"/>
                  <a:ea typeface="ＭＳ ゴシック" panose="020B0609070205080204" pitchFamily="49" charset="-128"/>
                </a:rPr>
                <a:t>定者の求</a:t>
              </a:r>
              <a:r>
                <a:rPr lang="ja-JP" altLang="en-US" sz="2800" spc="-5" dirty="0">
                  <a:solidFill>
                    <a:srgbClr val="FFFFFF"/>
                  </a:solidFill>
                  <a:latin typeface="ＭＳ ゴシック" panose="020B0609070205080204" pitchFamily="49" charset="-128"/>
                  <a:ea typeface="ＭＳ ゴシック" panose="020B0609070205080204" pitchFamily="49" charset="-128"/>
                </a:rPr>
                <a:t>人申</a:t>
              </a:r>
              <a:r>
                <a:rPr lang="ja-JP" altLang="en-US" sz="2800" spc="5" dirty="0">
                  <a:solidFill>
                    <a:srgbClr val="FFFFFF"/>
                  </a:solidFill>
                  <a:latin typeface="ＭＳ ゴシック" panose="020B0609070205080204" pitchFamily="49" charset="-128"/>
                  <a:ea typeface="ＭＳ ゴシック" panose="020B0609070205080204" pitchFamily="49" charset="-128"/>
                </a:rPr>
                <a:t>込から採</a:t>
              </a:r>
              <a:r>
                <a:rPr lang="ja-JP" altLang="en-US" sz="2800" spc="-5" dirty="0">
                  <a:solidFill>
                    <a:srgbClr val="FFFFFF"/>
                  </a:solidFill>
                  <a:latin typeface="ＭＳ ゴシック" panose="020B0609070205080204" pitchFamily="49" charset="-128"/>
                  <a:ea typeface="ＭＳ ゴシック" panose="020B0609070205080204" pitchFamily="49" charset="-128"/>
                </a:rPr>
                <a:t>用まで</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7" name="グループ化 16"/>
          <p:cNvGrpSpPr/>
          <p:nvPr/>
        </p:nvGrpSpPr>
        <p:grpSpPr>
          <a:xfrm>
            <a:off x="2244266" y="1183627"/>
            <a:ext cx="7398118" cy="732773"/>
            <a:chOff x="2244266" y="1250481"/>
            <a:chExt cx="7398118" cy="974041"/>
          </a:xfrm>
        </p:grpSpPr>
        <p:grpSp>
          <p:nvGrpSpPr>
            <p:cNvPr id="12" name="object 4"/>
            <p:cNvGrpSpPr/>
            <p:nvPr/>
          </p:nvGrpSpPr>
          <p:grpSpPr>
            <a:xfrm>
              <a:off x="2244266" y="1250481"/>
              <a:ext cx="7398118" cy="765556"/>
              <a:chOff x="1156716" y="1033272"/>
              <a:chExt cx="8158480" cy="538480"/>
            </a:xfrm>
          </p:grpSpPr>
          <p:sp>
            <p:nvSpPr>
              <p:cNvPr id="13" name="object 5"/>
              <p:cNvSpPr/>
              <p:nvPr/>
            </p:nvSpPr>
            <p:spPr>
              <a:xfrm>
                <a:off x="1165860" y="1042416"/>
                <a:ext cx="8140065" cy="520065"/>
              </a:xfrm>
              <a:custGeom>
                <a:avLst/>
                <a:gdLst/>
                <a:ahLst/>
                <a:cxnLst/>
                <a:rect l="l" t="t" r="r" b="b"/>
                <a:pathLst>
                  <a:path w="8140065" h="520065">
                    <a:moveTo>
                      <a:pt x="8100060" y="0"/>
                    </a:moveTo>
                    <a:lnTo>
                      <a:pt x="39624" y="0"/>
                    </a:lnTo>
                    <a:lnTo>
                      <a:pt x="24431" y="3190"/>
                    </a:lnTo>
                    <a:lnTo>
                      <a:pt x="11810" y="11811"/>
                    </a:lnTo>
                    <a:lnTo>
                      <a:pt x="3190" y="24431"/>
                    </a:lnTo>
                    <a:lnTo>
                      <a:pt x="0" y="39624"/>
                    </a:lnTo>
                    <a:lnTo>
                      <a:pt x="0" y="480060"/>
                    </a:lnTo>
                    <a:lnTo>
                      <a:pt x="3190" y="495252"/>
                    </a:lnTo>
                    <a:lnTo>
                      <a:pt x="11810" y="507873"/>
                    </a:lnTo>
                    <a:lnTo>
                      <a:pt x="24431" y="516493"/>
                    </a:lnTo>
                    <a:lnTo>
                      <a:pt x="39624" y="519684"/>
                    </a:lnTo>
                    <a:lnTo>
                      <a:pt x="8100060" y="519684"/>
                    </a:lnTo>
                    <a:lnTo>
                      <a:pt x="8115895" y="516493"/>
                    </a:lnTo>
                    <a:lnTo>
                      <a:pt x="8128444" y="507873"/>
                    </a:lnTo>
                    <a:lnTo>
                      <a:pt x="8136707" y="495252"/>
                    </a:lnTo>
                    <a:lnTo>
                      <a:pt x="8139684" y="480060"/>
                    </a:lnTo>
                    <a:lnTo>
                      <a:pt x="8139684" y="39624"/>
                    </a:lnTo>
                    <a:lnTo>
                      <a:pt x="8136707" y="24431"/>
                    </a:lnTo>
                    <a:lnTo>
                      <a:pt x="8128444" y="11811"/>
                    </a:lnTo>
                    <a:lnTo>
                      <a:pt x="8115895" y="3190"/>
                    </a:lnTo>
                    <a:lnTo>
                      <a:pt x="8100060" y="0"/>
                    </a:lnTo>
                    <a:close/>
                  </a:path>
                </a:pathLst>
              </a:custGeom>
              <a:solidFill>
                <a:srgbClr val="D6E8E9"/>
              </a:solidFill>
            </p:spPr>
            <p:txBody>
              <a:bodyPr wrap="square" lIns="0" tIns="0" rIns="0" bIns="0" rtlCol="0"/>
              <a:lstStyle/>
              <a:p>
                <a:pPr defTabSz="829178"/>
                <a:endParaRPr sz="1632" dirty="0">
                  <a:solidFill>
                    <a:prstClr val="black"/>
                  </a:solidFill>
                  <a:latin typeface="Calibri"/>
                </a:endParaRPr>
              </a:p>
            </p:txBody>
          </p:sp>
          <p:sp>
            <p:nvSpPr>
              <p:cNvPr id="14" name="object 6"/>
              <p:cNvSpPr/>
              <p:nvPr/>
            </p:nvSpPr>
            <p:spPr>
              <a:xfrm>
                <a:off x="1156716" y="1033272"/>
                <a:ext cx="8158480" cy="538480"/>
              </a:xfrm>
              <a:custGeom>
                <a:avLst/>
                <a:gdLst/>
                <a:ahLst/>
                <a:cxnLst/>
                <a:rect l="l" t="t" r="r" b="b"/>
                <a:pathLst>
                  <a:path w="8158480" h="538480">
                    <a:moveTo>
                      <a:pt x="8127491" y="534924"/>
                    </a:moveTo>
                    <a:lnTo>
                      <a:pt x="30480" y="534924"/>
                    </a:lnTo>
                    <a:lnTo>
                      <a:pt x="38100" y="537972"/>
                    </a:lnTo>
                    <a:lnTo>
                      <a:pt x="8119872" y="537972"/>
                    </a:lnTo>
                    <a:lnTo>
                      <a:pt x="8127491" y="534924"/>
                    </a:lnTo>
                    <a:close/>
                  </a:path>
                  <a:path w="8158480" h="538480">
                    <a:moveTo>
                      <a:pt x="38100" y="21336"/>
                    </a:moveTo>
                    <a:lnTo>
                      <a:pt x="7620" y="21336"/>
                    </a:lnTo>
                    <a:lnTo>
                      <a:pt x="7620" y="22860"/>
                    </a:lnTo>
                    <a:lnTo>
                      <a:pt x="4571" y="28956"/>
                    </a:lnTo>
                    <a:lnTo>
                      <a:pt x="3047" y="28956"/>
                    </a:lnTo>
                    <a:lnTo>
                      <a:pt x="2939" y="31024"/>
                    </a:lnTo>
                    <a:lnTo>
                      <a:pt x="1524" y="38100"/>
                    </a:lnTo>
                    <a:lnTo>
                      <a:pt x="0" y="39624"/>
                    </a:lnTo>
                    <a:lnTo>
                      <a:pt x="0" y="498348"/>
                    </a:lnTo>
                    <a:lnTo>
                      <a:pt x="1524" y="499872"/>
                    </a:lnTo>
                    <a:lnTo>
                      <a:pt x="2939" y="506947"/>
                    </a:lnTo>
                    <a:lnTo>
                      <a:pt x="3047" y="509016"/>
                    </a:lnTo>
                    <a:lnTo>
                      <a:pt x="4571" y="509016"/>
                    </a:lnTo>
                    <a:lnTo>
                      <a:pt x="7620" y="516636"/>
                    </a:lnTo>
                    <a:lnTo>
                      <a:pt x="9143" y="518160"/>
                    </a:lnTo>
                    <a:lnTo>
                      <a:pt x="13715" y="524256"/>
                    </a:lnTo>
                    <a:lnTo>
                      <a:pt x="15240" y="524256"/>
                    </a:lnTo>
                    <a:lnTo>
                      <a:pt x="21336" y="530352"/>
                    </a:lnTo>
                    <a:lnTo>
                      <a:pt x="22859" y="530352"/>
                    </a:lnTo>
                    <a:lnTo>
                      <a:pt x="28956" y="534924"/>
                    </a:lnTo>
                    <a:lnTo>
                      <a:pt x="8129015" y="534924"/>
                    </a:lnTo>
                    <a:lnTo>
                      <a:pt x="8136635" y="530352"/>
                    </a:lnTo>
                    <a:lnTo>
                      <a:pt x="8138159" y="528828"/>
                    </a:lnTo>
                    <a:lnTo>
                      <a:pt x="8144256" y="524256"/>
                    </a:lnTo>
                    <a:lnTo>
                      <a:pt x="8148828" y="519684"/>
                    </a:lnTo>
                    <a:lnTo>
                      <a:pt x="44196" y="519684"/>
                    </a:lnTo>
                    <a:lnTo>
                      <a:pt x="40385" y="518160"/>
                    </a:lnTo>
                    <a:lnTo>
                      <a:pt x="38100" y="518160"/>
                    </a:lnTo>
                    <a:lnTo>
                      <a:pt x="34035" y="515112"/>
                    </a:lnTo>
                    <a:lnTo>
                      <a:pt x="33528" y="515112"/>
                    </a:lnTo>
                    <a:lnTo>
                      <a:pt x="27431" y="510540"/>
                    </a:lnTo>
                    <a:lnTo>
                      <a:pt x="28956" y="510540"/>
                    </a:lnTo>
                    <a:lnTo>
                      <a:pt x="24892" y="507492"/>
                    </a:lnTo>
                    <a:lnTo>
                      <a:pt x="24384" y="507492"/>
                    </a:lnTo>
                    <a:lnTo>
                      <a:pt x="22859" y="505968"/>
                    </a:lnTo>
                    <a:lnTo>
                      <a:pt x="23774" y="505968"/>
                    </a:lnTo>
                    <a:lnTo>
                      <a:pt x="21945" y="501396"/>
                    </a:lnTo>
                    <a:lnTo>
                      <a:pt x="21336" y="501396"/>
                    </a:lnTo>
                    <a:lnTo>
                      <a:pt x="20421" y="496824"/>
                    </a:lnTo>
                    <a:lnTo>
                      <a:pt x="19812" y="496824"/>
                    </a:lnTo>
                    <a:lnTo>
                      <a:pt x="18287" y="489204"/>
                    </a:lnTo>
                    <a:lnTo>
                      <a:pt x="18287" y="48768"/>
                    </a:lnTo>
                    <a:lnTo>
                      <a:pt x="19812" y="41148"/>
                    </a:lnTo>
                    <a:lnTo>
                      <a:pt x="20421" y="41148"/>
                    </a:lnTo>
                    <a:lnTo>
                      <a:pt x="21336" y="36576"/>
                    </a:lnTo>
                    <a:lnTo>
                      <a:pt x="21945" y="36576"/>
                    </a:lnTo>
                    <a:lnTo>
                      <a:pt x="23774" y="32004"/>
                    </a:lnTo>
                    <a:lnTo>
                      <a:pt x="22859" y="32004"/>
                    </a:lnTo>
                    <a:lnTo>
                      <a:pt x="24383" y="30480"/>
                    </a:lnTo>
                    <a:lnTo>
                      <a:pt x="24891" y="30480"/>
                    </a:lnTo>
                    <a:lnTo>
                      <a:pt x="28956" y="27432"/>
                    </a:lnTo>
                    <a:lnTo>
                      <a:pt x="27431" y="27432"/>
                    </a:lnTo>
                    <a:lnTo>
                      <a:pt x="33528" y="22860"/>
                    </a:lnTo>
                    <a:lnTo>
                      <a:pt x="35052" y="22860"/>
                    </a:lnTo>
                    <a:lnTo>
                      <a:pt x="38100" y="21336"/>
                    </a:lnTo>
                    <a:close/>
                  </a:path>
                  <a:path w="8158480" h="538480">
                    <a:moveTo>
                      <a:pt x="42671" y="518160"/>
                    </a:moveTo>
                    <a:lnTo>
                      <a:pt x="44196" y="519684"/>
                    </a:lnTo>
                    <a:lnTo>
                      <a:pt x="48768" y="519684"/>
                    </a:lnTo>
                    <a:lnTo>
                      <a:pt x="42671" y="518160"/>
                    </a:lnTo>
                    <a:close/>
                  </a:path>
                  <a:path w="8158480" h="538480">
                    <a:moveTo>
                      <a:pt x="8116824" y="518160"/>
                    </a:moveTo>
                    <a:lnTo>
                      <a:pt x="8109204" y="519684"/>
                    </a:lnTo>
                    <a:lnTo>
                      <a:pt x="8115300" y="519684"/>
                    </a:lnTo>
                    <a:lnTo>
                      <a:pt x="8116824" y="518160"/>
                    </a:lnTo>
                    <a:close/>
                  </a:path>
                  <a:path w="8158480" h="538480">
                    <a:moveTo>
                      <a:pt x="8121395" y="516636"/>
                    </a:moveTo>
                    <a:lnTo>
                      <a:pt x="8115300" y="519684"/>
                    </a:lnTo>
                    <a:lnTo>
                      <a:pt x="8148828" y="519684"/>
                    </a:lnTo>
                    <a:lnTo>
                      <a:pt x="8150352" y="518160"/>
                    </a:lnTo>
                    <a:lnTo>
                      <a:pt x="8119872" y="518160"/>
                    </a:lnTo>
                    <a:lnTo>
                      <a:pt x="8121395" y="516636"/>
                    </a:lnTo>
                    <a:close/>
                  </a:path>
                  <a:path w="8158480" h="538480">
                    <a:moveTo>
                      <a:pt x="36575" y="516636"/>
                    </a:moveTo>
                    <a:lnTo>
                      <a:pt x="38100" y="518160"/>
                    </a:lnTo>
                    <a:lnTo>
                      <a:pt x="40385" y="518160"/>
                    </a:lnTo>
                    <a:lnTo>
                      <a:pt x="36575" y="516636"/>
                    </a:lnTo>
                    <a:close/>
                  </a:path>
                  <a:path w="8158480" h="538480">
                    <a:moveTo>
                      <a:pt x="8127491" y="513588"/>
                    </a:moveTo>
                    <a:lnTo>
                      <a:pt x="8119872" y="518160"/>
                    </a:lnTo>
                    <a:lnTo>
                      <a:pt x="8150352" y="518160"/>
                    </a:lnTo>
                    <a:lnTo>
                      <a:pt x="8150352" y="516636"/>
                    </a:lnTo>
                    <a:lnTo>
                      <a:pt x="8151266" y="515112"/>
                    </a:lnTo>
                    <a:lnTo>
                      <a:pt x="8125967" y="515112"/>
                    </a:lnTo>
                    <a:lnTo>
                      <a:pt x="8127491" y="513588"/>
                    </a:lnTo>
                    <a:close/>
                  </a:path>
                  <a:path w="8158480" h="538480">
                    <a:moveTo>
                      <a:pt x="32003" y="513588"/>
                    </a:moveTo>
                    <a:lnTo>
                      <a:pt x="33528" y="515112"/>
                    </a:lnTo>
                    <a:lnTo>
                      <a:pt x="34035" y="515112"/>
                    </a:lnTo>
                    <a:lnTo>
                      <a:pt x="32003" y="513588"/>
                    </a:lnTo>
                    <a:close/>
                  </a:path>
                  <a:path w="8158480" h="538480">
                    <a:moveTo>
                      <a:pt x="8155533" y="505968"/>
                    </a:moveTo>
                    <a:lnTo>
                      <a:pt x="8135111" y="505968"/>
                    </a:lnTo>
                    <a:lnTo>
                      <a:pt x="8130539" y="510540"/>
                    </a:lnTo>
                    <a:lnTo>
                      <a:pt x="8132063" y="510540"/>
                    </a:lnTo>
                    <a:lnTo>
                      <a:pt x="8125967" y="515112"/>
                    </a:lnTo>
                    <a:lnTo>
                      <a:pt x="8151266" y="515112"/>
                    </a:lnTo>
                    <a:lnTo>
                      <a:pt x="8154924" y="509016"/>
                    </a:lnTo>
                    <a:lnTo>
                      <a:pt x="8154924" y="507492"/>
                    </a:lnTo>
                    <a:lnTo>
                      <a:pt x="8155533" y="505968"/>
                    </a:lnTo>
                    <a:close/>
                  </a:path>
                  <a:path w="8158480" h="538480">
                    <a:moveTo>
                      <a:pt x="22859" y="505968"/>
                    </a:moveTo>
                    <a:lnTo>
                      <a:pt x="24384" y="507492"/>
                    </a:lnTo>
                    <a:lnTo>
                      <a:pt x="24166" y="506947"/>
                    </a:lnTo>
                    <a:lnTo>
                      <a:pt x="22859" y="505968"/>
                    </a:lnTo>
                    <a:close/>
                  </a:path>
                  <a:path w="8158480" h="538480">
                    <a:moveTo>
                      <a:pt x="24166" y="506947"/>
                    </a:moveTo>
                    <a:lnTo>
                      <a:pt x="24384" y="507492"/>
                    </a:lnTo>
                    <a:lnTo>
                      <a:pt x="24892" y="507492"/>
                    </a:lnTo>
                    <a:lnTo>
                      <a:pt x="24166" y="506947"/>
                    </a:lnTo>
                    <a:close/>
                  </a:path>
                  <a:path w="8158480" h="538480">
                    <a:moveTo>
                      <a:pt x="8157972" y="499872"/>
                    </a:moveTo>
                    <a:lnTo>
                      <a:pt x="8138159" y="499872"/>
                    </a:lnTo>
                    <a:lnTo>
                      <a:pt x="8133587" y="507492"/>
                    </a:lnTo>
                    <a:lnTo>
                      <a:pt x="8135111" y="505968"/>
                    </a:lnTo>
                    <a:lnTo>
                      <a:pt x="8155533" y="505968"/>
                    </a:lnTo>
                    <a:lnTo>
                      <a:pt x="8157972" y="499872"/>
                    </a:lnTo>
                    <a:close/>
                  </a:path>
                  <a:path w="8158480" h="538480">
                    <a:moveTo>
                      <a:pt x="23774" y="505968"/>
                    </a:moveTo>
                    <a:lnTo>
                      <a:pt x="22859" y="505968"/>
                    </a:lnTo>
                    <a:lnTo>
                      <a:pt x="24166" y="506947"/>
                    </a:lnTo>
                    <a:lnTo>
                      <a:pt x="23774" y="505968"/>
                    </a:lnTo>
                    <a:close/>
                  </a:path>
                  <a:path w="8158480" h="538480">
                    <a:moveTo>
                      <a:pt x="21336" y="499872"/>
                    </a:moveTo>
                    <a:lnTo>
                      <a:pt x="21336" y="501396"/>
                    </a:lnTo>
                    <a:lnTo>
                      <a:pt x="21945" y="501396"/>
                    </a:lnTo>
                    <a:lnTo>
                      <a:pt x="21336" y="499872"/>
                    </a:lnTo>
                    <a:close/>
                  </a:path>
                  <a:path w="8158480" h="538480">
                    <a:moveTo>
                      <a:pt x="8157972" y="493776"/>
                    </a:moveTo>
                    <a:lnTo>
                      <a:pt x="8139683" y="493776"/>
                    </a:lnTo>
                    <a:lnTo>
                      <a:pt x="8136635" y="501396"/>
                    </a:lnTo>
                    <a:lnTo>
                      <a:pt x="8138159" y="499872"/>
                    </a:lnTo>
                    <a:lnTo>
                      <a:pt x="8157972" y="499872"/>
                    </a:lnTo>
                    <a:lnTo>
                      <a:pt x="8157972" y="493776"/>
                    </a:lnTo>
                    <a:close/>
                  </a:path>
                  <a:path w="8158480" h="538480">
                    <a:moveTo>
                      <a:pt x="19812" y="493776"/>
                    </a:moveTo>
                    <a:lnTo>
                      <a:pt x="19812" y="496824"/>
                    </a:lnTo>
                    <a:lnTo>
                      <a:pt x="20421" y="496824"/>
                    </a:lnTo>
                    <a:lnTo>
                      <a:pt x="19812" y="493776"/>
                    </a:lnTo>
                    <a:close/>
                  </a:path>
                  <a:path w="8158480" h="538480">
                    <a:moveTo>
                      <a:pt x="8138159" y="41148"/>
                    </a:moveTo>
                    <a:lnTo>
                      <a:pt x="8139683" y="50292"/>
                    </a:lnTo>
                    <a:lnTo>
                      <a:pt x="8139683" y="489204"/>
                    </a:lnTo>
                    <a:lnTo>
                      <a:pt x="8138159" y="496824"/>
                    </a:lnTo>
                    <a:lnTo>
                      <a:pt x="8139683" y="493776"/>
                    </a:lnTo>
                    <a:lnTo>
                      <a:pt x="8157972" y="493776"/>
                    </a:lnTo>
                    <a:lnTo>
                      <a:pt x="8157972" y="44196"/>
                    </a:lnTo>
                    <a:lnTo>
                      <a:pt x="8139683" y="44196"/>
                    </a:lnTo>
                    <a:lnTo>
                      <a:pt x="8138159" y="41148"/>
                    </a:lnTo>
                    <a:close/>
                  </a:path>
                  <a:path w="8158480" h="538480">
                    <a:moveTo>
                      <a:pt x="20421" y="41148"/>
                    </a:moveTo>
                    <a:lnTo>
                      <a:pt x="19812" y="41148"/>
                    </a:lnTo>
                    <a:lnTo>
                      <a:pt x="19812" y="44196"/>
                    </a:lnTo>
                    <a:lnTo>
                      <a:pt x="20421" y="41148"/>
                    </a:lnTo>
                    <a:close/>
                  </a:path>
                  <a:path w="8158480" h="538480">
                    <a:moveTo>
                      <a:pt x="8136635" y="36576"/>
                    </a:moveTo>
                    <a:lnTo>
                      <a:pt x="8139683" y="44196"/>
                    </a:lnTo>
                    <a:lnTo>
                      <a:pt x="8157972" y="44196"/>
                    </a:lnTo>
                    <a:lnTo>
                      <a:pt x="8157972" y="38100"/>
                    </a:lnTo>
                    <a:lnTo>
                      <a:pt x="8138159" y="38100"/>
                    </a:lnTo>
                    <a:lnTo>
                      <a:pt x="8136635" y="36576"/>
                    </a:lnTo>
                    <a:close/>
                  </a:path>
                  <a:path w="8158480" h="538480">
                    <a:moveTo>
                      <a:pt x="21945" y="36576"/>
                    </a:moveTo>
                    <a:lnTo>
                      <a:pt x="21336" y="36576"/>
                    </a:lnTo>
                    <a:lnTo>
                      <a:pt x="21336" y="38100"/>
                    </a:lnTo>
                    <a:lnTo>
                      <a:pt x="21945" y="36576"/>
                    </a:lnTo>
                    <a:close/>
                  </a:path>
                  <a:path w="8158480" h="538480">
                    <a:moveTo>
                      <a:pt x="8133587" y="30480"/>
                    </a:moveTo>
                    <a:lnTo>
                      <a:pt x="8138159" y="38100"/>
                    </a:lnTo>
                    <a:lnTo>
                      <a:pt x="8157972" y="38100"/>
                    </a:lnTo>
                    <a:lnTo>
                      <a:pt x="8155533" y="32004"/>
                    </a:lnTo>
                    <a:lnTo>
                      <a:pt x="8135111" y="32004"/>
                    </a:lnTo>
                    <a:lnTo>
                      <a:pt x="8133587" y="30480"/>
                    </a:lnTo>
                    <a:close/>
                  </a:path>
                  <a:path w="8158480" h="538480">
                    <a:moveTo>
                      <a:pt x="24383" y="30480"/>
                    </a:moveTo>
                    <a:lnTo>
                      <a:pt x="22859" y="32004"/>
                    </a:lnTo>
                    <a:lnTo>
                      <a:pt x="24166" y="31024"/>
                    </a:lnTo>
                    <a:lnTo>
                      <a:pt x="24383" y="30480"/>
                    </a:lnTo>
                    <a:close/>
                  </a:path>
                  <a:path w="8158480" h="538480">
                    <a:moveTo>
                      <a:pt x="24166" y="31024"/>
                    </a:moveTo>
                    <a:lnTo>
                      <a:pt x="22859" y="32004"/>
                    </a:lnTo>
                    <a:lnTo>
                      <a:pt x="23774" y="32004"/>
                    </a:lnTo>
                    <a:lnTo>
                      <a:pt x="24166" y="31024"/>
                    </a:lnTo>
                    <a:close/>
                  </a:path>
                  <a:path w="8158480" h="538480">
                    <a:moveTo>
                      <a:pt x="8150352" y="22860"/>
                    </a:moveTo>
                    <a:lnTo>
                      <a:pt x="8125967" y="22860"/>
                    </a:lnTo>
                    <a:lnTo>
                      <a:pt x="8132063" y="27432"/>
                    </a:lnTo>
                    <a:lnTo>
                      <a:pt x="8130539" y="27432"/>
                    </a:lnTo>
                    <a:lnTo>
                      <a:pt x="8135111" y="32004"/>
                    </a:lnTo>
                    <a:lnTo>
                      <a:pt x="8155533" y="32004"/>
                    </a:lnTo>
                    <a:lnTo>
                      <a:pt x="8154924" y="30480"/>
                    </a:lnTo>
                    <a:lnTo>
                      <a:pt x="8154924" y="28956"/>
                    </a:lnTo>
                    <a:lnTo>
                      <a:pt x="8150352" y="22860"/>
                    </a:lnTo>
                    <a:close/>
                  </a:path>
                  <a:path w="8158480" h="538480">
                    <a:moveTo>
                      <a:pt x="24891" y="30480"/>
                    </a:moveTo>
                    <a:lnTo>
                      <a:pt x="24383" y="30480"/>
                    </a:lnTo>
                    <a:lnTo>
                      <a:pt x="24166" y="31024"/>
                    </a:lnTo>
                    <a:lnTo>
                      <a:pt x="24891" y="30480"/>
                    </a:lnTo>
                    <a:close/>
                  </a:path>
                  <a:path w="8158480" h="538480">
                    <a:moveTo>
                      <a:pt x="35052" y="22860"/>
                    </a:moveTo>
                    <a:lnTo>
                      <a:pt x="33528" y="22860"/>
                    </a:lnTo>
                    <a:lnTo>
                      <a:pt x="32003" y="24384"/>
                    </a:lnTo>
                    <a:lnTo>
                      <a:pt x="35052" y="22860"/>
                    </a:lnTo>
                    <a:close/>
                  </a:path>
                  <a:path w="8158480" h="538480">
                    <a:moveTo>
                      <a:pt x="8147304" y="18288"/>
                    </a:moveTo>
                    <a:lnTo>
                      <a:pt x="8115300" y="18288"/>
                    </a:lnTo>
                    <a:lnTo>
                      <a:pt x="8121395" y="21336"/>
                    </a:lnTo>
                    <a:lnTo>
                      <a:pt x="8119872" y="21336"/>
                    </a:lnTo>
                    <a:lnTo>
                      <a:pt x="8127491" y="24384"/>
                    </a:lnTo>
                    <a:lnTo>
                      <a:pt x="8125967" y="22860"/>
                    </a:lnTo>
                    <a:lnTo>
                      <a:pt x="8150352" y="22860"/>
                    </a:lnTo>
                    <a:lnTo>
                      <a:pt x="8150352" y="21336"/>
                    </a:lnTo>
                    <a:lnTo>
                      <a:pt x="8147304" y="18288"/>
                    </a:lnTo>
                    <a:close/>
                  </a:path>
                  <a:path w="8158480" h="538480">
                    <a:moveTo>
                      <a:pt x="8129015" y="3048"/>
                    </a:moveTo>
                    <a:lnTo>
                      <a:pt x="28956" y="3048"/>
                    </a:lnTo>
                    <a:lnTo>
                      <a:pt x="28956" y="4572"/>
                    </a:lnTo>
                    <a:lnTo>
                      <a:pt x="22859" y="7620"/>
                    </a:lnTo>
                    <a:lnTo>
                      <a:pt x="21336" y="7620"/>
                    </a:lnTo>
                    <a:lnTo>
                      <a:pt x="21336" y="9144"/>
                    </a:lnTo>
                    <a:lnTo>
                      <a:pt x="15240" y="13716"/>
                    </a:lnTo>
                    <a:lnTo>
                      <a:pt x="13715" y="13716"/>
                    </a:lnTo>
                    <a:lnTo>
                      <a:pt x="13715" y="15240"/>
                    </a:lnTo>
                    <a:lnTo>
                      <a:pt x="9143" y="21336"/>
                    </a:lnTo>
                    <a:lnTo>
                      <a:pt x="36575" y="21336"/>
                    </a:lnTo>
                    <a:lnTo>
                      <a:pt x="44196" y="18288"/>
                    </a:lnTo>
                    <a:lnTo>
                      <a:pt x="8147304" y="18288"/>
                    </a:lnTo>
                    <a:lnTo>
                      <a:pt x="8144256" y="15240"/>
                    </a:lnTo>
                    <a:lnTo>
                      <a:pt x="8144256" y="13716"/>
                    </a:lnTo>
                    <a:lnTo>
                      <a:pt x="8138159" y="9144"/>
                    </a:lnTo>
                    <a:lnTo>
                      <a:pt x="8136635" y="7620"/>
                    </a:lnTo>
                    <a:lnTo>
                      <a:pt x="8129015" y="4572"/>
                    </a:lnTo>
                    <a:lnTo>
                      <a:pt x="8129015" y="3048"/>
                    </a:lnTo>
                    <a:close/>
                  </a:path>
                  <a:path w="8158480" h="538480">
                    <a:moveTo>
                      <a:pt x="50292" y="18288"/>
                    </a:moveTo>
                    <a:lnTo>
                      <a:pt x="44196" y="18288"/>
                    </a:lnTo>
                    <a:lnTo>
                      <a:pt x="42671" y="19812"/>
                    </a:lnTo>
                    <a:lnTo>
                      <a:pt x="50292" y="18288"/>
                    </a:lnTo>
                    <a:close/>
                  </a:path>
                  <a:path w="8158480" h="538480">
                    <a:moveTo>
                      <a:pt x="8115300" y="18288"/>
                    </a:moveTo>
                    <a:lnTo>
                      <a:pt x="8109204" y="18288"/>
                    </a:lnTo>
                    <a:lnTo>
                      <a:pt x="8116824" y="19812"/>
                    </a:lnTo>
                    <a:lnTo>
                      <a:pt x="8115300" y="18288"/>
                    </a:lnTo>
                    <a:close/>
                  </a:path>
                  <a:path w="8158480" h="538480">
                    <a:moveTo>
                      <a:pt x="8119872" y="0"/>
                    </a:moveTo>
                    <a:lnTo>
                      <a:pt x="38100" y="0"/>
                    </a:lnTo>
                    <a:lnTo>
                      <a:pt x="38100" y="1524"/>
                    </a:lnTo>
                    <a:lnTo>
                      <a:pt x="30480" y="3048"/>
                    </a:lnTo>
                    <a:lnTo>
                      <a:pt x="8127491" y="3048"/>
                    </a:lnTo>
                    <a:lnTo>
                      <a:pt x="8119872" y="1524"/>
                    </a:lnTo>
                    <a:lnTo>
                      <a:pt x="8119872" y="0"/>
                    </a:lnTo>
                    <a:close/>
                  </a:path>
                </a:pathLst>
              </a:custGeom>
              <a:solidFill>
                <a:srgbClr val="424456"/>
              </a:solidFill>
            </p:spPr>
            <p:txBody>
              <a:bodyPr wrap="square" lIns="0" tIns="0" rIns="0" bIns="0" rtlCol="0"/>
              <a:lstStyle/>
              <a:p>
                <a:pPr defTabSz="829178"/>
                <a:endParaRPr sz="1632" dirty="0">
                  <a:solidFill>
                    <a:prstClr val="black"/>
                  </a:solidFill>
                  <a:latin typeface="Calibri"/>
                </a:endParaRPr>
              </a:p>
            </p:txBody>
          </p:sp>
        </p:grpSp>
        <p:sp>
          <p:nvSpPr>
            <p:cNvPr id="15" name="object 7"/>
            <p:cNvSpPr txBox="1"/>
            <p:nvPr/>
          </p:nvSpPr>
          <p:spPr>
            <a:xfrm>
              <a:off x="2496128" y="1302457"/>
              <a:ext cx="6894277" cy="922065"/>
            </a:xfrm>
            <a:prstGeom prst="rect">
              <a:avLst/>
            </a:prstGeom>
          </p:spPr>
          <p:txBody>
            <a:bodyPr vert="horz" wrap="square" lIns="0" tIns="0" rIns="0" bIns="0" rtlCol="0" anchor="ctr" anchorCtr="0">
              <a:spAutoFit/>
            </a:bodyPr>
            <a:lstStyle/>
            <a:p>
              <a:pPr marL="11516" marR="4607" defTabSz="829178">
                <a:spcBef>
                  <a:spcPts val="86"/>
                </a:spcBef>
              </a:pPr>
              <a:r>
                <a:rPr sz="1451" b="1" spc="-5" dirty="0">
                  <a:solidFill>
                    <a:prstClr val="black"/>
                  </a:solidFill>
                  <a:latin typeface="ＭＳ ゴシック"/>
                  <a:cs typeface="ＭＳ ゴシック"/>
                </a:rPr>
                <a:t>新規</a:t>
              </a:r>
              <a:r>
                <a:rPr sz="1451" b="1" spc="5" dirty="0">
                  <a:solidFill>
                    <a:prstClr val="black"/>
                  </a:solidFill>
                  <a:latin typeface="ＭＳ ゴシック"/>
                  <a:cs typeface="ＭＳ ゴシック"/>
                </a:rPr>
                <a:t>高</a:t>
              </a:r>
              <a:r>
                <a:rPr sz="1451" b="1" spc="-5" dirty="0">
                  <a:solidFill>
                    <a:prstClr val="black"/>
                  </a:solidFill>
                  <a:latin typeface="ＭＳ ゴシック"/>
                  <a:cs typeface="ＭＳ ゴシック"/>
                </a:rPr>
                <a:t>等</a:t>
              </a:r>
              <a:r>
                <a:rPr sz="1451" b="1" spc="5" dirty="0">
                  <a:solidFill>
                    <a:prstClr val="black"/>
                  </a:solidFill>
                  <a:latin typeface="ＭＳ ゴシック"/>
                  <a:cs typeface="ＭＳ ゴシック"/>
                </a:rPr>
                <a:t>学</a:t>
              </a:r>
              <a:r>
                <a:rPr sz="1451" b="1" spc="-5" dirty="0">
                  <a:solidFill>
                    <a:prstClr val="black"/>
                  </a:solidFill>
                  <a:latin typeface="ＭＳ ゴシック"/>
                  <a:cs typeface="ＭＳ ゴシック"/>
                </a:rPr>
                <a:t>校</a:t>
              </a:r>
              <a:r>
                <a:rPr sz="1451" b="1" spc="5" dirty="0">
                  <a:solidFill>
                    <a:prstClr val="black"/>
                  </a:solidFill>
                  <a:latin typeface="ＭＳ ゴシック"/>
                  <a:cs typeface="ＭＳ ゴシック"/>
                </a:rPr>
                <a:t>卒</a:t>
              </a:r>
              <a:r>
                <a:rPr sz="1451" b="1" spc="-5" dirty="0">
                  <a:solidFill>
                    <a:prstClr val="black"/>
                  </a:solidFill>
                  <a:latin typeface="ＭＳ ゴシック"/>
                  <a:cs typeface="ＭＳ ゴシック"/>
                </a:rPr>
                <a:t>業予</a:t>
              </a:r>
              <a:r>
                <a:rPr sz="1451" b="1" spc="5" dirty="0">
                  <a:solidFill>
                    <a:prstClr val="black"/>
                  </a:solidFill>
                  <a:latin typeface="ＭＳ ゴシック"/>
                  <a:cs typeface="ＭＳ ゴシック"/>
                </a:rPr>
                <a:t>定</a:t>
              </a:r>
              <a:r>
                <a:rPr sz="1451" b="1" spc="-5" dirty="0">
                  <a:solidFill>
                    <a:prstClr val="black"/>
                  </a:solidFill>
                  <a:latin typeface="ＭＳ ゴシック"/>
                  <a:cs typeface="ＭＳ ゴシック"/>
                </a:rPr>
                <a:t>者</a:t>
              </a:r>
              <a:r>
                <a:rPr sz="1451" b="1" spc="5" dirty="0">
                  <a:solidFill>
                    <a:prstClr val="black"/>
                  </a:solidFill>
                  <a:latin typeface="ＭＳ ゴシック"/>
                  <a:cs typeface="ＭＳ ゴシック"/>
                </a:rPr>
                <a:t>の</a:t>
              </a:r>
              <a:r>
                <a:rPr sz="1451" b="1" spc="-5" dirty="0">
                  <a:solidFill>
                    <a:prstClr val="black"/>
                  </a:solidFill>
                  <a:latin typeface="ＭＳ ゴシック"/>
                  <a:cs typeface="ＭＳ ゴシック"/>
                </a:rPr>
                <a:t>求</a:t>
              </a:r>
              <a:r>
                <a:rPr sz="1451" b="1" spc="5" dirty="0">
                  <a:solidFill>
                    <a:prstClr val="black"/>
                  </a:solidFill>
                  <a:latin typeface="ＭＳ ゴシック"/>
                  <a:cs typeface="ＭＳ ゴシック"/>
                </a:rPr>
                <a:t>人</a:t>
              </a:r>
              <a:r>
                <a:rPr sz="1451" b="1" spc="-5" dirty="0">
                  <a:solidFill>
                    <a:prstClr val="black"/>
                  </a:solidFill>
                  <a:latin typeface="ＭＳ ゴシック"/>
                  <a:cs typeface="ＭＳ ゴシック"/>
                </a:rPr>
                <a:t>票に</a:t>
              </a:r>
              <a:r>
                <a:rPr sz="1451" b="1" spc="5" dirty="0">
                  <a:solidFill>
                    <a:prstClr val="black"/>
                  </a:solidFill>
                  <a:latin typeface="ＭＳ ゴシック"/>
                  <a:cs typeface="ＭＳ ゴシック"/>
                </a:rPr>
                <a:t>つ</a:t>
              </a:r>
              <a:r>
                <a:rPr sz="1451" b="1" spc="-5" dirty="0">
                  <a:solidFill>
                    <a:prstClr val="black"/>
                  </a:solidFill>
                  <a:latin typeface="ＭＳ ゴシック"/>
                  <a:cs typeface="ＭＳ ゴシック"/>
                </a:rPr>
                <a:t>い</a:t>
              </a:r>
              <a:r>
                <a:rPr sz="1451" b="1" spc="5" dirty="0">
                  <a:solidFill>
                    <a:prstClr val="black"/>
                  </a:solidFill>
                  <a:latin typeface="ＭＳ ゴシック"/>
                  <a:cs typeface="ＭＳ ゴシック"/>
                </a:rPr>
                <a:t>て</a:t>
              </a:r>
              <a:r>
                <a:rPr sz="1451" b="1" spc="-5" dirty="0">
                  <a:solidFill>
                    <a:prstClr val="black"/>
                  </a:solidFill>
                  <a:latin typeface="ＭＳ ゴシック"/>
                  <a:cs typeface="ＭＳ ゴシック"/>
                </a:rPr>
                <a:t>は</a:t>
              </a:r>
              <a:r>
                <a:rPr sz="1451" b="1" spc="5" dirty="0">
                  <a:solidFill>
                    <a:prstClr val="black"/>
                  </a:solidFill>
                  <a:latin typeface="ＭＳ ゴシック"/>
                  <a:cs typeface="ＭＳ ゴシック"/>
                </a:rPr>
                <a:t>、</a:t>
              </a:r>
              <a:r>
                <a:rPr sz="1451" b="1" spc="-5" dirty="0">
                  <a:solidFill>
                    <a:prstClr val="black"/>
                  </a:solidFill>
                  <a:latin typeface="ＭＳ ゴシック"/>
                  <a:cs typeface="ＭＳ ゴシック"/>
                </a:rPr>
                <a:t>ハロ</a:t>
              </a:r>
              <a:r>
                <a:rPr sz="1451" b="1" spc="5" dirty="0">
                  <a:solidFill>
                    <a:prstClr val="black"/>
                  </a:solidFill>
                  <a:latin typeface="ＭＳ ゴシック"/>
                  <a:cs typeface="ＭＳ ゴシック"/>
                </a:rPr>
                <a:t>ー</a:t>
              </a:r>
              <a:r>
                <a:rPr sz="1451" b="1" spc="-5" dirty="0">
                  <a:solidFill>
                    <a:prstClr val="black"/>
                  </a:solidFill>
                  <a:latin typeface="ＭＳ ゴシック"/>
                  <a:cs typeface="ＭＳ ゴシック"/>
                </a:rPr>
                <a:t>ワ</a:t>
              </a:r>
              <a:r>
                <a:rPr sz="1451" b="1" spc="5" dirty="0">
                  <a:solidFill>
                    <a:prstClr val="black"/>
                  </a:solidFill>
                  <a:latin typeface="ＭＳ ゴシック"/>
                  <a:cs typeface="ＭＳ ゴシック"/>
                </a:rPr>
                <a:t>ー</a:t>
              </a:r>
              <a:r>
                <a:rPr sz="1451" b="1" spc="-5" dirty="0">
                  <a:solidFill>
                    <a:prstClr val="black"/>
                  </a:solidFill>
                  <a:latin typeface="ＭＳ ゴシック"/>
                  <a:cs typeface="ＭＳ ゴシック"/>
                </a:rPr>
                <a:t>ク</a:t>
              </a:r>
              <a:r>
                <a:rPr sz="1451" b="1" spc="5" dirty="0">
                  <a:solidFill>
                    <a:prstClr val="black"/>
                  </a:solidFill>
                  <a:latin typeface="ＭＳ ゴシック"/>
                  <a:cs typeface="ＭＳ ゴシック"/>
                </a:rPr>
                <a:t>で</a:t>
              </a:r>
              <a:r>
                <a:rPr sz="1451" b="1" spc="-5" dirty="0">
                  <a:solidFill>
                    <a:prstClr val="black"/>
                  </a:solidFill>
                  <a:latin typeface="ＭＳ ゴシック"/>
                  <a:cs typeface="ＭＳ ゴシック"/>
                </a:rPr>
                <a:t>求人</a:t>
              </a:r>
              <a:r>
                <a:rPr sz="1451" b="1" spc="5" dirty="0">
                  <a:solidFill>
                    <a:prstClr val="black"/>
                  </a:solidFill>
                  <a:latin typeface="ＭＳ ゴシック"/>
                  <a:cs typeface="ＭＳ ゴシック"/>
                </a:rPr>
                <a:t>内</a:t>
              </a:r>
              <a:r>
                <a:rPr sz="1451" b="1" spc="-5" dirty="0">
                  <a:solidFill>
                    <a:prstClr val="black"/>
                  </a:solidFill>
                  <a:latin typeface="ＭＳ ゴシック"/>
                  <a:cs typeface="ＭＳ ゴシック"/>
                </a:rPr>
                <a:t>容</a:t>
              </a:r>
              <a:r>
                <a:rPr sz="1451" b="1" spc="5" dirty="0">
                  <a:solidFill>
                    <a:prstClr val="black"/>
                  </a:solidFill>
                  <a:latin typeface="ＭＳ ゴシック"/>
                  <a:cs typeface="ＭＳ ゴシック"/>
                </a:rPr>
                <a:t>を</a:t>
              </a:r>
              <a:r>
                <a:rPr sz="1451" b="1" spc="-5" dirty="0">
                  <a:solidFill>
                    <a:prstClr val="black"/>
                  </a:solidFill>
                  <a:latin typeface="ＭＳ ゴシック"/>
                  <a:cs typeface="ＭＳ ゴシック"/>
                </a:rPr>
                <a:t>確</a:t>
              </a:r>
              <a:r>
                <a:rPr sz="1451" b="1" spc="5" dirty="0">
                  <a:solidFill>
                    <a:prstClr val="black"/>
                  </a:solidFill>
                  <a:latin typeface="ＭＳ ゴシック"/>
                  <a:cs typeface="ＭＳ ゴシック"/>
                </a:rPr>
                <a:t>認</a:t>
              </a:r>
              <a:r>
                <a:rPr sz="1451" b="1" spc="-5" dirty="0">
                  <a:solidFill>
                    <a:prstClr val="black"/>
                  </a:solidFill>
                  <a:latin typeface="ＭＳ ゴシック"/>
                  <a:cs typeface="ＭＳ ゴシック"/>
                </a:rPr>
                <a:t>し</a:t>
              </a:r>
              <a:r>
                <a:rPr sz="1451" b="1" spc="-14" dirty="0">
                  <a:solidFill>
                    <a:prstClr val="black"/>
                  </a:solidFill>
                  <a:latin typeface="ＭＳ ゴシック"/>
                  <a:cs typeface="ＭＳ ゴシック"/>
                </a:rPr>
                <a:t>、 </a:t>
              </a:r>
              <a:r>
                <a:rPr lang="ja-JP" altLang="en-US" sz="1451" b="1" spc="-14" dirty="0">
                  <a:solidFill>
                    <a:prstClr val="black"/>
                  </a:solidFill>
                  <a:latin typeface="ＭＳ ゴシック" panose="020B0609070205080204" pitchFamily="49" charset="-128"/>
                  <a:ea typeface="ＭＳ ゴシック" panose="020B0609070205080204" pitchFamily="49" charset="-128"/>
                  <a:cs typeface="ＭＳ ゴシック"/>
                </a:rPr>
                <a:t>確認印を押印します。</a:t>
              </a:r>
              <a:r>
                <a:rPr sz="1451" b="1" spc="5" dirty="0">
                  <a:solidFill>
                    <a:prstClr val="black"/>
                  </a:solidFill>
                  <a:latin typeface="ＭＳ ゴシック" panose="020B0609070205080204" pitchFamily="49" charset="-128"/>
                  <a:ea typeface="ＭＳ ゴシック" panose="020B0609070205080204" pitchFamily="49" charset="-128"/>
                  <a:cs typeface="ＭＳ ゴシック"/>
                </a:rPr>
                <a:t>学</a:t>
              </a:r>
              <a:r>
                <a:rPr sz="1451" b="1" spc="-5" dirty="0">
                  <a:solidFill>
                    <a:prstClr val="black"/>
                  </a:solidFill>
                  <a:latin typeface="ＭＳ ゴシック" panose="020B0609070205080204" pitchFamily="49" charset="-128"/>
                  <a:ea typeface="ＭＳ ゴシック" panose="020B0609070205080204" pitchFamily="49" charset="-128"/>
                  <a:cs typeface="ＭＳ ゴシック"/>
                </a:rPr>
                <a:t>校</a:t>
              </a:r>
              <a:r>
                <a:rPr lang="ja-JP" altLang="en-US" sz="1451" b="1" spc="5" dirty="0">
                  <a:solidFill>
                    <a:prstClr val="black"/>
                  </a:solidFill>
                  <a:latin typeface="ＭＳ ゴシック" panose="020B0609070205080204" pitchFamily="49" charset="-128"/>
                  <a:ea typeface="ＭＳ ゴシック" panose="020B0609070205080204" pitchFamily="49" charset="-128"/>
                  <a:cs typeface="ＭＳ ゴシック"/>
                </a:rPr>
                <a:t>では、確認印のない求人については受付しません</a:t>
              </a:r>
              <a:r>
                <a:rPr sz="1451" b="1" spc="-14" dirty="0">
                  <a:solidFill>
                    <a:prstClr val="black"/>
                  </a:solidFill>
                  <a:latin typeface="ＭＳ ゴシック" panose="020B0609070205080204" pitchFamily="49" charset="-128"/>
                  <a:ea typeface="ＭＳ ゴシック" panose="020B0609070205080204" pitchFamily="49" charset="-128"/>
                  <a:cs typeface="ＭＳ ゴシック"/>
                </a:rPr>
                <a:t>。</a:t>
              </a:r>
              <a:endParaRPr lang="en-US" sz="1451" b="1" spc="-14" dirty="0">
                <a:solidFill>
                  <a:prstClr val="black"/>
                </a:solidFill>
                <a:latin typeface="ＭＳ ゴシック" panose="020B0609070205080204" pitchFamily="49" charset="-128"/>
                <a:ea typeface="ＭＳ ゴシック" panose="020B0609070205080204" pitchFamily="49" charset="-128"/>
                <a:cs typeface="ＭＳ ゴシック"/>
              </a:endParaRPr>
            </a:p>
            <a:p>
              <a:pPr marL="11516" marR="4607" defTabSz="829178">
                <a:spcBef>
                  <a:spcPts val="86"/>
                </a:spcBef>
              </a:pPr>
              <a:endParaRPr sz="1451" b="1" dirty="0">
                <a:solidFill>
                  <a:prstClr val="black"/>
                </a:solidFill>
                <a:latin typeface="ＭＳ ゴシック" panose="020B0609070205080204" pitchFamily="49" charset="-128"/>
                <a:ea typeface="ＭＳ ゴシック" panose="020B0609070205080204" pitchFamily="49" charset="-128"/>
                <a:cs typeface="ＭＳ ゴシック"/>
              </a:endParaRPr>
            </a:p>
          </p:txBody>
        </p:sp>
      </p:grpSp>
      <p:graphicFrame>
        <p:nvGraphicFramePr>
          <p:cNvPr id="16" name="object 3"/>
          <p:cNvGraphicFramePr>
            <a:graphicFrameLocks noGrp="1"/>
          </p:cNvGraphicFramePr>
          <p:nvPr>
            <p:extLst/>
          </p:nvPr>
        </p:nvGraphicFramePr>
        <p:xfrm>
          <a:off x="913963" y="1867115"/>
          <a:ext cx="10434765" cy="4500869"/>
        </p:xfrm>
        <a:graphic>
          <a:graphicData uri="http://schemas.openxmlformats.org/drawingml/2006/table">
            <a:tbl>
              <a:tblPr firstRow="1" bandRow="1">
                <a:tableStyleId>{2D5ABB26-0587-4C30-8999-92F81FD0307C}</a:tableStyleId>
              </a:tblPr>
              <a:tblGrid>
                <a:gridCol w="527347">
                  <a:extLst>
                    <a:ext uri="{9D8B030D-6E8A-4147-A177-3AD203B41FA5}">
                      <a16:colId xmlns:a16="http://schemas.microsoft.com/office/drawing/2014/main" val="20000"/>
                    </a:ext>
                  </a:extLst>
                </a:gridCol>
                <a:gridCol w="2135432">
                  <a:extLst>
                    <a:ext uri="{9D8B030D-6E8A-4147-A177-3AD203B41FA5}">
                      <a16:colId xmlns:a16="http://schemas.microsoft.com/office/drawing/2014/main" val="20001"/>
                    </a:ext>
                  </a:extLst>
                </a:gridCol>
                <a:gridCol w="7771986">
                  <a:extLst>
                    <a:ext uri="{9D8B030D-6E8A-4147-A177-3AD203B41FA5}">
                      <a16:colId xmlns:a16="http://schemas.microsoft.com/office/drawing/2014/main" val="20006"/>
                    </a:ext>
                  </a:extLst>
                </a:gridCol>
              </a:tblGrid>
              <a:tr h="279601">
                <a:tc gridSpan="2">
                  <a:txBody>
                    <a:bodyPr/>
                    <a:lstStyle/>
                    <a:p>
                      <a:pPr>
                        <a:lnSpc>
                          <a:spcPct val="100000"/>
                        </a:lnSpc>
                      </a:pPr>
                      <a:endParaRPr sz="1100" dirty="0">
                        <a:latin typeface="ＭＳ ゴシック" panose="020B0609070205080204" pitchFamily="49" charset="-128"/>
                        <a:ea typeface="ＭＳ ゴシック" panose="020B0609070205080204" pitchFamily="49" charset="-128"/>
                        <a:cs typeface="Times New Roman"/>
                      </a:endParaRPr>
                    </a:p>
                  </a:txBody>
                  <a:tcPr marL="0" marR="0" marT="0" marB="0">
                    <a:lnL w="6350">
                      <a:solidFill>
                        <a:srgbClr val="000000"/>
                      </a:solidFill>
                      <a:prstDash val="solid"/>
                    </a:lnL>
                    <a:lnR w="12700" cap="flat" cmpd="sng" algn="ctr">
                      <a:solidFill>
                        <a:schemeClr val="bg2">
                          <a:lumMod val="50000"/>
                        </a:schemeClr>
                      </a:solidFill>
                      <a:prstDash val="solid"/>
                      <a:round/>
                      <a:headEnd type="none" w="med" len="med"/>
                      <a:tailEnd type="none" w="med" len="med"/>
                    </a:lnR>
                    <a:lnT w="6350">
                      <a:solidFill>
                        <a:srgbClr val="000000"/>
                      </a:solidFill>
                      <a:prstDash val="solid"/>
                    </a:lnT>
                    <a:lnB w="12700" cap="flat" cmpd="sng" algn="ctr">
                      <a:solidFill>
                        <a:schemeClr val="bg2">
                          <a:lumMod val="50000"/>
                        </a:schemeClr>
                      </a:solidFill>
                      <a:prstDash val="solid"/>
                      <a:round/>
                      <a:headEnd type="none" w="med" len="med"/>
                      <a:tailEnd type="none" w="med" len="med"/>
                    </a:lnB>
                    <a:solidFill>
                      <a:schemeClr val="bg1">
                        <a:lumMod val="85000"/>
                      </a:schemeClr>
                    </a:solidFill>
                  </a:tcPr>
                </a:tc>
                <a:tc hMerge="1">
                  <a:txBody>
                    <a:bodyPr/>
                    <a:lstStyle/>
                    <a:p>
                      <a:endParaRPr/>
                    </a:p>
                  </a:txBody>
                  <a:tcPr marL="0" marR="0" marT="0" marB="0"/>
                </a:tc>
                <a:tc>
                  <a:txBody>
                    <a:bodyPr/>
                    <a:lstStyle/>
                    <a:p>
                      <a:pPr marL="1270" algn="ctr">
                        <a:lnSpc>
                          <a:spcPct val="100000"/>
                        </a:lnSpc>
                        <a:spcBef>
                          <a:spcPts val="200"/>
                        </a:spcBef>
                        <a:tabLst>
                          <a:tab pos="610870" algn="l"/>
                          <a:tab pos="1220470" algn="l"/>
                          <a:tab pos="1830070" algn="l"/>
                        </a:tabLst>
                      </a:pPr>
                      <a:r>
                        <a:rPr sz="1500" b="1" spc="-5" dirty="0">
                          <a:latin typeface="ＭＳ ゴシック" panose="020B0609070205080204" pitchFamily="49" charset="-128"/>
                          <a:ea typeface="ＭＳ ゴシック" panose="020B0609070205080204" pitchFamily="49" charset="-128"/>
                          <a:cs typeface="ＭＳ ゴシック"/>
                        </a:rPr>
                        <a:t>留	意	事	項</a:t>
                      </a:r>
                      <a:endParaRPr sz="1500" b="1" dirty="0">
                        <a:latin typeface="ＭＳ ゴシック" panose="020B0609070205080204" pitchFamily="49" charset="-128"/>
                        <a:ea typeface="ＭＳ ゴシック" panose="020B0609070205080204" pitchFamily="49" charset="-128"/>
                        <a:cs typeface="ＭＳ ゴシック"/>
                      </a:endParaRPr>
                    </a:p>
                  </a:txBody>
                  <a:tcPr marL="0" marR="0" marT="23033" marB="0">
                    <a:lnL w="12700" cap="flat" cmpd="sng" algn="ctr">
                      <a:solidFill>
                        <a:schemeClr val="bg2">
                          <a:lumMod val="50000"/>
                        </a:schemeClr>
                      </a:solidFill>
                      <a:prstDash val="solid"/>
                      <a:round/>
                      <a:headEnd type="none" w="med" len="med"/>
                      <a:tailEnd type="none" w="med" len="med"/>
                    </a:lnL>
                    <a:lnR w="6350">
                      <a:solidFill>
                        <a:srgbClr val="000000"/>
                      </a:solidFill>
                      <a:prstDash val="solid"/>
                    </a:lnR>
                    <a:lnT w="6350">
                      <a:solidFill>
                        <a:srgbClr val="000000"/>
                      </a:solidFill>
                      <a:prstDash val="solid"/>
                    </a:lnT>
                    <a:lnB w="12700" cap="flat" cmpd="sng" algn="ctr">
                      <a:solidFill>
                        <a:schemeClr val="bg2">
                          <a:lumMod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41745">
                <a:tc rowSpan="5">
                  <a:txBody>
                    <a:bodyPr/>
                    <a:lstStyle/>
                    <a:p>
                      <a:pPr marL="558800" algn="l">
                        <a:lnSpc>
                          <a:spcPct val="100000"/>
                        </a:lnSpc>
                        <a:spcBef>
                          <a:spcPts val="340"/>
                        </a:spcBef>
                      </a:pPr>
                      <a:r>
                        <a:rPr lang="ja-JP" altLang="en-US" sz="1300" b="1" dirty="0">
                          <a:latin typeface="ＭＳ ゴシック" panose="020B0609070205080204" pitchFamily="49" charset="-128"/>
                          <a:ea typeface="ＭＳ ゴシック" panose="020B0609070205080204" pitchFamily="49" charset="-128"/>
                          <a:cs typeface="ＭＳ ゴシック"/>
                        </a:rPr>
                        <a:t>求 人 申 </a:t>
                      </a:r>
                      <a:r>
                        <a:rPr lang="ja-JP" altLang="en-US" sz="1300" b="1" spc="-15" dirty="0">
                          <a:latin typeface="ＭＳ ゴシック" panose="020B0609070205080204" pitchFamily="49" charset="-128"/>
                          <a:ea typeface="ＭＳ ゴシック" panose="020B0609070205080204" pitchFamily="49" charset="-128"/>
                          <a:cs typeface="ＭＳ ゴシック"/>
                        </a:rPr>
                        <a:t>込</a:t>
                      </a:r>
                      <a:endParaRPr lang="en-US" altLang="ja-JP" sz="1300" b="1" dirty="0">
                        <a:latin typeface="ＭＳ ゴシック" panose="020B0609070205080204" pitchFamily="49" charset="-128"/>
                        <a:ea typeface="ＭＳ ゴシック" panose="020B0609070205080204" pitchFamily="49" charset="-128"/>
                        <a:cs typeface="ＭＳ ゴシック"/>
                      </a:endParaRPr>
                    </a:p>
                    <a:p>
                      <a:pPr marL="558800" algn="l">
                        <a:lnSpc>
                          <a:spcPct val="100000"/>
                        </a:lnSpc>
                        <a:spcBef>
                          <a:spcPts val="340"/>
                        </a:spcBef>
                      </a:pPr>
                      <a:r>
                        <a:rPr lang="ja-JP" altLang="en-US" sz="1300" b="1" dirty="0">
                          <a:latin typeface="ＭＳ ゴシック" panose="020B0609070205080204" pitchFamily="49" charset="-128"/>
                          <a:ea typeface="ＭＳ ゴシック" panose="020B0609070205080204" pitchFamily="49" charset="-128"/>
                          <a:cs typeface="ＭＳ ゴシック"/>
                        </a:rPr>
                        <a:t>連 </a:t>
                      </a:r>
                      <a:r>
                        <a:rPr lang="ja-JP" altLang="en-US" sz="1300" b="1" spc="-15" dirty="0">
                          <a:latin typeface="ＭＳ ゴシック" panose="020B0609070205080204" pitchFamily="49" charset="-128"/>
                          <a:ea typeface="ＭＳ ゴシック" panose="020B0609070205080204" pitchFamily="49" charset="-128"/>
                          <a:cs typeface="ＭＳ ゴシック"/>
                        </a:rPr>
                        <a:t>絡 </a:t>
                      </a:r>
                      <a:r>
                        <a:rPr lang="ja-JP" altLang="en-US" sz="1300" b="1" dirty="0">
                          <a:latin typeface="ＭＳ ゴシック" panose="020B0609070205080204" pitchFamily="49" charset="-128"/>
                          <a:ea typeface="ＭＳ ゴシック" panose="020B0609070205080204" pitchFamily="49" charset="-128"/>
                          <a:cs typeface="ＭＳ ゴシック"/>
                        </a:rPr>
                        <a:t>等  </a:t>
                      </a:r>
                    </a:p>
                  </a:txBody>
                  <a:tcPr marL="0" marR="0" marT="39156" marB="0" vert="eaVert" anchor="ctr">
                    <a:lnL w="6350">
                      <a:solidFill>
                        <a:srgbClr val="000000"/>
                      </a:solidFill>
                      <a:prstDash val="soli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85090" algn="l" defTabSz="914400" rtl="0" eaLnBrk="1" latinLnBrk="0" hangingPunct="1">
                        <a:lnSpc>
                          <a:spcPct val="100000"/>
                        </a:lnSpc>
                        <a:spcBef>
                          <a:spcPts val="985"/>
                        </a:spcBef>
                      </a:pPr>
                      <a:r>
                        <a:rPr kumimoji="1" lang="ja-JP" altLang="en-US" sz="1400" b="1" kern="1200" dirty="0">
                          <a:solidFill>
                            <a:schemeClr val="tx1"/>
                          </a:solidFill>
                          <a:latin typeface="ＭＳ ゴシック" panose="020B0609070205080204" pitchFamily="49" charset="-128"/>
                          <a:ea typeface="ＭＳ ゴシック" panose="020B0609070205080204" pitchFamily="49" charset="-128"/>
                          <a:cs typeface="ＭＳ ゴシック"/>
                        </a:rPr>
                        <a:t>申 込 先</a:t>
                      </a:r>
                      <a:r>
                        <a:rPr kumimoji="1" lang="ja-JP" altLang="en-US" sz="1400" b="1" kern="1200" baseline="0" dirty="0">
                          <a:solidFill>
                            <a:schemeClr val="tx1"/>
                          </a:solidFill>
                          <a:latin typeface="ＭＳ ゴシック" panose="020B0609070205080204" pitchFamily="49" charset="-128"/>
                          <a:ea typeface="ＭＳ ゴシック" panose="020B0609070205080204" pitchFamily="49" charset="-128"/>
                          <a:cs typeface="ＭＳ ゴシック"/>
                        </a:rPr>
                        <a:t> </a:t>
                      </a:r>
                      <a:endParaRPr kumimoji="1" lang="ja-JP" altLang="en-US" sz="1400" b="1" kern="1200" dirty="0">
                        <a:solidFill>
                          <a:schemeClr val="tx1"/>
                        </a:solidFill>
                        <a:latin typeface="ＭＳ ゴシック" panose="020B0609070205080204" pitchFamily="49" charset="-128"/>
                        <a:ea typeface="ＭＳ ゴシック" panose="020B0609070205080204" pitchFamily="49" charset="-128"/>
                        <a:cs typeface="ＭＳ ゴシック"/>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95885" marR="0" lvl="0" indent="0" algn="l" defTabSz="914400" rtl="0" eaLnBrk="1" fontAlgn="auto" latinLnBrk="0" hangingPunct="1">
                        <a:lnSpc>
                          <a:spcPct val="100000"/>
                        </a:lnSpc>
                        <a:spcBef>
                          <a:spcPts val="285"/>
                        </a:spcBef>
                        <a:spcAft>
                          <a:spcPts val="0"/>
                        </a:spcAft>
                        <a:buClrTx/>
                        <a:buSzTx/>
                        <a:buFontTx/>
                        <a:buNone/>
                        <a:tabLst/>
                        <a:defRPr/>
                      </a:pPr>
                      <a:r>
                        <a:rPr sz="1100" dirty="0" err="1">
                          <a:latin typeface="ＭＳ ゴシック" panose="020B0609070205080204" pitchFamily="49" charset="-128"/>
                          <a:ea typeface="ＭＳ ゴシック" panose="020B0609070205080204" pitchFamily="49" charset="-128"/>
                          <a:cs typeface="ＭＳ ゴシック"/>
                        </a:rPr>
                        <a:t>求人者管轄ハローワーク</a:t>
                      </a:r>
                      <a:endParaRPr lang="ja-JP" altLang="en-US" sz="1100" dirty="0">
                        <a:latin typeface="ＭＳ ゴシック" panose="020B0609070205080204" pitchFamily="49" charset="-128"/>
                        <a:ea typeface="ＭＳ ゴシック" panose="020B0609070205080204" pitchFamily="49" charset="-128"/>
                        <a:cs typeface="ＭＳ ゴシック"/>
                      </a:endParaRPr>
                    </a:p>
                  </a:txBody>
                  <a:tcPr marL="0" marR="0" marT="32822" marB="0" anchor="ctr">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98282">
                <a:tc vMerge="1">
                  <a:txBody>
                    <a:bodyPr/>
                    <a:lstStyle/>
                    <a:p>
                      <a:endParaRPr/>
                    </a:p>
                  </a:txBody>
                  <a:tcPr marL="0" marR="0" marT="4318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5090">
                        <a:lnSpc>
                          <a:spcPct val="100000"/>
                        </a:lnSpc>
                        <a:spcBef>
                          <a:spcPts val="985"/>
                        </a:spcBef>
                      </a:pPr>
                      <a:r>
                        <a:rPr sz="1400" b="1" dirty="0">
                          <a:latin typeface="ＭＳ ゴシック" panose="020B0609070205080204" pitchFamily="49" charset="-128"/>
                          <a:ea typeface="ＭＳ ゴシック" panose="020B0609070205080204" pitchFamily="49" charset="-128"/>
                          <a:cs typeface="ＭＳ ゴシック"/>
                        </a:rPr>
                        <a:t>求</a:t>
                      </a:r>
                      <a:r>
                        <a:rPr sz="1400" b="1" spc="-265"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人</a:t>
                      </a:r>
                      <a:r>
                        <a:rPr sz="1400" b="1" spc="-265"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申</a:t>
                      </a:r>
                      <a:r>
                        <a:rPr sz="1400" b="1" spc="-265"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込</a:t>
                      </a:r>
                      <a:r>
                        <a:rPr sz="1400" b="1" spc="-265"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の</a:t>
                      </a:r>
                      <a:r>
                        <a:rPr sz="1400" b="1" spc="-265"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方</a:t>
                      </a:r>
                      <a:r>
                        <a:rPr sz="1400" b="1" spc="-280"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法</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95885">
                        <a:lnSpc>
                          <a:spcPct val="100000"/>
                        </a:lnSpc>
                        <a:spcBef>
                          <a:spcPts val="265"/>
                        </a:spcBef>
                      </a:pPr>
                      <a:r>
                        <a:rPr sz="1100" dirty="0">
                          <a:latin typeface="ＭＳ ゴシック" panose="020B0609070205080204" pitchFamily="49" charset="-128"/>
                          <a:ea typeface="ＭＳ ゴシック" panose="020B0609070205080204" pitchFamily="49" charset="-128"/>
                          <a:cs typeface="ＭＳ ゴシック"/>
                        </a:rPr>
                        <a:t>次頁の①～③</a:t>
                      </a:r>
                      <a:r>
                        <a:rPr sz="1100" dirty="0" err="1">
                          <a:latin typeface="ＭＳ ゴシック" panose="020B0609070205080204" pitchFamily="49" charset="-128"/>
                          <a:ea typeface="ＭＳ ゴシック" panose="020B0609070205080204" pitchFamily="49" charset="-128"/>
                          <a:cs typeface="ＭＳ ゴシック"/>
                        </a:rPr>
                        <a:t>のいずれかの方法により求人を申し込んでください</a:t>
                      </a:r>
                      <a:r>
                        <a:rPr sz="1100" dirty="0">
                          <a:latin typeface="ＭＳ ゴシック" panose="020B0609070205080204" pitchFamily="49" charset="-128"/>
                          <a:ea typeface="ＭＳ ゴシック" panose="020B0609070205080204" pitchFamily="49" charset="-128"/>
                          <a:cs typeface="ＭＳ ゴシック"/>
                        </a:rPr>
                        <a:t>。</a:t>
                      </a:r>
                      <a:endParaRPr lang="en-US" sz="1100" dirty="0">
                        <a:latin typeface="ＭＳ ゴシック" panose="020B0609070205080204" pitchFamily="49" charset="-128"/>
                        <a:ea typeface="ＭＳ ゴシック" panose="020B0609070205080204" pitchFamily="49" charset="-128"/>
                        <a:cs typeface="ＭＳ ゴシック"/>
                      </a:endParaRPr>
                    </a:p>
                  </a:txBody>
                  <a:tcPr marL="0" marR="0" marT="30518" marB="0">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26423">
                <a:tc vMerge="1">
                  <a:txBody>
                    <a:bodyPr/>
                    <a:lstStyle/>
                    <a:p>
                      <a:endParaRPr/>
                    </a:p>
                  </a:txBody>
                  <a:tcPr marL="0" marR="0" marT="4318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5090">
                        <a:lnSpc>
                          <a:spcPct val="100000"/>
                        </a:lnSpc>
                        <a:spcBef>
                          <a:spcPts val="695"/>
                        </a:spcBef>
                      </a:pPr>
                      <a:r>
                        <a:rPr lang="zh-TW" altLang="en-US" sz="1400" b="1" spc="140" dirty="0">
                          <a:latin typeface="ＭＳ ゴシック" panose="020B0609070205080204" pitchFamily="49" charset="-128"/>
                          <a:ea typeface="ＭＳ ゴシック" panose="020B0609070205080204" pitchFamily="49" charset="-128"/>
                          <a:cs typeface="ＭＳ ゴシック"/>
                        </a:rPr>
                        <a:t>求人申込開始</a:t>
                      </a:r>
                      <a:r>
                        <a:rPr lang="zh-TW" altLang="en-US" sz="1400" b="1" spc="130" dirty="0">
                          <a:latin typeface="ＭＳ ゴシック" panose="020B0609070205080204" pitchFamily="49" charset="-128"/>
                          <a:ea typeface="ＭＳ ゴシック" panose="020B0609070205080204" pitchFamily="49" charset="-128"/>
                          <a:cs typeface="ＭＳ ゴシック"/>
                        </a:rPr>
                        <a:t>時</a:t>
                      </a:r>
                      <a:r>
                        <a:rPr lang="zh-TW" altLang="en-US" sz="1400" b="1" dirty="0">
                          <a:latin typeface="ＭＳ ゴシック" panose="020B0609070205080204" pitchFamily="49" charset="-128"/>
                          <a:ea typeface="ＭＳ ゴシック" panose="020B0609070205080204" pitchFamily="49" charset="-128"/>
                          <a:cs typeface="ＭＳ ゴシック"/>
                        </a:rPr>
                        <a:t>期</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10160">
                        <a:lnSpc>
                          <a:spcPct val="100000"/>
                        </a:lnSpc>
                        <a:spcBef>
                          <a:spcPts val="0"/>
                        </a:spcBef>
                      </a:pP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６</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月１</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日</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以</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降</a:t>
                      </a:r>
                      <a:endParaRPr sz="1100" dirty="0">
                        <a:latin typeface="ＭＳ ゴシック" panose="020B0609070205080204" pitchFamily="49" charset="-128"/>
                        <a:ea typeface="ＭＳ ゴシック" panose="020B0609070205080204" pitchFamily="49" charset="-128"/>
                        <a:cs typeface="ＭＳ ゴシック"/>
                      </a:endParaRPr>
                    </a:p>
                  </a:txBody>
                  <a:tcPr marL="0" marR="0" marT="0" marB="36000" anchor="ctr">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340194">
                <a:tc vMerge="1">
                  <a:txBody>
                    <a:bodyPr/>
                    <a:lstStyle/>
                    <a:p>
                      <a:endParaRPr/>
                    </a:p>
                  </a:txBody>
                  <a:tcPr marL="0" marR="0" marT="4318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85090">
                        <a:lnSpc>
                          <a:spcPct val="100000"/>
                        </a:lnSpc>
                        <a:spcBef>
                          <a:spcPts val="969"/>
                        </a:spcBef>
                      </a:pPr>
                      <a:r>
                        <a:rPr sz="1400" b="1" dirty="0">
                          <a:latin typeface="ＭＳ ゴシック" panose="020B0609070205080204" pitchFamily="49" charset="-128"/>
                          <a:ea typeface="ＭＳ ゴシック" panose="020B0609070205080204" pitchFamily="49" charset="-128"/>
                          <a:cs typeface="ＭＳ ゴシック"/>
                        </a:rPr>
                        <a:t>求</a:t>
                      </a:r>
                      <a:r>
                        <a:rPr sz="1400" b="1" spc="-30"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人</a:t>
                      </a:r>
                      <a:r>
                        <a:rPr sz="1400" b="1" spc="-30"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票</a:t>
                      </a:r>
                      <a:r>
                        <a:rPr sz="1400" b="1" spc="-30"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の</a:t>
                      </a:r>
                      <a:r>
                        <a:rPr sz="1400" b="1" spc="-35"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返</a:t>
                      </a:r>
                      <a:r>
                        <a:rPr sz="1400" b="1" spc="-15"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戻</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10160">
                        <a:lnSpc>
                          <a:spcPct val="100000"/>
                        </a:lnSpc>
                        <a:spcBef>
                          <a:spcPts val="570"/>
                        </a:spcBef>
                      </a:pP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７</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月１</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日</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以</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降</a:t>
                      </a:r>
                      <a:r>
                        <a:rPr sz="1100" dirty="0">
                          <a:latin typeface="ＭＳ ゴシック" panose="020B0609070205080204" pitchFamily="49" charset="-128"/>
                          <a:ea typeface="ＭＳ ゴシック" panose="020B0609070205080204" pitchFamily="49" charset="-128"/>
                          <a:cs typeface="ＭＳ ゴシック"/>
                        </a:rPr>
                        <a:t>に</a:t>
                      </a:r>
                      <a:r>
                        <a:rPr sz="1100" spc="-15" dirty="0">
                          <a:latin typeface="ＭＳ ゴシック" panose="020B0609070205080204" pitchFamily="49" charset="-128"/>
                          <a:ea typeface="ＭＳ ゴシック" panose="020B0609070205080204" pitchFamily="49" charset="-128"/>
                          <a:cs typeface="ＭＳ ゴシック"/>
                        </a:rPr>
                        <a:t>確</a:t>
                      </a:r>
                      <a:r>
                        <a:rPr sz="1100" dirty="0">
                          <a:latin typeface="ＭＳ ゴシック" panose="020B0609070205080204" pitchFamily="49" charset="-128"/>
                          <a:ea typeface="ＭＳ ゴシック" panose="020B0609070205080204" pitchFamily="49" charset="-128"/>
                          <a:cs typeface="ＭＳ ゴシック"/>
                        </a:rPr>
                        <a:t>認印が押された求人票</a:t>
                      </a:r>
                      <a:r>
                        <a:rPr lang="ja-JP" altLang="en-US" sz="1100" dirty="0">
                          <a:latin typeface="ＭＳ ゴシック" panose="020B0609070205080204" pitchFamily="49" charset="-128"/>
                          <a:ea typeface="ＭＳ ゴシック" panose="020B0609070205080204" pitchFamily="49" charset="-128"/>
                          <a:cs typeface="ＭＳ ゴシック"/>
                        </a:rPr>
                        <a:t>を</a:t>
                      </a:r>
                      <a:r>
                        <a:rPr sz="1100" dirty="0" err="1">
                          <a:latin typeface="ＭＳ ゴシック" panose="020B0609070205080204" pitchFamily="49" charset="-128"/>
                          <a:ea typeface="ＭＳ ゴシック" panose="020B0609070205080204" pitchFamily="49" charset="-128"/>
                          <a:cs typeface="ＭＳ ゴシック"/>
                        </a:rPr>
                        <a:t>ハローワークから返戻します</a:t>
                      </a:r>
                      <a:r>
                        <a:rPr sz="1100" dirty="0">
                          <a:latin typeface="ＭＳ ゴシック" panose="020B0609070205080204" pitchFamily="49" charset="-128"/>
                          <a:ea typeface="ＭＳ ゴシック" panose="020B0609070205080204" pitchFamily="49" charset="-128"/>
                          <a:cs typeface="ＭＳ ゴシック"/>
                        </a:rPr>
                        <a:t>。</a:t>
                      </a:r>
                    </a:p>
                  </a:txBody>
                  <a:tcPr marL="0" marR="0" marT="65643" marB="0">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675641">
                <a:tc vMerge="1">
                  <a:txBody>
                    <a:bodyPr/>
                    <a:lstStyle/>
                    <a:p>
                      <a:endParaRPr/>
                    </a:p>
                  </a:txBody>
                  <a:tcPr marL="0" marR="0" marT="4318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0" marR="0" lvl="0" indent="0" algn="l" defTabSz="914400" rtl="0" eaLnBrk="1" fontAlgn="auto" latinLnBrk="0" hangingPunct="1">
                        <a:lnSpc>
                          <a:spcPct val="100000"/>
                        </a:lnSpc>
                        <a:spcBef>
                          <a:spcPts val="35"/>
                        </a:spcBef>
                        <a:spcAft>
                          <a:spcPts val="0"/>
                        </a:spcAft>
                        <a:buClrTx/>
                        <a:buSzTx/>
                        <a:buFontTx/>
                        <a:buNone/>
                        <a:tabLst/>
                        <a:defRPr/>
                      </a:pPr>
                      <a:endParaRPr lang="ja-JP" altLang="en-US" sz="1400" b="1" dirty="0">
                        <a:latin typeface="ＭＳ ゴシック" panose="020B0609070205080204" pitchFamily="49" charset="-128"/>
                        <a:ea typeface="ＭＳ ゴシック" panose="020B0609070205080204" pitchFamily="49" charset="-128"/>
                        <a:cs typeface="ＭＳ ゴシック"/>
                      </a:endParaRPr>
                    </a:p>
                    <a:p>
                      <a:pPr>
                        <a:lnSpc>
                          <a:spcPct val="100000"/>
                        </a:lnSpc>
                        <a:spcBef>
                          <a:spcPts val="35"/>
                        </a:spcBef>
                      </a:pPr>
                      <a:r>
                        <a:rPr lang="zh-TW" altLang="en-US" sz="1400" b="1" dirty="0">
                          <a:latin typeface="ＭＳ ゴシック" panose="020B0609070205080204" pitchFamily="49" charset="-128"/>
                          <a:ea typeface="ＭＳ ゴシック" panose="020B0609070205080204" pitchFamily="49" charset="-128"/>
                          <a:cs typeface="ＭＳ ゴシック"/>
                        </a:rPr>
                        <a:t> 求人連絡 （推薦依頼）  </a:t>
                      </a:r>
                    </a:p>
                    <a:p>
                      <a:pPr>
                        <a:lnSpc>
                          <a:spcPct val="100000"/>
                        </a:lnSpc>
                        <a:spcBef>
                          <a:spcPts val="35"/>
                        </a:spcBef>
                      </a:pPr>
                      <a:endParaRPr sz="1400" b="1" dirty="0">
                        <a:latin typeface="ＭＳ ゴシック" panose="020B0609070205080204" pitchFamily="49" charset="-128"/>
                        <a:ea typeface="ＭＳ ゴシック" panose="020B0609070205080204" pitchFamily="49" charset="-128"/>
                        <a:cs typeface="ＭＳ ゴシック"/>
                      </a:endParaRPr>
                    </a:p>
                  </a:txBody>
                  <a:tcPr marL="0" marR="0" marT="4031" marB="0">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marL="95885">
                        <a:lnSpc>
                          <a:spcPct val="100000"/>
                        </a:lnSpc>
                        <a:spcBef>
                          <a:spcPts val="610"/>
                        </a:spcBef>
                      </a:pPr>
                      <a:r>
                        <a:rPr sz="1100" dirty="0">
                          <a:latin typeface="ＭＳ ゴシック" panose="020B0609070205080204" pitchFamily="49" charset="-128"/>
                          <a:ea typeface="ＭＳ ゴシック" panose="020B0609070205080204" pitchFamily="49" charset="-128"/>
                          <a:cs typeface="ＭＳ ゴシック"/>
                        </a:rPr>
                        <a:t>指定校求人の場合は、返戻された求人票（写）を当該高等学校へ提出して下さい。</a:t>
                      </a:r>
                    </a:p>
                    <a:p>
                      <a:pPr marL="95885" marR="31115">
                        <a:lnSpc>
                          <a:spcPct val="100000"/>
                        </a:lnSpc>
                      </a:pPr>
                      <a:r>
                        <a:rPr sz="1100" dirty="0">
                          <a:latin typeface="ＭＳ ゴシック" panose="020B0609070205080204" pitchFamily="49" charset="-128"/>
                          <a:ea typeface="ＭＳ ゴシック" panose="020B0609070205080204" pitchFamily="49" charset="-128"/>
                          <a:cs typeface="ＭＳ ゴシック"/>
                        </a:rPr>
                        <a:t>（</a:t>
                      </a:r>
                      <a:r>
                        <a:rPr lang="ja-JP" altLang="en-US" sz="1100" dirty="0">
                          <a:latin typeface="ＭＳ ゴシック" panose="020B0609070205080204" pitchFamily="49" charset="-128"/>
                          <a:ea typeface="ＭＳ ゴシック" panose="020B0609070205080204" pitchFamily="49" charset="-128"/>
                          <a:cs typeface="ＭＳ ゴシック"/>
                        </a:rPr>
                        <a:t>求人情報が「高卒就職情報</a:t>
                      </a:r>
                      <a:r>
                        <a:rPr lang="en-US" altLang="ja-JP" sz="1100" dirty="0">
                          <a:latin typeface="ＭＳ ゴシック" panose="020B0609070205080204" pitchFamily="49" charset="-128"/>
                          <a:ea typeface="ＭＳ ゴシック" panose="020B0609070205080204" pitchFamily="49" charset="-128"/>
                          <a:cs typeface="ＭＳ ゴシック"/>
                        </a:rPr>
                        <a:t>WEB</a:t>
                      </a:r>
                      <a:r>
                        <a:rPr lang="ja-JP" altLang="en-US" sz="1100" dirty="0">
                          <a:latin typeface="ＭＳ ゴシック" panose="020B0609070205080204" pitchFamily="49" charset="-128"/>
                          <a:ea typeface="ＭＳ ゴシック" panose="020B0609070205080204" pitchFamily="49" charset="-128"/>
                          <a:cs typeface="ＭＳ ゴシック"/>
                        </a:rPr>
                        <a:t>提供サービス」を通じて閲覧可能な場合は、連絡先学校にその旨連絡し了解を得たときは求人票（写）を送付しなくても差し支えありません。</a:t>
                      </a:r>
                      <a:r>
                        <a:rPr sz="1100" dirty="0">
                          <a:latin typeface="ＭＳ ゴシック" panose="020B0609070205080204" pitchFamily="49" charset="-128"/>
                          <a:ea typeface="ＭＳ ゴシック" panose="020B0609070205080204" pitchFamily="49" charset="-128"/>
                          <a:cs typeface="ＭＳ ゴシック"/>
                        </a:rPr>
                        <a:t>）</a:t>
                      </a:r>
                    </a:p>
                  </a:txBody>
                  <a:tcPr marL="0" marR="0" marT="70250" marB="0">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353684">
                <a:tc gridSpan="2">
                  <a:txBody>
                    <a:bodyPr/>
                    <a:lstStyle/>
                    <a:p>
                      <a:pPr marL="149225">
                        <a:lnSpc>
                          <a:spcPct val="100000"/>
                        </a:lnSpc>
                        <a:spcBef>
                          <a:spcPts val="1045"/>
                        </a:spcBef>
                      </a:pPr>
                      <a:r>
                        <a:rPr lang="ja-JP" altLang="en-US" sz="1400" b="1" baseline="0"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応</a:t>
                      </a:r>
                      <a:r>
                        <a:rPr lang="en-US" sz="1400" b="1"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募</a:t>
                      </a:r>
                      <a:r>
                        <a:rPr lang="en-US" sz="1400" b="1"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(紹介・あっせん)</a:t>
                      </a:r>
                    </a:p>
                  </a:txBody>
                  <a:tcPr marL="0" marR="0" marT="0" marB="0" anchor="ctr">
                    <a:lnL w="6350">
                      <a:solidFill>
                        <a:srgbClr val="000000"/>
                      </a:solidFill>
                      <a:prstDash val="soli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hMerge="1">
                  <a:txBody>
                    <a:bodyPr/>
                    <a:lstStyle/>
                    <a:p>
                      <a:endParaRPr/>
                    </a:p>
                  </a:txBody>
                  <a:tcPr marL="0" marR="0" marT="0" marB="0"/>
                </a:tc>
                <a:tc>
                  <a:txBody>
                    <a:bodyPr/>
                    <a:lstStyle/>
                    <a:p>
                      <a:pPr marL="95885">
                        <a:lnSpc>
                          <a:spcPts val="1845"/>
                        </a:lnSpc>
                      </a:pPr>
                      <a:r>
                        <a:rPr sz="1100" dirty="0">
                          <a:latin typeface="ＭＳ ゴシック" panose="020B0609070205080204" pitchFamily="49" charset="-128"/>
                          <a:ea typeface="ＭＳ ゴシック" panose="020B0609070205080204" pitchFamily="49" charset="-128"/>
                          <a:cs typeface="ＭＳ ゴシック"/>
                        </a:rPr>
                        <a:t>応募者がある場合は、</a:t>
                      </a:r>
                      <a:r>
                        <a:rPr sz="2200" b="1" spc="30" baseline="-5208" dirty="0">
                          <a:solidFill>
                            <a:srgbClr val="FF0000"/>
                          </a:solidFill>
                          <a:latin typeface="ＭＳ ゴシック" panose="020B0609070205080204" pitchFamily="49" charset="-128"/>
                          <a:ea typeface="ＭＳ ゴシック" panose="020B0609070205080204" pitchFamily="49" charset="-128"/>
                          <a:cs typeface="ＭＳ ゴシック"/>
                        </a:rPr>
                        <a:t>９</a:t>
                      </a:r>
                      <a:r>
                        <a:rPr sz="2200" b="1" spc="15" baseline="-5208" dirty="0">
                          <a:solidFill>
                            <a:srgbClr val="FF0000"/>
                          </a:solidFill>
                          <a:latin typeface="ＭＳ ゴシック" panose="020B0609070205080204" pitchFamily="49" charset="-128"/>
                          <a:ea typeface="ＭＳ ゴシック" panose="020B0609070205080204" pitchFamily="49" charset="-128"/>
                          <a:cs typeface="ＭＳ ゴシック"/>
                        </a:rPr>
                        <a:t>月５</a:t>
                      </a:r>
                      <a:r>
                        <a:rPr sz="2200" b="1" spc="30" baseline="-5208" dirty="0">
                          <a:solidFill>
                            <a:srgbClr val="FF0000"/>
                          </a:solidFill>
                          <a:latin typeface="ＭＳ ゴシック" panose="020B0609070205080204" pitchFamily="49" charset="-128"/>
                          <a:ea typeface="ＭＳ ゴシック" panose="020B0609070205080204" pitchFamily="49" charset="-128"/>
                          <a:cs typeface="ＭＳ ゴシック"/>
                        </a:rPr>
                        <a:t>日</a:t>
                      </a:r>
                      <a:r>
                        <a:rPr sz="2200" b="1" spc="15" baseline="-5208" dirty="0">
                          <a:solidFill>
                            <a:srgbClr val="FF0000"/>
                          </a:solidFill>
                          <a:latin typeface="ＭＳ ゴシック" panose="020B0609070205080204" pitchFamily="49" charset="-128"/>
                          <a:ea typeface="ＭＳ ゴシック" panose="020B0609070205080204" pitchFamily="49" charset="-128"/>
                          <a:cs typeface="ＭＳ ゴシック"/>
                        </a:rPr>
                        <a:t>以</a:t>
                      </a:r>
                      <a:r>
                        <a:rPr sz="2200" b="1" spc="30" baseline="-5208" dirty="0">
                          <a:solidFill>
                            <a:srgbClr val="FF0000"/>
                          </a:solidFill>
                          <a:latin typeface="ＭＳ ゴシック" panose="020B0609070205080204" pitchFamily="49" charset="-128"/>
                          <a:ea typeface="ＭＳ ゴシック" panose="020B0609070205080204" pitchFamily="49" charset="-128"/>
                          <a:cs typeface="ＭＳ ゴシック"/>
                        </a:rPr>
                        <a:t>降</a:t>
                      </a:r>
                      <a:r>
                        <a:rPr sz="1100" dirty="0">
                          <a:latin typeface="ＭＳ ゴシック" panose="020B0609070205080204" pitchFamily="49" charset="-128"/>
                          <a:ea typeface="ＭＳ ゴシック" panose="020B0609070205080204" pitchFamily="49" charset="-128"/>
                          <a:cs typeface="ＭＳ ゴシック"/>
                        </a:rPr>
                        <a:t>に</a:t>
                      </a:r>
                      <a:r>
                        <a:rPr sz="1100" spc="-15" dirty="0">
                          <a:latin typeface="ＭＳ ゴシック" panose="020B0609070205080204" pitchFamily="49" charset="-128"/>
                          <a:ea typeface="ＭＳ ゴシック" panose="020B0609070205080204" pitchFamily="49" charset="-128"/>
                          <a:cs typeface="ＭＳ ゴシック"/>
                        </a:rPr>
                        <a:t>高</a:t>
                      </a:r>
                      <a:r>
                        <a:rPr sz="1100" dirty="0">
                          <a:latin typeface="ＭＳ ゴシック" panose="020B0609070205080204" pitchFamily="49" charset="-128"/>
                          <a:ea typeface="ＭＳ ゴシック" panose="020B0609070205080204" pitchFamily="49" charset="-128"/>
                          <a:cs typeface="ＭＳ ゴシック"/>
                        </a:rPr>
                        <a:t>等学校から連絡</a:t>
                      </a:r>
                      <a:r>
                        <a:rPr lang="ja-JP" altLang="en-US" sz="1100" dirty="0">
                          <a:latin typeface="ＭＳ ゴシック" panose="020B0609070205080204" pitchFamily="49" charset="-128"/>
                          <a:ea typeface="ＭＳ ゴシック" panose="020B0609070205080204" pitchFamily="49" charset="-128"/>
                          <a:cs typeface="ＭＳ ゴシック"/>
                        </a:rPr>
                        <a:t>があります</a:t>
                      </a:r>
                      <a:r>
                        <a:rPr sz="1100" dirty="0">
                          <a:latin typeface="ＭＳ ゴシック" panose="020B0609070205080204" pitchFamily="49" charset="-128"/>
                          <a:ea typeface="ＭＳ ゴシック" panose="020B0609070205080204" pitchFamily="49" charset="-128"/>
                          <a:cs typeface="ＭＳ ゴシック"/>
                        </a:rPr>
                        <a:t>。</a:t>
                      </a:r>
                    </a:p>
                  </a:txBody>
                  <a:tcPr marL="0" marR="0" marT="0" marB="0" anchor="ctr">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90800">
                <a:tc gridSpan="2">
                  <a:txBody>
                    <a:bodyPr/>
                    <a:lstStyle/>
                    <a:p>
                      <a:pPr marL="263525">
                        <a:lnSpc>
                          <a:spcPct val="100000"/>
                        </a:lnSpc>
                        <a:tabLst>
                          <a:tab pos="873125" algn="l"/>
                        </a:tabLst>
                      </a:pPr>
                      <a:r>
                        <a:rPr lang="ja-JP" altLang="en-US" sz="1400" b="1" dirty="0">
                          <a:latin typeface="ＭＳ ゴシック" panose="020B0609070205080204" pitchFamily="49" charset="-128"/>
                          <a:ea typeface="ＭＳ ゴシック" panose="020B0609070205080204" pitchFamily="49" charset="-128"/>
                          <a:cs typeface="ＭＳ ゴシック"/>
                        </a:rPr>
                        <a:t>応　  募 　 書  　類　</a:t>
                      </a:r>
                      <a:endParaRPr sz="1400" b="1" dirty="0">
                        <a:latin typeface="ＭＳ ゴシック" panose="020B0609070205080204" pitchFamily="49" charset="-128"/>
                        <a:ea typeface="ＭＳ ゴシック" panose="020B0609070205080204" pitchFamily="49" charset="-128"/>
                        <a:cs typeface="ＭＳ ゴシック"/>
                      </a:endParaRPr>
                    </a:p>
                  </a:txBody>
                  <a:tcPr marL="0" marR="0" marT="0" marB="0" anchor="ctr">
                    <a:lnL w="6350">
                      <a:solidFill>
                        <a:srgbClr val="000000"/>
                      </a:solidFill>
                      <a:prstDash val="soli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hMerge="1">
                  <a:txBody>
                    <a:bodyPr/>
                    <a:lstStyle/>
                    <a:p>
                      <a:endParaRPr/>
                    </a:p>
                  </a:txBody>
                  <a:tcPr marL="0" marR="0" marT="0" marB="0"/>
                </a:tc>
                <a:tc>
                  <a:txBody>
                    <a:bodyPr/>
                    <a:lstStyle/>
                    <a:p>
                      <a:pPr marL="95885" marR="31115">
                        <a:lnSpc>
                          <a:spcPct val="100000"/>
                        </a:lnSpc>
                        <a:spcBef>
                          <a:spcPts val="660"/>
                        </a:spcBef>
                      </a:pPr>
                      <a:r>
                        <a:rPr sz="1100" dirty="0" err="1">
                          <a:latin typeface="ＭＳ ゴシック" panose="020B0609070205080204" pitchFamily="49" charset="-128"/>
                          <a:ea typeface="ＭＳ ゴシック" panose="020B0609070205080204" pitchFamily="49" charset="-128"/>
                          <a:cs typeface="ＭＳ ゴシック"/>
                        </a:rPr>
                        <a:t>高校生の応募書類は</a:t>
                      </a:r>
                      <a:r>
                        <a:rPr sz="1100" dirty="0">
                          <a:latin typeface="ＭＳ ゴシック" panose="020B0609070205080204" pitchFamily="49" charset="-128"/>
                          <a:ea typeface="ＭＳ ゴシック" panose="020B0609070205080204" pitchFamily="49" charset="-128"/>
                          <a:cs typeface="ＭＳ ゴシック"/>
                        </a:rPr>
                        <a:t>、「</a:t>
                      </a:r>
                      <a:r>
                        <a:rPr kumimoji="1" lang="ja-JP" altLang="en-US" sz="1100" b="1" kern="1200" dirty="0">
                          <a:solidFill>
                            <a:srgbClr val="FF0000"/>
                          </a:solidFill>
                          <a:latin typeface="ＭＳ ゴシック" panose="020B0609070205080204" pitchFamily="49" charset="-128"/>
                          <a:ea typeface="ＭＳ ゴシック" panose="020B0609070205080204" pitchFamily="49" charset="-128"/>
                          <a:cs typeface="ＭＳ ゴシック"/>
                        </a:rPr>
                        <a:t>全国</a:t>
                      </a:r>
                      <a:r>
                        <a:rPr sz="1100" b="1" dirty="0" err="1">
                          <a:solidFill>
                            <a:srgbClr val="FF0000"/>
                          </a:solidFill>
                          <a:latin typeface="ＭＳ ゴシック" panose="020B0609070205080204" pitchFamily="49" charset="-128"/>
                          <a:ea typeface="ＭＳ ゴシック" panose="020B0609070205080204" pitchFamily="49" charset="-128"/>
                          <a:cs typeface="ＭＳ ゴシック"/>
                        </a:rPr>
                        <a:t>高等学校統一</a:t>
                      </a:r>
                      <a:r>
                        <a:rPr sz="1100" b="1" spc="-5" dirty="0" err="1">
                          <a:solidFill>
                            <a:srgbClr val="FF0000"/>
                          </a:solidFill>
                          <a:latin typeface="ＭＳ ゴシック" panose="020B0609070205080204" pitchFamily="49" charset="-128"/>
                          <a:ea typeface="ＭＳ ゴシック" panose="020B0609070205080204" pitchFamily="49" charset="-128"/>
                          <a:cs typeface="ＭＳ ゴシック"/>
                        </a:rPr>
                        <a:t>用紙</a:t>
                      </a:r>
                      <a:r>
                        <a:rPr sz="1100" b="1" spc="5" dirty="0" err="1">
                          <a:solidFill>
                            <a:srgbClr val="FF0000"/>
                          </a:solidFill>
                          <a:latin typeface="ＭＳ ゴシック" panose="020B0609070205080204" pitchFamily="49" charset="-128"/>
                          <a:ea typeface="ＭＳ ゴシック" panose="020B0609070205080204" pitchFamily="49" charset="-128"/>
                          <a:cs typeface="ＭＳ ゴシック"/>
                        </a:rPr>
                        <a:t>」</a:t>
                      </a:r>
                      <a:r>
                        <a:rPr sz="1100" dirty="0" err="1">
                          <a:latin typeface="ＭＳ ゴシック" panose="020B0609070205080204" pitchFamily="49" charset="-128"/>
                          <a:ea typeface="ＭＳ ゴシック" panose="020B0609070205080204" pitchFamily="49" charset="-128"/>
                          <a:cs typeface="ＭＳ ゴシック"/>
                        </a:rPr>
                        <a:t>を使用します</a:t>
                      </a:r>
                      <a:r>
                        <a:rPr sz="1100" spc="-15" dirty="0">
                          <a:latin typeface="ＭＳ ゴシック" panose="020B0609070205080204" pitchFamily="49" charset="-128"/>
                          <a:ea typeface="ＭＳ ゴシック" panose="020B0609070205080204" pitchFamily="49" charset="-128"/>
                          <a:cs typeface="ＭＳ ゴシック"/>
                        </a:rPr>
                        <a:t>。</a:t>
                      </a:r>
                      <a:endParaRPr lang="en-US" sz="1100" spc="-15" dirty="0">
                        <a:latin typeface="ＭＳ ゴシック" panose="020B0609070205080204" pitchFamily="49" charset="-128"/>
                        <a:ea typeface="ＭＳ ゴシック" panose="020B0609070205080204" pitchFamily="49" charset="-128"/>
                        <a:cs typeface="ＭＳ ゴシック"/>
                      </a:endParaRPr>
                    </a:p>
                    <a:p>
                      <a:pPr marL="95885" marR="31115">
                        <a:lnSpc>
                          <a:spcPct val="100000"/>
                        </a:lnSpc>
                        <a:spcBef>
                          <a:spcPts val="660"/>
                        </a:spcBef>
                      </a:pPr>
                      <a:r>
                        <a:rPr sz="1100" dirty="0">
                          <a:latin typeface="ＭＳ ゴシック" panose="020B0609070205080204" pitchFamily="49" charset="-128"/>
                          <a:ea typeface="ＭＳ ゴシック" panose="020B0609070205080204" pitchFamily="49" charset="-128"/>
                          <a:cs typeface="ＭＳ ゴシック"/>
                        </a:rPr>
                        <a:t>（統一用紙以外の求人者独自の社用紙は一切認められません。）</a:t>
                      </a:r>
                    </a:p>
                  </a:txBody>
                  <a:tcPr marL="0" marR="0" marT="76008" marB="0">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371863">
                <a:tc gridSpan="2">
                  <a:txBody>
                    <a:bodyPr/>
                    <a:lstStyle/>
                    <a:p>
                      <a:pPr marL="263525">
                        <a:lnSpc>
                          <a:spcPct val="100000"/>
                        </a:lnSpc>
                        <a:spcBef>
                          <a:spcPts val="695"/>
                        </a:spcBef>
                        <a:tabLst>
                          <a:tab pos="873125" algn="l"/>
                        </a:tabLst>
                      </a:pPr>
                      <a:r>
                        <a:rPr sz="1400" b="1" dirty="0">
                          <a:latin typeface="ＭＳ ゴシック" panose="020B0609070205080204" pitchFamily="49" charset="-128"/>
                          <a:ea typeface="ＭＳ ゴシック" panose="020B0609070205080204" pitchFamily="49" charset="-128"/>
                          <a:cs typeface="ＭＳ ゴシック"/>
                        </a:rPr>
                        <a:t>採</a:t>
                      </a:r>
                      <a:r>
                        <a:rPr lang="en-US" sz="1400" b="1" baseline="0"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用</a:t>
                      </a:r>
                      <a:r>
                        <a:rPr lang="en-US" sz="1400" b="1"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選</a:t>
                      </a:r>
                      <a:r>
                        <a:rPr lang="en-US" sz="1400" b="1" dirty="0">
                          <a:latin typeface="ＭＳ ゴシック" panose="020B0609070205080204" pitchFamily="49" charset="-128"/>
                          <a:ea typeface="ＭＳ ゴシック" panose="020B0609070205080204" pitchFamily="49" charset="-128"/>
                          <a:cs typeface="ＭＳ ゴシック"/>
                        </a:rPr>
                        <a:t>    </a:t>
                      </a:r>
                      <a:r>
                        <a:rPr sz="1400" b="1" dirty="0">
                          <a:latin typeface="ＭＳ ゴシック" panose="020B0609070205080204" pitchFamily="49" charset="-128"/>
                          <a:ea typeface="ＭＳ ゴシック" panose="020B0609070205080204" pitchFamily="49" charset="-128"/>
                          <a:cs typeface="ＭＳ ゴシック"/>
                        </a:rPr>
                        <a:t>考</a:t>
                      </a:r>
                    </a:p>
                  </a:txBody>
                  <a:tcPr marL="0" marR="0" marT="80039" marB="0">
                    <a:lnL w="6350">
                      <a:solidFill>
                        <a:srgbClr val="000000"/>
                      </a:solidFill>
                      <a:prstDash val="soli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95000"/>
                      </a:schemeClr>
                    </a:solidFill>
                  </a:tcPr>
                </a:tc>
                <a:tc hMerge="1">
                  <a:txBody>
                    <a:bodyPr/>
                    <a:lstStyle/>
                    <a:p>
                      <a:endParaRPr/>
                    </a:p>
                  </a:txBody>
                  <a:tcPr marL="0" marR="0" marT="0" marB="0"/>
                </a:tc>
                <a:tc>
                  <a:txBody>
                    <a:bodyPr/>
                    <a:lstStyle/>
                    <a:p>
                      <a:pPr marL="95885">
                        <a:lnSpc>
                          <a:spcPct val="100000"/>
                        </a:lnSpc>
                        <a:spcBef>
                          <a:spcPts val="295"/>
                        </a:spcBef>
                      </a:pP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９</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月</a:t>
                      </a:r>
                      <a:r>
                        <a:rPr sz="2200" b="1" baseline="-5208" dirty="0">
                          <a:solidFill>
                            <a:srgbClr val="FF0000"/>
                          </a:solidFill>
                          <a:latin typeface="ＭＳ ゴシック" panose="020B0609070205080204" pitchFamily="49" charset="-128"/>
                          <a:ea typeface="ＭＳ ゴシック" panose="020B0609070205080204" pitchFamily="49" charset="-128"/>
                          <a:cs typeface="ＭＳ ゴシック"/>
                        </a:rPr>
                        <a:t>１６</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日</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以</a:t>
                      </a:r>
                      <a:r>
                        <a:rPr sz="2200" b="1" spc="-7" baseline="-5208" dirty="0">
                          <a:solidFill>
                            <a:srgbClr val="FF0000"/>
                          </a:solidFill>
                          <a:latin typeface="ＭＳ ゴシック" panose="020B0609070205080204" pitchFamily="49" charset="-128"/>
                          <a:ea typeface="ＭＳ ゴシック" panose="020B0609070205080204" pitchFamily="49" charset="-128"/>
                          <a:cs typeface="ＭＳ ゴシック"/>
                        </a:rPr>
                        <a:t>降</a:t>
                      </a:r>
                      <a:r>
                        <a:rPr sz="1100" dirty="0">
                          <a:latin typeface="ＭＳ ゴシック" panose="020B0609070205080204" pitchFamily="49" charset="-128"/>
                          <a:ea typeface="ＭＳ ゴシック" panose="020B0609070205080204" pitchFamily="49" charset="-128"/>
                          <a:cs typeface="ＭＳ ゴシック"/>
                        </a:rPr>
                        <a:t>に実施して下さい。</a:t>
                      </a:r>
                      <a:r>
                        <a:rPr sz="1100" b="1" spc="-5" dirty="0">
                          <a:solidFill>
                            <a:srgbClr val="FF0000"/>
                          </a:solidFill>
                          <a:latin typeface="ＭＳ ゴシック" panose="020B0609070205080204" pitchFamily="49" charset="-128"/>
                          <a:ea typeface="ＭＳ ゴシック" panose="020B0609070205080204" pitchFamily="49" charset="-128"/>
                          <a:cs typeface="ＭＳ ゴシック"/>
                        </a:rPr>
                        <a:t>書類のみの選考は出来ませ</a:t>
                      </a:r>
                      <a:r>
                        <a:rPr sz="1100" b="1" spc="5" dirty="0">
                          <a:solidFill>
                            <a:srgbClr val="FF0000"/>
                          </a:solidFill>
                          <a:latin typeface="ＭＳ ゴシック" panose="020B0609070205080204" pitchFamily="49" charset="-128"/>
                          <a:ea typeface="ＭＳ ゴシック" panose="020B0609070205080204" pitchFamily="49" charset="-128"/>
                          <a:cs typeface="ＭＳ ゴシック"/>
                        </a:rPr>
                        <a:t>ん</a:t>
                      </a:r>
                      <a:r>
                        <a:rPr sz="1100" dirty="0">
                          <a:latin typeface="ＭＳ ゴシック" panose="020B0609070205080204" pitchFamily="49" charset="-128"/>
                          <a:ea typeface="ＭＳ ゴシック" panose="020B0609070205080204" pitchFamily="49" charset="-128"/>
                          <a:cs typeface="ＭＳ ゴシック"/>
                        </a:rPr>
                        <a:t>。</a:t>
                      </a:r>
                    </a:p>
                  </a:txBody>
                  <a:tcPr marL="0" marR="0" marT="33973" marB="0" anchor="ctr">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008"/>
                  </a:ext>
                </a:extLst>
              </a:tr>
              <a:tr h="968391">
                <a:tc gridSpan="2">
                  <a:txBody>
                    <a:bodyPr/>
                    <a:lstStyle/>
                    <a:p>
                      <a:pPr marR="3175">
                        <a:lnSpc>
                          <a:spcPct val="100000"/>
                        </a:lnSpc>
                      </a:pPr>
                      <a:endParaRPr sz="1400" b="1" dirty="0">
                        <a:latin typeface="ＭＳ ゴシック" panose="020B0609070205080204" pitchFamily="49" charset="-128"/>
                        <a:ea typeface="ＭＳ ゴシック" panose="020B0609070205080204" pitchFamily="49" charset="-128"/>
                        <a:cs typeface="Times New Roman"/>
                      </a:endParaRPr>
                    </a:p>
                    <a:p>
                      <a:pPr marL="263525">
                        <a:lnSpc>
                          <a:spcPct val="100000"/>
                        </a:lnSpc>
                        <a:tabLst>
                          <a:tab pos="873125" algn="l"/>
                        </a:tabLst>
                      </a:pPr>
                      <a:r>
                        <a:rPr lang="ja-JP" altLang="en-US" sz="1400" b="1" dirty="0">
                          <a:latin typeface="ＭＳ ゴシック" panose="020B0609070205080204" pitchFamily="49" charset="-128"/>
                          <a:ea typeface="ＭＳ ゴシック" panose="020B0609070205080204" pitchFamily="49" charset="-128"/>
                          <a:cs typeface="ＭＳ ゴシック"/>
                        </a:rPr>
                        <a:t>採　　否　　通　　知</a:t>
                      </a:r>
                      <a:endParaRPr sz="1400" b="1" dirty="0">
                        <a:latin typeface="ＭＳ ゴシック" panose="020B0609070205080204" pitchFamily="49" charset="-128"/>
                        <a:ea typeface="ＭＳ ゴシック" panose="020B0609070205080204" pitchFamily="49" charset="-128"/>
                        <a:cs typeface="ＭＳ ゴシック"/>
                      </a:endParaRPr>
                    </a:p>
                    <a:p>
                      <a:pPr>
                        <a:lnSpc>
                          <a:spcPct val="100000"/>
                        </a:lnSpc>
                      </a:pPr>
                      <a:endParaRPr sz="1400" b="1" dirty="0">
                        <a:latin typeface="ＭＳ ゴシック" panose="020B0609070205080204" pitchFamily="49" charset="-128"/>
                        <a:ea typeface="ＭＳ ゴシック" panose="020B0609070205080204" pitchFamily="49" charset="-128"/>
                        <a:cs typeface="Times New Roman"/>
                      </a:endParaRPr>
                    </a:p>
                  </a:txBody>
                  <a:tcPr marL="0" marR="0" marT="0" marB="0">
                    <a:lnL w="6350">
                      <a:solidFill>
                        <a:srgbClr val="000000"/>
                      </a:solidFill>
                      <a:prstDash val="soli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a:p>
                  </a:txBody>
                  <a:tcPr marL="0" marR="0" marT="0" marB="0"/>
                </a:tc>
                <a:tc>
                  <a:txBody>
                    <a:bodyPr/>
                    <a:lstStyle/>
                    <a:p>
                      <a:pPr marL="95885">
                        <a:lnSpc>
                          <a:spcPct val="100000"/>
                        </a:lnSpc>
                        <a:spcBef>
                          <a:spcPts val="5"/>
                        </a:spcBef>
                      </a:pPr>
                      <a:r>
                        <a:rPr lang="ja-JP" altLang="en-US" sz="1500" b="1" spc="5" dirty="0">
                          <a:solidFill>
                            <a:srgbClr val="FF0000"/>
                          </a:solidFill>
                          <a:latin typeface="ＭＳ ゴシック" panose="020B0609070205080204" pitchFamily="49" charset="-128"/>
                          <a:ea typeface="ＭＳ ゴシック" panose="020B0609070205080204" pitchFamily="49" charset="-128"/>
                          <a:cs typeface="ＭＳ ゴシック"/>
                        </a:rPr>
                        <a:t>採</a:t>
                      </a:r>
                      <a:r>
                        <a:rPr lang="ja-JP" altLang="en-US" sz="1500" b="1" spc="-5" dirty="0">
                          <a:solidFill>
                            <a:srgbClr val="FF0000"/>
                          </a:solidFill>
                          <a:latin typeface="ＭＳ ゴシック" panose="020B0609070205080204" pitchFamily="49" charset="-128"/>
                          <a:ea typeface="ＭＳ ゴシック" panose="020B0609070205080204" pitchFamily="49" charset="-128"/>
                          <a:cs typeface="ＭＳ ゴシック"/>
                        </a:rPr>
                        <a:t>否は</a:t>
                      </a:r>
                      <a:r>
                        <a:rPr lang="ja-JP" altLang="en-US" sz="1500" b="1" spc="5" dirty="0">
                          <a:solidFill>
                            <a:srgbClr val="FF0000"/>
                          </a:solidFill>
                          <a:latin typeface="ＭＳ ゴシック" panose="020B0609070205080204" pitchFamily="49" charset="-128"/>
                          <a:ea typeface="ＭＳ ゴシック" panose="020B0609070205080204" pitchFamily="49" charset="-128"/>
                          <a:cs typeface="ＭＳ ゴシック"/>
                        </a:rPr>
                        <a:t>す</a:t>
                      </a:r>
                      <a:r>
                        <a:rPr lang="ja-JP" altLang="en-US" sz="1500" b="1" spc="-5" dirty="0">
                          <a:solidFill>
                            <a:srgbClr val="FF0000"/>
                          </a:solidFill>
                          <a:latin typeface="ＭＳ ゴシック" panose="020B0609070205080204" pitchFamily="49" charset="-128"/>
                          <a:ea typeface="ＭＳ ゴシック" panose="020B0609070205080204" pitchFamily="49" charset="-128"/>
                          <a:cs typeface="ＭＳ ゴシック"/>
                        </a:rPr>
                        <a:t>み</a:t>
                      </a:r>
                      <a:r>
                        <a:rPr lang="ja-JP" altLang="en-US" sz="1500" b="1" spc="5" dirty="0">
                          <a:solidFill>
                            <a:srgbClr val="FF0000"/>
                          </a:solidFill>
                          <a:latin typeface="ＭＳ ゴシック" panose="020B0609070205080204" pitchFamily="49" charset="-128"/>
                          <a:ea typeface="ＭＳ ゴシック" panose="020B0609070205080204" pitchFamily="49" charset="-128"/>
                          <a:cs typeface="ＭＳ ゴシック"/>
                        </a:rPr>
                        <a:t>や</a:t>
                      </a:r>
                      <a:r>
                        <a:rPr lang="ja-JP" altLang="en-US" sz="1500" b="1" spc="-5" dirty="0">
                          <a:solidFill>
                            <a:srgbClr val="FF0000"/>
                          </a:solidFill>
                          <a:latin typeface="ＭＳ ゴシック" panose="020B0609070205080204" pitchFamily="49" charset="-128"/>
                          <a:ea typeface="ＭＳ ゴシック" panose="020B0609070205080204" pitchFamily="49" charset="-128"/>
                          <a:cs typeface="ＭＳ ゴシック"/>
                        </a:rPr>
                        <a:t>かに</a:t>
                      </a:r>
                      <a:r>
                        <a:rPr lang="ja-JP" altLang="en-US" sz="1100" dirty="0">
                          <a:latin typeface="ＭＳ ゴシック" panose="020B0609070205080204" pitchFamily="49" charset="-128"/>
                          <a:ea typeface="ＭＳ ゴシック" panose="020B0609070205080204" pitchFamily="49" charset="-128"/>
                          <a:cs typeface="ＭＳ ゴシック"/>
                        </a:rPr>
                        <a:t>に決定し、</a:t>
                      </a:r>
                      <a:r>
                        <a:rPr lang="ja-JP" altLang="en-US" sz="1500" b="1" dirty="0">
                          <a:solidFill>
                            <a:srgbClr val="FF0000"/>
                          </a:solidFill>
                          <a:latin typeface="ＭＳ ゴシック" panose="020B0609070205080204" pitchFamily="49" charset="-128"/>
                          <a:ea typeface="ＭＳ ゴシック" panose="020B0609070205080204" pitchFamily="49" charset="-128"/>
                          <a:cs typeface="ＭＳ ゴシック"/>
                        </a:rPr>
                        <a:t>選考後概ね７日以内</a:t>
                      </a:r>
                      <a:r>
                        <a:rPr lang="ja-JP" altLang="en-US" sz="1100" dirty="0">
                          <a:latin typeface="ＭＳ ゴシック" panose="020B0609070205080204" pitchFamily="49" charset="-128"/>
                          <a:ea typeface="ＭＳ ゴシック" panose="020B0609070205080204" pitchFamily="49" charset="-128"/>
                          <a:cs typeface="ＭＳ ゴシック"/>
                        </a:rPr>
                        <a:t>に学校長を通じ、応募生徒本人に通知してください。</a:t>
                      </a:r>
                      <a:endParaRPr lang="en-US" altLang="ja-JP" sz="1100" dirty="0">
                        <a:latin typeface="ＭＳ ゴシック" panose="020B0609070205080204" pitchFamily="49" charset="-128"/>
                        <a:ea typeface="ＭＳ ゴシック" panose="020B0609070205080204" pitchFamily="49" charset="-128"/>
                        <a:cs typeface="ＭＳ ゴシック"/>
                      </a:endParaRPr>
                    </a:p>
                    <a:p>
                      <a:pPr marL="95885">
                        <a:lnSpc>
                          <a:spcPct val="100000"/>
                        </a:lnSpc>
                        <a:spcBef>
                          <a:spcPts val="5"/>
                        </a:spcBef>
                      </a:pPr>
                      <a:r>
                        <a:rPr lang="ja-JP" altLang="en-US" sz="1100" dirty="0">
                          <a:latin typeface="ＭＳ ゴシック" panose="020B0609070205080204" pitchFamily="49" charset="-128"/>
                          <a:ea typeface="ＭＳ ゴシック" panose="020B0609070205080204" pitchFamily="49" charset="-128"/>
                          <a:cs typeface="ＭＳ ゴシック"/>
                        </a:rPr>
                        <a:t>ハローワークに「新規高等学校卒業予定者・選考結果報告書」により採用状況を報告してください。</a:t>
                      </a:r>
                      <a:endParaRPr lang="en-US" altLang="ja-JP" sz="800" dirty="0">
                        <a:latin typeface="ＭＳ ゴシック" panose="020B0609070205080204" pitchFamily="49" charset="-128"/>
                        <a:ea typeface="ＭＳ ゴシック" panose="020B0609070205080204" pitchFamily="49" charset="-128"/>
                        <a:cs typeface="ＭＳ ゴシック"/>
                      </a:endParaRPr>
                    </a:p>
                    <a:p>
                      <a:pPr marL="95885" marR="0" lvl="0" indent="0" algn="l" defTabSz="914400" rtl="0" eaLnBrk="1" fontAlgn="auto" latinLnBrk="0" hangingPunct="1">
                        <a:lnSpc>
                          <a:spcPct val="100000"/>
                        </a:lnSpc>
                        <a:spcBef>
                          <a:spcPts val="5"/>
                        </a:spcBef>
                        <a:spcAft>
                          <a:spcPts val="0"/>
                        </a:spcAft>
                        <a:buClrTx/>
                        <a:buSzTx/>
                        <a:buFontTx/>
                        <a:buNone/>
                        <a:tabLst/>
                        <a:defRPr/>
                      </a:pPr>
                      <a:r>
                        <a:rPr lang="ja-JP" altLang="en-US" sz="1100" dirty="0">
                          <a:latin typeface="ＭＳ ゴシック" panose="020B0609070205080204" pitchFamily="49" charset="-128"/>
                          <a:ea typeface="ＭＳ ゴシック" panose="020B0609070205080204" pitchFamily="49" charset="-128"/>
                          <a:cs typeface="ＭＳ ゴシック"/>
                        </a:rPr>
                        <a:t>不採用者については、不採用とする理由を具体的に学校長に連絡してください。</a:t>
                      </a:r>
                      <a:r>
                        <a:rPr lang="ja-JP" altLang="en-US" sz="1400" b="1" dirty="0">
                          <a:solidFill>
                            <a:srgbClr val="FF0000"/>
                          </a:solidFill>
                          <a:latin typeface="ＭＳ ゴシック" panose="020B0609070205080204" pitchFamily="49" charset="-128"/>
                          <a:ea typeface="ＭＳ ゴシック" panose="020B0609070205080204" pitchFamily="49" charset="-128"/>
                          <a:cs typeface="ＭＳ ゴシック"/>
                        </a:rPr>
                        <a:t>応募書類は学校にすみやかに返却してください。</a:t>
                      </a:r>
                      <a:endParaRPr lang="en-US" altLang="ja-JP" sz="1400" b="1" dirty="0">
                        <a:solidFill>
                          <a:srgbClr val="FF0000"/>
                        </a:solidFill>
                        <a:latin typeface="ＭＳ ゴシック" panose="020B0609070205080204" pitchFamily="49" charset="-128"/>
                        <a:ea typeface="ＭＳ ゴシック" panose="020B0609070205080204" pitchFamily="49" charset="-128"/>
                        <a:cs typeface="ＭＳ ゴシック"/>
                      </a:endParaRPr>
                    </a:p>
                  </a:txBody>
                  <a:tcPr marL="0" marR="0" marT="576" marB="0" anchor="ctr">
                    <a:lnL w="12700" cap="flat" cmpd="sng" algn="ctr">
                      <a:solidFill>
                        <a:schemeClr val="bg2">
                          <a:lumMod val="50000"/>
                        </a:schemeClr>
                      </a:solidFill>
                      <a:prstDash val="solid"/>
                      <a:round/>
                      <a:headEnd type="none" w="med" len="med"/>
                      <a:tailEnd type="none" w="med" len="med"/>
                    </a:lnL>
                    <a:lnR w="6350">
                      <a:solidFill>
                        <a:srgbClr val="000000"/>
                      </a:solidFill>
                      <a:prstDash val="solid"/>
                    </a:lnR>
                    <a:lnT w="12700" cap="flat" cmpd="sng" algn="ctr">
                      <a:solidFill>
                        <a:schemeClr val="bg2">
                          <a:lumMod val="50000"/>
                        </a:schemeClr>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10009"/>
                  </a:ext>
                </a:extLst>
              </a:tr>
            </a:tbl>
          </a:graphicData>
        </a:graphic>
      </p:graphicFrame>
      <p:sp>
        <p:nvSpPr>
          <p:cNvPr id="18" name="正方形/長方形 17"/>
          <p:cNvSpPr/>
          <p:nvPr/>
        </p:nvSpPr>
        <p:spPr>
          <a:xfrm>
            <a:off x="8495930" y="6375256"/>
            <a:ext cx="3825407" cy="307777"/>
          </a:xfrm>
          <a:prstGeom prst="rect">
            <a:avLst/>
          </a:prstGeom>
        </p:spPr>
        <p:txBody>
          <a:bodyPr wrap="none">
            <a:spAutoFit/>
          </a:bodyPr>
          <a:lstStyle/>
          <a:p>
            <a:pPr marR="274320" algn="r">
              <a:lnSpc>
                <a:spcPct val="100000"/>
              </a:lnSpc>
            </a:pPr>
            <a:r>
              <a:rPr lang="ja-JP" altLang="en-US" sz="1400" spc="-5" dirty="0">
                <a:latin typeface="ＭＳ ゴシック" panose="020B0609070205080204" pitchFamily="49" charset="-128"/>
                <a:ea typeface="ＭＳ ゴシック" panose="020B0609070205080204" pitchFamily="49" charset="-128"/>
                <a:cs typeface="ＭＳ ゴシック"/>
              </a:rPr>
              <a:t>（</a:t>
            </a:r>
            <a:r>
              <a:rPr lang="ja-JP" altLang="en-US" sz="1400" spc="-20" dirty="0">
                <a:latin typeface="ＭＳ ゴシック" panose="020B0609070205080204" pitchFamily="49" charset="-128"/>
                <a:ea typeface="ＭＳ ゴシック" panose="020B0609070205080204" pitchFamily="49" charset="-128"/>
                <a:cs typeface="ＭＳ ゴシック"/>
              </a:rPr>
              <a:t>新規学卒者の求人から採用まで</a:t>
            </a:r>
            <a:r>
              <a:rPr lang="en-US" altLang="ja-JP" sz="1400" spc="-20" dirty="0">
                <a:latin typeface="ＭＳ ゴシック" panose="020B0609070205080204" pitchFamily="49" charset="-128"/>
                <a:ea typeface="ＭＳ ゴシック" panose="020B0609070205080204" pitchFamily="49" charset="-128"/>
                <a:cs typeface="ＭＳ ゴシック"/>
              </a:rPr>
              <a:t>3</a:t>
            </a:r>
            <a:r>
              <a:rPr lang="ja-JP" altLang="en-US" sz="1400" spc="-20" dirty="0">
                <a:latin typeface="ＭＳ ゴシック" panose="020B0609070205080204" pitchFamily="49" charset="-128"/>
                <a:ea typeface="ＭＳ ゴシック" panose="020B0609070205080204" pitchFamily="49" charset="-128"/>
                <a:cs typeface="ＭＳ ゴシック"/>
              </a:rPr>
              <a:t>～</a:t>
            </a:r>
            <a:r>
              <a:rPr lang="en-US" altLang="ja-JP" sz="1400" spc="-20" dirty="0">
                <a:latin typeface="ＭＳ ゴシック" panose="020B0609070205080204" pitchFamily="49" charset="-128"/>
                <a:ea typeface="ＭＳ ゴシック" panose="020B0609070205080204" pitchFamily="49" charset="-128"/>
                <a:cs typeface="ＭＳ ゴシック"/>
              </a:rPr>
              <a:t>4</a:t>
            </a:r>
            <a:r>
              <a:rPr lang="ja-JP" altLang="en-US" sz="1400" spc="-20" dirty="0">
                <a:latin typeface="ＭＳ ゴシック" panose="020B0609070205080204" pitchFamily="49" charset="-128"/>
                <a:ea typeface="ＭＳ ゴシック" panose="020B0609070205080204" pitchFamily="49" charset="-128"/>
                <a:cs typeface="ＭＳ ゴシック"/>
              </a:rPr>
              <a:t>頁</a:t>
            </a:r>
            <a:r>
              <a:rPr lang="ja-JP" altLang="en-US" sz="1400" spc="-5" dirty="0">
                <a:latin typeface="ＭＳ ゴシック" panose="020B0609070205080204" pitchFamily="49" charset="-128"/>
                <a:ea typeface="ＭＳ ゴシック" panose="020B0609070205080204" pitchFamily="49" charset="-128"/>
                <a:cs typeface="ＭＳ ゴシック"/>
              </a:rPr>
              <a:t>）</a:t>
            </a:r>
            <a:endParaRPr lang="ja-JP" altLang="en-US" sz="1400" dirty="0">
              <a:latin typeface="ＭＳ ゴシック" panose="020B0609070205080204" pitchFamily="49" charset="-128"/>
              <a:ea typeface="ＭＳ ゴシック" panose="020B0609070205080204" pitchFamily="49" charset="-128"/>
              <a:cs typeface="ＭＳ ゴシック"/>
            </a:endParaRPr>
          </a:p>
        </p:txBody>
      </p:sp>
      <p:sp>
        <p:nvSpPr>
          <p:cNvPr id="19" name="フッター プレースホルダー 18"/>
          <p:cNvSpPr>
            <a:spLocks noGrp="1"/>
          </p:cNvSpPr>
          <p:nvPr>
            <p:ph type="ftr" sz="quarter" idx="11"/>
          </p:nvPr>
        </p:nvSpPr>
        <p:spPr>
          <a:xfrm>
            <a:off x="4038600" y="6432550"/>
            <a:ext cx="4114800" cy="365125"/>
          </a:xfrm>
        </p:spPr>
        <p:txBody>
          <a:bodyPr/>
          <a:lstStyle/>
          <a:p>
            <a:r>
              <a:rPr lang="en-US" altLang="ja-JP" dirty="0">
                <a:solidFill>
                  <a:schemeClr val="tx1"/>
                </a:solidFill>
              </a:rPr>
              <a:t>-5-</a:t>
            </a:r>
            <a:endParaRPr lang="ja-JP" altLang="en-US" dirty="0">
              <a:solidFill>
                <a:schemeClr val="tx1"/>
              </a:solidFill>
            </a:endParaRPr>
          </a:p>
          <a:p>
            <a:endParaRPr kumimoji="1" lang="ja-JP" altLang="en-US" dirty="0"/>
          </a:p>
        </p:txBody>
      </p:sp>
      <p:pic>
        <p:nvPicPr>
          <p:cNvPr id="21" name="05">
            <a:hlinkClick r:id="" action="ppaction://media"/>
            <a:extLst>
              <a:ext uri="{FF2B5EF4-FFF2-40B4-BE49-F238E27FC236}">
                <a16:creationId xmlns:a16="http://schemas.microsoft.com/office/drawing/2014/main" id="{8FFF4CCB-45E5-059F-7097-E7560167ED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39190"/>
            <a:ext cx="609600" cy="609600"/>
          </a:xfrm>
          <a:prstGeom prst="rect">
            <a:avLst/>
          </a:prstGeom>
        </p:spPr>
      </p:pic>
    </p:spTree>
    <p:extLst>
      <p:ext uri="{BB962C8B-B14F-4D97-AF65-F5344CB8AC3E}">
        <p14:creationId xmlns:p14="http://schemas.microsoft.com/office/powerpoint/2010/main" val="400794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C141CA-003A-46F3-A675-40097D8C825E}"/>
              </a:ext>
            </a:extLst>
          </p:cNvPr>
          <p:cNvGrpSpPr/>
          <p:nvPr/>
        </p:nvGrpSpPr>
        <p:grpSpPr>
          <a:xfrm>
            <a:off x="340107" y="192231"/>
            <a:ext cx="12271339" cy="874878"/>
            <a:chOff x="260294" y="384196"/>
            <a:chExt cx="12271339" cy="874878"/>
          </a:xfrm>
        </p:grpSpPr>
        <p:grpSp>
          <p:nvGrpSpPr>
            <p:cNvPr id="3" name="グループ化 2">
              <a:extLst>
                <a:ext uri="{FF2B5EF4-FFF2-40B4-BE49-F238E27FC236}">
                  <a16:creationId xmlns:a16="http://schemas.microsoft.com/office/drawing/2014/main" id="{D3D72A5B-7EDD-44CE-A103-414AC27AB865}"/>
                </a:ext>
              </a:extLst>
            </p:cNvPr>
            <p:cNvGrpSpPr/>
            <p:nvPr/>
          </p:nvGrpSpPr>
          <p:grpSpPr>
            <a:xfrm>
              <a:off x="260294" y="384196"/>
              <a:ext cx="11485878" cy="874878"/>
              <a:chOff x="154279" y="404759"/>
              <a:chExt cx="11485878" cy="198459"/>
            </a:xfrm>
          </p:grpSpPr>
          <p:sp>
            <p:nvSpPr>
              <p:cNvPr id="5" name="正方形/長方形 4">
                <a:extLst>
                  <a:ext uri="{FF2B5EF4-FFF2-40B4-BE49-F238E27FC236}">
                    <a16:creationId xmlns:a16="http://schemas.microsoft.com/office/drawing/2014/main" id="{C1B68B7B-AE64-4767-985E-F6B8A89F4B07}"/>
                  </a:ext>
                </a:extLst>
              </p:cNvPr>
              <p:cNvSpPr/>
              <p:nvPr/>
            </p:nvSpPr>
            <p:spPr>
              <a:xfrm>
                <a:off x="192157" y="424280"/>
                <a:ext cx="11410122" cy="3266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4DEBCE-DEF2-43C1-94D7-685F74EA7F3C}"/>
                  </a:ext>
                </a:extLst>
              </p:cNvPr>
              <p:cNvSpPr/>
              <p:nvPr/>
            </p:nvSpPr>
            <p:spPr>
              <a:xfrm>
                <a:off x="192157" y="471287"/>
                <a:ext cx="11448000" cy="131931"/>
              </a:xfrm>
              <a:prstGeom prst="rect">
                <a:avLst/>
              </a:prstGeom>
              <a:solidFill>
                <a:schemeClr val="tx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8587A589-69E9-4FCE-9E99-4357BAF4C35E}"/>
                  </a:ext>
                </a:extLst>
              </p:cNvPr>
              <p:cNvSpPr/>
              <p:nvPr/>
            </p:nvSpPr>
            <p:spPr>
              <a:xfrm rot="10800000" flipV="1">
                <a:off x="154279" y="404759"/>
                <a:ext cx="11448000" cy="3298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 name="テキスト ボックス 3">
              <a:extLst>
                <a:ext uri="{FF2B5EF4-FFF2-40B4-BE49-F238E27FC236}">
                  <a16:creationId xmlns:a16="http://schemas.microsoft.com/office/drawing/2014/main" id="{9DB061E0-735F-499E-9AD6-CE893F827B39}"/>
                </a:ext>
              </a:extLst>
            </p:cNvPr>
            <p:cNvSpPr txBox="1"/>
            <p:nvPr/>
          </p:nvSpPr>
          <p:spPr>
            <a:xfrm>
              <a:off x="298172" y="667362"/>
              <a:ext cx="12233461" cy="523220"/>
            </a:xfrm>
            <a:prstGeom prst="rect">
              <a:avLst/>
            </a:prstGeom>
            <a:noFill/>
          </p:spPr>
          <p:txBody>
            <a:bodyPr wrap="square" rtlCol="0">
              <a:spAutoFit/>
            </a:bodyPr>
            <a:lstStyle/>
            <a:p>
              <a:r>
                <a:rPr lang="en-US" altLang="ja-JP" sz="2800" dirty="0">
                  <a:solidFill>
                    <a:srgbClr val="FFFFFF"/>
                  </a:solidFill>
                  <a:latin typeface="ＭＳ ゴシック" panose="020B0609070205080204" pitchFamily="49" charset="-128"/>
                  <a:ea typeface="ＭＳ ゴシック" panose="020B0609070205080204" pitchFamily="49" charset="-128"/>
                </a:rPr>
                <a:t>4-3.</a:t>
              </a:r>
              <a:r>
                <a:rPr lang="ja-JP" altLang="en-US" sz="2800" spc="5" dirty="0">
                  <a:solidFill>
                    <a:srgbClr val="FFFFFF"/>
                  </a:solidFill>
                  <a:latin typeface="ＭＳ ゴシック" panose="020B0609070205080204" pitchFamily="49" charset="-128"/>
                  <a:ea typeface="ＭＳ ゴシック" panose="020B0609070205080204" pitchFamily="49" charset="-128"/>
                </a:rPr>
                <a:t>新規高等学校</a:t>
              </a:r>
              <a:r>
                <a:rPr lang="ja-JP" altLang="en-US" sz="2800" spc="-5" dirty="0">
                  <a:solidFill>
                    <a:srgbClr val="FFFFFF"/>
                  </a:solidFill>
                  <a:latin typeface="ＭＳ ゴシック" panose="020B0609070205080204" pitchFamily="49" charset="-128"/>
                  <a:ea typeface="ＭＳ ゴシック" panose="020B0609070205080204" pitchFamily="49" charset="-128"/>
                </a:rPr>
                <a:t>卒業</a:t>
              </a:r>
              <a:r>
                <a:rPr lang="ja-JP" altLang="en-US" sz="2800" spc="5" dirty="0">
                  <a:solidFill>
                    <a:srgbClr val="FFFFFF"/>
                  </a:solidFill>
                  <a:latin typeface="ＭＳ ゴシック" panose="020B0609070205080204" pitchFamily="49" charset="-128"/>
                  <a:ea typeface="ＭＳ ゴシック" panose="020B0609070205080204" pitchFamily="49" charset="-128"/>
                </a:rPr>
                <a:t>予定者の</a:t>
              </a:r>
              <a:r>
                <a:rPr lang="ja-JP" altLang="en-US" sz="2800" spc="-5" dirty="0">
                  <a:solidFill>
                    <a:srgbClr val="FFFFFF"/>
                  </a:solidFill>
                  <a:latin typeface="ＭＳ ゴシック" panose="020B0609070205080204" pitchFamily="49" charset="-128"/>
                  <a:ea typeface="ＭＳ ゴシック" panose="020B0609070205080204" pitchFamily="49" charset="-128"/>
                </a:rPr>
                <a:t>求人</a:t>
              </a:r>
              <a:r>
                <a:rPr lang="ja-JP" altLang="en-US" sz="2800" spc="5" dirty="0">
                  <a:solidFill>
                    <a:srgbClr val="FFFFFF"/>
                  </a:solidFill>
                  <a:latin typeface="ＭＳ ゴシック" panose="020B0609070205080204" pitchFamily="49" charset="-128"/>
                  <a:ea typeface="ＭＳ ゴシック" panose="020B0609070205080204" pitchFamily="49" charset="-128"/>
                </a:rPr>
                <a:t>申込み方</a:t>
              </a:r>
              <a:r>
                <a:rPr lang="ja-JP" altLang="en-US" sz="2800" spc="-5" dirty="0">
                  <a:solidFill>
                    <a:srgbClr val="FFFFFF"/>
                  </a:solidFill>
                  <a:latin typeface="ＭＳ ゴシック" panose="020B0609070205080204" pitchFamily="49" charset="-128"/>
                  <a:ea typeface="ＭＳ ゴシック" panose="020B0609070205080204" pitchFamily="49" charset="-128"/>
                </a:rPr>
                <a:t>法に</a:t>
              </a:r>
              <a:r>
                <a:rPr lang="ja-JP" altLang="en-US" sz="2800" spc="5" dirty="0">
                  <a:solidFill>
                    <a:srgbClr val="FFFFFF"/>
                  </a:solidFill>
                  <a:latin typeface="ＭＳ ゴシック" panose="020B0609070205080204" pitchFamily="49" charset="-128"/>
                  <a:ea typeface="ＭＳ ゴシック" panose="020B0609070205080204" pitchFamily="49" charset="-128"/>
                </a:rPr>
                <a:t>つい</a:t>
              </a:r>
              <a:r>
                <a:rPr lang="ja-JP" altLang="en-US" sz="2800" spc="-5" dirty="0">
                  <a:solidFill>
                    <a:srgbClr val="FFFFFF"/>
                  </a:solidFill>
                  <a:latin typeface="ＭＳ ゴシック" panose="020B0609070205080204" pitchFamily="49" charset="-128"/>
                  <a:ea typeface="ＭＳ ゴシック" panose="020B0609070205080204" pitchFamily="49" charset="-128"/>
                </a:rPr>
                <a:t>て</a:t>
              </a:r>
              <a:r>
                <a:rPr lang="ja-JP" altLang="en-US" sz="2600" spc="-5" dirty="0">
                  <a:solidFill>
                    <a:srgbClr val="FFFFFF"/>
                  </a:solidFill>
                  <a:latin typeface="ＭＳ Ｐゴシック" panose="020B0600070205080204" pitchFamily="50" charset="-128"/>
                  <a:ea typeface="ＭＳ Ｐゴシック" panose="020B0600070205080204" pitchFamily="50" charset="-128"/>
                </a:rPr>
                <a:t>　</a:t>
              </a:r>
              <a:endParaRPr lang="en-US" altLang="ja-JP" sz="2600" spc="-5"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4F639D61-FECD-47BD-B82A-968912848CBD}"/>
              </a:ext>
            </a:extLst>
          </p:cNvPr>
          <p:cNvGrpSpPr/>
          <p:nvPr/>
        </p:nvGrpSpPr>
        <p:grpSpPr>
          <a:xfrm>
            <a:off x="298173" y="6595630"/>
            <a:ext cx="11628000" cy="166537"/>
            <a:chOff x="154279" y="365743"/>
            <a:chExt cx="11485878" cy="166537"/>
          </a:xfrm>
        </p:grpSpPr>
        <p:sp>
          <p:nvSpPr>
            <p:cNvPr id="9" name="正方形/長方形 8">
              <a:extLst>
                <a:ext uri="{FF2B5EF4-FFF2-40B4-BE49-F238E27FC236}">
                  <a16:creationId xmlns:a16="http://schemas.microsoft.com/office/drawing/2014/main" id="{F857C30B-1C0F-4849-AF31-6963244A809B}"/>
                </a:ext>
              </a:extLst>
            </p:cNvPr>
            <p:cNvSpPr/>
            <p:nvPr/>
          </p:nvSpPr>
          <p:spPr>
            <a:xfrm>
              <a:off x="192157" y="424280"/>
              <a:ext cx="11410122" cy="7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865E6152-0125-4F2F-9BAE-B783B16FE3E7}"/>
                </a:ext>
              </a:extLst>
            </p:cNvPr>
            <p:cNvSpPr/>
            <p:nvPr/>
          </p:nvSpPr>
          <p:spPr>
            <a:xfrm>
              <a:off x="192157" y="496280"/>
              <a:ext cx="11448000" cy="360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FE00EB5F-022D-498B-BD4D-9A112D24EA10}"/>
                </a:ext>
              </a:extLst>
            </p:cNvPr>
            <p:cNvSpPr/>
            <p:nvPr/>
          </p:nvSpPr>
          <p:spPr>
            <a:xfrm rot="10800000" flipV="1">
              <a:off x="154279" y="365743"/>
              <a:ext cx="11448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8" name="グループ化 17"/>
          <p:cNvGrpSpPr/>
          <p:nvPr/>
        </p:nvGrpSpPr>
        <p:grpSpPr>
          <a:xfrm>
            <a:off x="1842655" y="4513788"/>
            <a:ext cx="9518071" cy="522844"/>
            <a:chOff x="1970120" y="-591953"/>
            <a:chExt cx="7310620" cy="522844"/>
          </a:xfrm>
          <a:solidFill>
            <a:schemeClr val="accent2">
              <a:lumMod val="20000"/>
              <a:lumOff val="80000"/>
            </a:schemeClr>
          </a:solidFill>
        </p:grpSpPr>
        <p:sp>
          <p:nvSpPr>
            <p:cNvPr id="21" name="object 8"/>
            <p:cNvSpPr/>
            <p:nvPr/>
          </p:nvSpPr>
          <p:spPr>
            <a:xfrm>
              <a:off x="1970120" y="-591953"/>
              <a:ext cx="7019229" cy="522844"/>
            </a:xfrm>
            <a:custGeom>
              <a:avLst/>
              <a:gdLst/>
              <a:ahLst/>
              <a:cxnLst/>
              <a:rect l="l" t="t" r="r" b="b"/>
              <a:pathLst>
                <a:path w="7740650" h="576580">
                  <a:moveTo>
                    <a:pt x="7684008" y="0"/>
                  </a:moveTo>
                  <a:lnTo>
                    <a:pt x="54863" y="0"/>
                  </a:lnTo>
                  <a:lnTo>
                    <a:pt x="33432" y="4524"/>
                  </a:lnTo>
                  <a:lnTo>
                    <a:pt x="16001" y="16763"/>
                  </a:lnTo>
                  <a:lnTo>
                    <a:pt x="4286" y="34718"/>
                  </a:lnTo>
                  <a:lnTo>
                    <a:pt x="0" y="56387"/>
                  </a:lnTo>
                  <a:lnTo>
                    <a:pt x="0" y="521207"/>
                  </a:lnTo>
                  <a:lnTo>
                    <a:pt x="4286" y="542639"/>
                  </a:lnTo>
                  <a:lnTo>
                    <a:pt x="16001" y="560069"/>
                  </a:lnTo>
                  <a:lnTo>
                    <a:pt x="33432" y="571785"/>
                  </a:lnTo>
                  <a:lnTo>
                    <a:pt x="54863" y="576071"/>
                  </a:lnTo>
                  <a:lnTo>
                    <a:pt x="7684008" y="576071"/>
                  </a:lnTo>
                  <a:lnTo>
                    <a:pt x="7705677" y="571785"/>
                  </a:lnTo>
                  <a:lnTo>
                    <a:pt x="7723632" y="560069"/>
                  </a:lnTo>
                  <a:lnTo>
                    <a:pt x="7735871" y="542639"/>
                  </a:lnTo>
                  <a:lnTo>
                    <a:pt x="7740396" y="521207"/>
                  </a:lnTo>
                  <a:lnTo>
                    <a:pt x="7740396" y="56387"/>
                  </a:lnTo>
                  <a:lnTo>
                    <a:pt x="7735871" y="34718"/>
                  </a:lnTo>
                  <a:lnTo>
                    <a:pt x="7723632" y="16763"/>
                  </a:lnTo>
                  <a:lnTo>
                    <a:pt x="7705677" y="4524"/>
                  </a:lnTo>
                  <a:lnTo>
                    <a:pt x="7684008" y="0"/>
                  </a:lnTo>
                  <a:close/>
                </a:path>
              </a:pathLst>
            </a:custGeom>
            <a:grpFill/>
            <a:ln w="3175">
              <a:solidFill>
                <a:schemeClr val="bg2">
                  <a:lumMod val="50000"/>
                </a:schemeClr>
              </a:solidFill>
            </a:ln>
          </p:spPr>
          <p:txBody>
            <a:bodyPr wrap="square" lIns="0" tIns="0" rIns="0" bIns="0" rtlCol="0"/>
            <a:lstStyle/>
            <a:p>
              <a:pPr defTabSz="829178"/>
              <a:endParaRPr sz="1632" dirty="0">
                <a:solidFill>
                  <a:prstClr val="black"/>
                </a:solidFill>
                <a:latin typeface="Calibri"/>
              </a:endParaRPr>
            </a:p>
          </p:txBody>
        </p:sp>
        <p:sp>
          <p:nvSpPr>
            <p:cNvPr id="20" name="object 10"/>
            <p:cNvSpPr txBox="1"/>
            <p:nvPr/>
          </p:nvSpPr>
          <p:spPr>
            <a:xfrm>
              <a:off x="2062959" y="-467103"/>
              <a:ext cx="7217781" cy="346464"/>
            </a:xfrm>
            <a:prstGeom prst="rect">
              <a:avLst/>
            </a:prstGeom>
            <a:noFill/>
            <a:ln>
              <a:noFill/>
            </a:ln>
          </p:spPr>
          <p:txBody>
            <a:bodyPr vert="horz" wrap="square" lIns="0" tIns="11516" rIns="0" bIns="0" rtlCol="0">
              <a:spAutoFit/>
            </a:bodyPr>
            <a:lstStyle/>
            <a:p>
              <a:pPr marL="11516" defTabSz="829178">
                <a:spcBef>
                  <a:spcPts val="91"/>
                </a:spcBef>
              </a:pPr>
              <a:r>
                <a:rPr lang="ja-JP" altLang="en-US" sz="2176" b="1" dirty="0">
                  <a:solidFill>
                    <a:prstClr val="black"/>
                  </a:solidFill>
                  <a:latin typeface="ＭＳ ゴシック"/>
                  <a:cs typeface="ＭＳ ゴシック"/>
                </a:rPr>
                <a:t>③</a:t>
              </a:r>
              <a:r>
                <a:rPr sz="2176" b="1" dirty="0" err="1">
                  <a:solidFill>
                    <a:prstClr val="black"/>
                  </a:solidFill>
                  <a:latin typeface="ＭＳ ゴシック" panose="020B0609070205080204" pitchFamily="49" charset="-128"/>
                  <a:ea typeface="ＭＳ ゴシック" panose="020B0609070205080204" pitchFamily="49" charset="-128"/>
                  <a:cs typeface="ＭＳ ゴシック"/>
                </a:rPr>
                <a:t>令和</a:t>
              </a:r>
              <a:r>
                <a:rPr lang="ja-JP" altLang="en-US" sz="2176" b="1" dirty="0">
                  <a:solidFill>
                    <a:prstClr val="black"/>
                  </a:solidFill>
                  <a:latin typeface="ＭＳ ゴシック" panose="020B0609070205080204" pitchFamily="49" charset="-128"/>
                  <a:ea typeface="ＭＳ ゴシック" panose="020B0609070205080204" pitchFamily="49" charset="-128"/>
                  <a:cs typeface="ＭＳ ゴシック"/>
                </a:rPr>
                <a:t>６</a:t>
              </a:r>
              <a:r>
                <a:rPr sz="2176" b="1" dirty="0" err="1">
                  <a:solidFill>
                    <a:prstClr val="black"/>
                  </a:solidFill>
                  <a:latin typeface="ＭＳ ゴシック" panose="020B0609070205080204" pitchFamily="49" charset="-128"/>
                  <a:ea typeface="ＭＳ ゴシック" panose="020B0609070205080204" pitchFamily="49" charset="-128"/>
                  <a:cs typeface="ＭＳ ゴシック"/>
                </a:rPr>
                <a:t>年度</a:t>
              </a:r>
              <a:r>
                <a:rPr lang="ja-JP" altLang="en-US" sz="2176" b="1" dirty="0">
                  <a:solidFill>
                    <a:prstClr val="black"/>
                  </a:solidFill>
                  <a:latin typeface="ＭＳ ゴシック" panose="020B0609070205080204" pitchFamily="49" charset="-128"/>
                  <a:ea typeface="ＭＳ ゴシック" panose="020B0609070205080204" pitchFamily="49" charset="-128"/>
                  <a:cs typeface="ＭＳ ゴシック"/>
                </a:rPr>
                <a:t>（令和７年３月卒向け）</a:t>
              </a:r>
              <a:r>
                <a:rPr sz="2176" b="1" dirty="0" err="1">
                  <a:solidFill>
                    <a:prstClr val="black"/>
                  </a:solidFill>
                  <a:latin typeface="ＭＳ ゴシック"/>
                  <a:cs typeface="ＭＳ ゴシック"/>
                </a:rPr>
                <a:t>の求人票（高卒）を利用する方</a:t>
              </a:r>
              <a:r>
                <a:rPr sz="2176" b="1" spc="-9" dirty="0" err="1">
                  <a:solidFill>
                    <a:prstClr val="black"/>
                  </a:solidFill>
                  <a:latin typeface="ＭＳ ゴシック"/>
                  <a:cs typeface="ＭＳ ゴシック"/>
                </a:rPr>
                <a:t>法</a:t>
              </a:r>
              <a:endParaRPr sz="2176" dirty="0">
                <a:solidFill>
                  <a:prstClr val="black"/>
                </a:solidFill>
                <a:latin typeface="ＭＳ ゴシック"/>
                <a:cs typeface="ＭＳ ゴシック"/>
              </a:endParaRPr>
            </a:p>
          </p:txBody>
        </p:sp>
      </p:grpSp>
      <p:grpSp>
        <p:nvGrpSpPr>
          <p:cNvPr id="28" name="グループ化 27"/>
          <p:cNvGrpSpPr/>
          <p:nvPr/>
        </p:nvGrpSpPr>
        <p:grpSpPr>
          <a:xfrm>
            <a:off x="1842656" y="1755659"/>
            <a:ext cx="9138692" cy="538966"/>
            <a:chOff x="2299281" y="3091455"/>
            <a:chExt cx="7004258" cy="538966"/>
          </a:xfrm>
          <a:solidFill>
            <a:schemeClr val="accent2">
              <a:lumMod val="20000"/>
              <a:lumOff val="80000"/>
            </a:schemeClr>
          </a:solidFill>
        </p:grpSpPr>
        <p:grpSp>
          <p:nvGrpSpPr>
            <p:cNvPr id="29" name="object 3"/>
            <p:cNvGrpSpPr/>
            <p:nvPr/>
          </p:nvGrpSpPr>
          <p:grpSpPr>
            <a:xfrm>
              <a:off x="2299281" y="3091455"/>
              <a:ext cx="7004258" cy="538966"/>
              <a:chOff x="1159763" y="3409188"/>
              <a:chExt cx="7724140" cy="594360"/>
            </a:xfrm>
            <a:grpFill/>
          </p:grpSpPr>
          <p:sp>
            <p:nvSpPr>
              <p:cNvPr id="31" name="object 4"/>
              <p:cNvSpPr/>
              <p:nvPr/>
            </p:nvSpPr>
            <p:spPr>
              <a:xfrm>
                <a:off x="1168907" y="3418332"/>
                <a:ext cx="7705725" cy="576580"/>
              </a:xfrm>
              <a:custGeom>
                <a:avLst/>
                <a:gdLst/>
                <a:ahLst/>
                <a:cxnLst/>
                <a:rect l="l" t="t" r="r" b="b"/>
                <a:pathLst>
                  <a:path w="7705725" h="576579">
                    <a:moveTo>
                      <a:pt x="7661148" y="0"/>
                    </a:moveTo>
                    <a:lnTo>
                      <a:pt x="44195" y="0"/>
                    </a:lnTo>
                    <a:lnTo>
                      <a:pt x="27003" y="3476"/>
                    </a:lnTo>
                    <a:lnTo>
                      <a:pt x="12953" y="12953"/>
                    </a:lnTo>
                    <a:lnTo>
                      <a:pt x="3476" y="27003"/>
                    </a:lnTo>
                    <a:lnTo>
                      <a:pt x="0" y="44195"/>
                    </a:lnTo>
                    <a:lnTo>
                      <a:pt x="0" y="531876"/>
                    </a:lnTo>
                    <a:lnTo>
                      <a:pt x="3476" y="549068"/>
                    </a:lnTo>
                    <a:lnTo>
                      <a:pt x="12953" y="563118"/>
                    </a:lnTo>
                    <a:lnTo>
                      <a:pt x="27003" y="572595"/>
                    </a:lnTo>
                    <a:lnTo>
                      <a:pt x="44195" y="576072"/>
                    </a:lnTo>
                    <a:lnTo>
                      <a:pt x="7661148" y="576072"/>
                    </a:lnTo>
                    <a:lnTo>
                      <a:pt x="7678340" y="572595"/>
                    </a:lnTo>
                    <a:lnTo>
                      <a:pt x="7692390" y="563117"/>
                    </a:lnTo>
                    <a:lnTo>
                      <a:pt x="7701867" y="549068"/>
                    </a:lnTo>
                    <a:lnTo>
                      <a:pt x="7705344" y="531876"/>
                    </a:lnTo>
                    <a:lnTo>
                      <a:pt x="7705344" y="44195"/>
                    </a:lnTo>
                    <a:lnTo>
                      <a:pt x="7701867" y="27003"/>
                    </a:lnTo>
                    <a:lnTo>
                      <a:pt x="7692390" y="12953"/>
                    </a:lnTo>
                    <a:lnTo>
                      <a:pt x="7678340" y="3476"/>
                    </a:lnTo>
                    <a:lnTo>
                      <a:pt x="7661148" y="0"/>
                    </a:lnTo>
                    <a:close/>
                  </a:path>
                </a:pathLst>
              </a:custGeom>
              <a:grpFill/>
              <a:ln w="3175">
                <a:solidFill>
                  <a:schemeClr val="tx1"/>
                </a:solidFill>
              </a:ln>
            </p:spPr>
            <p:txBody>
              <a:bodyPr wrap="square" lIns="0" tIns="0" rIns="0" bIns="0" rtlCol="0"/>
              <a:lstStyle/>
              <a:p>
                <a:pPr defTabSz="829178"/>
                <a:endParaRPr sz="1632" dirty="0">
                  <a:solidFill>
                    <a:prstClr val="black"/>
                  </a:solidFill>
                  <a:latin typeface="Calibri"/>
                </a:endParaRPr>
              </a:p>
            </p:txBody>
          </p:sp>
          <p:sp>
            <p:nvSpPr>
              <p:cNvPr id="32" name="object 5"/>
              <p:cNvSpPr/>
              <p:nvPr/>
            </p:nvSpPr>
            <p:spPr>
              <a:xfrm>
                <a:off x="1159763" y="3409188"/>
                <a:ext cx="7724140" cy="594360"/>
              </a:xfrm>
              <a:custGeom>
                <a:avLst/>
                <a:gdLst/>
                <a:ahLst/>
                <a:cxnLst/>
                <a:rect l="l" t="t" r="r" b="b"/>
                <a:pathLst>
                  <a:path w="7724140" h="594360">
                    <a:moveTo>
                      <a:pt x="7690104" y="591312"/>
                    </a:moveTo>
                    <a:lnTo>
                      <a:pt x="33528" y="591312"/>
                    </a:lnTo>
                    <a:lnTo>
                      <a:pt x="41148" y="594360"/>
                    </a:lnTo>
                    <a:lnTo>
                      <a:pt x="7682484" y="594360"/>
                    </a:lnTo>
                    <a:lnTo>
                      <a:pt x="7690104" y="591312"/>
                    </a:lnTo>
                    <a:close/>
                  </a:path>
                  <a:path w="7724140" h="594360">
                    <a:moveTo>
                      <a:pt x="35052" y="24384"/>
                    </a:moveTo>
                    <a:lnTo>
                      <a:pt x="7620" y="24384"/>
                    </a:lnTo>
                    <a:lnTo>
                      <a:pt x="4572" y="32004"/>
                    </a:lnTo>
                    <a:lnTo>
                      <a:pt x="3047" y="33528"/>
                    </a:lnTo>
                    <a:lnTo>
                      <a:pt x="1524" y="41148"/>
                    </a:lnTo>
                    <a:lnTo>
                      <a:pt x="0" y="42672"/>
                    </a:lnTo>
                    <a:lnTo>
                      <a:pt x="0" y="553212"/>
                    </a:lnTo>
                    <a:lnTo>
                      <a:pt x="1524" y="553212"/>
                    </a:lnTo>
                    <a:lnTo>
                      <a:pt x="3048" y="560832"/>
                    </a:lnTo>
                    <a:lnTo>
                      <a:pt x="3048" y="562356"/>
                    </a:lnTo>
                    <a:lnTo>
                      <a:pt x="4572" y="562356"/>
                    </a:lnTo>
                    <a:lnTo>
                      <a:pt x="4572" y="563880"/>
                    </a:lnTo>
                    <a:lnTo>
                      <a:pt x="7620" y="569976"/>
                    </a:lnTo>
                    <a:lnTo>
                      <a:pt x="9144" y="571500"/>
                    </a:lnTo>
                    <a:lnTo>
                      <a:pt x="15240" y="579120"/>
                    </a:lnTo>
                    <a:lnTo>
                      <a:pt x="16764" y="580644"/>
                    </a:lnTo>
                    <a:lnTo>
                      <a:pt x="22860" y="585216"/>
                    </a:lnTo>
                    <a:lnTo>
                      <a:pt x="22860" y="586739"/>
                    </a:lnTo>
                    <a:lnTo>
                      <a:pt x="24384" y="586739"/>
                    </a:lnTo>
                    <a:lnTo>
                      <a:pt x="32004" y="589788"/>
                    </a:lnTo>
                    <a:lnTo>
                      <a:pt x="32004" y="591312"/>
                    </a:lnTo>
                    <a:lnTo>
                      <a:pt x="7691628" y="591312"/>
                    </a:lnTo>
                    <a:lnTo>
                      <a:pt x="7691628" y="589788"/>
                    </a:lnTo>
                    <a:lnTo>
                      <a:pt x="7699248" y="586739"/>
                    </a:lnTo>
                    <a:lnTo>
                      <a:pt x="7700771" y="585216"/>
                    </a:lnTo>
                    <a:lnTo>
                      <a:pt x="7706867" y="580644"/>
                    </a:lnTo>
                    <a:lnTo>
                      <a:pt x="7708392" y="579120"/>
                    </a:lnTo>
                    <a:lnTo>
                      <a:pt x="7710830" y="576072"/>
                    </a:lnTo>
                    <a:lnTo>
                      <a:pt x="47244" y="576072"/>
                    </a:lnTo>
                    <a:lnTo>
                      <a:pt x="38100" y="573024"/>
                    </a:lnTo>
                    <a:lnTo>
                      <a:pt x="41148" y="573024"/>
                    </a:lnTo>
                    <a:lnTo>
                      <a:pt x="33528" y="569976"/>
                    </a:lnTo>
                    <a:lnTo>
                      <a:pt x="35052" y="569976"/>
                    </a:lnTo>
                    <a:lnTo>
                      <a:pt x="29971" y="566927"/>
                    </a:lnTo>
                    <a:lnTo>
                      <a:pt x="28956" y="566927"/>
                    </a:lnTo>
                    <a:lnTo>
                      <a:pt x="27432" y="565404"/>
                    </a:lnTo>
                    <a:lnTo>
                      <a:pt x="27813" y="565404"/>
                    </a:lnTo>
                    <a:lnTo>
                      <a:pt x="24384" y="560832"/>
                    </a:lnTo>
                    <a:lnTo>
                      <a:pt x="22098" y="556260"/>
                    </a:lnTo>
                    <a:lnTo>
                      <a:pt x="21336" y="556260"/>
                    </a:lnTo>
                    <a:lnTo>
                      <a:pt x="20319" y="550163"/>
                    </a:lnTo>
                    <a:lnTo>
                      <a:pt x="19812" y="550163"/>
                    </a:lnTo>
                    <a:lnTo>
                      <a:pt x="18288" y="541020"/>
                    </a:lnTo>
                    <a:lnTo>
                      <a:pt x="18288" y="53339"/>
                    </a:lnTo>
                    <a:lnTo>
                      <a:pt x="19812" y="45720"/>
                    </a:lnTo>
                    <a:lnTo>
                      <a:pt x="20116" y="45720"/>
                    </a:lnTo>
                    <a:lnTo>
                      <a:pt x="21336" y="39624"/>
                    </a:lnTo>
                    <a:lnTo>
                      <a:pt x="21945" y="39624"/>
                    </a:lnTo>
                    <a:lnTo>
                      <a:pt x="24383" y="33528"/>
                    </a:lnTo>
                    <a:lnTo>
                      <a:pt x="25526" y="33528"/>
                    </a:lnTo>
                    <a:lnTo>
                      <a:pt x="27813" y="30480"/>
                    </a:lnTo>
                    <a:lnTo>
                      <a:pt x="27432" y="30480"/>
                    </a:lnTo>
                    <a:lnTo>
                      <a:pt x="28956" y="28956"/>
                    </a:lnTo>
                    <a:lnTo>
                      <a:pt x="29337" y="28956"/>
                    </a:lnTo>
                    <a:lnTo>
                      <a:pt x="35052" y="24384"/>
                    </a:lnTo>
                    <a:close/>
                  </a:path>
                  <a:path w="7724140" h="594360">
                    <a:moveTo>
                      <a:pt x="45720" y="574548"/>
                    </a:moveTo>
                    <a:lnTo>
                      <a:pt x="47244" y="576072"/>
                    </a:lnTo>
                    <a:lnTo>
                      <a:pt x="53340" y="576072"/>
                    </a:lnTo>
                    <a:lnTo>
                      <a:pt x="45720" y="574548"/>
                    </a:lnTo>
                    <a:close/>
                  </a:path>
                  <a:path w="7724140" h="594360">
                    <a:moveTo>
                      <a:pt x="7677911" y="574548"/>
                    </a:moveTo>
                    <a:lnTo>
                      <a:pt x="7668767" y="576072"/>
                    </a:lnTo>
                    <a:lnTo>
                      <a:pt x="7676388" y="576072"/>
                    </a:lnTo>
                    <a:lnTo>
                      <a:pt x="7677911" y="574548"/>
                    </a:lnTo>
                    <a:close/>
                  </a:path>
                  <a:path w="7724140" h="594360">
                    <a:moveTo>
                      <a:pt x="7694675" y="565404"/>
                    </a:moveTo>
                    <a:lnTo>
                      <a:pt x="7688580" y="569976"/>
                    </a:lnTo>
                    <a:lnTo>
                      <a:pt x="7690104" y="569976"/>
                    </a:lnTo>
                    <a:lnTo>
                      <a:pt x="7682484" y="573024"/>
                    </a:lnTo>
                    <a:lnTo>
                      <a:pt x="7684008" y="573024"/>
                    </a:lnTo>
                    <a:lnTo>
                      <a:pt x="7676388" y="576072"/>
                    </a:lnTo>
                    <a:lnTo>
                      <a:pt x="7710830" y="576072"/>
                    </a:lnTo>
                    <a:lnTo>
                      <a:pt x="7714488" y="571500"/>
                    </a:lnTo>
                    <a:lnTo>
                      <a:pt x="7714488" y="569976"/>
                    </a:lnTo>
                    <a:lnTo>
                      <a:pt x="7716774" y="566927"/>
                    </a:lnTo>
                    <a:lnTo>
                      <a:pt x="7693152" y="566927"/>
                    </a:lnTo>
                    <a:lnTo>
                      <a:pt x="7694675" y="565404"/>
                    </a:lnTo>
                    <a:close/>
                  </a:path>
                  <a:path w="7724140" h="594360">
                    <a:moveTo>
                      <a:pt x="27432" y="565404"/>
                    </a:moveTo>
                    <a:lnTo>
                      <a:pt x="28956" y="566927"/>
                    </a:lnTo>
                    <a:lnTo>
                      <a:pt x="28124" y="565819"/>
                    </a:lnTo>
                    <a:lnTo>
                      <a:pt x="27432" y="565404"/>
                    </a:lnTo>
                    <a:close/>
                  </a:path>
                  <a:path w="7724140" h="594360">
                    <a:moveTo>
                      <a:pt x="28124" y="565819"/>
                    </a:moveTo>
                    <a:lnTo>
                      <a:pt x="28956" y="566927"/>
                    </a:lnTo>
                    <a:lnTo>
                      <a:pt x="29971" y="566927"/>
                    </a:lnTo>
                    <a:lnTo>
                      <a:pt x="28124" y="565819"/>
                    </a:lnTo>
                    <a:close/>
                  </a:path>
                  <a:path w="7724140" h="594360">
                    <a:moveTo>
                      <a:pt x="7721498" y="554736"/>
                    </a:moveTo>
                    <a:lnTo>
                      <a:pt x="7702296" y="554736"/>
                    </a:lnTo>
                    <a:lnTo>
                      <a:pt x="7697724" y="560832"/>
                    </a:lnTo>
                    <a:lnTo>
                      <a:pt x="7699248" y="560832"/>
                    </a:lnTo>
                    <a:lnTo>
                      <a:pt x="7693152" y="566927"/>
                    </a:lnTo>
                    <a:lnTo>
                      <a:pt x="7716774" y="566927"/>
                    </a:lnTo>
                    <a:lnTo>
                      <a:pt x="7719059" y="563880"/>
                    </a:lnTo>
                    <a:lnTo>
                      <a:pt x="7719059" y="560832"/>
                    </a:lnTo>
                    <a:lnTo>
                      <a:pt x="7721498" y="554736"/>
                    </a:lnTo>
                    <a:close/>
                  </a:path>
                  <a:path w="7724140" h="594360">
                    <a:moveTo>
                      <a:pt x="27813" y="565404"/>
                    </a:moveTo>
                    <a:lnTo>
                      <a:pt x="27432" y="565404"/>
                    </a:lnTo>
                    <a:lnTo>
                      <a:pt x="28124" y="565819"/>
                    </a:lnTo>
                    <a:lnTo>
                      <a:pt x="27813" y="565404"/>
                    </a:lnTo>
                    <a:close/>
                  </a:path>
                  <a:path w="7724140" h="594360">
                    <a:moveTo>
                      <a:pt x="21336" y="554736"/>
                    </a:moveTo>
                    <a:lnTo>
                      <a:pt x="21336" y="556260"/>
                    </a:lnTo>
                    <a:lnTo>
                      <a:pt x="22098" y="556260"/>
                    </a:lnTo>
                    <a:lnTo>
                      <a:pt x="21336" y="554736"/>
                    </a:lnTo>
                    <a:close/>
                  </a:path>
                  <a:path w="7724140" h="594360">
                    <a:moveTo>
                      <a:pt x="7703819" y="547116"/>
                    </a:moveTo>
                    <a:lnTo>
                      <a:pt x="7700771" y="556260"/>
                    </a:lnTo>
                    <a:lnTo>
                      <a:pt x="7702296" y="554736"/>
                    </a:lnTo>
                    <a:lnTo>
                      <a:pt x="7721498" y="554736"/>
                    </a:lnTo>
                    <a:lnTo>
                      <a:pt x="7722108" y="553212"/>
                    </a:lnTo>
                    <a:lnTo>
                      <a:pt x="7722108" y="551688"/>
                    </a:lnTo>
                    <a:lnTo>
                      <a:pt x="7722325" y="550163"/>
                    </a:lnTo>
                    <a:lnTo>
                      <a:pt x="7703819" y="550163"/>
                    </a:lnTo>
                    <a:lnTo>
                      <a:pt x="7703819" y="547116"/>
                    </a:lnTo>
                    <a:close/>
                  </a:path>
                  <a:path w="7724140" h="594360">
                    <a:moveTo>
                      <a:pt x="19812" y="547116"/>
                    </a:moveTo>
                    <a:lnTo>
                      <a:pt x="19812" y="550163"/>
                    </a:lnTo>
                    <a:lnTo>
                      <a:pt x="20319" y="550163"/>
                    </a:lnTo>
                    <a:lnTo>
                      <a:pt x="19812" y="547116"/>
                    </a:lnTo>
                    <a:close/>
                  </a:path>
                  <a:path w="7724140" h="594360">
                    <a:moveTo>
                      <a:pt x="7722412" y="45720"/>
                    </a:moveTo>
                    <a:lnTo>
                      <a:pt x="7703819" y="45720"/>
                    </a:lnTo>
                    <a:lnTo>
                      <a:pt x="7703819" y="550163"/>
                    </a:lnTo>
                    <a:lnTo>
                      <a:pt x="7722325" y="550163"/>
                    </a:lnTo>
                    <a:lnTo>
                      <a:pt x="7723632" y="541020"/>
                    </a:lnTo>
                    <a:lnTo>
                      <a:pt x="7723632" y="51816"/>
                    </a:lnTo>
                    <a:lnTo>
                      <a:pt x="7722412" y="45720"/>
                    </a:lnTo>
                    <a:close/>
                  </a:path>
                  <a:path w="7724140" h="594360">
                    <a:moveTo>
                      <a:pt x="20116" y="45720"/>
                    </a:moveTo>
                    <a:lnTo>
                      <a:pt x="19812" y="45720"/>
                    </a:lnTo>
                    <a:lnTo>
                      <a:pt x="19812" y="47244"/>
                    </a:lnTo>
                    <a:lnTo>
                      <a:pt x="20116" y="45720"/>
                    </a:lnTo>
                    <a:close/>
                  </a:path>
                  <a:path w="7724140" h="594360">
                    <a:moveTo>
                      <a:pt x="7700771" y="39624"/>
                    </a:moveTo>
                    <a:lnTo>
                      <a:pt x="7703819" y="47244"/>
                    </a:lnTo>
                    <a:lnTo>
                      <a:pt x="7703819" y="45720"/>
                    </a:lnTo>
                    <a:lnTo>
                      <a:pt x="7722412" y="45720"/>
                    </a:lnTo>
                    <a:lnTo>
                      <a:pt x="7722108" y="44196"/>
                    </a:lnTo>
                    <a:lnTo>
                      <a:pt x="7722108" y="41148"/>
                    </a:lnTo>
                    <a:lnTo>
                      <a:pt x="7702296" y="41148"/>
                    </a:lnTo>
                    <a:lnTo>
                      <a:pt x="7700771" y="39624"/>
                    </a:lnTo>
                    <a:close/>
                  </a:path>
                  <a:path w="7724140" h="594360">
                    <a:moveTo>
                      <a:pt x="21945" y="39624"/>
                    </a:moveTo>
                    <a:lnTo>
                      <a:pt x="21336" y="39624"/>
                    </a:lnTo>
                    <a:lnTo>
                      <a:pt x="21336" y="41148"/>
                    </a:lnTo>
                    <a:lnTo>
                      <a:pt x="21945" y="39624"/>
                    </a:lnTo>
                    <a:close/>
                  </a:path>
                  <a:path w="7724140" h="594360">
                    <a:moveTo>
                      <a:pt x="7697724" y="33528"/>
                    </a:moveTo>
                    <a:lnTo>
                      <a:pt x="7702296" y="41148"/>
                    </a:lnTo>
                    <a:lnTo>
                      <a:pt x="7722108" y="41148"/>
                    </a:lnTo>
                    <a:lnTo>
                      <a:pt x="7719669" y="35051"/>
                    </a:lnTo>
                    <a:lnTo>
                      <a:pt x="7699248" y="35051"/>
                    </a:lnTo>
                    <a:lnTo>
                      <a:pt x="7697724" y="33528"/>
                    </a:lnTo>
                    <a:close/>
                  </a:path>
                  <a:path w="7724140" h="594360">
                    <a:moveTo>
                      <a:pt x="25526" y="33528"/>
                    </a:moveTo>
                    <a:lnTo>
                      <a:pt x="24384" y="33528"/>
                    </a:lnTo>
                    <a:lnTo>
                      <a:pt x="24384" y="35051"/>
                    </a:lnTo>
                    <a:lnTo>
                      <a:pt x="25526" y="33528"/>
                    </a:lnTo>
                    <a:close/>
                  </a:path>
                  <a:path w="7724140" h="594360">
                    <a:moveTo>
                      <a:pt x="7714488" y="24384"/>
                    </a:moveTo>
                    <a:lnTo>
                      <a:pt x="7688580" y="24384"/>
                    </a:lnTo>
                    <a:lnTo>
                      <a:pt x="7694676" y="28956"/>
                    </a:lnTo>
                    <a:lnTo>
                      <a:pt x="7693152" y="28956"/>
                    </a:lnTo>
                    <a:lnTo>
                      <a:pt x="7699248" y="35051"/>
                    </a:lnTo>
                    <a:lnTo>
                      <a:pt x="7719669" y="35051"/>
                    </a:lnTo>
                    <a:lnTo>
                      <a:pt x="7719060" y="33528"/>
                    </a:lnTo>
                    <a:lnTo>
                      <a:pt x="7719059" y="32004"/>
                    </a:lnTo>
                    <a:lnTo>
                      <a:pt x="7714488" y="24384"/>
                    </a:lnTo>
                    <a:close/>
                  </a:path>
                  <a:path w="7724140" h="594360">
                    <a:moveTo>
                      <a:pt x="28956" y="28956"/>
                    </a:moveTo>
                    <a:lnTo>
                      <a:pt x="27432" y="30480"/>
                    </a:lnTo>
                    <a:lnTo>
                      <a:pt x="28384" y="29718"/>
                    </a:lnTo>
                    <a:lnTo>
                      <a:pt x="28956" y="28956"/>
                    </a:lnTo>
                    <a:close/>
                  </a:path>
                  <a:path w="7724140" h="594360">
                    <a:moveTo>
                      <a:pt x="28384" y="29718"/>
                    </a:moveTo>
                    <a:lnTo>
                      <a:pt x="27432" y="30480"/>
                    </a:lnTo>
                    <a:lnTo>
                      <a:pt x="27813" y="30480"/>
                    </a:lnTo>
                    <a:lnTo>
                      <a:pt x="28384" y="29718"/>
                    </a:lnTo>
                    <a:close/>
                  </a:path>
                  <a:path w="7724140" h="594360">
                    <a:moveTo>
                      <a:pt x="29337" y="28956"/>
                    </a:moveTo>
                    <a:lnTo>
                      <a:pt x="28956" y="28956"/>
                    </a:lnTo>
                    <a:lnTo>
                      <a:pt x="28384" y="29718"/>
                    </a:lnTo>
                    <a:lnTo>
                      <a:pt x="29337" y="28956"/>
                    </a:lnTo>
                    <a:close/>
                  </a:path>
                  <a:path w="7724140" h="594360">
                    <a:moveTo>
                      <a:pt x="7708392" y="15239"/>
                    </a:moveTo>
                    <a:lnTo>
                      <a:pt x="15240" y="15239"/>
                    </a:lnTo>
                    <a:lnTo>
                      <a:pt x="15240" y="16763"/>
                    </a:lnTo>
                    <a:lnTo>
                      <a:pt x="9144" y="22860"/>
                    </a:lnTo>
                    <a:lnTo>
                      <a:pt x="9144" y="24384"/>
                    </a:lnTo>
                    <a:lnTo>
                      <a:pt x="35052" y="24384"/>
                    </a:lnTo>
                    <a:lnTo>
                      <a:pt x="33528" y="25908"/>
                    </a:lnTo>
                    <a:lnTo>
                      <a:pt x="41148" y="21336"/>
                    </a:lnTo>
                    <a:lnTo>
                      <a:pt x="38100" y="21336"/>
                    </a:lnTo>
                    <a:lnTo>
                      <a:pt x="47244" y="19812"/>
                    </a:lnTo>
                    <a:lnTo>
                      <a:pt x="45720" y="19812"/>
                    </a:lnTo>
                    <a:lnTo>
                      <a:pt x="53340" y="18287"/>
                    </a:lnTo>
                    <a:lnTo>
                      <a:pt x="7709915" y="18287"/>
                    </a:lnTo>
                    <a:lnTo>
                      <a:pt x="7708392" y="16763"/>
                    </a:lnTo>
                    <a:lnTo>
                      <a:pt x="7708392" y="15239"/>
                    </a:lnTo>
                    <a:close/>
                  </a:path>
                  <a:path w="7724140" h="594360">
                    <a:moveTo>
                      <a:pt x="7709915" y="18287"/>
                    </a:moveTo>
                    <a:lnTo>
                      <a:pt x="7670292" y="18287"/>
                    </a:lnTo>
                    <a:lnTo>
                      <a:pt x="7677911" y="19812"/>
                    </a:lnTo>
                    <a:lnTo>
                      <a:pt x="7676388" y="19812"/>
                    </a:lnTo>
                    <a:lnTo>
                      <a:pt x="7684008" y="21336"/>
                    </a:lnTo>
                    <a:lnTo>
                      <a:pt x="7682484" y="21336"/>
                    </a:lnTo>
                    <a:lnTo>
                      <a:pt x="7690104" y="25908"/>
                    </a:lnTo>
                    <a:lnTo>
                      <a:pt x="7688580" y="24384"/>
                    </a:lnTo>
                    <a:lnTo>
                      <a:pt x="7714488" y="24384"/>
                    </a:lnTo>
                    <a:lnTo>
                      <a:pt x="7714488" y="22860"/>
                    </a:lnTo>
                    <a:lnTo>
                      <a:pt x="7709915" y="18287"/>
                    </a:lnTo>
                    <a:close/>
                  </a:path>
                  <a:path w="7724140" h="594360">
                    <a:moveTo>
                      <a:pt x="7700771" y="9144"/>
                    </a:moveTo>
                    <a:lnTo>
                      <a:pt x="22860" y="9144"/>
                    </a:lnTo>
                    <a:lnTo>
                      <a:pt x="16764" y="15239"/>
                    </a:lnTo>
                    <a:lnTo>
                      <a:pt x="7706867" y="15239"/>
                    </a:lnTo>
                    <a:lnTo>
                      <a:pt x="7700771" y="9144"/>
                    </a:lnTo>
                    <a:close/>
                  </a:path>
                  <a:path w="7724140" h="594360">
                    <a:moveTo>
                      <a:pt x="7691628" y="4572"/>
                    </a:moveTo>
                    <a:lnTo>
                      <a:pt x="32004" y="4572"/>
                    </a:lnTo>
                    <a:lnTo>
                      <a:pt x="24384" y="9144"/>
                    </a:lnTo>
                    <a:lnTo>
                      <a:pt x="7699248" y="9144"/>
                    </a:lnTo>
                    <a:lnTo>
                      <a:pt x="7691628" y="4572"/>
                    </a:lnTo>
                    <a:close/>
                  </a:path>
                  <a:path w="7724140" h="594360">
                    <a:moveTo>
                      <a:pt x="7682484" y="1524"/>
                    </a:moveTo>
                    <a:lnTo>
                      <a:pt x="41148" y="1524"/>
                    </a:lnTo>
                    <a:lnTo>
                      <a:pt x="33528" y="4572"/>
                    </a:lnTo>
                    <a:lnTo>
                      <a:pt x="7690104" y="4572"/>
                    </a:lnTo>
                    <a:lnTo>
                      <a:pt x="7682484" y="1524"/>
                    </a:lnTo>
                    <a:close/>
                  </a:path>
                  <a:path w="7724140" h="594360">
                    <a:moveTo>
                      <a:pt x="7670292" y="0"/>
                    </a:moveTo>
                    <a:lnTo>
                      <a:pt x="51816" y="0"/>
                    </a:lnTo>
                    <a:lnTo>
                      <a:pt x="42672" y="1524"/>
                    </a:lnTo>
                    <a:lnTo>
                      <a:pt x="7679436" y="1524"/>
                    </a:lnTo>
                    <a:lnTo>
                      <a:pt x="7670292" y="0"/>
                    </a:lnTo>
                    <a:close/>
                  </a:path>
                </a:pathLst>
              </a:custGeom>
              <a:grpFill/>
            </p:spPr>
            <p:txBody>
              <a:bodyPr wrap="square" lIns="0" tIns="0" rIns="0" bIns="0" rtlCol="0"/>
              <a:lstStyle/>
              <a:p>
                <a:pPr defTabSz="829178"/>
                <a:endParaRPr sz="1632" dirty="0">
                  <a:solidFill>
                    <a:prstClr val="black"/>
                  </a:solidFill>
                  <a:latin typeface="Calibri"/>
                </a:endParaRPr>
              </a:p>
            </p:txBody>
          </p:sp>
        </p:grpSp>
        <p:sp>
          <p:nvSpPr>
            <p:cNvPr id="30" name="object 6"/>
            <p:cNvSpPr txBox="1"/>
            <p:nvPr/>
          </p:nvSpPr>
          <p:spPr>
            <a:xfrm>
              <a:off x="2391413" y="3193259"/>
              <a:ext cx="6688708" cy="346464"/>
            </a:xfrm>
            <a:prstGeom prst="rect">
              <a:avLst/>
            </a:prstGeom>
            <a:grpFill/>
          </p:spPr>
          <p:txBody>
            <a:bodyPr vert="horz" wrap="square" lIns="0" tIns="11516" rIns="0" bIns="0" rtlCol="0">
              <a:spAutoFit/>
            </a:bodyPr>
            <a:lstStyle/>
            <a:p>
              <a:pPr marL="11516" defTabSz="829178">
                <a:spcBef>
                  <a:spcPts val="91"/>
                </a:spcBef>
              </a:pPr>
              <a:r>
                <a:rPr lang="ja-JP" altLang="en-US" sz="2176" b="1" dirty="0">
                  <a:solidFill>
                    <a:prstClr val="black"/>
                  </a:solidFill>
                  <a:latin typeface="ＭＳ ゴシック"/>
                  <a:cs typeface="ＭＳ ゴシック"/>
                </a:rPr>
                <a:t>①</a:t>
              </a:r>
              <a:r>
                <a:rPr sz="2176" b="1" dirty="0" err="1">
                  <a:solidFill>
                    <a:prstClr val="black"/>
                  </a:solidFill>
                  <a:latin typeface="ＭＳ ゴシック"/>
                  <a:cs typeface="ＭＳ ゴシック"/>
                </a:rPr>
                <a:t>求人者マイページを開設し求人を</a:t>
              </a:r>
              <a:r>
                <a:rPr lang="ja-JP" altLang="en-US" sz="2176" b="1" dirty="0">
                  <a:solidFill>
                    <a:prstClr val="black"/>
                  </a:solidFill>
                  <a:latin typeface="ＭＳ ゴシック" panose="020B0609070205080204" pitchFamily="49" charset="-128"/>
                  <a:ea typeface="ＭＳ ゴシック" panose="020B0609070205080204" pitchFamily="49" charset="-128"/>
                  <a:cs typeface="ＭＳ ゴシック"/>
                </a:rPr>
                <a:t>申込む</a:t>
              </a:r>
              <a:r>
                <a:rPr sz="2176" b="1" dirty="0" err="1">
                  <a:solidFill>
                    <a:prstClr val="black"/>
                  </a:solidFill>
                  <a:latin typeface="ＭＳ ゴシック"/>
                  <a:cs typeface="ＭＳ ゴシック"/>
                </a:rPr>
                <a:t>方</a:t>
              </a:r>
              <a:r>
                <a:rPr sz="2176" b="1" spc="-9" dirty="0" err="1">
                  <a:solidFill>
                    <a:prstClr val="black"/>
                  </a:solidFill>
                  <a:latin typeface="ＭＳ ゴシック"/>
                  <a:cs typeface="ＭＳ ゴシック"/>
                </a:rPr>
                <a:t>法</a:t>
              </a:r>
              <a:endParaRPr sz="2176" dirty="0">
                <a:solidFill>
                  <a:prstClr val="black"/>
                </a:solidFill>
                <a:latin typeface="ＭＳ ゴシック"/>
                <a:cs typeface="ＭＳ ゴシック"/>
              </a:endParaRPr>
            </a:p>
          </p:txBody>
        </p:sp>
      </p:grpSp>
      <p:sp>
        <p:nvSpPr>
          <p:cNvPr id="37" name="object 29"/>
          <p:cNvSpPr/>
          <p:nvPr/>
        </p:nvSpPr>
        <p:spPr>
          <a:xfrm>
            <a:off x="1842655" y="3235525"/>
            <a:ext cx="9138693" cy="540694"/>
          </a:xfrm>
          <a:prstGeom prst="roundRect">
            <a:avLst>
              <a:gd name="adj" fmla="val 11382"/>
            </a:avLst>
          </a:prstGeom>
          <a:solidFill>
            <a:schemeClr val="accent2">
              <a:lumMod val="20000"/>
              <a:lumOff val="80000"/>
            </a:schemeClr>
          </a:solidFill>
          <a:ln w="19050">
            <a:solidFill>
              <a:schemeClr val="bg2">
                <a:lumMod val="50000"/>
              </a:schemeClr>
            </a:solidFill>
          </a:ln>
        </p:spPr>
        <p:txBody>
          <a:bodyPr wrap="square" lIns="0" tIns="0" rIns="0" bIns="0" rtlCol="0" anchor="ctr"/>
          <a:lstStyle/>
          <a:p>
            <a:pPr marL="82342" defTabSz="829178">
              <a:spcBef>
                <a:spcPts val="91"/>
              </a:spcBef>
            </a:pPr>
            <a:r>
              <a:rPr lang="ja-JP" altLang="en-US" sz="2180" b="1" dirty="0">
                <a:solidFill>
                  <a:prstClr val="black"/>
                </a:solidFill>
                <a:latin typeface="+mn-ea"/>
                <a:cs typeface="ＭＳ ゴシック"/>
              </a:rPr>
              <a:t>②</a:t>
            </a:r>
            <a:r>
              <a:rPr lang="ja-JP" altLang="en-US" sz="2180" b="1" dirty="0">
                <a:solidFill>
                  <a:prstClr val="black"/>
                </a:solidFill>
                <a:latin typeface="ＭＳ Ｐゴシック" panose="020B0600070205080204" pitchFamily="50" charset="-128"/>
                <a:ea typeface="ＭＳ Ｐゴシック" panose="020B0600070205080204" pitchFamily="50" charset="-128"/>
                <a:cs typeface="ＭＳ ゴシック"/>
              </a:rPr>
              <a:t>求人申込書（高卒）に手書きする方</a:t>
            </a:r>
            <a:r>
              <a:rPr lang="ja-JP" altLang="en-US" sz="2180" b="1" spc="-9" dirty="0">
                <a:solidFill>
                  <a:prstClr val="black"/>
                </a:solidFill>
                <a:latin typeface="ＭＳ Ｐゴシック" panose="020B0600070205080204" pitchFamily="50" charset="-128"/>
                <a:ea typeface="ＭＳ Ｐゴシック" panose="020B0600070205080204" pitchFamily="50" charset="-128"/>
                <a:cs typeface="ＭＳ ゴシック"/>
              </a:rPr>
              <a:t>法</a:t>
            </a:r>
            <a:endParaRPr lang="ja-JP" altLang="en-US" sz="2180" dirty="0">
              <a:solidFill>
                <a:prstClr val="black"/>
              </a:solidFill>
              <a:latin typeface="ＭＳ Ｐゴシック" panose="020B0600070205080204" pitchFamily="50" charset="-128"/>
              <a:ea typeface="ＭＳ Ｐゴシック" panose="020B0600070205080204" pitchFamily="50" charset="-128"/>
              <a:cs typeface="ＭＳ ゴシック"/>
            </a:endParaRPr>
          </a:p>
        </p:txBody>
      </p:sp>
      <p:sp>
        <p:nvSpPr>
          <p:cNvPr id="38" name="object 14"/>
          <p:cNvSpPr txBox="1"/>
          <p:nvPr/>
        </p:nvSpPr>
        <p:spPr>
          <a:xfrm>
            <a:off x="2148237" y="3861167"/>
            <a:ext cx="6693316" cy="503490"/>
          </a:xfrm>
          <a:prstGeom prst="rect">
            <a:avLst/>
          </a:prstGeom>
        </p:spPr>
        <p:txBody>
          <a:bodyPr vert="horz" wrap="square" lIns="0" tIns="10941" rIns="0" bIns="0" rtlCol="0">
            <a:spAutoFit/>
          </a:bodyPr>
          <a:lstStyle/>
          <a:p>
            <a:pPr marL="637431" indent="-184838" defTabSz="829178">
              <a:spcBef>
                <a:spcPts val="86"/>
              </a:spcBef>
              <a:buSzPct val="93750"/>
              <a:buFontTx/>
              <a:buChar char="○"/>
              <a:tabLst>
                <a:tab pos="638006" algn="l"/>
              </a:tabLst>
            </a:pP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手</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書きし</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た</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求人</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申</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込書をハ</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ロ</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ーワ</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ー</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クに</a:t>
            </a:r>
            <a:r>
              <a:rPr lang="ja-JP" altLang="en-US" sz="1600" spc="-5" dirty="0">
                <a:solidFill>
                  <a:prstClr val="black"/>
                </a:solidFill>
                <a:latin typeface="ＭＳ Ｐゴシック" panose="020B0600070205080204" pitchFamily="50" charset="-128"/>
                <a:ea typeface="ＭＳ Ｐゴシック" panose="020B0600070205080204" pitchFamily="50" charset="-128"/>
                <a:cs typeface="ＭＳ ゴシック"/>
              </a:rPr>
              <a:t>提出</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a:t>
            </a:r>
            <a:endParaRPr sz="1600" dirty="0">
              <a:solidFill>
                <a:prstClr val="black"/>
              </a:solidFill>
              <a:latin typeface="ＭＳ Ｐゴシック" panose="020B0600070205080204" pitchFamily="50" charset="-128"/>
              <a:ea typeface="ＭＳ Ｐゴシック" panose="020B0600070205080204" pitchFamily="50" charset="-128"/>
              <a:cs typeface="ＭＳ ゴシック"/>
            </a:endParaRPr>
          </a:p>
          <a:p>
            <a:pPr marL="452593" defTabSz="829178">
              <a:buSzPct val="93750"/>
              <a:tabLst>
                <a:tab pos="638006" algn="l"/>
              </a:tabLst>
            </a:pPr>
            <a:endParaRPr sz="1600" dirty="0">
              <a:solidFill>
                <a:prstClr val="black"/>
              </a:solidFill>
              <a:latin typeface="ＭＳ Ｐゴシック" panose="020B0600070205080204" pitchFamily="50" charset="-128"/>
              <a:ea typeface="ＭＳ Ｐゴシック" panose="020B0600070205080204" pitchFamily="50" charset="-128"/>
              <a:cs typeface="ＭＳ ゴシック"/>
            </a:endParaRPr>
          </a:p>
        </p:txBody>
      </p:sp>
      <p:sp>
        <p:nvSpPr>
          <p:cNvPr id="39" name="object 34"/>
          <p:cNvSpPr txBox="1"/>
          <p:nvPr/>
        </p:nvSpPr>
        <p:spPr>
          <a:xfrm>
            <a:off x="2608283" y="2367792"/>
            <a:ext cx="6447440" cy="257269"/>
          </a:xfrm>
          <a:prstGeom prst="rect">
            <a:avLst/>
          </a:prstGeom>
        </p:spPr>
        <p:txBody>
          <a:bodyPr vert="horz" wrap="square" lIns="0" tIns="10941" rIns="0" bIns="0" rtlCol="0">
            <a:spAutoFit/>
          </a:bodyPr>
          <a:lstStyle/>
          <a:p>
            <a:pPr marL="196354" marR="4607" indent="-196354" defTabSz="829178">
              <a:spcBef>
                <a:spcPts val="86"/>
              </a:spcBef>
              <a:buSzPct val="93750"/>
              <a:buFontTx/>
              <a:buChar char="○"/>
              <a:tabLst>
                <a:tab pos="196354" algn="l"/>
              </a:tabLst>
            </a:pP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ハ</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ローワ</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ー</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クイ</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ン</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ターネ</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ッ</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トサ</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ー</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ビス上</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で</a:t>
            </a:r>
            <a:r>
              <a:rPr sz="1600" b="1" spc="-5" dirty="0">
                <a:solidFill>
                  <a:srgbClr val="FF0000"/>
                </a:solidFill>
                <a:latin typeface="ＭＳ Ｐゴシック" panose="020B0600070205080204" pitchFamily="50" charset="-128"/>
                <a:ea typeface="ＭＳ Ｐゴシック" panose="020B0600070205080204" pitchFamily="50" charset="-128"/>
                <a:cs typeface="ＭＳ ゴシック"/>
              </a:rPr>
              <a:t>６月</a:t>
            </a:r>
            <a:r>
              <a:rPr sz="1600" b="1" spc="5" dirty="0">
                <a:solidFill>
                  <a:srgbClr val="FF0000"/>
                </a:solidFill>
                <a:latin typeface="ＭＳ Ｐゴシック" panose="020B0600070205080204" pitchFamily="50" charset="-128"/>
                <a:ea typeface="ＭＳ Ｐゴシック" panose="020B0600070205080204" pitchFamily="50" charset="-128"/>
                <a:cs typeface="ＭＳ ゴシック"/>
              </a:rPr>
              <a:t>１</a:t>
            </a:r>
            <a:r>
              <a:rPr sz="1600" b="1" spc="-5" dirty="0">
                <a:solidFill>
                  <a:srgbClr val="FF0000"/>
                </a:solidFill>
                <a:latin typeface="ＭＳ Ｐゴシック" panose="020B0600070205080204" pitchFamily="50" charset="-128"/>
                <a:ea typeface="ＭＳ Ｐゴシック" panose="020B0600070205080204" pitchFamily="50" charset="-128"/>
                <a:cs typeface="ＭＳ ゴシック"/>
              </a:rPr>
              <a:t>日</a:t>
            </a:r>
            <a:r>
              <a:rPr sz="1600" b="1" spc="5" dirty="0">
                <a:solidFill>
                  <a:srgbClr val="FF0000"/>
                </a:solidFill>
                <a:latin typeface="ＭＳ Ｐゴシック" panose="020B0600070205080204" pitchFamily="50" charset="-128"/>
                <a:ea typeface="ＭＳ Ｐゴシック" panose="020B0600070205080204" pitchFamily="50" charset="-128"/>
                <a:cs typeface="ＭＳ ゴシック"/>
              </a:rPr>
              <a:t>以</a:t>
            </a:r>
            <a:r>
              <a:rPr sz="1600" b="1" spc="-5" dirty="0">
                <a:solidFill>
                  <a:srgbClr val="FF0000"/>
                </a:solidFill>
                <a:latin typeface="ＭＳ Ｐゴシック" panose="020B0600070205080204" pitchFamily="50" charset="-128"/>
                <a:ea typeface="ＭＳ Ｐゴシック" panose="020B0600070205080204" pitchFamily="50" charset="-128"/>
                <a:cs typeface="ＭＳ ゴシック"/>
              </a:rPr>
              <a:t>降</a:t>
            </a:r>
            <a:r>
              <a:rPr sz="1600" b="1" spc="5" dirty="0">
                <a:solidFill>
                  <a:srgbClr val="FF0000"/>
                </a:solidFill>
                <a:latin typeface="ＭＳ Ｐゴシック" panose="020B0600070205080204" pitchFamily="50" charset="-128"/>
                <a:ea typeface="ＭＳ Ｐゴシック" panose="020B0600070205080204" pitchFamily="50" charset="-128"/>
                <a:cs typeface="ＭＳ ゴシック"/>
              </a:rPr>
              <a:t>に</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求人</a:t>
            </a:r>
            <a:r>
              <a:rPr lang="ja-JP" altLang="en-US" sz="1600" spc="-5" dirty="0">
                <a:solidFill>
                  <a:prstClr val="black"/>
                </a:solidFill>
                <a:latin typeface="ＭＳ Ｐゴシック" panose="020B0600070205080204" pitchFamily="50" charset="-128"/>
                <a:ea typeface="ＭＳ Ｐゴシック" panose="020B0600070205080204" pitchFamily="50" charset="-128"/>
                <a:cs typeface="ＭＳ ゴシック"/>
              </a:rPr>
              <a:t>を申し込む。</a:t>
            </a:r>
            <a:endParaRPr sz="1600" dirty="0">
              <a:solidFill>
                <a:prstClr val="black"/>
              </a:solidFill>
              <a:latin typeface="ＭＳ Ｐゴシック" panose="020B0600070205080204" pitchFamily="50" charset="-128"/>
              <a:ea typeface="ＭＳ Ｐゴシック" panose="020B0600070205080204" pitchFamily="50" charset="-128"/>
              <a:cs typeface="ＭＳ ゴシック"/>
            </a:endParaRPr>
          </a:p>
        </p:txBody>
      </p:sp>
      <p:sp>
        <p:nvSpPr>
          <p:cNvPr id="41" name="object 18"/>
          <p:cNvSpPr txBox="1"/>
          <p:nvPr/>
        </p:nvSpPr>
        <p:spPr>
          <a:xfrm>
            <a:off x="2608283" y="5134292"/>
            <a:ext cx="8406174" cy="516314"/>
          </a:xfrm>
          <a:prstGeom prst="rect">
            <a:avLst/>
          </a:prstGeom>
        </p:spPr>
        <p:txBody>
          <a:bodyPr vert="horz" wrap="square" lIns="0" tIns="10941" rIns="0" bIns="0" rtlCol="0">
            <a:spAutoFit/>
          </a:bodyPr>
          <a:lstStyle/>
          <a:p>
            <a:pPr marL="195778" indent="-184838" defTabSz="829178">
              <a:spcBef>
                <a:spcPts val="86"/>
              </a:spcBef>
              <a:buSzPct val="93750"/>
              <a:buFontTx/>
              <a:buChar char="○"/>
              <a:tabLst>
                <a:tab pos="196354" algn="l"/>
              </a:tabLst>
            </a:pPr>
            <a:r>
              <a:rPr lang="ja-JP" altLang="en-US" sz="1600" spc="-5" dirty="0">
                <a:solidFill>
                  <a:prstClr val="black"/>
                </a:solidFill>
                <a:latin typeface="ＭＳ Ｐゴシック" panose="020B0600070205080204" pitchFamily="50" charset="-128"/>
                <a:ea typeface="ＭＳ Ｐゴシック" panose="020B0600070205080204" pitchFamily="50" charset="-128"/>
                <a:cs typeface="ＭＳ ゴシック"/>
              </a:rPr>
              <a:t>令和６</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年度</a:t>
            </a:r>
            <a:r>
              <a:rPr lang="ja-JP" altLang="en-US" sz="1600" spc="-5" dirty="0">
                <a:solidFill>
                  <a:prstClr val="black"/>
                </a:solidFill>
                <a:latin typeface="ＭＳ Ｐゴシック" panose="020B0600070205080204" pitchFamily="50" charset="-128"/>
                <a:ea typeface="ＭＳ Ｐゴシック" panose="020B0600070205080204" pitchFamily="50" charset="-128"/>
                <a:cs typeface="ＭＳ ゴシック"/>
              </a:rPr>
              <a:t>（令和７年３月卒向け）</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の</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求</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人</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票</a:t>
            </a:r>
            <a:r>
              <a:rPr sz="1600" spc="-14" dirty="0">
                <a:solidFill>
                  <a:prstClr val="black"/>
                </a:solidFill>
                <a:latin typeface="ＭＳ Ｐゴシック" panose="020B0600070205080204" pitchFamily="50" charset="-128"/>
                <a:ea typeface="ＭＳ Ｐゴシック" panose="020B0600070205080204" pitchFamily="50" charset="-128"/>
                <a:cs typeface="ＭＳ ゴシック"/>
              </a:rPr>
              <a:t>(</a:t>
            </a:r>
            <a:r>
              <a:rPr sz="1600" spc="5" dirty="0">
                <a:solidFill>
                  <a:prstClr val="black"/>
                </a:solidFill>
                <a:latin typeface="ＭＳ Ｐゴシック" panose="020B0600070205080204" pitchFamily="50" charset="-128"/>
                <a:ea typeface="ＭＳ Ｐゴシック" panose="020B0600070205080204" pitchFamily="50" charset="-128"/>
                <a:cs typeface="ＭＳ ゴシック"/>
              </a:rPr>
              <a:t>写</a:t>
            </a:r>
            <a:r>
              <a:rPr sz="1600" spc="-14" dirty="0">
                <a:solidFill>
                  <a:prstClr val="black"/>
                </a:solidFill>
                <a:latin typeface="ＭＳ Ｐゴシック" panose="020B0600070205080204" pitchFamily="50" charset="-128"/>
                <a:ea typeface="ＭＳ Ｐゴシック" panose="020B0600070205080204" pitchFamily="50" charset="-128"/>
                <a:cs typeface="ＭＳ ゴシック"/>
              </a:rPr>
              <a:t>)</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に変</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更</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点を</a:t>
            </a:r>
            <a:r>
              <a:rPr sz="1600" b="1" spc="5" dirty="0" err="1">
                <a:solidFill>
                  <a:srgbClr val="FF0000"/>
                </a:solidFill>
                <a:latin typeface="ＭＳ Ｐゴシック" panose="020B0600070205080204" pitchFamily="50" charset="-128"/>
                <a:ea typeface="ＭＳ Ｐゴシック" panose="020B0600070205080204" pitchFamily="50" charset="-128"/>
                <a:cs typeface="ＭＳ ゴシック"/>
              </a:rPr>
              <a:t>赤</a:t>
            </a:r>
            <a:r>
              <a:rPr sz="1600" b="1" spc="-5" dirty="0" err="1">
                <a:solidFill>
                  <a:srgbClr val="FF0000"/>
                </a:solidFill>
                <a:latin typeface="ＭＳ Ｐゴシック" panose="020B0600070205080204" pitchFamily="50" charset="-128"/>
                <a:ea typeface="ＭＳ Ｐゴシック" panose="020B0600070205080204" pitchFamily="50" charset="-128"/>
                <a:cs typeface="ＭＳ ゴシック"/>
              </a:rPr>
              <a:t>字で加</a:t>
            </a:r>
            <a:r>
              <a:rPr sz="1600" b="1" spc="5" dirty="0" err="1">
                <a:solidFill>
                  <a:srgbClr val="FF0000"/>
                </a:solidFill>
                <a:latin typeface="ＭＳ Ｐゴシック" panose="020B0600070205080204" pitchFamily="50" charset="-128"/>
                <a:ea typeface="ＭＳ Ｐゴシック" panose="020B0600070205080204" pitchFamily="50" charset="-128"/>
                <a:cs typeface="ＭＳ ゴシック"/>
              </a:rPr>
              <a:t>筆</a:t>
            </a:r>
            <a:r>
              <a:rPr sz="1600" b="1" spc="-5" dirty="0" err="1">
                <a:solidFill>
                  <a:srgbClr val="FF0000"/>
                </a:solidFill>
                <a:latin typeface="ＭＳ Ｐゴシック" panose="020B0600070205080204" pitchFamily="50" charset="-128"/>
                <a:ea typeface="ＭＳ Ｐゴシック" panose="020B0600070205080204" pitchFamily="50" charset="-128"/>
                <a:cs typeface="ＭＳ ゴシック"/>
              </a:rPr>
              <a:t>訂正</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し</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、ハロ</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ー</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ワー</a:t>
            </a:r>
            <a:r>
              <a:rPr sz="1600" spc="5" dirty="0" err="1">
                <a:solidFill>
                  <a:prstClr val="black"/>
                </a:solidFill>
                <a:latin typeface="ＭＳ Ｐゴシック" panose="020B0600070205080204" pitchFamily="50" charset="-128"/>
                <a:ea typeface="ＭＳ Ｐゴシック" panose="020B0600070205080204" pitchFamily="50" charset="-128"/>
                <a:cs typeface="ＭＳ ゴシック"/>
              </a:rPr>
              <a:t>ク</a:t>
            </a:r>
            <a:r>
              <a:rPr lang="ja-JP" altLang="en-US" sz="1600" spc="5" dirty="0">
                <a:solidFill>
                  <a:prstClr val="black"/>
                </a:solidFill>
                <a:latin typeface="ＭＳ Ｐゴシック" panose="020B0600070205080204" pitchFamily="50" charset="-128"/>
                <a:ea typeface="ＭＳ Ｐゴシック" panose="020B0600070205080204" pitchFamily="50" charset="-128"/>
                <a:cs typeface="ＭＳ ゴシック"/>
              </a:rPr>
              <a:t>に</a:t>
            </a:r>
            <a:endParaRPr lang="en-US" sz="1600" spc="-5" dirty="0">
              <a:solidFill>
                <a:prstClr val="black"/>
              </a:solidFill>
              <a:latin typeface="ＭＳ Ｐゴシック" panose="020B0600070205080204" pitchFamily="50" charset="-128"/>
              <a:ea typeface="ＭＳ Ｐゴシック" panose="020B0600070205080204" pitchFamily="50" charset="-128"/>
              <a:cs typeface="ＭＳ ゴシック"/>
            </a:endParaRPr>
          </a:p>
          <a:p>
            <a:pPr marL="10940" defTabSz="829178">
              <a:spcBef>
                <a:spcPts val="86"/>
              </a:spcBef>
              <a:buSzPct val="93750"/>
              <a:tabLst>
                <a:tab pos="196354" algn="l"/>
              </a:tabLst>
            </a:pPr>
            <a:r>
              <a:rPr lang="ja-JP" altLang="en-US" sz="1600" spc="-5" dirty="0">
                <a:solidFill>
                  <a:prstClr val="black"/>
                </a:solidFill>
                <a:latin typeface="ＭＳ Ｐゴシック" panose="020B0600070205080204" pitchFamily="50" charset="-128"/>
                <a:ea typeface="ＭＳ Ｐゴシック" panose="020B0600070205080204" pitchFamily="50" charset="-128"/>
                <a:cs typeface="ＭＳ ゴシック"/>
              </a:rPr>
              <a:t>　 提出。</a:t>
            </a:r>
            <a:endParaRPr lang="en-US" sz="1600" spc="-5" dirty="0">
              <a:solidFill>
                <a:prstClr val="black"/>
              </a:solidFill>
              <a:latin typeface="ＭＳ Ｐゴシック" panose="020B0600070205080204" pitchFamily="50" charset="-128"/>
              <a:ea typeface="ＭＳ Ｐゴシック" panose="020B0600070205080204" pitchFamily="50" charset="-128"/>
              <a:cs typeface="ＭＳ ゴシック"/>
            </a:endParaRPr>
          </a:p>
        </p:txBody>
      </p:sp>
      <p:sp>
        <p:nvSpPr>
          <p:cNvPr id="12" name="フッター プレースホルダー 11"/>
          <p:cNvSpPr>
            <a:spLocks noGrp="1"/>
          </p:cNvSpPr>
          <p:nvPr>
            <p:ph type="ftr" sz="quarter" idx="11"/>
          </p:nvPr>
        </p:nvSpPr>
        <p:spPr>
          <a:xfrm>
            <a:off x="4038600" y="6394450"/>
            <a:ext cx="4114800" cy="365125"/>
          </a:xfrm>
        </p:spPr>
        <p:txBody>
          <a:bodyPr/>
          <a:lstStyle/>
          <a:p>
            <a:r>
              <a:rPr lang="en-US" altLang="ja-JP" dirty="0">
                <a:solidFill>
                  <a:schemeClr val="tx1"/>
                </a:solidFill>
              </a:rPr>
              <a:t>-6-</a:t>
            </a:r>
            <a:endParaRPr lang="ja-JP" altLang="en-US" dirty="0">
              <a:solidFill>
                <a:schemeClr val="tx1"/>
              </a:solidFill>
            </a:endParaRPr>
          </a:p>
          <a:p>
            <a:endParaRPr kumimoji="1" lang="ja-JP" altLang="en-US" dirty="0"/>
          </a:p>
        </p:txBody>
      </p:sp>
      <p:pic>
        <p:nvPicPr>
          <p:cNvPr id="13" name="06">
            <a:hlinkClick r:id="" action="ppaction://media"/>
            <a:extLst>
              <a:ext uri="{FF2B5EF4-FFF2-40B4-BE49-F238E27FC236}">
                <a16:creationId xmlns:a16="http://schemas.microsoft.com/office/drawing/2014/main" id="{3230D5C2-950C-AF3E-A18F-C5A2BCC94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39190"/>
            <a:ext cx="609600" cy="609600"/>
          </a:xfrm>
          <a:prstGeom prst="rect">
            <a:avLst/>
          </a:prstGeom>
        </p:spPr>
      </p:pic>
    </p:spTree>
    <p:extLst>
      <p:ext uri="{BB962C8B-B14F-4D97-AF65-F5344CB8AC3E}">
        <p14:creationId xmlns:p14="http://schemas.microsoft.com/office/powerpoint/2010/main" val="19134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40087556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DD8A35CEDF8024A98F565E83D722C3B" ma:contentTypeVersion="16" ma:contentTypeDescription="新しいドキュメントを作成します。" ma:contentTypeScope="" ma:versionID="f5c8de56ba35009cabd0fc812eeece25">
  <xsd:schema xmlns:xsd="http://www.w3.org/2001/XMLSchema" xmlns:xs="http://www.w3.org/2001/XMLSchema" xmlns:p="http://schemas.microsoft.com/office/2006/metadata/properties" xmlns:ns2="4522e81a-f0c7-4f4d-b946-9097edaf5e68" xmlns:ns3="263dbbe5-076b-4606-a03b-9598f5f2f35a" targetNamespace="http://schemas.microsoft.com/office/2006/metadata/properties" ma:root="true" ma:fieldsID="c8a8744e2b65853df351293b006bf761" ns2:_="" ns3:_="">
    <xsd:import namespace="4522e81a-f0c7-4f4d-b946-9097edaf5e68"/>
    <xsd:import namespace="263dbbe5-076b-4606-a03b-9598f5f2f35a"/>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2e81a-f0c7-4f4d-b946-9097edaf5e68"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_Flow_SignoffStatus" ma:index="23" nillable="true" ma:displayName="承認の状態" ma:internalName="_x0024_Resources_x003a_core_x002c_Signoff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3dbbe5-076b-4606-a03b-9598f5f2f35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1f50ba5-880b-4a04-afd5-5e7a7eeed9bd}" ma:internalName="TaxCatchAll" ma:showField="CatchAllData" ma:web="263dbbe5-076b-4606-a03b-9598f5f2f3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63dbbe5-076b-4606-a03b-9598f5f2f35a" xsi:nil="true"/>
    <lcf76f155ced4ddcb4097134ff3c332f xmlns="4522e81a-f0c7-4f4d-b946-9097edaf5e68">
      <Terms xmlns="http://schemas.microsoft.com/office/infopath/2007/PartnerControls"/>
    </lcf76f155ced4ddcb4097134ff3c332f>
    <_Flow_SignoffStatus xmlns="4522e81a-f0c7-4f4d-b946-9097edaf5e68" xsi:nil="true"/>
    <Owner xmlns="4522e81a-f0c7-4f4d-b946-9097edaf5e68">
      <UserInfo>
        <DisplayName/>
        <AccountId xsi:nil="true"/>
        <AccountType/>
      </UserInfo>
    </Owner>
  </documentManagement>
</p:properties>
</file>

<file path=customXml/itemProps1.xml><?xml version="1.0" encoding="utf-8"?>
<ds:datastoreItem xmlns:ds="http://schemas.openxmlformats.org/officeDocument/2006/customXml" ds:itemID="{DBA4FC98-00C6-4EC2-AE26-BF7099950EF2}"/>
</file>

<file path=customXml/itemProps2.xml><?xml version="1.0" encoding="utf-8"?>
<ds:datastoreItem xmlns:ds="http://schemas.openxmlformats.org/officeDocument/2006/customXml" ds:itemID="{D97DA5D6-80B6-48C8-ACA1-FEE31D8B68CF}"/>
</file>

<file path=customXml/itemProps3.xml><?xml version="1.0" encoding="utf-8"?>
<ds:datastoreItem xmlns:ds="http://schemas.openxmlformats.org/officeDocument/2006/customXml" ds:itemID="{C1743623-9A71-49DD-8B85-6CD06A2F5D3F}"/>
</file>

<file path=docProps/app.xml><?xml version="1.0" encoding="utf-8"?>
<Properties xmlns="http://schemas.openxmlformats.org/officeDocument/2006/extended-properties" xmlns:vt="http://schemas.openxmlformats.org/officeDocument/2006/docPropsVTypes">
  <Words>884</Words>
  <PresentationFormat>ワイド画面</PresentationFormat>
  <Paragraphs>131</Paragraphs>
  <Slides>8</Slides>
  <Notes>1</Notes>
  <HiddenSlides>0</HiddenSlides>
  <MMClips>7</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8</vt:i4>
      </vt:variant>
    </vt:vector>
  </HeadingPairs>
  <TitlesOfParts>
    <vt:vector size="20" baseType="lpstr">
      <vt:lpstr>HG丸ｺﾞｼｯｸM-PRO</vt:lpstr>
      <vt:lpstr>Meiryo UI</vt:lpstr>
      <vt:lpstr>ＭＳ Ｐゴシック</vt:lpstr>
      <vt:lpstr>ＭＳ ゴシック</vt:lpstr>
      <vt:lpstr>ＭＳ 明朝</vt:lpstr>
      <vt:lpstr>游ゴシック</vt:lpstr>
      <vt:lpstr>游ゴシック Light</vt:lpstr>
      <vt:lpstr>Arial</vt:lpstr>
      <vt:lpstr>Calibri</vt:lpstr>
      <vt:lpstr>OCRB</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0x0101006DD8A35CEDF8024A98F565E83D722C3B</vt:lpwstr>
  </property>
</Properties>
</file>