
<file path=[Content_Types].xml><?xml version="1.0" encoding="utf-8"?>
<Types xmlns="http://schemas.openxmlformats.org/package/2006/content-types">
  <Default ContentType="image/jpeg" Extension="jpeg"/>
  <Default ContentType="image/jpg" Extension="jpg"/>
  <Default ContentType="audio/mp4" Extension="m4a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customXmlProperties+xml" PartName="/customXml/itemProps1.xml"/>
  <Override ContentType="application/vnd.openxmlformats-officedocument.customXmlProperties+xml" PartName="/customXml/itemProps2.xml"/>
  <Override ContentType="application/vnd.openxmlformats-officedocument.customXmlProperties+xml" PartName="/customXml/itemProps3.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1" Target="slides/slide10.xml" Type="http://schemas.openxmlformats.org/officeDocument/2006/relationships/slide"/><Relationship Id="rId12" Target="slides/slide11.xml" Type="http://schemas.openxmlformats.org/officeDocument/2006/relationships/slide"/><Relationship Id="rId13" Target="notesMasters/notesMaster1.xml" Type="http://schemas.openxmlformats.org/officeDocument/2006/relationships/notesMaster"/><Relationship Id="rId14" Target="presProps.xml" Type="http://schemas.openxmlformats.org/officeDocument/2006/relationships/presProps"/><Relationship Id="rId15" Target="viewProps.xml" Type="http://schemas.openxmlformats.org/officeDocument/2006/relationships/viewProps"/><Relationship Id="rId16" Target="theme/theme1.xml" Type="http://schemas.openxmlformats.org/officeDocument/2006/relationships/theme"/><Relationship Id="rId17" Target="tableStyles.xml" Type="http://schemas.openxmlformats.org/officeDocument/2006/relationships/tableStyles"/><Relationship Id="rId18" Target="../customXml/item1.xml" Type="http://schemas.openxmlformats.org/officeDocument/2006/relationships/customXml"/><Relationship Id="rId19" Target="../customXml/item2.xml" Type="http://schemas.openxmlformats.org/officeDocument/2006/relationships/customXml"/><Relationship Id="rId2" Target="slides/slide1.xml" Type="http://schemas.openxmlformats.org/officeDocument/2006/relationships/slide"/><Relationship Id="rId20" Target="../customXml/item3.xml" Type="http://schemas.openxmlformats.org/officeDocument/2006/relationships/customXml"/><Relationship Id="rId3" Target="slides/slide2.xml" Type="http://schemas.openxmlformats.org/officeDocument/2006/relationships/slide"/><Relationship Id="rId4" Target="slides/slide3.xml" Type="http://schemas.openxmlformats.org/officeDocument/2006/relationships/slide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6D290-531F-4DA3-A529-3F407AC5E7FE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771BF-8612-4809-A740-50D01F48C4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21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30E52-7F4D-47E5-8585-94C7401F849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77641"/>
      </p:ext>
    </p:extLst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336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11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02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8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402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31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8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243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72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41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395198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E4B72-E193-4041-B342-0CC2310270B5}" type="datetimeFigureOut">
              <a:rPr kumimoji="1" lang="ja-JP" altLang="en-US" smtClean="0"/>
              <a:t>2025/5/14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E18BA-FD0A-4EB0-8022-20009585476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54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media/media1.m4a" Type="http://schemas.microsoft.com/office/2007/relationships/media"/><Relationship Id="rId2" Target="../media/media1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media/media10.m4a" Type="http://schemas.microsoft.com/office/2007/relationships/media"/><Relationship Id="rId2" Target="../media/media10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media/media11.m4a" Type="http://schemas.microsoft.com/office/2007/relationships/media"/><Relationship Id="rId2" Target="../media/media11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media/media2.m4a" Type="http://schemas.microsoft.com/office/2007/relationships/media"/><Relationship Id="rId2" Target="../media/media2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media/media3.m4a" Type="http://schemas.microsoft.com/office/2007/relationships/media"/><Relationship Id="rId2" Target="../media/media3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media/media4.m4a" Type="http://schemas.microsoft.com/office/2007/relationships/media"/><Relationship Id="rId2" Target="../media/media4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media/media5.m4a" Type="http://schemas.microsoft.com/office/2007/relationships/media"/><Relationship Id="rId2" Target="../media/media5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media/media6.m4a" Type="http://schemas.microsoft.com/office/2007/relationships/media"/><Relationship Id="rId2" Target="../media/media6.m4a" Type="http://schemas.openxmlformats.org/officeDocument/2006/relationships/audio"/><Relationship Id="rId3" Target="../slideLayouts/slideLayout7.xml" Type="http://schemas.openxmlformats.org/officeDocument/2006/relationships/slideLayout"/><Relationship Id="rId4" Target="../notesSlides/notesSlide1.xml" Type="http://schemas.openxmlformats.org/officeDocument/2006/relationships/notesSlide"/><Relationship Id="rId5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media/media7.m4a" Type="http://schemas.microsoft.com/office/2007/relationships/media"/><Relationship Id="rId2" Target="../media/media7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2.jpeg" Type="http://schemas.openxmlformats.org/officeDocument/2006/relationships/image"/><Relationship Id="rId5" Target="../media/image3.jpeg" Type="http://schemas.openxmlformats.org/officeDocument/2006/relationships/image"/><Relationship Id="rId6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media/media8.m4a" Type="http://schemas.microsoft.com/office/2007/relationships/media"/><Relationship Id="rId2" Target="../media/media8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media/media9.m4a" Type="http://schemas.microsoft.com/office/2007/relationships/media"/><Relationship Id="rId2" Target="../media/media9.m4a" Type="http://schemas.openxmlformats.org/officeDocument/2006/relationships/audio"/><Relationship Id="rId3" Target="../slideLayouts/slideLayout7.xml" Type="http://schemas.openxmlformats.org/officeDocument/2006/relationships/slideLayout"/><Relationship Id="rId4" Target="../media/image4.png" Type="http://schemas.openxmlformats.org/officeDocument/2006/relationships/image"/><Relationship Id="rId5" Target="../media/image5.jpg" Type="http://schemas.openxmlformats.org/officeDocument/2006/relationships/image"/><Relationship Id="rId6" Target="../media/image1.png" Type="http://schemas.openxmlformats.org/officeDocument/2006/relationships/imag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8.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応募前職場見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学に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つい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て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7" name="object 7"/>
          <p:cNvSpPr txBox="1"/>
          <p:nvPr/>
        </p:nvSpPr>
        <p:spPr>
          <a:xfrm>
            <a:off x="1467562" y="3741616"/>
            <a:ext cx="9766923" cy="1663760"/>
          </a:xfrm>
          <a:prstGeom prst="rect">
            <a:avLst/>
          </a:prstGeom>
        </p:spPr>
        <p:txBody>
          <a:bodyPr vert="horz" wrap="square" lIns="0" tIns="148561" rIns="0" bIns="0" rtlCol="0">
            <a:spAutoFit/>
          </a:bodyPr>
          <a:lstStyle/>
          <a:p>
            <a:pPr marL="11516" defTabSz="829178">
              <a:spcBef>
                <a:spcPts val="1170"/>
              </a:spcBef>
              <a:tabLst>
                <a:tab pos="334550" algn="l"/>
              </a:tabLst>
            </a:pP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◎	応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募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書類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・履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歴書・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自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己紹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介書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等の提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出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や記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入を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求めな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い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でく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ださ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い。</a:t>
            </a:r>
          </a:p>
          <a:p>
            <a:pPr marL="11516" defTabSz="829178">
              <a:spcBef>
                <a:spcPts val="893"/>
              </a:spcBef>
              <a:tabLst>
                <a:tab pos="334550" algn="l"/>
              </a:tabLst>
            </a:pP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◎	採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用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選考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につ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ながる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質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問や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内定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と受け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取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られ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るよ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うな話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を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しな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いよ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うにし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て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くだ</a:t>
            </a:r>
            <a:r>
              <a:rPr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さい</a:t>
            </a:r>
            <a:r>
              <a:rPr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。</a:t>
            </a:r>
          </a:p>
          <a:p>
            <a:pPr marL="172745" marR="4607" indent="-161805" defTabSz="829178">
              <a:lnSpc>
                <a:spcPct val="120000"/>
              </a:lnSpc>
              <a:spcBef>
                <a:spcPts val="739"/>
              </a:spcBef>
              <a:tabLst>
                <a:tab pos="334550" algn="l"/>
              </a:tabLst>
            </a:pP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◎	職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場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見学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に来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なかっ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た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生徒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に対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し「意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欲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がな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い」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などと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理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由を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つけ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不採用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に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する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こと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の</a:t>
            </a:r>
            <a:endParaRPr lang="en-US" b="1" spc="-5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  <a:p>
            <a:pPr marL="172745" marR="4607" indent="-161805" defTabSz="829178">
              <a:lnSpc>
                <a:spcPct val="120000"/>
              </a:lnSpc>
              <a:spcBef>
                <a:spcPts val="739"/>
              </a:spcBef>
              <a:tabLst>
                <a:tab pos="334550" algn="l"/>
              </a:tabLst>
            </a:pPr>
            <a:r>
              <a:rPr lang="ja-JP" altLang="en-US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　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ないよう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に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して</a:t>
            </a:r>
            <a:r>
              <a:rPr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くだ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さい。</a:t>
            </a:r>
            <a:endParaRPr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20" name="額縁 19"/>
          <p:cNvSpPr/>
          <p:nvPr/>
        </p:nvSpPr>
        <p:spPr>
          <a:xfrm>
            <a:off x="2420543" y="2077280"/>
            <a:ext cx="7860959" cy="1105386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</a:rPr>
              <a:t>職場見学は、採用選考の場ではありません！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8659839" y="6334754"/>
            <a:ext cx="3648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3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>
          <a:xfrm>
            <a:off x="4038600" y="6410942"/>
            <a:ext cx="4114800" cy="365125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-17-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2" name="17">
            <a:hlinkClick r:id="" action="ppaction://media"/>
            <a:extLst>
              <a:ext uri="{FF2B5EF4-FFF2-40B4-BE49-F238E27FC236}">
                <a16:creationId xmlns:a16="http://schemas.microsoft.com/office/drawing/2014/main" id="{F3F07EB0-369C-FD15-2985-9E4B6B172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13.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ハ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ロ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ー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ワ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ー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クで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の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求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人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申込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み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か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ら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採用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ま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で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の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スケ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ジ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ュ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ー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ル</a:t>
              </a:r>
              <a:r>
                <a:rPr lang="ja-JP" altLang="en-US" sz="2800" spc="-14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等</a:t>
              </a:r>
              <a:endParaRPr lang="en-US" altLang="ja-JP" sz="2600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34" name="object 13"/>
          <p:cNvSpPr txBox="1"/>
          <p:nvPr/>
        </p:nvSpPr>
        <p:spPr>
          <a:xfrm>
            <a:off x="2576597" y="1154459"/>
            <a:ext cx="6999650" cy="29138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defTabSz="829178">
              <a:spcBef>
                <a:spcPts val="95"/>
              </a:spcBef>
            </a:pPr>
            <a:r>
              <a:rPr sz="1814" b="1" spc="5" dirty="0">
                <a:solidFill>
                  <a:srgbClr val="702FA0"/>
                </a:solidFill>
                <a:latin typeface="ＭＳ ゴシック"/>
                <a:cs typeface="ＭＳ ゴシック"/>
              </a:rPr>
              <a:t>（新規大</a:t>
            </a:r>
            <a:r>
              <a:rPr sz="1814" b="1" spc="-5" dirty="0">
                <a:solidFill>
                  <a:srgbClr val="702FA0"/>
                </a:solidFill>
                <a:latin typeface="ＭＳ ゴシック"/>
                <a:cs typeface="ＭＳ ゴシック"/>
              </a:rPr>
              <a:t>学等</a:t>
            </a:r>
            <a:r>
              <a:rPr sz="1814" b="1" spc="5" dirty="0">
                <a:solidFill>
                  <a:srgbClr val="702FA0"/>
                </a:solidFill>
                <a:latin typeface="ＭＳ ゴシック"/>
                <a:cs typeface="ＭＳ ゴシック"/>
              </a:rPr>
              <a:t>卒業予定</a:t>
            </a:r>
            <a:r>
              <a:rPr sz="1814" b="1" spc="-5" dirty="0">
                <a:solidFill>
                  <a:srgbClr val="702FA0"/>
                </a:solidFill>
                <a:latin typeface="ＭＳ ゴシック"/>
                <a:cs typeface="ＭＳ ゴシック"/>
              </a:rPr>
              <a:t>者</a:t>
            </a:r>
            <a:r>
              <a:rPr sz="1814" b="1" spc="5" dirty="0">
                <a:solidFill>
                  <a:srgbClr val="702FA0"/>
                </a:solidFill>
                <a:latin typeface="ＭＳ ゴシック"/>
                <a:cs typeface="ＭＳ ゴシック"/>
              </a:rPr>
              <a:t>）…</a:t>
            </a:r>
            <a:r>
              <a:rPr sz="1632" b="1" dirty="0">
                <a:solidFill>
                  <a:srgbClr val="702FA0"/>
                </a:solidFill>
                <a:latin typeface="ＭＳ ゴシック"/>
                <a:cs typeface="ＭＳ ゴシック"/>
              </a:rPr>
              <a:t>短期大学</a:t>
            </a:r>
            <a:r>
              <a:rPr sz="1632" b="1" spc="-9" dirty="0">
                <a:solidFill>
                  <a:srgbClr val="702FA0"/>
                </a:solidFill>
                <a:latin typeface="ＭＳ ゴシック"/>
                <a:cs typeface="ＭＳ ゴシック"/>
              </a:rPr>
              <a:t>・</a:t>
            </a:r>
            <a:r>
              <a:rPr sz="1632" b="1" dirty="0">
                <a:solidFill>
                  <a:srgbClr val="702FA0"/>
                </a:solidFill>
                <a:latin typeface="ＭＳ ゴシック"/>
                <a:cs typeface="ＭＳ ゴシック"/>
              </a:rPr>
              <a:t>高等専門学校・専修学校を含</a:t>
            </a:r>
            <a:r>
              <a:rPr sz="1632" b="1" spc="-9" dirty="0">
                <a:solidFill>
                  <a:srgbClr val="702FA0"/>
                </a:solidFill>
                <a:latin typeface="ＭＳ ゴシック"/>
                <a:cs typeface="ＭＳ ゴシック"/>
              </a:rPr>
              <a:t>む</a:t>
            </a:r>
            <a:endParaRPr sz="2539" dirty="0">
              <a:solidFill>
                <a:prstClr val="black"/>
              </a:solidFill>
              <a:latin typeface="ＭＳ ゴシック"/>
              <a:cs typeface="ＭＳ ゴシック"/>
            </a:endParaRPr>
          </a:p>
        </p:txBody>
      </p:sp>
      <p:graphicFrame>
        <p:nvGraphicFramePr>
          <p:cNvPr id="35" name="object 8"/>
          <p:cNvGraphicFramePr>
            <a:graphicFrameLocks noGrp="1"/>
          </p:cNvGraphicFramePr>
          <p:nvPr>
            <p:extLst/>
          </p:nvPr>
        </p:nvGraphicFramePr>
        <p:xfrm>
          <a:off x="794084" y="1641051"/>
          <a:ext cx="4753732" cy="28398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9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107">
                <a:tc>
                  <a:txBody>
                    <a:bodyPr/>
                    <a:lstStyle/>
                    <a:p>
                      <a:pPr marL="91440" marR="84455">
                        <a:lnSpc>
                          <a:spcPts val="2060"/>
                        </a:lnSpc>
                        <a:spcBef>
                          <a:spcPts val="585"/>
                        </a:spcBef>
                        <a:tabLst>
                          <a:tab pos="827405" algn="l"/>
                        </a:tabLst>
                      </a:pPr>
                      <a:r>
                        <a:rPr sz="1600" spc="13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求人申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込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開始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67371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E9EDF2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530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年２月１日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以降</a:t>
                      </a:r>
                      <a:endParaRPr lang="en-US" altLang="ja-JP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  <a:p>
                      <a:pPr marL="92710" marR="3530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受付開始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38580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E9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274">
                <a:tc>
                  <a:txBody>
                    <a:bodyPr/>
                    <a:lstStyle/>
                    <a:p>
                      <a:pPr marL="91440" marR="81915">
                        <a:lnSpc>
                          <a:spcPct val="100000"/>
                        </a:lnSpc>
                        <a:spcBef>
                          <a:spcPts val="1415"/>
                        </a:spcBef>
                        <a:tabLst>
                          <a:tab pos="827405" algn="l"/>
                        </a:tabLst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求人の公開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162957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D1DBE4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3530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年４月１日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以降</a:t>
                      </a:r>
                      <a:endParaRPr lang="en-US" altLang="ja-JP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  <a:p>
                      <a:pPr marL="92710" marR="3530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ハローワーク及びインターネットで公開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38580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D1D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976">
                <a:tc>
                  <a:txBody>
                    <a:bodyPr/>
                    <a:lstStyle/>
                    <a:p>
                      <a:pPr marL="91440" marR="81915">
                        <a:lnSpc>
                          <a:spcPts val="2060"/>
                        </a:lnSpc>
                        <a:spcBef>
                          <a:spcPts val="5"/>
                        </a:spcBef>
                      </a:pP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紹</a:t>
                      </a:r>
                      <a:r>
                        <a:rPr sz="1600" spc="15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介</a:t>
                      </a:r>
                      <a:r>
                        <a:rPr sz="1600" spc="15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・ </a:t>
                      </a:r>
                      <a:r>
                        <a:rPr sz="1600" spc="13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あっせ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ん</a:t>
                      </a:r>
                    </a:p>
                  </a:txBody>
                  <a:tcPr marL="0" marR="0" marT="5758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E9EDF2"/>
                    </a:solidFill>
                  </a:tcPr>
                </a:tc>
                <a:tc>
                  <a:txBody>
                    <a:bodyPr/>
                    <a:lstStyle/>
                    <a:p>
                      <a:pPr marL="92710" marR="1244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年６月１日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以降</a:t>
                      </a:r>
                      <a:endParaRPr lang="en-US" altLang="ja-JP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  <a:p>
                      <a:pPr marL="92710" marR="1244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新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卒応援ハローワーク等で紹介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38580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E9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5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15"/>
                        </a:spcBef>
                      </a:pPr>
                      <a:r>
                        <a:rPr sz="1600" spc="13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採用内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定</a:t>
                      </a:r>
                    </a:p>
                  </a:txBody>
                  <a:tcPr marL="0" marR="0" marT="162957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D1DBE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正式内定日は</a:t>
                      </a: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年１０月１日以降</a:t>
                      </a:r>
                    </a:p>
                  </a:txBody>
                  <a:tcPr marL="0" marR="0" marT="38580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solidFill>
                      <a:srgbClr val="D1D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7" name="object 10"/>
          <p:cNvGrpSpPr/>
          <p:nvPr/>
        </p:nvGrpSpPr>
        <p:grpSpPr>
          <a:xfrm>
            <a:off x="5647856" y="1739289"/>
            <a:ext cx="498597" cy="268957"/>
            <a:chOff x="5497067" y="1883664"/>
            <a:chExt cx="327660" cy="334010"/>
          </a:xfrm>
        </p:grpSpPr>
        <p:sp>
          <p:nvSpPr>
            <p:cNvPr id="38" name="object 11"/>
            <p:cNvSpPr/>
            <p:nvPr/>
          </p:nvSpPr>
          <p:spPr>
            <a:xfrm>
              <a:off x="5506211" y="1906524"/>
              <a:ext cx="304800" cy="288290"/>
            </a:xfrm>
            <a:custGeom>
              <a:avLst/>
              <a:gdLst/>
              <a:ahLst/>
              <a:cxnLst/>
              <a:rect l="l" t="t" r="r" b="b"/>
              <a:pathLst>
                <a:path w="304800" h="288289">
                  <a:moveTo>
                    <a:pt x="160020" y="0"/>
                  </a:moveTo>
                  <a:lnTo>
                    <a:pt x="160020" y="71627"/>
                  </a:lnTo>
                  <a:lnTo>
                    <a:pt x="0" y="71627"/>
                  </a:lnTo>
                  <a:lnTo>
                    <a:pt x="0" y="216408"/>
                  </a:lnTo>
                  <a:lnTo>
                    <a:pt x="160020" y="216408"/>
                  </a:lnTo>
                  <a:lnTo>
                    <a:pt x="160020" y="288036"/>
                  </a:lnTo>
                  <a:lnTo>
                    <a:pt x="304800" y="14325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525489"/>
            </a:solidFill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12"/>
            <p:cNvSpPr/>
            <p:nvPr/>
          </p:nvSpPr>
          <p:spPr>
            <a:xfrm>
              <a:off x="5497067" y="1883664"/>
              <a:ext cx="327660" cy="334010"/>
            </a:xfrm>
            <a:custGeom>
              <a:avLst/>
              <a:gdLst/>
              <a:ahLst/>
              <a:cxnLst/>
              <a:rect l="l" t="t" r="r" b="b"/>
              <a:pathLst>
                <a:path w="327660" h="334010">
                  <a:moveTo>
                    <a:pt x="160020" y="239268"/>
                  </a:moveTo>
                  <a:lnTo>
                    <a:pt x="160020" y="333756"/>
                  </a:lnTo>
                  <a:lnTo>
                    <a:pt x="182880" y="310896"/>
                  </a:lnTo>
                  <a:lnTo>
                    <a:pt x="179832" y="310896"/>
                  </a:lnTo>
                  <a:lnTo>
                    <a:pt x="163068" y="304800"/>
                  </a:lnTo>
                  <a:lnTo>
                    <a:pt x="179832" y="288036"/>
                  </a:lnTo>
                  <a:lnTo>
                    <a:pt x="179832" y="248412"/>
                  </a:lnTo>
                  <a:lnTo>
                    <a:pt x="169164" y="248412"/>
                  </a:lnTo>
                  <a:lnTo>
                    <a:pt x="160020" y="239268"/>
                  </a:lnTo>
                  <a:close/>
                </a:path>
                <a:path w="327660" h="334010">
                  <a:moveTo>
                    <a:pt x="179832" y="288036"/>
                  </a:moveTo>
                  <a:lnTo>
                    <a:pt x="163068" y="304800"/>
                  </a:lnTo>
                  <a:lnTo>
                    <a:pt x="179832" y="310896"/>
                  </a:lnTo>
                  <a:lnTo>
                    <a:pt x="179832" y="288036"/>
                  </a:lnTo>
                  <a:close/>
                </a:path>
                <a:path w="327660" h="334010">
                  <a:moveTo>
                    <a:pt x="300990" y="166878"/>
                  </a:moveTo>
                  <a:lnTo>
                    <a:pt x="179832" y="288036"/>
                  </a:lnTo>
                  <a:lnTo>
                    <a:pt x="179832" y="310896"/>
                  </a:lnTo>
                  <a:lnTo>
                    <a:pt x="182880" y="310896"/>
                  </a:lnTo>
                  <a:lnTo>
                    <a:pt x="320040" y="173736"/>
                  </a:lnTo>
                  <a:lnTo>
                    <a:pt x="307848" y="173736"/>
                  </a:lnTo>
                  <a:lnTo>
                    <a:pt x="300990" y="166878"/>
                  </a:lnTo>
                  <a:close/>
                </a:path>
                <a:path w="327660" h="334010">
                  <a:moveTo>
                    <a:pt x="160020" y="85344"/>
                  </a:moveTo>
                  <a:lnTo>
                    <a:pt x="0" y="85344"/>
                  </a:lnTo>
                  <a:lnTo>
                    <a:pt x="0" y="248412"/>
                  </a:lnTo>
                  <a:lnTo>
                    <a:pt x="160020" y="248412"/>
                  </a:lnTo>
                  <a:lnTo>
                    <a:pt x="160020" y="239268"/>
                  </a:lnTo>
                  <a:lnTo>
                    <a:pt x="18287" y="239268"/>
                  </a:lnTo>
                  <a:lnTo>
                    <a:pt x="9144" y="228600"/>
                  </a:lnTo>
                  <a:lnTo>
                    <a:pt x="18287" y="228600"/>
                  </a:lnTo>
                  <a:lnTo>
                    <a:pt x="18287" y="103632"/>
                  </a:lnTo>
                  <a:lnTo>
                    <a:pt x="9144" y="103632"/>
                  </a:lnTo>
                  <a:lnTo>
                    <a:pt x="18287" y="94487"/>
                  </a:lnTo>
                  <a:lnTo>
                    <a:pt x="160020" y="94487"/>
                  </a:lnTo>
                  <a:lnTo>
                    <a:pt x="160020" y="85344"/>
                  </a:lnTo>
                  <a:close/>
                </a:path>
                <a:path w="327660" h="334010">
                  <a:moveTo>
                    <a:pt x="179832" y="228600"/>
                  </a:moveTo>
                  <a:lnTo>
                    <a:pt x="18287" y="228600"/>
                  </a:lnTo>
                  <a:lnTo>
                    <a:pt x="18287" y="239268"/>
                  </a:lnTo>
                  <a:lnTo>
                    <a:pt x="160020" y="239268"/>
                  </a:lnTo>
                  <a:lnTo>
                    <a:pt x="169164" y="248412"/>
                  </a:lnTo>
                  <a:lnTo>
                    <a:pt x="179832" y="248412"/>
                  </a:lnTo>
                  <a:lnTo>
                    <a:pt x="179832" y="228600"/>
                  </a:lnTo>
                  <a:close/>
                </a:path>
                <a:path w="327660" h="334010">
                  <a:moveTo>
                    <a:pt x="18287" y="228600"/>
                  </a:moveTo>
                  <a:lnTo>
                    <a:pt x="9144" y="228600"/>
                  </a:lnTo>
                  <a:lnTo>
                    <a:pt x="18287" y="239268"/>
                  </a:lnTo>
                  <a:lnTo>
                    <a:pt x="18287" y="228600"/>
                  </a:lnTo>
                  <a:close/>
                </a:path>
                <a:path w="327660" h="334010">
                  <a:moveTo>
                    <a:pt x="307848" y="160020"/>
                  </a:moveTo>
                  <a:lnTo>
                    <a:pt x="300990" y="166878"/>
                  </a:lnTo>
                  <a:lnTo>
                    <a:pt x="307848" y="173736"/>
                  </a:lnTo>
                  <a:lnTo>
                    <a:pt x="307848" y="160020"/>
                  </a:lnTo>
                  <a:close/>
                </a:path>
                <a:path w="327660" h="334010">
                  <a:moveTo>
                    <a:pt x="321508" y="160020"/>
                  </a:moveTo>
                  <a:lnTo>
                    <a:pt x="307848" y="160020"/>
                  </a:lnTo>
                  <a:lnTo>
                    <a:pt x="307848" y="173736"/>
                  </a:lnTo>
                  <a:lnTo>
                    <a:pt x="320040" y="173736"/>
                  </a:lnTo>
                  <a:lnTo>
                    <a:pt x="327660" y="166116"/>
                  </a:lnTo>
                  <a:lnTo>
                    <a:pt x="321508" y="160020"/>
                  </a:lnTo>
                  <a:close/>
                </a:path>
                <a:path w="327660" h="334010">
                  <a:moveTo>
                    <a:pt x="183089" y="22860"/>
                  </a:moveTo>
                  <a:lnTo>
                    <a:pt x="179832" y="22860"/>
                  </a:lnTo>
                  <a:lnTo>
                    <a:pt x="179832" y="45720"/>
                  </a:lnTo>
                  <a:lnTo>
                    <a:pt x="300990" y="166878"/>
                  </a:lnTo>
                  <a:lnTo>
                    <a:pt x="307848" y="160020"/>
                  </a:lnTo>
                  <a:lnTo>
                    <a:pt x="321508" y="160020"/>
                  </a:lnTo>
                  <a:lnTo>
                    <a:pt x="183089" y="22860"/>
                  </a:lnTo>
                  <a:close/>
                </a:path>
                <a:path w="327660" h="334010">
                  <a:moveTo>
                    <a:pt x="18287" y="94487"/>
                  </a:moveTo>
                  <a:lnTo>
                    <a:pt x="9144" y="103632"/>
                  </a:lnTo>
                  <a:lnTo>
                    <a:pt x="18287" y="103632"/>
                  </a:lnTo>
                  <a:lnTo>
                    <a:pt x="18287" y="94487"/>
                  </a:lnTo>
                  <a:close/>
                </a:path>
                <a:path w="327660" h="334010">
                  <a:moveTo>
                    <a:pt x="179832" y="85344"/>
                  </a:moveTo>
                  <a:lnTo>
                    <a:pt x="169164" y="85344"/>
                  </a:lnTo>
                  <a:lnTo>
                    <a:pt x="160020" y="94487"/>
                  </a:lnTo>
                  <a:lnTo>
                    <a:pt x="18287" y="94487"/>
                  </a:lnTo>
                  <a:lnTo>
                    <a:pt x="18287" y="103632"/>
                  </a:lnTo>
                  <a:lnTo>
                    <a:pt x="179832" y="103632"/>
                  </a:lnTo>
                  <a:lnTo>
                    <a:pt x="179832" y="85344"/>
                  </a:lnTo>
                  <a:close/>
                </a:path>
                <a:path w="327660" h="334010">
                  <a:moveTo>
                    <a:pt x="160020" y="0"/>
                  </a:moveTo>
                  <a:lnTo>
                    <a:pt x="160020" y="94487"/>
                  </a:lnTo>
                  <a:lnTo>
                    <a:pt x="169164" y="85344"/>
                  </a:lnTo>
                  <a:lnTo>
                    <a:pt x="179832" y="85344"/>
                  </a:lnTo>
                  <a:lnTo>
                    <a:pt x="179832" y="45720"/>
                  </a:lnTo>
                  <a:lnTo>
                    <a:pt x="163068" y="28956"/>
                  </a:lnTo>
                  <a:lnTo>
                    <a:pt x="179832" y="22860"/>
                  </a:lnTo>
                  <a:lnTo>
                    <a:pt x="183089" y="22860"/>
                  </a:lnTo>
                  <a:lnTo>
                    <a:pt x="160020" y="0"/>
                  </a:lnTo>
                  <a:close/>
                </a:path>
                <a:path w="327660" h="334010">
                  <a:moveTo>
                    <a:pt x="179832" y="22860"/>
                  </a:moveTo>
                  <a:lnTo>
                    <a:pt x="163068" y="28956"/>
                  </a:lnTo>
                  <a:lnTo>
                    <a:pt x="179832" y="45720"/>
                  </a:lnTo>
                  <a:lnTo>
                    <a:pt x="179832" y="22860"/>
                  </a:lnTo>
                  <a:close/>
                </a:path>
              </a:pathLst>
            </a:custGeom>
            <a:solidFill>
              <a:srgbClr val="3B3B6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6246493" y="1614838"/>
            <a:ext cx="347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申込方法は３種類あります</a:t>
            </a:r>
          </a:p>
        </p:txBody>
      </p:sp>
      <p:sp>
        <p:nvSpPr>
          <p:cNvPr id="45" name="object 7"/>
          <p:cNvSpPr txBox="1"/>
          <p:nvPr/>
        </p:nvSpPr>
        <p:spPr>
          <a:xfrm>
            <a:off x="1697276" y="4897150"/>
            <a:ext cx="8081724" cy="1194453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72000" rIns="0" bIns="72000" rtlCol="0">
            <a:spAutoFit/>
          </a:bodyPr>
          <a:lstStyle/>
          <a:p>
            <a:pPr marL="82918" marR="139348" algn="just" defTabSz="829178">
              <a:spcBef>
                <a:spcPts val="1197"/>
              </a:spcBef>
            </a:pPr>
            <a:r>
              <a:rPr sz="1632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広報活動は３月１日以降、採用選考活動は６月１日以降となっています。令和</a:t>
            </a:r>
            <a:r>
              <a:rPr lang="ja-JP" altLang="en-US" sz="1632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７</a:t>
            </a:r>
            <a:r>
              <a:rPr sz="1632" dirty="0" err="1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年度</a:t>
            </a:r>
            <a:r>
              <a:rPr lang="ja-JP" altLang="en-US" sz="1632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（令和８年３月）</a:t>
            </a:r>
            <a:r>
              <a:rPr sz="1632" dirty="0" err="1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卒業・修了予定者等も「就職・採用活動日程に関する関係省庁連絡会議」により「考え方」がまとめられ、同じ日程となっています</a:t>
            </a:r>
            <a:r>
              <a:rPr sz="1632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。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8278097" y="6334754"/>
            <a:ext cx="39126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7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～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8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-26-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graphicFrame>
        <p:nvGraphicFramePr>
          <p:cNvPr id="22" name="object 9"/>
          <p:cNvGraphicFramePr>
            <a:graphicFrameLocks noGrp="1"/>
          </p:cNvGraphicFramePr>
          <p:nvPr>
            <p:extLst/>
          </p:nvPr>
        </p:nvGraphicFramePr>
        <p:xfrm>
          <a:off x="6208615" y="2153160"/>
          <a:ext cx="5435801" cy="24082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8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33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/>
                      </a:endParaRPr>
                    </a:p>
                    <a:p>
                      <a:pPr marL="273685" marR="84455" indent="-181610" algn="just">
                        <a:lnSpc>
                          <a:spcPct val="100000"/>
                        </a:lnSpc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①求人者マイページを開設し求人を申込む方法</a:t>
                      </a:r>
                    </a:p>
                  </a:txBody>
                  <a:tcPr marL="0" marR="0" marT="576" marB="0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F4E9E8"/>
                    </a:solidFill>
                  </a:tcPr>
                </a:tc>
                <a:tc>
                  <a:txBody>
                    <a:bodyPr/>
                    <a:lstStyle/>
                    <a:p>
                      <a:pPr marL="272415" indent="-18161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ハローワークインターネットサービス上</a:t>
                      </a:r>
                      <a:endParaRPr lang="en-US" altLang="ja-JP" sz="12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HG明朝B"/>
                      </a:endParaRPr>
                    </a:p>
                    <a:p>
                      <a:pPr marL="272415" indent="-18161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で求人を申し込む。</a:t>
                      </a:r>
                    </a:p>
                  </a:txBody>
                  <a:tcPr marL="0" marR="0" marT="46641" marB="0" anchor="ctr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F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491">
                <a:tc>
                  <a:txBody>
                    <a:bodyPr/>
                    <a:lstStyle/>
                    <a:p>
                      <a:pPr marL="273685" marR="84455" indent="-181610" algn="l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②求人申込書（大卒等）に記入する方法</a:t>
                      </a:r>
                    </a:p>
                  </a:txBody>
                  <a:tcPr marL="0" marR="0" marT="2879" marB="0" anchor="ctr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E9D3CD"/>
                    </a:solidFill>
                  </a:tcPr>
                </a:tc>
                <a:tc>
                  <a:txBody>
                    <a:bodyPr/>
                    <a:lstStyle/>
                    <a:p>
                      <a:pPr marL="272415" marR="147955" indent="-181610">
                        <a:lnSpc>
                          <a:spcPct val="100000"/>
                        </a:lnSpc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記入した求人申込書をハローワークに</a:t>
                      </a:r>
                      <a:endParaRPr lang="en-US" altLang="ja-JP" sz="12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HG明朝B"/>
                      </a:endParaRPr>
                    </a:p>
                    <a:p>
                      <a:pPr marL="272415" marR="147955" indent="-181610">
                        <a:lnSpc>
                          <a:spcPct val="100000"/>
                        </a:lnSpc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提出</a:t>
                      </a:r>
                    </a:p>
                  </a:txBody>
                  <a:tcPr marL="0" marR="0" marT="52399" marB="0" anchor="ctr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E9D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427">
                <a:tc>
                  <a:txBody>
                    <a:bodyPr/>
                    <a:lstStyle/>
                    <a:p>
                      <a:pPr marL="273685" marR="84455" indent="-181610" algn="just">
                        <a:lnSpc>
                          <a:spcPct val="100000"/>
                        </a:lnSpc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③令和６年度提出した（令和７年３月卒向け）求人票（大卒等）を利用する方法</a:t>
                      </a:r>
                    </a:p>
                  </a:txBody>
                  <a:tcPr marL="0" marR="0" marT="80039" marB="0" anchor="ctr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F4E9E8"/>
                    </a:solidFill>
                  </a:tcPr>
                </a:tc>
                <a:tc>
                  <a:txBody>
                    <a:bodyPr/>
                    <a:lstStyle/>
                    <a:p>
                      <a:pPr marL="243204" marR="177800" indent="-15240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求人票</a:t>
                      </a:r>
                      <a:r>
                        <a:rPr lang="en-US" altLang="ja-JP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(</a:t>
                      </a: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写</a:t>
                      </a:r>
                      <a:r>
                        <a:rPr lang="en-US" altLang="ja-JP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)</a:t>
                      </a: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に変更点を赤字で加筆修正し、</a:t>
                      </a:r>
                      <a:endParaRPr lang="en-US" altLang="ja-JP" sz="12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HG明朝B"/>
                      </a:endParaRPr>
                    </a:p>
                    <a:p>
                      <a:pPr marL="243204" marR="177800" indent="-15240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lang="ja-JP" altLang="en-US" sz="1200" dirty="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  <a:cs typeface="HG明朝B"/>
                        </a:rPr>
                        <a:t>ハローワークへ提出</a:t>
                      </a:r>
                    </a:p>
                  </a:txBody>
                  <a:tcPr marL="0" marR="0" marT="4031" marB="0" anchor="ctr">
                    <a:lnL w="12700">
                      <a:solidFill>
                        <a:srgbClr val="C3642D"/>
                      </a:solidFill>
                      <a:prstDash val="solid"/>
                    </a:lnL>
                    <a:lnR w="12700">
                      <a:solidFill>
                        <a:srgbClr val="C3642D"/>
                      </a:solidFill>
                      <a:prstDash val="solid"/>
                    </a:lnR>
                    <a:lnT w="12700">
                      <a:solidFill>
                        <a:srgbClr val="C3642D"/>
                      </a:solidFill>
                      <a:prstDash val="solid"/>
                    </a:lnT>
                    <a:lnB w="12700">
                      <a:solidFill>
                        <a:srgbClr val="C3642D"/>
                      </a:solidFill>
                      <a:prstDash val="solid"/>
                    </a:lnB>
                    <a:solidFill>
                      <a:srgbClr val="F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26">
            <a:hlinkClick r:id="" action="ppaction://media"/>
            <a:extLst>
              <a:ext uri="{FF2B5EF4-FFF2-40B4-BE49-F238E27FC236}">
                <a16:creationId xmlns:a16="http://schemas.microsoft.com/office/drawing/2014/main" id="{D8F504D2-9226-6261-6544-01B5ED4DC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600" spc="-5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</a:t>
              </a:r>
              <a:endParaRPr lang="en-US" altLang="ja-JP" sz="2600" spc="-5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" name="object 2"/>
          <p:cNvSpPr txBox="1">
            <a:spLocks/>
          </p:cNvSpPr>
          <p:nvPr/>
        </p:nvSpPr>
        <p:spPr>
          <a:xfrm>
            <a:off x="2599943" y="1142760"/>
            <a:ext cx="2940706" cy="30465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>
            <a:lvl1pPr>
              <a:defRPr sz="1904" b="1" i="0">
                <a:solidFill>
                  <a:srgbClr val="702FA0"/>
                </a:solidFill>
                <a:latin typeface="ＭＳ ゴシック"/>
                <a:ea typeface="+mj-ea"/>
                <a:cs typeface="ＭＳ ゴシック"/>
              </a:defRPr>
            </a:lvl1pPr>
          </a:lstStyle>
          <a:p>
            <a:pPr marL="11516" marR="0" lvl="0" indent="0" defTabSz="914400" eaLnBrk="1" fontAlgn="auto" latinLnBrk="0" hangingPunct="1">
              <a:lnSpc>
                <a:spcPct val="100000"/>
              </a:lnSpc>
              <a:spcBef>
                <a:spcPts val="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904" b="1" i="0" u="none" strike="noStrike" kern="0" cap="none" spc="0" normalizeH="0" baseline="0" noProof="0" dirty="0">
                <a:ln>
                  <a:noFill/>
                </a:ln>
                <a:solidFill>
                  <a:srgbClr val="702FA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（新規中学校卒業予定者</a:t>
            </a:r>
            <a:r>
              <a:rPr kumimoji="0" lang="zh-TW" altLang="en-US" sz="1904" b="0" i="0" u="none" strike="noStrike" kern="0" cap="none" spc="0" normalizeH="0" baseline="0" noProof="0" dirty="0">
                <a:ln>
                  <a:noFill/>
                </a:ln>
                <a:solidFill>
                  <a:srgbClr val="702FA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）</a:t>
            </a:r>
          </a:p>
        </p:txBody>
      </p:sp>
      <p:graphicFrame>
        <p:nvGraphicFramePr>
          <p:cNvPr id="14" name="object 16"/>
          <p:cNvGraphicFramePr>
            <a:graphicFrameLocks noGrp="1"/>
          </p:cNvGraphicFramePr>
          <p:nvPr>
            <p:extLst/>
          </p:nvPr>
        </p:nvGraphicFramePr>
        <p:xfrm>
          <a:off x="1257300" y="1536773"/>
          <a:ext cx="5981700" cy="3028409"/>
        </p:xfrm>
        <a:graphic>
          <a:graphicData uri="http://schemas.openxmlformats.org/drawingml/2006/table">
            <a:tbl>
              <a:tblPr firstRow="1" bandRow="1"/>
              <a:tblGrid>
                <a:gridCol w="1867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0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81915">
                        <a:lnSpc>
                          <a:spcPts val="2060"/>
                        </a:lnSpc>
                        <a:tabLst>
                          <a:tab pos="926465" algn="l"/>
                        </a:tabLst>
                      </a:pPr>
                      <a:r>
                        <a:rPr sz="1600" spc="395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求人申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込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開始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2303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3282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Georgia"/>
                        </a:rPr>
                        <a:t>６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月１日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以降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endParaRPr lang="en-US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  <a:p>
                      <a:pPr marL="92710" marR="32829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ハローワークの窓口で受付開始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74281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608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395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求人連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絡</a:t>
                      </a:r>
                      <a:r>
                        <a:rPr lang="ja-JP" altLang="en-US" sz="1600" baseline="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 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開始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5182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B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99695" algn="just">
                        <a:lnSpc>
                          <a:spcPct val="97800"/>
                        </a:lnSpc>
                        <a:spcBef>
                          <a:spcPts val="790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７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年７月１日以降</a:t>
                      </a:r>
                      <a:endParaRPr lang="en-US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  <a:p>
                      <a:pPr marL="92710" marR="99695" algn="just">
                        <a:lnSpc>
                          <a:spcPct val="97800"/>
                        </a:lnSpc>
                        <a:spcBef>
                          <a:spcPts val="790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ハローワークから中学校へ連絡</a:t>
                      </a:r>
                      <a:endParaRPr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90979" marB="0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028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 marR="81915" algn="l">
                        <a:lnSpc>
                          <a:spcPts val="2060"/>
                        </a:lnSpc>
                        <a:spcBef>
                          <a:spcPts val="800"/>
                        </a:spcBef>
                        <a:tabLst>
                          <a:tab pos="508634" algn="l"/>
                          <a:tab pos="926465" algn="l"/>
                        </a:tabLst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紹介・</a:t>
                      </a:r>
                      <a:r>
                        <a:rPr sz="1600" spc="395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あっ</a:t>
                      </a:r>
                      <a:r>
                        <a:rPr lang="ja-JP" altLang="en-US" sz="1600" spc="395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せ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ん</a:t>
                      </a:r>
                    </a:p>
                  </a:txBody>
                  <a:tcPr marL="0" marR="0" marT="92131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</a:t>
                      </a: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８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年１月１日以降</a:t>
                      </a:r>
                      <a:endParaRPr lang="en-US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22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spc="7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選考･採</a:t>
                      </a:r>
                      <a:r>
                        <a:rPr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用</a:t>
                      </a:r>
                    </a:p>
                  </a:txBody>
                  <a:tcPr marL="0" marR="0" marT="2303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BE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92710" marR="99695">
                        <a:lnSpc>
                          <a:spcPts val="2060"/>
                        </a:lnSpc>
                        <a:spcBef>
                          <a:spcPts val="800"/>
                        </a:spcBef>
                      </a:pPr>
                      <a:r>
                        <a:rPr lang="ja-JP" altLang="en-US" sz="1600" dirty="0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令和８年１月１日</a:t>
                      </a:r>
                      <a:r>
                        <a:rPr sz="1600" dirty="0" err="1">
                          <a:latin typeface="ＭＳ ゴシック" panose="020B0609070205080204" pitchFamily="49" charset="-128"/>
                          <a:ea typeface="ＭＳ ゴシック" panose="020B0609070205080204" pitchFamily="49" charset="-128"/>
                          <a:cs typeface="HG明朝B"/>
                        </a:rPr>
                        <a:t>以降</a:t>
                      </a:r>
                      <a:endParaRPr lang="en-US" sz="1600" dirty="0">
                        <a:latin typeface="ＭＳ ゴシック" panose="020B0609070205080204" pitchFamily="49" charset="-128"/>
                        <a:ea typeface="ＭＳ ゴシック" panose="020B0609070205080204" pitchFamily="49" charset="-128"/>
                        <a:cs typeface="HG明朝B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5B91B5"/>
                      </a:solidFill>
                      <a:prstDash val="solid"/>
                    </a:lnL>
                    <a:lnR w="12700">
                      <a:solidFill>
                        <a:srgbClr val="5B91B5"/>
                      </a:solidFill>
                      <a:prstDash val="solid"/>
                    </a:lnR>
                    <a:lnT w="12700">
                      <a:solidFill>
                        <a:srgbClr val="5B91B5"/>
                      </a:solidFill>
                      <a:prstDash val="solid"/>
                    </a:lnT>
                    <a:lnB w="12700">
                      <a:solidFill>
                        <a:srgbClr val="5B91B5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D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" name="グループ化 19"/>
          <p:cNvGrpSpPr/>
          <p:nvPr/>
        </p:nvGrpSpPr>
        <p:grpSpPr>
          <a:xfrm>
            <a:off x="1998269" y="4660935"/>
            <a:ext cx="7861993" cy="502967"/>
            <a:chOff x="2165276" y="6282907"/>
            <a:chExt cx="6508248" cy="502967"/>
          </a:xfrm>
        </p:grpSpPr>
        <p:sp>
          <p:nvSpPr>
            <p:cNvPr id="18" name="object 13"/>
            <p:cNvSpPr/>
            <p:nvPr/>
          </p:nvSpPr>
          <p:spPr>
            <a:xfrm>
              <a:off x="2173683" y="6290570"/>
              <a:ext cx="6499841" cy="410558"/>
            </a:xfrm>
            <a:custGeom>
              <a:avLst/>
              <a:gdLst/>
              <a:ahLst/>
              <a:cxnLst/>
              <a:rect l="l" t="t" r="r" b="b"/>
              <a:pathLst>
                <a:path w="7167880" h="452754">
                  <a:moveTo>
                    <a:pt x="7167372" y="0"/>
                  </a:moveTo>
                  <a:lnTo>
                    <a:pt x="0" y="0"/>
                  </a:lnTo>
                  <a:lnTo>
                    <a:pt x="0" y="452628"/>
                  </a:lnTo>
                  <a:lnTo>
                    <a:pt x="7167372" y="452628"/>
                  </a:lnTo>
                  <a:lnTo>
                    <a:pt x="7167372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5"/>
            <p:cNvSpPr txBox="1"/>
            <p:nvPr/>
          </p:nvSpPr>
          <p:spPr>
            <a:xfrm>
              <a:off x="2165276" y="6282907"/>
              <a:ext cx="6499841" cy="502967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1152" rIns="0" bIns="0" rtlCol="0">
              <a:spAutoFit/>
            </a:bodyPr>
            <a:lstStyle/>
            <a:p>
              <a:pPr defTabSz="829178">
                <a:spcBef>
                  <a:spcPts val="9"/>
                </a:spcBef>
              </a:pPr>
              <a:endParaRPr sz="86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  <a:p>
              <a:pPr marL="84069" defTabSz="829178"/>
              <a:r>
                <a:rPr lang="en-US" altLang="ja-JP" sz="1200" dirty="0">
                  <a:solidFill>
                    <a:prstClr val="black"/>
                  </a:solidFill>
                  <a:latin typeface="HG丸ｺﾞｼｯｸM-PRO"/>
                  <a:cs typeface="HG丸ｺﾞｼｯｸM-PRO"/>
                </a:rPr>
                <a:t>【</a:t>
              </a:r>
              <a:r>
                <a:rPr sz="1200" dirty="0" err="1">
                  <a:solidFill>
                    <a:prstClr val="black"/>
                  </a:solidFill>
                  <a:latin typeface="HG丸ｺﾞｼｯｸM-PRO"/>
                  <a:cs typeface="HG丸ｺﾞｼｯｸM-PRO"/>
                </a:rPr>
                <a:t>応募書類</a:t>
              </a:r>
              <a:r>
                <a:rPr lang="en-US" altLang="ja-JP" sz="1200" dirty="0">
                  <a:solidFill>
                    <a:prstClr val="black"/>
                  </a:solidFill>
                  <a:latin typeface="HG丸ｺﾞｼｯｸM-PRO"/>
                  <a:cs typeface="HG丸ｺﾞｼｯｸM-PRO"/>
                </a:rPr>
                <a:t>】</a:t>
              </a:r>
              <a:r>
                <a:rPr lang="ja-JP" altLang="en-US" sz="12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HG丸ｺﾞｼｯｸM-PRO"/>
                </a:rPr>
                <a:t>「中学職業相談票乙」</a:t>
              </a:r>
              <a:r>
                <a:rPr sz="1200" dirty="0" err="1">
                  <a:solidFill>
                    <a:prstClr val="black"/>
                  </a:solidFill>
                  <a:latin typeface="HG丸ｺﾞｼｯｸM-PRO"/>
                  <a:cs typeface="HG丸ｺﾞｼｯｸM-PRO"/>
                </a:rPr>
                <a:t>を使用して下さい。求人者独自の社用紙は一切認めていません</a:t>
              </a:r>
              <a:r>
                <a:rPr sz="1200" dirty="0">
                  <a:solidFill>
                    <a:prstClr val="black"/>
                  </a:solidFill>
                  <a:latin typeface="HG丸ｺﾞｼｯｸM-PRO"/>
                  <a:cs typeface="HG丸ｺﾞｼｯｸM-PRO"/>
                </a:rPr>
                <a:t>。</a:t>
              </a:r>
            </a:p>
          </p:txBody>
        </p:sp>
      </p:grpSp>
      <p:grpSp>
        <p:nvGrpSpPr>
          <p:cNvPr id="22" name="object 5"/>
          <p:cNvGrpSpPr/>
          <p:nvPr/>
        </p:nvGrpSpPr>
        <p:grpSpPr>
          <a:xfrm>
            <a:off x="1990379" y="5925675"/>
            <a:ext cx="7869923" cy="417469"/>
            <a:chOff x="1520952" y="6179820"/>
            <a:chExt cx="7184390" cy="4603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6" name="object 6"/>
            <p:cNvSpPr/>
            <p:nvPr/>
          </p:nvSpPr>
          <p:spPr>
            <a:xfrm>
              <a:off x="1530096" y="6188969"/>
              <a:ext cx="7165975" cy="440690"/>
            </a:xfrm>
            <a:custGeom>
              <a:avLst/>
              <a:gdLst/>
              <a:ahLst/>
              <a:cxnLst/>
              <a:rect l="l" t="t" r="r" b="b"/>
              <a:pathLst>
                <a:path w="7165975" h="440690">
                  <a:moveTo>
                    <a:pt x="7165848" y="0"/>
                  </a:moveTo>
                  <a:lnTo>
                    <a:pt x="0" y="0"/>
                  </a:lnTo>
                  <a:lnTo>
                    <a:pt x="0" y="440436"/>
                  </a:lnTo>
                  <a:lnTo>
                    <a:pt x="7165848" y="440436"/>
                  </a:lnTo>
                  <a:lnTo>
                    <a:pt x="71658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bject 7"/>
            <p:cNvSpPr/>
            <p:nvPr/>
          </p:nvSpPr>
          <p:spPr>
            <a:xfrm>
              <a:off x="1520952" y="6179820"/>
              <a:ext cx="7184390" cy="460375"/>
            </a:xfrm>
            <a:custGeom>
              <a:avLst/>
              <a:gdLst/>
              <a:ahLst/>
              <a:cxnLst/>
              <a:rect l="l" t="t" r="r" b="b"/>
              <a:pathLst>
                <a:path w="7184390" h="460375">
                  <a:moveTo>
                    <a:pt x="7179564" y="0"/>
                  </a:moveTo>
                  <a:lnTo>
                    <a:pt x="4571" y="0"/>
                  </a:lnTo>
                  <a:lnTo>
                    <a:pt x="0" y="4571"/>
                  </a:lnTo>
                  <a:lnTo>
                    <a:pt x="0" y="455681"/>
                  </a:lnTo>
                  <a:lnTo>
                    <a:pt x="4571" y="460253"/>
                  </a:lnTo>
                  <a:lnTo>
                    <a:pt x="7179564" y="460253"/>
                  </a:lnTo>
                  <a:lnTo>
                    <a:pt x="7184136" y="455681"/>
                  </a:lnTo>
                  <a:lnTo>
                    <a:pt x="7184136" y="449585"/>
                  </a:lnTo>
                  <a:lnTo>
                    <a:pt x="18287" y="449585"/>
                  </a:lnTo>
                  <a:lnTo>
                    <a:pt x="9143" y="440441"/>
                  </a:lnTo>
                  <a:lnTo>
                    <a:pt x="18287" y="440441"/>
                  </a:lnTo>
                  <a:lnTo>
                    <a:pt x="18287" y="18287"/>
                  </a:lnTo>
                  <a:lnTo>
                    <a:pt x="9143" y="18287"/>
                  </a:lnTo>
                  <a:lnTo>
                    <a:pt x="18287" y="9143"/>
                  </a:lnTo>
                  <a:lnTo>
                    <a:pt x="7184136" y="9143"/>
                  </a:lnTo>
                  <a:lnTo>
                    <a:pt x="7184136" y="4571"/>
                  </a:lnTo>
                  <a:lnTo>
                    <a:pt x="7179564" y="0"/>
                  </a:lnTo>
                  <a:close/>
                </a:path>
                <a:path w="7184390" h="460375">
                  <a:moveTo>
                    <a:pt x="18287" y="440441"/>
                  </a:moveTo>
                  <a:lnTo>
                    <a:pt x="9143" y="440441"/>
                  </a:lnTo>
                  <a:lnTo>
                    <a:pt x="18287" y="449585"/>
                  </a:lnTo>
                  <a:lnTo>
                    <a:pt x="18287" y="440441"/>
                  </a:lnTo>
                  <a:close/>
                </a:path>
                <a:path w="7184390" h="460375">
                  <a:moveTo>
                    <a:pt x="7164324" y="440441"/>
                  </a:moveTo>
                  <a:lnTo>
                    <a:pt x="18287" y="440441"/>
                  </a:lnTo>
                  <a:lnTo>
                    <a:pt x="18287" y="449585"/>
                  </a:lnTo>
                  <a:lnTo>
                    <a:pt x="7164324" y="449585"/>
                  </a:lnTo>
                  <a:lnTo>
                    <a:pt x="7164324" y="440441"/>
                  </a:lnTo>
                  <a:close/>
                </a:path>
                <a:path w="7184390" h="460375">
                  <a:moveTo>
                    <a:pt x="7164324" y="9143"/>
                  </a:moveTo>
                  <a:lnTo>
                    <a:pt x="7164324" y="449585"/>
                  </a:lnTo>
                  <a:lnTo>
                    <a:pt x="7174992" y="440441"/>
                  </a:lnTo>
                  <a:lnTo>
                    <a:pt x="7184136" y="440441"/>
                  </a:lnTo>
                  <a:lnTo>
                    <a:pt x="7184136" y="18287"/>
                  </a:lnTo>
                  <a:lnTo>
                    <a:pt x="7174992" y="18287"/>
                  </a:lnTo>
                  <a:lnTo>
                    <a:pt x="7164324" y="9143"/>
                  </a:lnTo>
                  <a:close/>
                </a:path>
                <a:path w="7184390" h="460375">
                  <a:moveTo>
                    <a:pt x="7184136" y="440441"/>
                  </a:moveTo>
                  <a:lnTo>
                    <a:pt x="7174992" y="440441"/>
                  </a:lnTo>
                  <a:lnTo>
                    <a:pt x="7164324" y="449585"/>
                  </a:lnTo>
                  <a:lnTo>
                    <a:pt x="7184136" y="449585"/>
                  </a:lnTo>
                  <a:lnTo>
                    <a:pt x="7184136" y="440441"/>
                  </a:lnTo>
                  <a:close/>
                </a:path>
                <a:path w="7184390" h="460375">
                  <a:moveTo>
                    <a:pt x="18287" y="9143"/>
                  </a:moveTo>
                  <a:lnTo>
                    <a:pt x="9143" y="18287"/>
                  </a:lnTo>
                  <a:lnTo>
                    <a:pt x="18287" y="18287"/>
                  </a:lnTo>
                  <a:lnTo>
                    <a:pt x="18287" y="9143"/>
                  </a:lnTo>
                  <a:close/>
                </a:path>
                <a:path w="7184390" h="460375">
                  <a:moveTo>
                    <a:pt x="7164324" y="9143"/>
                  </a:moveTo>
                  <a:lnTo>
                    <a:pt x="18287" y="9143"/>
                  </a:lnTo>
                  <a:lnTo>
                    <a:pt x="18287" y="18287"/>
                  </a:lnTo>
                  <a:lnTo>
                    <a:pt x="7164324" y="18287"/>
                  </a:lnTo>
                  <a:lnTo>
                    <a:pt x="7164324" y="9143"/>
                  </a:lnTo>
                  <a:close/>
                </a:path>
                <a:path w="7184390" h="460375">
                  <a:moveTo>
                    <a:pt x="7184136" y="9143"/>
                  </a:moveTo>
                  <a:lnTo>
                    <a:pt x="7164324" y="9143"/>
                  </a:lnTo>
                  <a:lnTo>
                    <a:pt x="7174992" y="18287"/>
                  </a:lnTo>
                  <a:lnTo>
                    <a:pt x="7184136" y="18287"/>
                  </a:lnTo>
                  <a:lnTo>
                    <a:pt x="7184136" y="914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3" name="object 8"/>
          <p:cNvGrpSpPr/>
          <p:nvPr/>
        </p:nvGrpSpPr>
        <p:grpSpPr>
          <a:xfrm>
            <a:off x="1982088" y="5107046"/>
            <a:ext cx="7868499" cy="768389"/>
            <a:chOff x="1511808" y="5599176"/>
            <a:chExt cx="7185659" cy="5168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4" name="object 9"/>
            <p:cNvSpPr/>
            <p:nvPr/>
          </p:nvSpPr>
          <p:spPr>
            <a:xfrm>
              <a:off x="1520952" y="5608320"/>
              <a:ext cx="7167880" cy="498475"/>
            </a:xfrm>
            <a:custGeom>
              <a:avLst/>
              <a:gdLst/>
              <a:ahLst/>
              <a:cxnLst/>
              <a:rect l="l" t="t" r="r" b="b"/>
              <a:pathLst>
                <a:path w="7167880" h="498475">
                  <a:moveTo>
                    <a:pt x="7167372" y="0"/>
                  </a:moveTo>
                  <a:lnTo>
                    <a:pt x="0" y="0"/>
                  </a:lnTo>
                  <a:lnTo>
                    <a:pt x="0" y="498348"/>
                  </a:lnTo>
                  <a:lnTo>
                    <a:pt x="7167372" y="498348"/>
                  </a:lnTo>
                  <a:lnTo>
                    <a:pt x="71673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10"/>
            <p:cNvSpPr/>
            <p:nvPr/>
          </p:nvSpPr>
          <p:spPr>
            <a:xfrm>
              <a:off x="1511808" y="5599176"/>
              <a:ext cx="7185659" cy="516890"/>
            </a:xfrm>
            <a:custGeom>
              <a:avLst/>
              <a:gdLst/>
              <a:ahLst/>
              <a:cxnLst/>
              <a:rect l="l" t="t" r="r" b="b"/>
              <a:pathLst>
                <a:path w="7185659" h="516889">
                  <a:moveTo>
                    <a:pt x="7182612" y="0"/>
                  </a:moveTo>
                  <a:lnTo>
                    <a:pt x="4571" y="0"/>
                  </a:lnTo>
                  <a:lnTo>
                    <a:pt x="0" y="4571"/>
                  </a:lnTo>
                  <a:lnTo>
                    <a:pt x="0" y="513587"/>
                  </a:lnTo>
                  <a:lnTo>
                    <a:pt x="4571" y="516635"/>
                  </a:lnTo>
                  <a:lnTo>
                    <a:pt x="7182612" y="516635"/>
                  </a:lnTo>
                  <a:lnTo>
                    <a:pt x="7185660" y="513587"/>
                  </a:lnTo>
                  <a:lnTo>
                    <a:pt x="7185660" y="507491"/>
                  </a:lnTo>
                  <a:lnTo>
                    <a:pt x="19811" y="507491"/>
                  </a:lnTo>
                  <a:lnTo>
                    <a:pt x="9143" y="498347"/>
                  </a:lnTo>
                  <a:lnTo>
                    <a:pt x="19811" y="498347"/>
                  </a:lnTo>
                  <a:lnTo>
                    <a:pt x="19811" y="18287"/>
                  </a:lnTo>
                  <a:lnTo>
                    <a:pt x="9143" y="18287"/>
                  </a:lnTo>
                  <a:lnTo>
                    <a:pt x="19811" y="9143"/>
                  </a:lnTo>
                  <a:lnTo>
                    <a:pt x="7185660" y="9143"/>
                  </a:lnTo>
                  <a:lnTo>
                    <a:pt x="7185660" y="4571"/>
                  </a:lnTo>
                  <a:lnTo>
                    <a:pt x="7182612" y="0"/>
                  </a:lnTo>
                  <a:close/>
                </a:path>
                <a:path w="7185659" h="516889">
                  <a:moveTo>
                    <a:pt x="19811" y="498347"/>
                  </a:moveTo>
                  <a:lnTo>
                    <a:pt x="9143" y="498347"/>
                  </a:lnTo>
                  <a:lnTo>
                    <a:pt x="19811" y="507491"/>
                  </a:lnTo>
                  <a:lnTo>
                    <a:pt x="19811" y="498347"/>
                  </a:lnTo>
                  <a:close/>
                </a:path>
                <a:path w="7185659" h="516889">
                  <a:moveTo>
                    <a:pt x="7167372" y="498347"/>
                  </a:moveTo>
                  <a:lnTo>
                    <a:pt x="19811" y="498347"/>
                  </a:lnTo>
                  <a:lnTo>
                    <a:pt x="19811" y="507491"/>
                  </a:lnTo>
                  <a:lnTo>
                    <a:pt x="7167372" y="507491"/>
                  </a:lnTo>
                  <a:lnTo>
                    <a:pt x="7167372" y="498347"/>
                  </a:lnTo>
                  <a:close/>
                </a:path>
                <a:path w="7185659" h="516889">
                  <a:moveTo>
                    <a:pt x="7167372" y="9143"/>
                  </a:moveTo>
                  <a:lnTo>
                    <a:pt x="7167372" y="507491"/>
                  </a:lnTo>
                  <a:lnTo>
                    <a:pt x="7176516" y="498347"/>
                  </a:lnTo>
                  <a:lnTo>
                    <a:pt x="7185660" y="498347"/>
                  </a:lnTo>
                  <a:lnTo>
                    <a:pt x="7185660" y="18287"/>
                  </a:lnTo>
                  <a:lnTo>
                    <a:pt x="7176516" y="18287"/>
                  </a:lnTo>
                  <a:lnTo>
                    <a:pt x="7167372" y="9143"/>
                  </a:lnTo>
                  <a:close/>
                </a:path>
                <a:path w="7185659" h="516889">
                  <a:moveTo>
                    <a:pt x="7185660" y="498347"/>
                  </a:moveTo>
                  <a:lnTo>
                    <a:pt x="7176516" y="498347"/>
                  </a:lnTo>
                  <a:lnTo>
                    <a:pt x="7167372" y="507491"/>
                  </a:lnTo>
                  <a:lnTo>
                    <a:pt x="7185660" y="507491"/>
                  </a:lnTo>
                  <a:lnTo>
                    <a:pt x="7185660" y="498347"/>
                  </a:lnTo>
                  <a:close/>
                </a:path>
                <a:path w="7185659" h="516889">
                  <a:moveTo>
                    <a:pt x="19811" y="9143"/>
                  </a:moveTo>
                  <a:lnTo>
                    <a:pt x="9143" y="18287"/>
                  </a:lnTo>
                  <a:lnTo>
                    <a:pt x="19811" y="18287"/>
                  </a:lnTo>
                  <a:lnTo>
                    <a:pt x="19811" y="9143"/>
                  </a:lnTo>
                  <a:close/>
                </a:path>
                <a:path w="7185659" h="516889">
                  <a:moveTo>
                    <a:pt x="7167372" y="9143"/>
                  </a:moveTo>
                  <a:lnTo>
                    <a:pt x="19811" y="9143"/>
                  </a:lnTo>
                  <a:lnTo>
                    <a:pt x="19811" y="18287"/>
                  </a:lnTo>
                  <a:lnTo>
                    <a:pt x="7167372" y="18287"/>
                  </a:lnTo>
                  <a:lnTo>
                    <a:pt x="7167372" y="9143"/>
                  </a:lnTo>
                  <a:close/>
                </a:path>
                <a:path w="7185659" h="516889">
                  <a:moveTo>
                    <a:pt x="7185660" y="9143"/>
                  </a:moveTo>
                  <a:lnTo>
                    <a:pt x="7167372" y="9143"/>
                  </a:lnTo>
                  <a:lnTo>
                    <a:pt x="7176516" y="18287"/>
                  </a:lnTo>
                  <a:lnTo>
                    <a:pt x="7185660" y="18287"/>
                  </a:lnTo>
                  <a:lnTo>
                    <a:pt x="7185660" y="914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object 11"/>
          <p:cNvSpPr txBox="1"/>
          <p:nvPr/>
        </p:nvSpPr>
        <p:spPr>
          <a:xfrm>
            <a:off x="2068314" y="5137439"/>
            <a:ext cx="7906959" cy="57845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75432" marR="191746" defTabSz="829178">
              <a:spcBef>
                <a:spcPts val="91"/>
              </a:spcBef>
            </a:pPr>
            <a:r>
              <a:rPr lang="en-US" altLang="ja-JP" sz="1088" dirty="0">
                <a:solidFill>
                  <a:prstClr val="black"/>
                </a:solidFill>
                <a:latin typeface="HG丸ｺﾞｼｯｸM-PRO"/>
                <a:cs typeface="HG丸ｺﾞｼｯｸM-PRO"/>
              </a:rPr>
              <a:t>【</a:t>
            </a:r>
            <a:r>
              <a:rPr sz="1088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採否結果</a:t>
            </a:r>
            <a:r>
              <a:rPr lang="en-US" altLang="ja-JP" sz="1088" dirty="0">
                <a:solidFill>
                  <a:prstClr val="black"/>
                </a:solidFill>
                <a:latin typeface="HG丸ｺﾞｼｯｸM-PRO"/>
                <a:cs typeface="HG丸ｺﾞｼｯｸM-PRO"/>
              </a:rPr>
              <a:t>】</a:t>
            </a:r>
            <a:r>
              <a:rPr lang="ja-JP" altLang="en-US" sz="1088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　</a:t>
            </a:r>
            <a:r>
              <a:rPr lang="ja-JP" altLang="en-US" sz="1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速やかに学校を通じて生徒に通知してください。</a:t>
            </a:r>
            <a:endParaRPr lang="en-US" sz="12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HG丸ｺﾞｼｯｸM-PRO"/>
            </a:endParaRPr>
          </a:p>
          <a:p>
            <a:pPr marL="75432" marR="191746" defTabSz="829178">
              <a:spcBef>
                <a:spcPts val="91"/>
              </a:spcBef>
            </a:pPr>
            <a:r>
              <a:rPr sz="1200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ハローワークから送付する</a:t>
            </a:r>
            <a:r>
              <a:rPr sz="1200" b="1" spc="5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「採否</a:t>
            </a:r>
            <a:r>
              <a:rPr sz="1200" b="1" spc="-5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結果通知書」</a:t>
            </a:r>
            <a:r>
              <a:rPr sz="1200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により</a:t>
            </a:r>
            <a:r>
              <a:rPr lang="ja-JP" altLang="en-US" sz="1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事業所管轄ハローワーク及び</a:t>
            </a:r>
            <a:r>
              <a:rPr sz="1200" b="1" spc="-5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生徒を紹介したハローワークへ</a:t>
            </a:r>
            <a:r>
              <a:rPr sz="1200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通</a:t>
            </a:r>
            <a:r>
              <a:rPr sz="1200" dirty="0">
                <a:solidFill>
                  <a:prstClr val="black"/>
                </a:solidFill>
                <a:latin typeface="HG丸ｺﾞｼｯｸM-PRO"/>
                <a:cs typeface="HG丸ｺﾞｼｯｸM-PRO"/>
              </a:rPr>
              <a:t> </a:t>
            </a:r>
            <a:r>
              <a:rPr sz="1200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知して下さい</a:t>
            </a:r>
            <a:r>
              <a:rPr lang="ja-JP" altLang="en-US" sz="1200" dirty="0" err="1">
                <a:solidFill>
                  <a:prstClr val="black"/>
                </a:solidFill>
                <a:latin typeface="HG丸ｺﾞｼｯｸM-PRO"/>
                <a:cs typeface="HG丸ｺﾞｼｯｸM-PRO"/>
              </a:rPr>
              <a:t>。</a:t>
            </a:r>
            <a:r>
              <a:rPr lang="ja-JP" altLang="en-US" sz="1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不採用の場合は不採用者の応募書類を生徒を紹介したハローワークへ返送してください。</a:t>
            </a:r>
            <a:endParaRPr sz="12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HG丸ｺﾞｼｯｸM-PRO"/>
            </a:endParaRPr>
          </a:p>
        </p:txBody>
      </p:sp>
      <p:sp>
        <p:nvSpPr>
          <p:cNvPr id="30" name="object 17"/>
          <p:cNvSpPr txBox="1"/>
          <p:nvPr/>
        </p:nvSpPr>
        <p:spPr>
          <a:xfrm>
            <a:off x="7489893" y="1742787"/>
            <a:ext cx="3758647" cy="2235155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vert="horz" wrap="square" lIns="36000" tIns="36000" rIns="36000" bIns="36000" rtlCol="0">
            <a:spAutoFit/>
          </a:bodyPr>
          <a:lstStyle/>
          <a:p>
            <a:pPr defTabSz="829178">
              <a:spcBef>
                <a:spcPts val="23"/>
              </a:spcBef>
            </a:pPr>
            <a:endParaRPr sz="1406" dirty="0">
              <a:solidFill>
                <a:prstClr val="black"/>
              </a:solidFill>
              <a:latin typeface="HGｺﾞｼｯｸM"/>
              <a:cs typeface="HGｺﾞｼｯｸM"/>
            </a:endParaRPr>
          </a:p>
          <a:p>
            <a:pPr marL="219387" marR="211900" indent="-219387" defTabSz="829178">
              <a:buSzPct val="94444"/>
              <a:buFontTx/>
              <a:buChar char="○"/>
              <a:tabLst>
                <a:tab pos="219387" algn="l"/>
              </a:tabLst>
            </a:pPr>
            <a:r>
              <a:rPr lang="ja-JP" altLang="en-US" sz="1632" dirty="0">
                <a:solidFill>
                  <a:prstClr val="black"/>
                </a:solidFill>
                <a:latin typeface="HGｺﾞｼｯｸM"/>
                <a:cs typeface="HGｺﾞｼｯｸM"/>
              </a:rPr>
              <a:t>「</a:t>
            </a:r>
            <a:r>
              <a:rPr sz="1632" dirty="0">
                <a:solidFill>
                  <a:prstClr val="black"/>
                </a:solidFill>
                <a:latin typeface="HGｺﾞｼｯｸM"/>
                <a:cs typeface="HGｺﾞｼｯｸM"/>
              </a:rPr>
              <a:t>中卒</a:t>
            </a:r>
            <a:r>
              <a:rPr lang="ja-JP" altLang="en-US" sz="1632" dirty="0">
                <a:solidFill>
                  <a:prstClr val="black"/>
                </a:solidFill>
                <a:latin typeface="HGｺﾞｼｯｸM"/>
                <a:cs typeface="HGｺﾞｼｯｸM"/>
              </a:rPr>
              <a:t>用</a:t>
            </a:r>
            <a:r>
              <a:rPr sz="1632" dirty="0">
                <a:solidFill>
                  <a:prstClr val="black"/>
                </a:solidFill>
                <a:latin typeface="HGｺﾞｼｯｸM"/>
                <a:cs typeface="HGｺﾞｼｯｸM"/>
              </a:rPr>
              <a:t>求人票</a:t>
            </a:r>
            <a:r>
              <a:rPr lang="ja-JP" altLang="en-US" sz="1632" dirty="0">
                <a:solidFill>
                  <a:prstClr val="black"/>
                </a:solidFill>
                <a:latin typeface="HGｺﾞｼｯｸM"/>
                <a:cs typeface="HGｺﾞｼｯｸM"/>
              </a:rPr>
              <a:t>」及び「青少年</a:t>
            </a:r>
            <a:r>
              <a:rPr lang="ja-JP" altLang="en-US" sz="1632" dirty="0">
                <a:solidFill>
                  <a:prstClr val="black"/>
                </a:solidFill>
                <a:latin typeface="HGｺﾞｼｯｸM" panose="020B0609000000000000" pitchFamily="49" charset="-128"/>
                <a:ea typeface="HGｺﾞｼｯｸM" panose="020B0609000000000000" pitchFamily="49" charset="-128"/>
                <a:cs typeface="HGｺﾞｼｯｸM"/>
              </a:rPr>
              <a:t>雇用情報シート」に記入のうえ</a:t>
            </a:r>
            <a:r>
              <a:rPr sz="1632" dirty="0" err="1">
                <a:solidFill>
                  <a:prstClr val="black"/>
                </a:solidFill>
                <a:latin typeface="HGｺﾞｼｯｸM"/>
                <a:cs typeface="HGｺﾞｼｯｸM"/>
              </a:rPr>
              <a:t>ハローワークに</a:t>
            </a:r>
            <a:r>
              <a:rPr lang="ja-JP" altLang="en-US" sz="1632" dirty="0">
                <a:solidFill>
                  <a:prstClr val="black"/>
                </a:solidFill>
                <a:latin typeface="HGｺﾞｼｯｸM"/>
                <a:cs typeface="HGｺﾞｼｯｸM"/>
              </a:rPr>
              <a:t>提出してください。</a:t>
            </a:r>
            <a:endParaRPr sz="1632" dirty="0">
              <a:solidFill>
                <a:prstClr val="black"/>
              </a:solidFill>
              <a:latin typeface="HGｺﾞｼｯｸM"/>
              <a:cs typeface="HGｺﾞｼｯｸM"/>
            </a:endParaRPr>
          </a:p>
          <a:p>
            <a:pPr marL="340308" marR="158926" indent="-87524" defTabSz="829178">
              <a:lnSpc>
                <a:spcPts val="1741"/>
              </a:lnSpc>
              <a:spcBef>
                <a:spcPts val="54"/>
              </a:spcBef>
            </a:pP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（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中卒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用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求人票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は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、ご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希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望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の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事業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主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に配付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し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ます</a:t>
            </a:r>
            <a:r>
              <a:rPr sz="1451" spc="5" dirty="0">
                <a:solidFill>
                  <a:prstClr val="black"/>
                </a:solidFill>
                <a:latin typeface="HGｺﾞｼｯｸM"/>
                <a:cs typeface="HGｺﾞｼｯｸM"/>
              </a:rPr>
              <a:t>。</a:t>
            </a:r>
            <a:r>
              <a:rPr sz="1451" spc="-5" dirty="0">
                <a:solidFill>
                  <a:prstClr val="black"/>
                </a:solidFill>
                <a:latin typeface="HGｺﾞｼｯｸM"/>
                <a:cs typeface="HGｺﾞｼｯｸM"/>
              </a:rPr>
              <a:t>）</a:t>
            </a:r>
            <a:endParaRPr lang="en-US" sz="1451" spc="-5" dirty="0">
              <a:solidFill>
                <a:prstClr val="black"/>
              </a:solidFill>
              <a:latin typeface="HGｺﾞｼｯｸM"/>
              <a:cs typeface="HGｺﾞｼｯｸM"/>
            </a:endParaRPr>
          </a:p>
          <a:p>
            <a:pPr marL="340308" marR="158926" indent="-87524" defTabSz="829178">
              <a:lnSpc>
                <a:spcPts val="1741"/>
              </a:lnSpc>
              <a:spcBef>
                <a:spcPts val="54"/>
              </a:spcBef>
            </a:pPr>
            <a:endParaRPr sz="1451" dirty="0">
              <a:solidFill>
                <a:prstClr val="black"/>
              </a:solidFill>
              <a:latin typeface="HGｺﾞｼｯｸM"/>
              <a:cs typeface="HGｺﾞｼｯｸM"/>
            </a:endParaRPr>
          </a:p>
          <a:p>
            <a:pPr marL="253360" marR="177352" indent="-241844" algn="just" defTabSz="829178">
              <a:lnSpc>
                <a:spcPts val="1959"/>
              </a:lnSpc>
              <a:spcBef>
                <a:spcPts val="14"/>
              </a:spcBef>
            </a:pPr>
            <a:r>
              <a:rPr sz="1632" dirty="0">
                <a:solidFill>
                  <a:prstClr val="black"/>
                </a:solidFill>
                <a:latin typeface="HGｺﾞｼｯｸM"/>
                <a:cs typeface="HGｺﾞｼｯｸM"/>
              </a:rPr>
              <a:t>※中卒求人は、求人者マイページでの作成はできません。</a:t>
            </a:r>
          </a:p>
        </p:txBody>
      </p:sp>
      <p:sp>
        <p:nvSpPr>
          <p:cNvPr id="34" name="正方形/長方形 33"/>
          <p:cNvSpPr/>
          <p:nvPr/>
        </p:nvSpPr>
        <p:spPr>
          <a:xfrm>
            <a:off x="8570071" y="6334754"/>
            <a:ext cx="37382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000374" y="5997780"/>
            <a:ext cx="6310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918" defTabSz="829178"/>
            <a:r>
              <a:rPr lang="en-US" altLang="ja-JP" sz="1200" dirty="0">
                <a:solidFill>
                  <a:prstClr val="black"/>
                </a:solidFill>
                <a:latin typeface="HG丸ｺﾞｼｯｸM-PRO"/>
                <a:cs typeface="HG丸ｺﾞｼｯｸM-PRO"/>
              </a:rPr>
              <a:t>【</a:t>
            </a:r>
            <a:r>
              <a:rPr lang="ja-JP" altLang="en-US" sz="1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入社日</a:t>
            </a:r>
            <a:r>
              <a:rPr lang="en-US" altLang="ja-JP" sz="1200" dirty="0">
                <a:solidFill>
                  <a:prstClr val="black"/>
                </a:solidFill>
                <a:latin typeface="HG丸ｺﾞｼｯｸM-PRO"/>
                <a:cs typeface="HG丸ｺﾞｼｯｸM-PRO"/>
              </a:rPr>
              <a:t>】</a:t>
            </a:r>
            <a:r>
              <a:rPr lang="en-US" altLang="ja-JP" sz="12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4</a:t>
            </a:r>
            <a:r>
              <a:rPr lang="ja-JP" altLang="en-US" sz="1200" b="1" spc="5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月</a:t>
            </a:r>
            <a:r>
              <a:rPr lang="en-US" altLang="ja-JP" sz="12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1</a:t>
            </a:r>
            <a:r>
              <a:rPr lang="ja-JP" altLang="en-US" sz="1200" b="1" spc="5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日以</a:t>
            </a:r>
            <a:r>
              <a:rPr lang="ja-JP" altLang="en-US" sz="1200" b="1" spc="-5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降</a:t>
            </a:r>
            <a:r>
              <a:rPr lang="ja-JP" altLang="en-US" sz="12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HG丸ｺﾞｼｯｸM-PRO"/>
              </a:rPr>
              <a:t>にお願いします（実習、研修を含む）（労働基準法第５６条）。</a:t>
            </a: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-27-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7" name="27">
            <a:hlinkClick r:id="" action="ppaction://media"/>
            <a:extLst>
              <a:ext uri="{FF2B5EF4-FFF2-40B4-BE49-F238E27FC236}">
                <a16:creationId xmlns:a16="http://schemas.microsoft.com/office/drawing/2014/main" id="{69137229-70AD-5483-6871-1E57A7FA2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9.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公正な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採用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選考につ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いて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8308461" y="6334754"/>
            <a:ext cx="3999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20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～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25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44" name="フッター プレースホルダー 43"/>
          <p:cNvSpPr>
            <a:spLocks noGrp="1"/>
          </p:cNvSpPr>
          <p:nvPr>
            <p:ph type="ftr" sz="quarter" idx="11"/>
          </p:nvPr>
        </p:nvSpPr>
        <p:spPr>
          <a:xfrm>
            <a:off x="4038600" y="6397294"/>
            <a:ext cx="4114800" cy="365125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-18-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481941" y="1590794"/>
            <a:ext cx="681351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～就職差別につながるおそれがある１４事項～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34294" y="2316197"/>
            <a:ext cx="11448000" cy="35724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26128" y="2450887"/>
            <a:ext cx="3457417" cy="581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本人に責任のない事項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6128" y="3293654"/>
            <a:ext cx="2729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●本籍</a:t>
            </a:r>
            <a:endParaRPr kumimoji="1" lang="en-US" altLang="ja-JP" dirty="0"/>
          </a:p>
          <a:p>
            <a:r>
              <a:rPr kumimoji="1" lang="ja-JP" altLang="en-US" dirty="0"/>
              <a:t>●家族</a:t>
            </a:r>
            <a:endParaRPr kumimoji="1" lang="en-US" altLang="ja-JP" dirty="0"/>
          </a:p>
          <a:p>
            <a:r>
              <a:rPr kumimoji="1" lang="ja-JP" altLang="en-US" dirty="0"/>
              <a:t>●住宅状況</a:t>
            </a:r>
            <a:endParaRPr kumimoji="1" lang="en-US" altLang="ja-JP" dirty="0"/>
          </a:p>
          <a:p>
            <a:r>
              <a:rPr kumimoji="1" lang="ja-JP" altLang="en-US" dirty="0"/>
              <a:t>●生活環境・家庭環境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45790" y="3234413"/>
            <a:ext cx="3622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●宗教</a:t>
            </a:r>
            <a:endParaRPr kumimoji="1" lang="en-US" altLang="ja-JP" dirty="0"/>
          </a:p>
          <a:p>
            <a:r>
              <a:rPr kumimoji="1" lang="ja-JP" altLang="en-US" dirty="0"/>
              <a:t>●支持政党</a:t>
            </a:r>
            <a:endParaRPr kumimoji="1" lang="en-US" altLang="ja-JP" dirty="0"/>
          </a:p>
          <a:p>
            <a:r>
              <a:rPr kumimoji="1" lang="ja-JP" altLang="en-US" dirty="0"/>
              <a:t>●人生観・生活信条</a:t>
            </a:r>
            <a:endParaRPr kumimoji="1" lang="en-US" altLang="ja-JP" dirty="0"/>
          </a:p>
          <a:p>
            <a:r>
              <a:rPr kumimoji="1" lang="ja-JP" altLang="en-US" dirty="0"/>
              <a:t>●尊敬する人物</a:t>
            </a:r>
            <a:endParaRPr kumimoji="1" lang="en-US" altLang="ja-JP" dirty="0"/>
          </a:p>
          <a:p>
            <a:r>
              <a:rPr kumimoji="1" lang="ja-JP" altLang="en-US" dirty="0"/>
              <a:t>●思想</a:t>
            </a:r>
            <a:endParaRPr kumimoji="1" lang="en-US" altLang="ja-JP" dirty="0"/>
          </a:p>
          <a:p>
            <a:r>
              <a:rPr kumimoji="1" lang="ja-JP" altLang="en-US" dirty="0"/>
              <a:t>●労働組合（加入状況や活動歴）</a:t>
            </a:r>
            <a:endParaRPr kumimoji="1" lang="en-US" altLang="ja-JP" dirty="0"/>
          </a:p>
          <a:p>
            <a:r>
              <a:rPr kumimoji="1" lang="ja-JP" altLang="en-US" dirty="0"/>
              <a:t>　学生運動などの社会運動</a:t>
            </a:r>
            <a:endParaRPr kumimoji="1" lang="en-US" altLang="ja-JP" dirty="0"/>
          </a:p>
          <a:p>
            <a:r>
              <a:rPr kumimoji="1" lang="ja-JP" altLang="en-US" dirty="0"/>
              <a:t>●購読新聞・雑誌・愛読書</a:t>
            </a:r>
            <a:endParaRPr kumimoji="1" lang="en-US" altLang="ja-JP" dirty="0"/>
          </a:p>
        </p:txBody>
      </p:sp>
      <p:sp>
        <p:nvSpPr>
          <p:cNvPr id="20" name="正方形/長方形 19"/>
          <p:cNvSpPr/>
          <p:nvPr/>
        </p:nvSpPr>
        <p:spPr>
          <a:xfrm>
            <a:off x="4245790" y="2446650"/>
            <a:ext cx="3457417" cy="581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本来自由であるべき事項</a:t>
            </a:r>
            <a:endParaRPr kumimoji="1" lang="en-US" altLang="ja-JP" b="1" dirty="0">
              <a:solidFill>
                <a:sysClr val="windowText" lastClr="000000"/>
              </a:solidFill>
            </a:endParaRPr>
          </a:p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（思想・信条にかかわること）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8018518" y="2446650"/>
            <a:ext cx="3457417" cy="5818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ysClr val="windowText" lastClr="000000"/>
                </a:solidFill>
              </a:rPr>
              <a:t>採用選考の方法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018518" y="3205271"/>
            <a:ext cx="3622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●身元調査の実施</a:t>
            </a:r>
            <a:endParaRPr kumimoji="1" lang="en-US" altLang="ja-JP" dirty="0"/>
          </a:p>
          <a:p>
            <a:r>
              <a:rPr kumimoji="1" lang="ja-JP" altLang="en-US" dirty="0"/>
              <a:t>●本人の適正・能力に関係ない事　</a:t>
            </a:r>
            <a:endParaRPr kumimoji="1" lang="en-US" altLang="ja-JP" dirty="0"/>
          </a:p>
          <a:p>
            <a:r>
              <a:rPr kumimoji="1" lang="ja-JP" altLang="en-US" dirty="0"/>
              <a:t>　項を含んだ応募書類（社用紙）</a:t>
            </a:r>
            <a:endParaRPr kumimoji="1" lang="en-US" altLang="ja-JP" dirty="0"/>
          </a:p>
          <a:p>
            <a:r>
              <a:rPr kumimoji="1" lang="ja-JP" altLang="en-US" dirty="0"/>
              <a:t>　の使用</a:t>
            </a:r>
            <a:endParaRPr kumimoji="1" lang="en-US" altLang="ja-JP" dirty="0"/>
          </a:p>
          <a:p>
            <a:r>
              <a:rPr kumimoji="1" lang="ja-JP" altLang="en-US" dirty="0"/>
              <a:t>●合理的・客観的に必要性が認め</a:t>
            </a:r>
            <a:endParaRPr kumimoji="1" lang="en-US" altLang="ja-JP" dirty="0"/>
          </a:p>
          <a:p>
            <a:r>
              <a:rPr kumimoji="1" lang="ja-JP" altLang="en-US" dirty="0"/>
              <a:t>　ら</a:t>
            </a:r>
            <a:r>
              <a:rPr kumimoji="1" lang="ja-JP" altLang="en-US" dirty="0" err="1"/>
              <a:t>れ</a:t>
            </a:r>
            <a:r>
              <a:rPr kumimoji="1" lang="ja-JP" altLang="en-US" dirty="0"/>
              <a:t>ない健康診断</a:t>
            </a:r>
            <a:endParaRPr kumimoji="1" lang="en-US" altLang="ja-JP" dirty="0"/>
          </a:p>
        </p:txBody>
      </p:sp>
      <p:pic>
        <p:nvPicPr>
          <p:cNvPr id="12" name="18">
            <a:hlinkClick r:id="" action="ppaction://media"/>
            <a:extLst>
              <a:ext uri="{FF2B5EF4-FFF2-40B4-BE49-F238E27FC236}">
                <a16:creationId xmlns:a16="http://schemas.microsoft.com/office/drawing/2014/main" id="{81692FE5-47A3-0F99-6E93-6DC2B32D3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7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3" name="object 6"/>
          <p:cNvSpPr txBox="1"/>
          <p:nvPr/>
        </p:nvSpPr>
        <p:spPr>
          <a:xfrm>
            <a:off x="1414720" y="1222487"/>
            <a:ext cx="4194510" cy="39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txBody>
          <a:bodyPr vert="horz" wrap="square" lIns="0" tIns="47793" rIns="0" bIns="0" rtlCol="0">
            <a:spAutoFit/>
          </a:bodyPr>
          <a:lstStyle/>
          <a:p>
            <a:pPr marL="84069" defTabSz="829178">
              <a:spcBef>
                <a:spcPts val="376"/>
              </a:spcBef>
            </a:pP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就職差別につながる不適切な</a:t>
            </a:r>
            <a:r>
              <a:rPr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質</a:t>
            </a:r>
            <a:r>
              <a:rPr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問の</a:t>
            </a:r>
            <a:r>
              <a:rPr b="1" spc="-14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例</a:t>
            </a:r>
            <a:endParaRPr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HG丸ｺﾞｼｯｸM-PRO"/>
            </a:endParaRPr>
          </a:p>
        </p:txBody>
      </p:sp>
      <p:sp>
        <p:nvSpPr>
          <p:cNvPr id="34" name="object 11"/>
          <p:cNvSpPr txBox="1"/>
          <p:nvPr/>
        </p:nvSpPr>
        <p:spPr>
          <a:xfrm>
            <a:off x="1459423" y="1865227"/>
            <a:ext cx="9543790" cy="43927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wrap="square" lIns="36000" tIns="72000" rIns="0" bIns="72000" rtlCol="0">
            <a:spAutoFit/>
          </a:bodyPr>
          <a:lstStyle/>
          <a:p>
            <a:pPr defTabSz="829178"/>
            <a:r>
              <a:rPr lang="en-US" altLang="ja-JP" sz="1600"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【</a:t>
            </a:r>
            <a:r>
              <a:rPr lang="ja-JP" altLang="en-US" sz="1600"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本</a:t>
            </a:r>
            <a:r>
              <a:rPr lang="ja-JP" altLang="en-US"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籍や</a:t>
            </a:r>
            <a:r>
              <a:rPr lang="ja-JP" altLang="en-US"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生</a:t>
            </a:r>
            <a:r>
              <a:rPr lang="ja-JP" altLang="en-US"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い</a:t>
            </a:r>
            <a:r>
              <a:rPr lang="ja-JP" altLang="en-US" sz="16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たち、生まれ育った所</a:t>
            </a:r>
            <a:r>
              <a:rPr lang="en-US" altLang="ja-JP" sz="16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】</a:t>
            </a:r>
          </a:p>
          <a:p>
            <a:pPr defTabSz="829178"/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  ・○○市のどのあた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り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に住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ん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でい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る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ので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か。 </a:t>
            </a:r>
          </a:p>
          <a:p>
            <a:pPr defTabSz="829178"/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  ・あなたの本籍地は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ど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こで</a:t>
            </a:r>
            <a:r>
              <a:rPr lang="ja-JP" altLang="en-US"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か。</a:t>
            </a:r>
          </a:p>
          <a:p>
            <a:pPr marL="11516" defTabSz="829178">
              <a:spcBef>
                <a:spcPts val="739"/>
              </a:spcBef>
            </a:pPr>
            <a:r>
              <a:rPr sz="1600"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【家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族構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成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や家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族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の職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業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•地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位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•収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入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•資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産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】</a:t>
            </a:r>
            <a:endParaRPr sz="1600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HG丸ｺﾞｼｯｸM-PRO"/>
            </a:endParaRPr>
          </a:p>
          <a:p>
            <a:pPr marL="172170" defTabSz="829178">
              <a:buSzPct val="92857"/>
              <a:tabLst>
                <a:tab pos="335702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あなたのお父さん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は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、ど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こ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の会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社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に勤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め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てい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ま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すか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。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また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役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職は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何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です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。</a:t>
            </a:r>
          </a:p>
          <a:p>
            <a:pPr marL="172170" defTabSz="829178">
              <a:buSzPct val="92857"/>
              <a:tabLst>
                <a:tab pos="335702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兄弟•姉妹はいま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か。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あ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なた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は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何人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目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です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。</a:t>
            </a:r>
          </a:p>
          <a:p>
            <a:pPr marL="48369" defTabSz="829178">
              <a:spcBef>
                <a:spcPts val="716"/>
              </a:spcBef>
            </a:pPr>
            <a:r>
              <a:rPr sz="1600"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【思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想•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信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条、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宗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教、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尊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敬す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る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人物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、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支持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政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党に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関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する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質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問】</a:t>
            </a:r>
            <a:endParaRPr sz="1600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HG丸ｺﾞｼｯｸM-PRO"/>
            </a:endParaRPr>
          </a:p>
          <a:p>
            <a:pPr marL="209598" defTabSz="829178">
              <a:buSzPct val="92857"/>
              <a:tabLst>
                <a:tab pos="373130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尊敬する人物を言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っ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てく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だ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さい。</a:t>
            </a:r>
          </a:p>
          <a:p>
            <a:pPr marL="209598" defTabSz="829178">
              <a:buSzPct val="92857"/>
              <a:tabLst>
                <a:tab pos="373130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あなたの家では、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何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新聞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を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読ん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で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いま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か。</a:t>
            </a:r>
          </a:p>
          <a:p>
            <a:pPr marL="11516" defTabSz="829178">
              <a:spcBef>
                <a:spcPts val="1002"/>
              </a:spcBef>
            </a:pPr>
            <a:r>
              <a:rPr sz="1600" b="1" spc="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【男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女雇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用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機会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均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等法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に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抵触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る質</a:t>
            </a:r>
            <a:r>
              <a:rPr sz="1600" b="1" spc="-18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問</a:t>
            </a:r>
            <a:r>
              <a:rPr sz="1600" b="1" spc="-5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】</a:t>
            </a:r>
            <a:endParaRPr sz="1600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HG丸ｺﾞｼｯｸM-PRO"/>
            </a:endParaRPr>
          </a:p>
          <a:p>
            <a:pPr marL="172170" defTabSz="829178">
              <a:buSzPct val="92857"/>
              <a:tabLst>
                <a:tab pos="335702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 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（女性だけに）結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婚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や出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産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後も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働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き続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け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よう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と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思っ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て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いま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か。</a:t>
            </a:r>
          </a:p>
          <a:p>
            <a:pPr marL="334550" defTabSz="829178"/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＊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本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来、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男女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問わず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上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記事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項を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質問す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る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こと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自体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が、公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正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な採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用選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考にも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反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しま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。</a:t>
            </a:r>
          </a:p>
          <a:p>
            <a:pPr marL="172170" defTabSz="829178">
              <a:buSzPct val="92857"/>
              <a:tabLst>
                <a:tab pos="335702" algn="l"/>
              </a:tabLst>
            </a:pPr>
            <a:r>
              <a:rPr lang="ja-JP" altLang="en-US"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・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スリーサイズはど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れ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くら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い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です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か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。</a:t>
            </a:r>
          </a:p>
          <a:p>
            <a:pPr defTabSz="829178"/>
            <a:endParaRPr sz="1600" dirty="0">
              <a:solidFill>
                <a:prstClr val="black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HG丸ｺﾞｼｯｸM-PRO"/>
            </a:endParaRPr>
          </a:p>
          <a:p>
            <a:pPr marL="43186" defTabSz="829178"/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※その他</a:t>
            </a:r>
          </a:p>
          <a:p>
            <a:pPr marL="43186" marR="289061" indent="161229" defTabSz="829178"/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血液型、干支、星座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等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に関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す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る質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問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も、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何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の根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拠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もな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く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性格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等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を決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め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てし</a:t>
            </a:r>
            <a:r>
              <a:rPr sz="1600" spc="-14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ま</a:t>
            </a:r>
            <a:r>
              <a:rPr sz="16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HG丸ｺﾞｼｯｸM-PRO"/>
              </a:rPr>
              <a:t>うおそれがあります。</a:t>
            </a:r>
          </a:p>
        </p:txBody>
      </p:sp>
      <p:sp>
        <p:nvSpPr>
          <p:cNvPr id="12" name="乗算 11"/>
          <p:cNvSpPr/>
          <p:nvPr/>
        </p:nvSpPr>
        <p:spPr>
          <a:xfrm>
            <a:off x="6952831" y="943580"/>
            <a:ext cx="5122194" cy="4694114"/>
          </a:xfrm>
          <a:prstGeom prst="mathMultiply">
            <a:avLst>
              <a:gd name="adj1" fmla="val 909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8221258" y="6334754"/>
            <a:ext cx="40870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20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～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25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>
          <a:xfrm>
            <a:off x="4038600" y="6397294"/>
            <a:ext cx="4114800" cy="365125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-19-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4" name="19">
            <a:hlinkClick r:id="" action="ppaction://media"/>
            <a:extLst>
              <a:ext uri="{FF2B5EF4-FFF2-40B4-BE49-F238E27FC236}">
                <a16:creationId xmlns:a16="http://schemas.microsoft.com/office/drawing/2014/main" id="{230F23D3-DE0B-B6A3-0111-4F4976E0E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10-1.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具体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的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な採用選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考に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あたっ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て</a:t>
              </a:r>
              <a:r>
                <a:rPr lang="ja-JP" altLang="en-US" sz="24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（面接） 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4" name="object 39"/>
          <p:cNvSpPr txBox="1"/>
          <p:nvPr/>
        </p:nvSpPr>
        <p:spPr>
          <a:xfrm>
            <a:off x="1567083" y="5556582"/>
            <a:ext cx="9376688" cy="750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0" tIns="72000" rIns="0" bIns="72000" rtlCol="0">
            <a:spAutoFit/>
          </a:bodyPr>
          <a:lstStyle/>
          <a:p>
            <a:pPr marL="84069" defTabSz="829178">
              <a:spcBef>
                <a:spcPts val="363"/>
              </a:spcBef>
            </a:pPr>
            <a:r>
              <a:rPr lang="ja-JP" altLang="en-US" b="1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→　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選考方</a:t>
            </a:r>
            <a:r>
              <a:rPr b="1" spc="-18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法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・選</a:t>
            </a:r>
            <a:r>
              <a:rPr b="1" spc="-18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考基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準等に</a:t>
            </a:r>
            <a:r>
              <a:rPr b="1" spc="-18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つ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いて</a:t>
            </a:r>
            <a:r>
              <a:rPr b="1" spc="-18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は、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十分に</a:t>
            </a:r>
            <a:r>
              <a:rPr b="1" spc="-18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検</a:t>
            </a:r>
            <a:r>
              <a:rPr b="1" spc="-5" dirty="0" err="1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討</a:t>
            </a:r>
            <a:r>
              <a:rPr lang="ja-JP" altLang="en-US" b="1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し</a:t>
            </a:r>
            <a:r>
              <a:rPr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、作業以降能力の判断に必要不可欠</a:t>
            </a:r>
            <a:endParaRPr lang="en-US" altLang="ja-JP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  <a:p>
            <a:pPr marL="84069" defTabSz="829178">
              <a:spcBef>
                <a:spcPts val="363"/>
              </a:spcBef>
            </a:pPr>
            <a:r>
              <a:rPr lang="ja-JP" altLang="en-US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　　な場合以外は実施しない</a:t>
            </a:r>
            <a:endParaRPr lang="en-US" altLang="ja-JP" b="1" spc="-5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31" name="object 3"/>
          <p:cNvSpPr txBox="1"/>
          <p:nvPr/>
        </p:nvSpPr>
        <p:spPr>
          <a:xfrm>
            <a:off x="1200836" y="1242784"/>
            <a:ext cx="3501110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000" b="1" dirty="0">
                <a:solidFill>
                  <a:prstClr val="black"/>
                </a:solidFill>
                <a:latin typeface="+mn-ea"/>
                <a:cs typeface="ＭＳ ゴシック"/>
              </a:rPr>
              <a:t>面接にあたっては・・</a:t>
            </a:r>
            <a:r>
              <a:rPr sz="2000" b="1" spc="-9" dirty="0">
                <a:solidFill>
                  <a:prstClr val="black"/>
                </a:solidFill>
                <a:latin typeface="+mn-ea"/>
                <a:cs typeface="ＭＳ ゴシック"/>
              </a:rPr>
              <a:t>・</a:t>
            </a:r>
            <a:endParaRPr sz="2000" dirty="0">
              <a:solidFill>
                <a:prstClr val="black"/>
              </a:solidFill>
              <a:latin typeface="+mn-ea"/>
              <a:cs typeface="ＭＳ ゴシック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67082" y="1773859"/>
            <a:ext cx="8652681" cy="2111216"/>
          </a:xfrm>
          <a:prstGeom prst="roundRect">
            <a:avLst>
              <a:gd name="adj" fmla="val 1731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実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施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す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る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目的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を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はっ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き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りし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て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、積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極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的に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採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用す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る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方向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で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実施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していますか。</a:t>
            </a:r>
          </a:p>
          <a:p>
            <a:pPr>
              <a:spcBef>
                <a:spcPts val="3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外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面的</a:t>
            </a:r>
            <a:r>
              <a:rPr lang="ja-JP" altLang="en-US" spc="18" dirty="0">
                <a:solidFill>
                  <a:prstClr val="black"/>
                </a:solidFill>
                <a:latin typeface="ＭＳ ゴシック"/>
                <a:cs typeface="ＭＳ ゴシック"/>
              </a:rPr>
              <a:t>容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姿や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第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一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印象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にと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ら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わ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れず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、客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観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的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に判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断で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き</a:t>
            </a:r>
            <a:r>
              <a:rPr lang="ja-JP" altLang="en-US" spc="32" dirty="0">
                <a:solidFill>
                  <a:prstClr val="black"/>
                </a:solidFill>
                <a:latin typeface="ＭＳ ゴシック"/>
                <a:cs typeface="ＭＳ ゴシック"/>
              </a:rPr>
              <a:t>る</a:t>
            </a:r>
            <a:r>
              <a:rPr lang="ja-JP" altLang="en-US" spc="41" dirty="0">
                <a:solidFill>
                  <a:prstClr val="black"/>
                </a:solidFill>
                <a:latin typeface="ＭＳ ゴシック"/>
                <a:cs typeface="ＭＳ ゴシック"/>
              </a:rPr>
              <a:t>方法、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基準が確立　　　　　　されていますか。</a:t>
            </a:r>
          </a:p>
          <a:p>
            <a:pPr>
              <a:spcBef>
                <a:spcPts val="3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面接担当者には適切な人がなっていますか。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>
              <a:spcBef>
                <a:spcPts val="3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応募者の立場が十分に理解されていますか。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>
              <a:spcBef>
                <a:spcPts val="3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質問内容について、事前に十分検討がなされていますか。</a:t>
            </a:r>
            <a:endParaRPr kumimoji="1" lang="ja-JP" altLang="en-US" dirty="0"/>
          </a:p>
        </p:txBody>
      </p:sp>
      <p:grpSp>
        <p:nvGrpSpPr>
          <p:cNvPr id="44" name="グループ化 43"/>
          <p:cNvGrpSpPr/>
          <p:nvPr/>
        </p:nvGrpSpPr>
        <p:grpSpPr>
          <a:xfrm>
            <a:off x="1761088" y="4250519"/>
            <a:ext cx="8318655" cy="1132944"/>
            <a:chOff x="1708467" y="4918751"/>
            <a:chExt cx="8318655" cy="1132944"/>
          </a:xfrm>
        </p:grpSpPr>
        <p:sp>
          <p:nvSpPr>
            <p:cNvPr id="19" name="object 14"/>
            <p:cNvSpPr/>
            <p:nvPr/>
          </p:nvSpPr>
          <p:spPr>
            <a:xfrm>
              <a:off x="5190973" y="4990450"/>
              <a:ext cx="1307495" cy="972901"/>
            </a:xfrm>
            <a:custGeom>
              <a:avLst/>
              <a:gdLst/>
              <a:ahLst/>
              <a:cxnLst/>
              <a:rect l="l" t="t" r="r" b="b"/>
              <a:pathLst>
                <a:path w="1240789" h="870585">
                  <a:moveTo>
                    <a:pt x="1095756" y="0"/>
                  </a:moveTo>
                  <a:lnTo>
                    <a:pt x="144779" y="0"/>
                  </a:lnTo>
                  <a:lnTo>
                    <a:pt x="98706" y="7449"/>
                  </a:lnTo>
                  <a:lnTo>
                    <a:pt x="58923" y="28139"/>
                  </a:lnTo>
                  <a:lnTo>
                    <a:pt x="27700" y="59582"/>
                  </a:lnTo>
                  <a:lnTo>
                    <a:pt x="7303" y="99291"/>
                  </a:lnTo>
                  <a:lnTo>
                    <a:pt x="0" y="144780"/>
                  </a:lnTo>
                  <a:lnTo>
                    <a:pt x="0" y="725424"/>
                  </a:lnTo>
                  <a:lnTo>
                    <a:pt x="7303" y="770912"/>
                  </a:lnTo>
                  <a:lnTo>
                    <a:pt x="27700" y="810621"/>
                  </a:lnTo>
                  <a:lnTo>
                    <a:pt x="58923" y="842064"/>
                  </a:lnTo>
                  <a:lnTo>
                    <a:pt x="98706" y="862754"/>
                  </a:lnTo>
                  <a:lnTo>
                    <a:pt x="144779" y="870204"/>
                  </a:lnTo>
                  <a:lnTo>
                    <a:pt x="1095756" y="870204"/>
                  </a:lnTo>
                  <a:lnTo>
                    <a:pt x="1141244" y="862754"/>
                  </a:lnTo>
                  <a:lnTo>
                    <a:pt x="1180953" y="842064"/>
                  </a:lnTo>
                  <a:lnTo>
                    <a:pt x="1212396" y="810621"/>
                  </a:lnTo>
                  <a:lnTo>
                    <a:pt x="1233086" y="770912"/>
                  </a:lnTo>
                  <a:lnTo>
                    <a:pt x="1240536" y="725424"/>
                  </a:lnTo>
                  <a:lnTo>
                    <a:pt x="1240536" y="144780"/>
                  </a:lnTo>
                  <a:lnTo>
                    <a:pt x="1233086" y="99291"/>
                  </a:lnTo>
                  <a:lnTo>
                    <a:pt x="1212396" y="59582"/>
                  </a:lnTo>
                  <a:lnTo>
                    <a:pt x="1180953" y="28139"/>
                  </a:lnTo>
                  <a:lnTo>
                    <a:pt x="1141244" y="7449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0" tIns="0" rIns="0" bIns="0" rtlCol="0" anchor="ctr" anchorCtr="0"/>
            <a:lstStyle/>
            <a:p>
              <a:pPr defTabSz="829178"/>
              <a:r>
                <a:rPr lang="ja-JP" altLang="en-US" sz="1632" b="1" dirty="0">
                  <a:solidFill>
                    <a:prstClr val="black"/>
                  </a:solidFill>
                  <a:latin typeface="Calibri"/>
                </a:rPr>
                <a:t>  適正検査等</a:t>
              </a:r>
              <a:endParaRPr lang="en-US" altLang="ja-JP" sz="1632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14"/>
            <p:cNvSpPr/>
            <p:nvPr/>
          </p:nvSpPr>
          <p:spPr>
            <a:xfrm>
              <a:off x="6911348" y="5019307"/>
              <a:ext cx="1307495" cy="935276"/>
            </a:xfrm>
            <a:custGeom>
              <a:avLst/>
              <a:gdLst/>
              <a:ahLst/>
              <a:cxnLst/>
              <a:rect l="l" t="t" r="r" b="b"/>
              <a:pathLst>
                <a:path w="1240789" h="870585">
                  <a:moveTo>
                    <a:pt x="1095756" y="0"/>
                  </a:moveTo>
                  <a:lnTo>
                    <a:pt x="144779" y="0"/>
                  </a:lnTo>
                  <a:lnTo>
                    <a:pt x="98706" y="7449"/>
                  </a:lnTo>
                  <a:lnTo>
                    <a:pt x="58923" y="28139"/>
                  </a:lnTo>
                  <a:lnTo>
                    <a:pt x="27700" y="59582"/>
                  </a:lnTo>
                  <a:lnTo>
                    <a:pt x="7303" y="99291"/>
                  </a:lnTo>
                  <a:lnTo>
                    <a:pt x="0" y="144780"/>
                  </a:lnTo>
                  <a:lnTo>
                    <a:pt x="0" y="725424"/>
                  </a:lnTo>
                  <a:lnTo>
                    <a:pt x="7303" y="770912"/>
                  </a:lnTo>
                  <a:lnTo>
                    <a:pt x="27700" y="810621"/>
                  </a:lnTo>
                  <a:lnTo>
                    <a:pt x="58923" y="842064"/>
                  </a:lnTo>
                  <a:lnTo>
                    <a:pt x="98706" y="862754"/>
                  </a:lnTo>
                  <a:lnTo>
                    <a:pt x="144779" y="870204"/>
                  </a:lnTo>
                  <a:lnTo>
                    <a:pt x="1095756" y="870204"/>
                  </a:lnTo>
                  <a:lnTo>
                    <a:pt x="1141244" y="862754"/>
                  </a:lnTo>
                  <a:lnTo>
                    <a:pt x="1180953" y="842064"/>
                  </a:lnTo>
                  <a:lnTo>
                    <a:pt x="1212396" y="810621"/>
                  </a:lnTo>
                  <a:lnTo>
                    <a:pt x="1233086" y="770912"/>
                  </a:lnTo>
                  <a:lnTo>
                    <a:pt x="1240536" y="725424"/>
                  </a:lnTo>
                  <a:lnTo>
                    <a:pt x="1240536" y="144780"/>
                  </a:lnTo>
                  <a:lnTo>
                    <a:pt x="1233086" y="99291"/>
                  </a:lnTo>
                  <a:lnTo>
                    <a:pt x="1212396" y="59582"/>
                  </a:lnTo>
                  <a:lnTo>
                    <a:pt x="1180953" y="28139"/>
                  </a:lnTo>
                  <a:lnTo>
                    <a:pt x="1141244" y="7449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0" tIns="0" rIns="0" bIns="0" rtlCol="0" anchor="ctr" anchorCtr="0"/>
            <a:lstStyle/>
            <a:p>
              <a:pPr defTabSz="829178"/>
              <a:r>
                <a:rPr lang="ja-JP" altLang="en-US" sz="1632" b="1" dirty="0">
                  <a:solidFill>
                    <a:prstClr val="black"/>
                  </a:solidFill>
                </a:rPr>
                <a:t>　 健康診断</a:t>
              </a:r>
              <a:endParaRPr lang="ja-JP" altLang="en-US" sz="4400" b="1" dirty="0">
                <a:solidFill>
                  <a:prstClr val="black"/>
                </a:solidFill>
              </a:endParaRPr>
            </a:p>
          </p:txBody>
        </p:sp>
        <p:grpSp>
          <p:nvGrpSpPr>
            <p:cNvPr id="29" name="グループ化 28"/>
            <p:cNvGrpSpPr/>
            <p:nvPr/>
          </p:nvGrpSpPr>
          <p:grpSpPr>
            <a:xfrm>
              <a:off x="8701951" y="4918751"/>
              <a:ext cx="1325171" cy="1132944"/>
              <a:chOff x="8701951" y="4953077"/>
              <a:chExt cx="1325171" cy="1132944"/>
            </a:xfrm>
          </p:grpSpPr>
          <p:grpSp>
            <p:nvGrpSpPr>
              <p:cNvPr id="25" name="object 34"/>
              <p:cNvGrpSpPr/>
              <p:nvPr/>
            </p:nvGrpSpPr>
            <p:grpSpPr>
              <a:xfrm>
                <a:off x="8701951" y="4953077"/>
                <a:ext cx="1325171" cy="1093809"/>
                <a:chOff x="7607807" y="4593335"/>
                <a:chExt cx="1260475" cy="889000"/>
              </a:xfrm>
            </p:grpSpPr>
            <p:sp>
              <p:nvSpPr>
                <p:cNvPr id="26" name="object 35"/>
                <p:cNvSpPr/>
                <p:nvPr/>
              </p:nvSpPr>
              <p:spPr>
                <a:xfrm>
                  <a:off x="7616951" y="4602479"/>
                  <a:ext cx="1242060" cy="8705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059" h="870585">
                      <a:moveTo>
                        <a:pt x="1095755" y="0"/>
                      </a:moveTo>
                      <a:lnTo>
                        <a:pt x="146303" y="0"/>
                      </a:lnTo>
                      <a:lnTo>
                        <a:pt x="100071" y="7449"/>
                      </a:lnTo>
                      <a:lnTo>
                        <a:pt x="59911" y="28139"/>
                      </a:lnTo>
                      <a:lnTo>
                        <a:pt x="28236" y="59582"/>
                      </a:lnTo>
                      <a:lnTo>
                        <a:pt x="7461" y="99291"/>
                      </a:lnTo>
                      <a:lnTo>
                        <a:pt x="0" y="144779"/>
                      </a:lnTo>
                      <a:lnTo>
                        <a:pt x="0" y="725423"/>
                      </a:lnTo>
                      <a:lnTo>
                        <a:pt x="7461" y="770912"/>
                      </a:lnTo>
                      <a:lnTo>
                        <a:pt x="28236" y="810621"/>
                      </a:lnTo>
                      <a:lnTo>
                        <a:pt x="59911" y="842064"/>
                      </a:lnTo>
                      <a:lnTo>
                        <a:pt x="100071" y="862754"/>
                      </a:lnTo>
                      <a:lnTo>
                        <a:pt x="146303" y="870203"/>
                      </a:lnTo>
                      <a:lnTo>
                        <a:pt x="1095755" y="870203"/>
                      </a:lnTo>
                      <a:lnTo>
                        <a:pt x="1141988" y="862754"/>
                      </a:lnTo>
                      <a:lnTo>
                        <a:pt x="1182148" y="842064"/>
                      </a:lnTo>
                      <a:lnTo>
                        <a:pt x="1213823" y="810621"/>
                      </a:lnTo>
                      <a:lnTo>
                        <a:pt x="1234598" y="770912"/>
                      </a:lnTo>
                      <a:lnTo>
                        <a:pt x="1242059" y="725423"/>
                      </a:lnTo>
                      <a:lnTo>
                        <a:pt x="1242059" y="144779"/>
                      </a:lnTo>
                      <a:lnTo>
                        <a:pt x="1234598" y="99291"/>
                      </a:lnTo>
                      <a:lnTo>
                        <a:pt x="1213823" y="59582"/>
                      </a:lnTo>
                      <a:lnTo>
                        <a:pt x="1182148" y="28139"/>
                      </a:lnTo>
                      <a:lnTo>
                        <a:pt x="1141988" y="7449"/>
                      </a:lnTo>
                      <a:lnTo>
                        <a:pt x="1095755" y="0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 wrap="square" lIns="0" tIns="0" rIns="0" bIns="0" rtlCol="0"/>
                <a:lstStyle/>
                <a:p>
                  <a:pPr defTabSz="829178"/>
                  <a:r>
                    <a:rPr lang="ja-JP" altLang="en-US" sz="2000" b="1" dirty="0">
                      <a:solidFill>
                        <a:prstClr val="black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 家庭調査</a:t>
                  </a:r>
                  <a:endParaRPr lang="en-US" altLang="ja-JP" sz="2000" b="1" dirty="0">
                    <a:solidFill>
                      <a:prstClr val="blac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  <a:p>
                  <a:pPr defTabSz="829178"/>
                  <a:r>
                    <a:rPr lang="ja-JP" altLang="en-US" sz="1400" dirty="0">
                      <a:solidFill>
                        <a:prstClr val="black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 （身元調査）</a:t>
                  </a:r>
                  <a:endParaRPr lang="en-US" altLang="ja-JP" sz="1400" dirty="0">
                    <a:solidFill>
                      <a:prstClr val="blac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  <a:p>
                  <a:pPr defTabSz="829178"/>
                  <a:r>
                    <a:rPr lang="ja-JP" altLang="en-US" dirty="0">
                      <a:solidFill>
                        <a:prstClr val="black"/>
                      </a:solidFill>
                      <a:latin typeface="ＭＳ ゴシック" panose="020B0609070205080204" pitchFamily="49" charset="-128"/>
                      <a:ea typeface="ＭＳ ゴシック" panose="020B0609070205080204" pitchFamily="49" charset="-128"/>
                    </a:rPr>
                    <a:t>   </a:t>
                  </a:r>
                  <a:endParaRPr sz="4000" dirty="0">
                    <a:solidFill>
                      <a:prstClr val="black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endParaRPr>
                </a:p>
              </p:txBody>
            </p:sp>
            <p:sp>
              <p:nvSpPr>
                <p:cNvPr id="27" name="object 36"/>
                <p:cNvSpPr/>
                <p:nvPr/>
              </p:nvSpPr>
              <p:spPr>
                <a:xfrm>
                  <a:off x="7607807" y="4593335"/>
                  <a:ext cx="1260475" cy="88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475" h="889000">
                      <a:moveTo>
                        <a:pt x="1121664" y="0"/>
                      </a:moveTo>
                      <a:lnTo>
                        <a:pt x="138684" y="0"/>
                      </a:lnTo>
                      <a:lnTo>
                        <a:pt x="108203" y="6095"/>
                      </a:lnTo>
                      <a:lnTo>
                        <a:pt x="68580" y="25907"/>
                      </a:lnTo>
                      <a:lnTo>
                        <a:pt x="35051" y="56387"/>
                      </a:lnTo>
                      <a:lnTo>
                        <a:pt x="12192" y="94487"/>
                      </a:lnTo>
                      <a:lnTo>
                        <a:pt x="0" y="153924"/>
                      </a:lnTo>
                      <a:lnTo>
                        <a:pt x="0" y="734568"/>
                      </a:lnTo>
                      <a:lnTo>
                        <a:pt x="7620" y="780288"/>
                      </a:lnTo>
                      <a:lnTo>
                        <a:pt x="27432" y="819912"/>
                      </a:lnTo>
                      <a:lnTo>
                        <a:pt x="56388" y="853440"/>
                      </a:lnTo>
                      <a:lnTo>
                        <a:pt x="94488" y="876300"/>
                      </a:lnTo>
                      <a:lnTo>
                        <a:pt x="109727" y="880872"/>
                      </a:lnTo>
                      <a:lnTo>
                        <a:pt x="123444" y="885444"/>
                      </a:lnTo>
                      <a:lnTo>
                        <a:pt x="155448" y="888492"/>
                      </a:lnTo>
                      <a:lnTo>
                        <a:pt x="1106424" y="888492"/>
                      </a:lnTo>
                      <a:lnTo>
                        <a:pt x="1136903" y="885444"/>
                      </a:lnTo>
                      <a:lnTo>
                        <a:pt x="1152144" y="880872"/>
                      </a:lnTo>
                      <a:lnTo>
                        <a:pt x="1165860" y="876300"/>
                      </a:lnTo>
                      <a:lnTo>
                        <a:pt x="1179576" y="868680"/>
                      </a:lnTo>
                      <a:lnTo>
                        <a:pt x="140208" y="868680"/>
                      </a:lnTo>
                      <a:lnTo>
                        <a:pt x="126492" y="867156"/>
                      </a:lnTo>
                      <a:lnTo>
                        <a:pt x="89916" y="851916"/>
                      </a:lnTo>
                      <a:lnTo>
                        <a:pt x="50292" y="819912"/>
                      </a:lnTo>
                      <a:lnTo>
                        <a:pt x="25908" y="774192"/>
                      </a:lnTo>
                      <a:lnTo>
                        <a:pt x="19812" y="746760"/>
                      </a:lnTo>
                      <a:lnTo>
                        <a:pt x="19812" y="140207"/>
                      </a:lnTo>
                      <a:lnTo>
                        <a:pt x="25908" y="112775"/>
                      </a:lnTo>
                      <a:lnTo>
                        <a:pt x="30480" y="100584"/>
                      </a:lnTo>
                      <a:lnTo>
                        <a:pt x="36575" y="89916"/>
                      </a:lnTo>
                      <a:lnTo>
                        <a:pt x="42672" y="77724"/>
                      </a:lnTo>
                      <a:lnTo>
                        <a:pt x="68580" y="48768"/>
                      </a:lnTo>
                      <a:lnTo>
                        <a:pt x="102108" y="28956"/>
                      </a:lnTo>
                      <a:lnTo>
                        <a:pt x="155448" y="18287"/>
                      </a:lnTo>
                      <a:lnTo>
                        <a:pt x="1179576" y="18287"/>
                      </a:lnTo>
                      <a:lnTo>
                        <a:pt x="1165860" y="12192"/>
                      </a:lnTo>
                      <a:lnTo>
                        <a:pt x="1150620" y="6095"/>
                      </a:lnTo>
                      <a:lnTo>
                        <a:pt x="1136903" y="3048"/>
                      </a:lnTo>
                      <a:lnTo>
                        <a:pt x="1121664" y="0"/>
                      </a:lnTo>
                      <a:close/>
                    </a:path>
                    <a:path w="1260475" h="889000">
                      <a:moveTo>
                        <a:pt x="1179576" y="18287"/>
                      </a:moveTo>
                      <a:lnTo>
                        <a:pt x="1106424" y="18287"/>
                      </a:lnTo>
                      <a:lnTo>
                        <a:pt x="1133856" y="21336"/>
                      </a:lnTo>
                      <a:lnTo>
                        <a:pt x="1146048" y="24384"/>
                      </a:lnTo>
                      <a:lnTo>
                        <a:pt x="1191768" y="50292"/>
                      </a:lnTo>
                      <a:lnTo>
                        <a:pt x="1225296" y="89916"/>
                      </a:lnTo>
                      <a:lnTo>
                        <a:pt x="1239012" y="126492"/>
                      </a:lnTo>
                      <a:lnTo>
                        <a:pt x="1240536" y="140207"/>
                      </a:lnTo>
                      <a:lnTo>
                        <a:pt x="1240536" y="748284"/>
                      </a:lnTo>
                      <a:lnTo>
                        <a:pt x="1229868" y="786384"/>
                      </a:lnTo>
                      <a:lnTo>
                        <a:pt x="1210056" y="819912"/>
                      </a:lnTo>
                      <a:lnTo>
                        <a:pt x="1170432" y="853440"/>
                      </a:lnTo>
                      <a:lnTo>
                        <a:pt x="1158240" y="858012"/>
                      </a:lnTo>
                      <a:lnTo>
                        <a:pt x="1146048" y="864107"/>
                      </a:lnTo>
                      <a:lnTo>
                        <a:pt x="1132332" y="867156"/>
                      </a:lnTo>
                      <a:lnTo>
                        <a:pt x="1118616" y="868680"/>
                      </a:lnTo>
                      <a:lnTo>
                        <a:pt x="1179576" y="868680"/>
                      </a:lnTo>
                      <a:lnTo>
                        <a:pt x="1225296" y="832104"/>
                      </a:lnTo>
                      <a:lnTo>
                        <a:pt x="1248156" y="794004"/>
                      </a:lnTo>
                      <a:lnTo>
                        <a:pt x="1252727" y="778763"/>
                      </a:lnTo>
                      <a:lnTo>
                        <a:pt x="1257300" y="765048"/>
                      </a:lnTo>
                      <a:lnTo>
                        <a:pt x="1260348" y="734568"/>
                      </a:lnTo>
                      <a:lnTo>
                        <a:pt x="1260348" y="153924"/>
                      </a:lnTo>
                      <a:lnTo>
                        <a:pt x="1258824" y="137160"/>
                      </a:lnTo>
                      <a:lnTo>
                        <a:pt x="1257300" y="121919"/>
                      </a:lnTo>
                      <a:lnTo>
                        <a:pt x="1252727" y="108204"/>
                      </a:lnTo>
                      <a:lnTo>
                        <a:pt x="1248156" y="92963"/>
                      </a:lnTo>
                      <a:lnTo>
                        <a:pt x="1240536" y="80772"/>
                      </a:lnTo>
                      <a:lnTo>
                        <a:pt x="1232916" y="67056"/>
                      </a:lnTo>
                      <a:lnTo>
                        <a:pt x="1223772" y="54863"/>
                      </a:lnTo>
                      <a:lnTo>
                        <a:pt x="1214627" y="44195"/>
                      </a:lnTo>
                      <a:lnTo>
                        <a:pt x="1203960" y="35051"/>
                      </a:lnTo>
                      <a:lnTo>
                        <a:pt x="1191768" y="25907"/>
                      </a:lnTo>
                      <a:lnTo>
                        <a:pt x="1179576" y="1828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</p:spPr>
              <p:txBody>
                <a:bodyPr wrap="square" lIns="0" tIns="0" rIns="0" bIns="0" rtlCol="0"/>
                <a:lstStyle/>
                <a:p>
                  <a:pPr defTabSz="829178"/>
                  <a:endParaRPr sz="1632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8" name="乗算 27"/>
              <p:cNvSpPr/>
              <p:nvPr/>
            </p:nvSpPr>
            <p:spPr>
              <a:xfrm>
                <a:off x="8884693" y="5418161"/>
                <a:ext cx="982638" cy="667860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grpSp>
          <p:nvGrpSpPr>
            <p:cNvPr id="38" name="object 13"/>
            <p:cNvGrpSpPr/>
            <p:nvPr/>
          </p:nvGrpSpPr>
          <p:grpSpPr>
            <a:xfrm>
              <a:off x="1708467" y="4961739"/>
              <a:ext cx="1336300" cy="987415"/>
              <a:chOff x="1557624" y="4652018"/>
              <a:chExt cx="1268125" cy="910374"/>
            </a:xfrm>
          </p:grpSpPr>
          <p:sp>
            <p:nvSpPr>
              <p:cNvPr id="39" name="object 14"/>
              <p:cNvSpPr/>
              <p:nvPr/>
            </p:nvSpPr>
            <p:spPr>
              <a:xfrm>
                <a:off x="1584959" y="4665400"/>
                <a:ext cx="1240790" cy="896992"/>
              </a:xfrm>
              <a:custGeom>
                <a:avLst/>
                <a:gdLst/>
                <a:ahLst/>
                <a:cxnLst/>
                <a:rect l="l" t="t" r="r" b="b"/>
                <a:pathLst>
                  <a:path w="1240789" h="870585">
                    <a:moveTo>
                      <a:pt x="1095756" y="0"/>
                    </a:moveTo>
                    <a:lnTo>
                      <a:pt x="144779" y="0"/>
                    </a:lnTo>
                    <a:lnTo>
                      <a:pt x="98706" y="7449"/>
                    </a:lnTo>
                    <a:lnTo>
                      <a:pt x="58923" y="28139"/>
                    </a:lnTo>
                    <a:lnTo>
                      <a:pt x="27700" y="59582"/>
                    </a:lnTo>
                    <a:lnTo>
                      <a:pt x="7303" y="99291"/>
                    </a:lnTo>
                    <a:lnTo>
                      <a:pt x="0" y="144780"/>
                    </a:lnTo>
                    <a:lnTo>
                      <a:pt x="0" y="725424"/>
                    </a:lnTo>
                    <a:lnTo>
                      <a:pt x="7303" y="770912"/>
                    </a:lnTo>
                    <a:lnTo>
                      <a:pt x="27700" y="810621"/>
                    </a:lnTo>
                    <a:lnTo>
                      <a:pt x="58923" y="842064"/>
                    </a:lnTo>
                    <a:lnTo>
                      <a:pt x="98706" y="862754"/>
                    </a:lnTo>
                    <a:lnTo>
                      <a:pt x="144779" y="870204"/>
                    </a:lnTo>
                    <a:lnTo>
                      <a:pt x="1095756" y="870204"/>
                    </a:lnTo>
                    <a:lnTo>
                      <a:pt x="1141244" y="862754"/>
                    </a:lnTo>
                    <a:lnTo>
                      <a:pt x="1180953" y="842064"/>
                    </a:lnTo>
                    <a:lnTo>
                      <a:pt x="1212396" y="810621"/>
                    </a:lnTo>
                    <a:lnTo>
                      <a:pt x="1233086" y="770912"/>
                    </a:lnTo>
                    <a:lnTo>
                      <a:pt x="1240536" y="725424"/>
                    </a:lnTo>
                    <a:lnTo>
                      <a:pt x="1240536" y="144780"/>
                    </a:lnTo>
                    <a:lnTo>
                      <a:pt x="1233086" y="99291"/>
                    </a:lnTo>
                    <a:lnTo>
                      <a:pt x="1212396" y="59582"/>
                    </a:lnTo>
                    <a:lnTo>
                      <a:pt x="1180953" y="28139"/>
                    </a:lnTo>
                    <a:lnTo>
                      <a:pt x="1141244" y="7449"/>
                    </a:lnTo>
                    <a:lnTo>
                      <a:pt x="1095756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/>
              <a:lstStyle/>
              <a:p>
                <a:pPr defTabSz="829178"/>
                <a:r>
                  <a:rPr lang="ja-JP" altLang="en-US" sz="1632" b="1" dirty="0">
                    <a:solidFill>
                      <a:prstClr val="black"/>
                    </a:solidFill>
                    <a:latin typeface="Calibri"/>
                  </a:rPr>
                  <a:t>   学科試験等</a:t>
                </a:r>
                <a:endParaRPr lang="en-US" altLang="ja-JP" sz="1632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object 15"/>
              <p:cNvSpPr/>
              <p:nvPr/>
            </p:nvSpPr>
            <p:spPr>
              <a:xfrm>
                <a:off x="1557624" y="4652018"/>
                <a:ext cx="1260475" cy="889000"/>
              </a:xfrm>
              <a:custGeom>
                <a:avLst/>
                <a:gdLst/>
                <a:ahLst/>
                <a:cxnLst/>
                <a:rect l="l" t="t" r="r" b="b"/>
                <a:pathLst>
                  <a:path w="1260475" h="889000">
                    <a:moveTo>
                      <a:pt x="1106424" y="0"/>
                    </a:moveTo>
                    <a:lnTo>
                      <a:pt x="153924" y="0"/>
                    </a:lnTo>
                    <a:lnTo>
                      <a:pt x="123444" y="3047"/>
                    </a:lnTo>
                    <a:lnTo>
                      <a:pt x="108203" y="7619"/>
                    </a:lnTo>
                    <a:lnTo>
                      <a:pt x="94488" y="12191"/>
                    </a:lnTo>
                    <a:lnTo>
                      <a:pt x="80772" y="18287"/>
                    </a:lnTo>
                    <a:lnTo>
                      <a:pt x="68580" y="27431"/>
                    </a:lnTo>
                    <a:lnTo>
                      <a:pt x="56388" y="35051"/>
                    </a:lnTo>
                    <a:lnTo>
                      <a:pt x="35052" y="56387"/>
                    </a:lnTo>
                    <a:lnTo>
                      <a:pt x="19812" y="80771"/>
                    </a:lnTo>
                    <a:lnTo>
                      <a:pt x="12192" y="94487"/>
                    </a:lnTo>
                    <a:lnTo>
                      <a:pt x="7620" y="109727"/>
                    </a:lnTo>
                    <a:lnTo>
                      <a:pt x="3048" y="123443"/>
                    </a:lnTo>
                    <a:lnTo>
                      <a:pt x="0" y="153923"/>
                    </a:lnTo>
                    <a:lnTo>
                      <a:pt x="0" y="734567"/>
                    </a:lnTo>
                    <a:lnTo>
                      <a:pt x="7620" y="780287"/>
                    </a:lnTo>
                    <a:lnTo>
                      <a:pt x="27432" y="821435"/>
                    </a:lnTo>
                    <a:lnTo>
                      <a:pt x="36576" y="832103"/>
                    </a:lnTo>
                    <a:lnTo>
                      <a:pt x="45720" y="844295"/>
                    </a:lnTo>
                    <a:lnTo>
                      <a:pt x="57912" y="853439"/>
                    </a:lnTo>
                    <a:lnTo>
                      <a:pt x="68580" y="862583"/>
                    </a:lnTo>
                    <a:lnTo>
                      <a:pt x="82296" y="870203"/>
                    </a:lnTo>
                    <a:lnTo>
                      <a:pt x="109728" y="882395"/>
                    </a:lnTo>
                    <a:lnTo>
                      <a:pt x="140208" y="888491"/>
                    </a:lnTo>
                    <a:lnTo>
                      <a:pt x="1121664" y="888491"/>
                    </a:lnTo>
                    <a:lnTo>
                      <a:pt x="1152144" y="882395"/>
                    </a:lnTo>
                    <a:lnTo>
                      <a:pt x="1179576" y="870203"/>
                    </a:lnTo>
                    <a:lnTo>
                      <a:pt x="155447" y="870203"/>
                    </a:lnTo>
                    <a:lnTo>
                      <a:pt x="140208" y="868679"/>
                    </a:lnTo>
                    <a:lnTo>
                      <a:pt x="102108" y="859535"/>
                    </a:lnTo>
                    <a:lnTo>
                      <a:pt x="68580" y="838199"/>
                    </a:lnTo>
                    <a:lnTo>
                      <a:pt x="35052" y="798575"/>
                    </a:lnTo>
                    <a:lnTo>
                      <a:pt x="22860" y="760475"/>
                    </a:lnTo>
                    <a:lnTo>
                      <a:pt x="19812" y="748283"/>
                    </a:lnTo>
                    <a:lnTo>
                      <a:pt x="19812" y="140207"/>
                    </a:lnTo>
                    <a:lnTo>
                      <a:pt x="22860" y="126491"/>
                    </a:lnTo>
                    <a:lnTo>
                      <a:pt x="42671" y="77723"/>
                    </a:lnTo>
                    <a:lnTo>
                      <a:pt x="79247" y="42671"/>
                    </a:lnTo>
                    <a:lnTo>
                      <a:pt x="115824" y="24383"/>
                    </a:lnTo>
                    <a:lnTo>
                      <a:pt x="141732" y="19811"/>
                    </a:lnTo>
                    <a:lnTo>
                      <a:pt x="1182014" y="19811"/>
                    </a:lnTo>
                    <a:lnTo>
                      <a:pt x="1179576" y="18287"/>
                    </a:lnTo>
                    <a:lnTo>
                      <a:pt x="1165860" y="12191"/>
                    </a:lnTo>
                    <a:lnTo>
                      <a:pt x="1150620" y="6095"/>
                    </a:lnTo>
                    <a:lnTo>
                      <a:pt x="1136904" y="3047"/>
                    </a:lnTo>
                    <a:lnTo>
                      <a:pt x="1106424" y="0"/>
                    </a:lnTo>
                    <a:close/>
                  </a:path>
                  <a:path w="1260475" h="889000">
                    <a:moveTo>
                      <a:pt x="1182014" y="19811"/>
                    </a:moveTo>
                    <a:lnTo>
                      <a:pt x="1120140" y="19811"/>
                    </a:lnTo>
                    <a:lnTo>
                      <a:pt x="1133856" y="21335"/>
                    </a:lnTo>
                    <a:lnTo>
                      <a:pt x="1146048" y="25907"/>
                    </a:lnTo>
                    <a:lnTo>
                      <a:pt x="1182624" y="42671"/>
                    </a:lnTo>
                    <a:lnTo>
                      <a:pt x="1225296" y="89915"/>
                    </a:lnTo>
                    <a:lnTo>
                      <a:pt x="1239012" y="128015"/>
                    </a:lnTo>
                    <a:lnTo>
                      <a:pt x="1242060" y="155447"/>
                    </a:lnTo>
                    <a:lnTo>
                      <a:pt x="1242060" y="734567"/>
                    </a:lnTo>
                    <a:lnTo>
                      <a:pt x="1234440" y="775715"/>
                    </a:lnTo>
                    <a:lnTo>
                      <a:pt x="1217676" y="810767"/>
                    </a:lnTo>
                    <a:lnTo>
                      <a:pt x="1191768" y="839723"/>
                    </a:lnTo>
                    <a:lnTo>
                      <a:pt x="1158240" y="859535"/>
                    </a:lnTo>
                    <a:lnTo>
                      <a:pt x="1120140" y="868679"/>
                    </a:lnTo>
                    <a:lnTo>
                      <a:pt x="1104900" y="870203"/>
                    </a:lnTo>
                    <a:lnTo>
                      <a:pt x="1179576" y="870203"/>
                    </a:lnTo>
                    <a:lnTo>
                      <a:pt x="1225296" y="832103"/>
                    </a:lnTo>
                    <a:lnTo>
                      <a:pt x="1254252" y="780287"/>
                    </a:lnTo>
                    <a:lnTo>
                      <a:pt x="1260348" y="734567"/>
                    </a:lnTo>
                    <a:lnTo>
                      <a:pt x="1260348" y="153923"/>
                    </a:lnTo>
                    <a:lnTo>
                      <a:pt x="1252728" y="108203"/>
                    </a:lnTo>
                    <a:lnTo>
                      <a:pt x="1234440" y="68579"/>
                    </a:lnTo>
                    <a:lnTo>
                      <a:pt x="1203960" y="35051"/>
                    </a:lnTo>
                    <a:lnTo>
                      <a:pt x="1191768" y="25907"/>
                    </a:lnTo>
                    <a:lnTo>
                      <a:pt x="1182014" y="19811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object 14"/>
            <p:cNvSpPr/>
            <p:nvPr/>
          </p:nvSpPr>
          <p:spPr>
            <a:xfrm>
              <a:off x="3414884" y="4979127"/>
              <a:ext cx="1307495" cy="972901"/>
            </a:xfrm>
            <a:custGeom>
              <a:avLst/>
              <a:gdLst/>
              <a:ahLst/>
              <a:cxnLst/>
              <a:rect l="l" t="t" r="r" b="b"/>
              <a:pathLst>
                <a:path w="1240789" h="870585">
                  <a:moveTo>
                    <a:pt x="1095756" y="0"/>
                  </a:moveTo>
                  <a:lnTo>
                    <a:pt x="144779" y="0"/>
                  </a:lnTo>
                  <a:lnTo>
                    <a:pt x="98706" y="7449"/>
                  </a:lnTo>
                  <a:lnTo>
                    <a:pt x="58923" y="28139"/>
                  </a:lnTo>
                  <a:lnTo>
                    <a:pt x="27700" y="59582"/>
                  </a:lnTo>
                  <a:lnTo>
                    <a:pt x="7303" y="99291"/>
                  </a:lnTo>
                  <a:lnTo>
                    <a:pt x="0" y="144780"/>
                  </a:lnTo>
                  <a:lnTo>
                    <a:pt x="0" y="725424"/>
                  </a:lnTo>
                  <a:lnTo>
                    <a:pt x="7303" y="770912"/>
                  </a:lnTo>
                  <a:lnTo>
                    <a:pt x="27700" y="810621"/>
                  </a:lnTo>
                  <a:lnTo>
                    <a:pt x="58923" y="842064"/>
                  </a:lnTo>
                  <a:lnTo>
                    <a:pt x="98706" y="862754"/>
                  </a:lnTo>
                  <a:lnTo>
                    <a:pt x="144779" y="870204"/>
                  </a:lnTo>
                  <a:lnTo>
                    <a:pt x="1095756" y="870204"/>
                  </a:lnTo>
                  <a:lnTo>
                    <a:pt x="1141244" y="862754"/>
                  </a:lnTo>
                  <a:lnTo>
                    <a:pt x="1180953" y="842064"/>
                  </a:lnTo>
                  <a:lnTo>
                    <a:pt x="1212396" y="810621"/>
                  </a:lnTo>
                  <a:lnTo>
                    <a:pt x="1233086" y="770912"/>
                  </a:lnTo>
                  <a:lnTo>
                    <a:pt x="1240536" y="725424"/>
                  </a:lnTo>
                  <a:lnTo>
                    <a:pt x="1240536" y="144780"/>
                  </a:lnTo>
                  <a:lnTo>
                    <a:pt x="1233086" y="99291"/>
                  </a:lnTo>
                  <a:lnTo>
                    <a:pt x="1212396" y="59582"/>
                  </a:lnTo>
                  <a:lnTo>
                    <a:pt x="1180953" y="28139"/>
                  </a:lnTo>
                  <a:lnTo>
                    <a:pt x="1141244" y="7449"/>
                  </a:lnTo>
                  <a:lnTo>
                    <a:pt x="1095756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lIns="0" tIns="0" rIns="0" bIns="0" rtlCol="0" anchor="ctr" anchorCtr="0"/>
            <a:lstStyle/>
            <a:p>
              <a:pPr defTabSz="829178"/>
              <a:r>
                <a:rPr lang="ja-JP" altLang="en-US" sz="1632" b="1" dirty="0">
                  <a:solidFill>
                    <a:prstClr val="black"/>
                  </a:solidFill>
                  <a:latin typeface="Calibri"/>
                </a:rPr>
                <a:t>　  作　文</a:t>
              </a:r>
              <a:endParaRPr lang="en-US" altLang="ja-JP" sz="1632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-20-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3" name="20">
            <a:hlinkClick r:id="" action="ppaction://media"/>
            <a:extLst>
              <a:ext uri="{FF2B5EF4-FFF2-40B4-BE49-F238E27FC236}">
                <a16:creationId xmlns:a16="http://schemas.microsoft.com/office/drawing/2014/main" id="{DCC51A33-64D0-FADA-2FFB-FB8592733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10-2.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具体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的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な採用選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考に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あたっ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て</a:t>
              </a:r>
              <a:r>
                <a:rPr lang="ja-JP" altLang="en-US" sz="24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（採用基準・選考方法） 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1567082" y="1773859"/>
            <a:ext cx="8652681" cy="3535720"/>
          </a:xfrm>
          <a:prstGeom prst="roundRect">
            <a:avLst>
              <a:gd name="adj" fmla="val 1731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668" marR="39156" indent="171018" defTabSz="829178">
              <a:spcBef>
                <a:spcPts val="91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募集職種の職務（仕事）を遂行させるために必要な条件を基礎とした公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 marL="12668" marR="39156" indent="171018" defTabSz="829178">
              <a:spcBef>
                <a:spcPts val="91"/>
              </a:spcBef>
            </a:pP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　正な採用基準ができていますか。</a:t>
            </a:r>
          </a:p>
          <a:p>
            <a:pPr marL="12668" marR="39156" indent="171018" defTabSz="829178">
              <a:spcBef>
                <a:spcPts val="91"/>
              </a:spcBef>
            </a:pP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　 身体条件、知識、技能等のうち、職務</a:t>
            </a:r>
            <a:r>
              <a:rPr lang="en-US" altLang="ja-JP" dirty="0">
                <a:solidFill>
                  <a:prstClr val="black"/>
                </a:solidFill>
                <a:latin typeface="ＭＳ ゴシック"/>
                <a:cs typeface="ＭＳ ゴシック"/>
              </a:rPr>
              <a:t>(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作業</a:t>
            </a:r>
            <a:r>
              <a:rPr lang="en-US" altLang="ja-JP" dirty="0">
                <a:solidFill>
                  <a:prstClr val="black"/>
                </a:solidFill>
                <a:latin typeface="ＭＳ ゴシック"/>
                <a:cs typeface="ＭＳ ゴシック"/>
              </a:rPr>
              <a:t>)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遂行上必要な条件は何か、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 marL="11516" marR="4607" indent="205567" algn="just" defTabSz="829178"/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  またそれが、どの程度必要なのかが明確になっていますか。</a:t>
            </a:r>
          </a:p>
          <a:p>
            <a:pPr marL="12668" marR="39156" indent="171018" defTabSz="829178">
              <a:spcBef>
                <a:spcPts val="6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採用基準に適合しているかどうかを、公平に評価する方法がとられてい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 marL="12668" marR="39156" indent="171018" defTabSz="829178"/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　ますか。一つの方法だけで評価していませんか。</a:t>
            </a:r>
          </a:p>
          <a:p>
            <a:pPr marL="12668" marR="39156" indent="171018" defTabSz="829178">
              <a:spcBef>
                <a:spcPts val="6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過去の習慣、経験のみにとらわれず、応募者の基本的人権を尊重する選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 marL="12668" marR="39156" indent="171018" defTabSz="829178"/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　考体制がとられていますか。</a:t>
            </a:r>
          </a:p>
          <a:p>
            <a:pPr marL="12668" marR="39156" indent="171018" defTabSz="829178">
              <a:spcBef>
                <a:spcPts val="600"/>
              </a:spcBef>
            </a:pPr>
            <a:r>
              <a:rPr lang="ja-JP" altLang="en-US" sz="1600" spc="-1437" dirty="0">
                <a:solidFill>
                  <a:prstClr val="black"/>
                </a:solidFill>
                <a:latin typeface="ＭＳ ゴシック"/>
                <a:cs typeface="ＭＳ ゴシック"/>
              </a:rPr>
              <a:t>□</a:t>
            </a:r>
            <a:r>
              <a:rPr lang="ja-JP" altLang="en-US" b="1" spc="-6" baseline="1984" dirty="0">
                <a:solidFill>
                  <a:prstClr val="black"/>
                </a:solidFill>
                <a:latin typeface="ＭＳ ゴシック"/>
                <a:cs typeface="ＭＳ ゴシック"/>
              </a:rPr>
              <a:t>✔　</a:t>
            </a:r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表面的なもので判断せず、潜在的な資質や長所を積極的に見いだすよう</a:t>
            </a:r>
            <a:endParaRPr lang="en-US" altLang="ja-JP" dirty="0">
              <a:solidFill>
                <a:prstClr val="black"/>
              </a:solidFill>
              <a:latin typeface="ＭＳ ゴシック"/>
              <a:cs typeface="ＭＳ ゴシック"/>
            </a:endParaRPr>
          </a:p>
          <a:p>
            <a:pPr marL="12668" marR="39156" indent="171018" defTabSz="829178"/>
            <a:r>
              <a:rPr lang="ja-JP" altLang="en-US" dirty="0">
                <a:solidFill>
                  <a:prstClr val="black"/>
                </a:solidFill>
                <a:latin typeface="ＭＳ ゴシック"/>
                <a:cs typeface="ＭＳ ゴシック"/>
              </a:rPr>
              <a:t>　に配慮されていますか。</a:t>
            </a: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-21-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15" name="object 3"/>
          <p:cNvSpPr txBox="1"/>
          <p:nvPr/>
        </p:nvSpPr>
        <p:spPr>
          <a:xfrm>
            <a:off x="1339381" y="1258752"/>
            <a:ext cx="3501110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lang="ja-JP" altLang="en-US" sz="2000" b="1" dirty="0">
                <a:solidFill>
                  <a:prstClr val="black"/>
                </a:solidFill>
                <a:latin typeface="+mn-ea"/>
                <a:cs typeface="ＭＳ ゴシック"/>
              </a:rPr>
              <a:t>採用基準・選考方法</a:t>
            </a:r>
            <a:endParaRPr sz="2000" dirty="0">
              <a:solidFill>
                <a:prstClr val="black"/>
              </a:solidFill>
              <a:latin typeface="+mn-ea"/>
              <a:cs typeface="ＭＳ ゴシック"/>
            </a:endParaRPr>
          </a:p>
        </p:txBody>
      </p:sp>
      <p:pic>
        <p:nvPicPr>
          <p:cNvPr id="13" name="21">
            <a:hlinkClick r:id="" action="ppaction://media"/>
            <a:extLst>
              <a:ext uri="{FF2B5EF4-FFF2-40B4-BE49-F238E27FC236}">
                <a16:creationId xmlns:a16="http://schemas.microsoft.com/office/drawing/2014/main" id="{C95FBE09-18A3-F6AB-29D4-4D8D7E561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6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10-3.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具体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的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な採用選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考に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あたっ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て（応募書類等） 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5" name="object 3"/>
          <p:cNvSpPr txBox="1"/>
          <p:nvPr/>
        </p:nvSpPr>
        <p:spPr>
          <a:xfrm>
            <a:off x="1031626" y="1259277"/>
            <a:ext cx="4163830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sz="2000" b="1" dirty="0">
                <a:solidFill>
                  <a:prstClr val="black"/>
                </a:solidFill>
                <a:latin typeface="+mn-ea"/>
                <a:cs typeface="ＭＳ ゴシック"/>
              </a:rPr>
              <a:t>選考に使用する書類（応募書類等</a:t>
            </a:r>
            <a:r>
              <a:rPr sz="2000" b="1" spc="-9" dirty="0">
                <a:solidFill>
                  <a:prstClr val="black"/>
                </a:solidFill>
                <a:latin typeface="+mn-ea"/>
                <a:cs typeface="ＭＳ ゴシック"/>
              </a:rPr>
              <a:t>）</a:t>
            </a:r>
            <a:endParaRPr sz="2000" b="1" dirty="0">
              <a:solidFill>
                <a:prstClr val="black"/>
              </a:solidFill>
              <a:latin typeface="+mn-ea"/>
              <a:cs typeface="ＭＳ ゴシック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-482443" y="3278820"/>
            <a:ext cx="122598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9" name="グループ化 18"/>
          <p:cNvGrpSpPr/>
          <p:nvPr/>
        </p:nvGrpSpPr>
        <p:grpSpPr>
          <a:xfrm>
            <a:off x="1689309" y="1795775"/>
            <a:ext cx="8537970" cy="3864888"/>
            <a:chOff x="1004230" y="2456759"/>
            <a:chExt cx="7820025" cy="3864888"/>
          </a:xfrm>
        </p:grpSpPr>
        <p:grpSp>
          <p:nvGrpSpPr>
            <p:cNvPr id="18" name="グループ化 17"/>
            <p:cNvGrpSpPr/>
            <p:nvPr/>
          </p:nvGrpSpPr>
          <p:grpSpPr>
            <a:xfrm>
              <a:off x="1004230" y="2456759"/>
              <a:ext cx="7820025" cy="3864888"/>
              <a:chOff x="1341175" y="1939079"/>
              <a:chExt cx="7820025" cy="3864888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>
                <a:off x="1341175" y="1939079"/>
                <a:ext cx="7820025" cy="3864888"/>
              </a:xfrm>
              <a:prstGeom prst="roundRect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 anchorCtr="0">
                <a:spAutoFit/>
              </a:bodyPr>
              <a:lstStyle/>
              <a:p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 </a:t>
                </a:r>
                <a:r>
                  <a:rPr kumimoji="1" lang="ja-JP" altLang="en-US" dirty="0">
                    <a:latin typeface="+mn-ea"/>
                  </a:rPr>
                  <a:t>新規中学校卒業者については、中職業相談票（乙）を使用していますか。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（新規学卒者の求人から採用まで </a:t>
                </a:r>
                <a:r>
                  <a:rPr lang="ja-JP" altLang="en-US" sz="1600" spc="-9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 </a:t>
                </a:r>
                <a:r>
                  <a:rPr lang="en-US" altLang="ja-JP" sz="1600" spc="-9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25,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67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頁</a:t>
                </a:r>
                <a:r>
                  <a:rPr lang="ja-JP" altLang="en-US" sz="1600" spc="-1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参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照）</a:t>
                </a:r>
                <a:endParaRPr lang="en-US" altLang="ja-JP" sz="1600" dirty="0">
                  <a:solidFill>
                    <a:prstClr val="black"/>
                  </a:solidFill>
                  <a:latin typeface="+mn-ea"/>
                  <a:cs typeface="ＭＳ ゴシック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 </a:t>
                </a:r>
                <a:r>
                  <a:rPr lang="ja-JP" altLang="en-US" dirty="0">
                    <a:latin typeface="+mn-ea"/>
                  </a:rPr>
                  <a:t>新規高等学校卒業者については、「全国高等学校統一用紙」を使用していますか。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（新規学卒者の求人から採用まで 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24,68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～</a:t>
                </a:r>
                <a:r>
                  <a:rPr lang="en-US" altLang="ja-JP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69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頁</a:t>
                </a:r>
                <a:r>
                  <a:rPr lang="ja-JP" altLang="en-US" sz="1600" spc="-1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参</a:t>
                </a:r>
                <a:r>
                  <a:rPr lang="ja-JP" altLang="en-US" sz="1600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照）</a:t>
                </a:r>
                <a:endParaRPr lang="en-US" altLang="ja-JP" sz="1600" dirty="0">
                  <a:solidFill>
                    <a:prstClr val="black"/>
                  </a:solidFill>
                  <a:latin typeface="+mn-ea"/>
                  <a:cs typeface="ＭＳ ゴシック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 </a:t>
                </a:r>
                <a:r>
                  <a:rPr lang="ja-JP" altLang="en-US" dirty="0">
                    <a:latin typeface="+mn-ea"/>
                  </a:rPr>
                  <a:t>新規大学等卒業者については、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厚生労働省編参考例に基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づ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く応募書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類又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は本人の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適性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・能力に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関係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ない事項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を含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まな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い応募書類</a:t>
                </a:r>
                <a:r>
                  <a:rPr lang="ja-JP" altLang="en-US" dirty="0">
                    <a:latin typeface="+mn-ea"/>
                  </a:rPr>
                  <a:t>を使用していますか。</a:t>
                </a:r>
                <a:endParaRPr lang="en-US" altLang="ja-JP" dirty="0">
                  <a:latin typeface="+mn-ea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家族関係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等の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調査を目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的と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するよう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な社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用紙を使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用し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てい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ませんか。</a:t>
                </a:r>
                <a:endParaRPr lang="en-US" altLang="ja-JP" dirty="0">
                  <a:solidFill>
                    <a:prstClr val="black"/>
                  </a:solidFill>
                  <a:latin typeface="+mn-ea"/>
                  <a:cs typeface="ＭＳ ゴシック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中途採用への応募者について提出を求める履歴書は、本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人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の適性・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能力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に関係な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い事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項を含ま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ない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応募書類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を使</a:t>
                </a:r>
                <a:r>
                  <a:rPr lang="ja-JP" altLang="en-US" spc="41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用し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ていますか。</a:t>
                </a:r>
                <a:endParaRPr lang="en-US" altLang="ja-JP" dirty="0">
                  <a:solidFill>
                    <a:prstClr val="black"/>
                  </a:solidFill>
                  <a:latin typeface="+mn-ea"/>
                  <a:cs typeface="ＭＳ ゴシック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ja-JP" altLang="en-US" b="1" spc="-6" baseline="198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✔ </a:t>
                </a:r>
                <a:r>
                  <a:rPr lang="ja-JP" altLang="en-US" spc="54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すべての採用者について、戸籍謄（抄）本、住民票等を</a:t>
                </a:r>
                <a:r>
                  <a:rPr lang="ja-JP" altLang="en-US" dirty="0">
                    <a:solidFill>
                      <a:prstClr val="black"/>
                    </a:solidFill>
                    <a:latin typeface="+mn-ea"/>
                    <a:cs typeface="ＭＳ ゴシック"/>
                  </a:rPr>
                  <a:t>求めたりしていませんか。</a:t>
                </a:r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1567399" y="2238908"/>
                <a:ext cx="180975" cy="180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1567341" y="2858377"/>
                <a:ext cx="181034" cy="16034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1567341" y="3483043"/>
                <a:ext cx="180975" cy="180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1567341" y="4092654"/>
                <a:ext cx="180975" cy="180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1557974" y="4440497"/>
                <a:ext cx="180975" cy="180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1557974" y="5057332"/>
                <a:ext cx="180975" cy="1809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楕円 11"/>
            <p:cNvSpPr/>
            <p:nvPr/>
          </p:nvSpPr>
          <p:spPr>
            <a:xfrm>
              <a:off x="4369388" y="2681170"/>
              <a:ext cx="243087" cy="25639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-22-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15032723-644C-683A-9EA7-8DE0593F7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8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/>
          <p:cNvGrpSpPr/>
          <p:nvPr/>
        </p:nvGrpSpPr>
        <p:grpSpPr>
          <a:xfrm>
            <a:off x="201032" y="1203266"/>
            <a:ext cx="5688989" cy="4256641"/>
            <a:chOff x="91440" y="197763"/>
            <a:chExt cx="6659880" cy="4425200"/>
          </a:xfrm>
        </p:grpSpPr>
        <p:pic>
          <p:nvPicPr>
            <p:cNvPr id="71" name="図 70" descr="テーブル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1D7C087D-9F4F-7308-EC29-3D682F69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5062" b="3491"/>
            <a:stretch/>
          </p:blipFill>
          <p:spPr>
            <a:xfrm>
              <a:off x="91440" y="688254"/>
              <a:ext cx="6659880" cy="3891366"/>
            </a:xfrm>
            <a:prstGeom prst="rect">
              <a:avLst/>
            </a:prstGeom>
          </p:spPr>
        </p:pic>
        <p:sp>
          <p:nvSpPr>
            <p:cNvPr id="72" name="テキスト ボックス 71"/>
            <p:cNvSpPr txBox="1"/>
            <p:nvPr/>
          </p:nvSpPr>
          <p:spPr>
            <a:xfrm>
              <a:off x="3650806" y="197763"/>
              <a:ext cx="2770715" cy="321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>
                  <a:latin typeface="+mn-ea"/>
                </a:rPr>
                <a:t>○新たな統一用紙（履歴書）</a:t>
              </a:r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91440" y="2941320"/>
              <a:ext cx="3078480" cy="1468753"/>
            </a:xfrm>
            <a:prstGeom prst="roundRect">
              <a:avLst>
                <a:gd name="adj" fmla="val 1443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4" name="グループ化 73"/>
            <p:cNvGrpSpPr/>
            <p:nvPr/>
          </p:nvGrpSpPr>
          <p:grpSpPr>
            <a:xfrm>
              <a:off x="510512" y="2571752"/>
              <a:ext cx="1915909" cy="361758"/>
              <a:chOff x="458127" y="5391153"/>
              <a:chExt cx="1915909" cy="361758"/>
            </a:xfrm>
          </p:grpSpPr>
          <p:cxnSp>
            <p:nvCxnSpPr>
              <p:cNvPr id="95" name="直線矢印コネクタ 94"/>
              <p:cNvCxnSpPr/>
              <p:nvPr/>
            </p:nvCxnSpPr>
            <p:spPr>
              <a:xfrm flipH="1">
                <a:off x="1420177" y="5587686"/>
                <a:ext cx="2386" cy="16522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角丸四角形 95"/>
              <p:cNvSpPr/>
              <p:nvPr/>
            </p:nvSpPr>
            <p:spPr>
              <a:xfrm>
                <a:off x="581980" y="5437194"/>
                <a:ext cx="1719257" cy="14287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テキスト ボックス 96"/>
              <p:cNvSpPr txBox="1"/>
              <p:nvPr/>
            </p:nvSpPr>
            <p:spPr>
              <a:xfrm>
                <a:off x="458127" y="5391153"/>
                <a:ext cx="191590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0000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「在籍校」欄と「職歴」欄に分離</a:t>
                </a:r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>
              <a:off x="1976438" y="4382990"/>
              <a:ext cx="1321613" cy="239973"/>
              <a:chOff x="985837" y="5259299"/>
              <a:chExt cx="1321613" cy="239973"/>
            </a:xfrm>
          </p:grpSpPr>
          <p:cxnSp>
            <p:nvCxnSpPr>
              <p:cNvPr id="92" name="直線矢印コネクタ 91"/>
              <p:cNvCxnSpPr/>
              <p:nvPr/>
            </p:nvCxnSpPr>
            <p:spPr>
              <a:xfrm flipH="1">
                <a:off x="985837" y="5355280"/>
                <a:ext cx="154781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角丸四角形 92"/>
              <p:cNvSpPr/>
              <p:nvPr/>
            </p:nvSpPr>
            <p:spPr>
              <a:xfrm>
                <a:off x="1123946" y="5311746"/>
                <a:ext cx="1055374" cy="161404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テキスト ボックス 93"/>
              <p:cNvSpPr txBox="1"/>
              <p:nvPr/>
            </p:nvSpPr>
            <p:spPr>
              <a:xfrm>
                <a:off x="995816" y="5259299"/>
                <a:ext cx="1311634" cy="239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0000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 記載内容の変更</a:t>
                </a:r>
              </a:p>
            </p:txBody>
          </p:sp>
        </p:grpSp>
        <p:sp>
          <p:nvSpPr>
            <p:cNvPr id="76" name="角丸四角形 75"/>
            <p:cNvSpPr/>
            <p:nvPr/>
          </p:nvSpPr>
          <p:spPr>
            <a:xfrm>
              <a:off x="105210" y="4444514"/>
              <a:ext cx="1881206" cy="93994"/>
            </a:xfrm>
            <a:prstGeom prst="roundRect">
              <a:avLst>
                <a:gd name="adj" fmla="val 541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角丸四角形 76"/>
            <p:cNvSpPr/>
            <p:nvPr/>
          </p:nvSpPr>
          <p:spPr>
            <a:xfrm>
              <a:off x="3395676" y="2419769"/>
              <a:ext cx="94780" cy="90058"/>
            </a:xfrm>
            <a:prstGeom prst="roundRect">
              <a:avLst>
                <a:gd name="adj" fmla="val 541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8" name="グループ化 77"/>
            <p:cNvGrpSpPr/>
            <p:nvPr/>
          </p:nvGrpSpPr>
          <p:grpSpPr>
            <a:xfrm>
              <a:off x="3540435" y="2351715"/>
              <a:ext cx="534575" cy="230832"/>
              <a:chOff x="1895454" y="5167307"/>
              <a:chExt cx="534575" cy="230832"/>
            </a:xfrm>
          </p:grpSpPr>
          <p:cxnSp>
            <p:nvCxnSpPr>
              <p:cNvPr id="89" name="直線矢印コネクタ 88"/>
              <p:cNvCxnSpPr/>
              <p:nvPr/>
            </p:nvCxnSpPr>
            <p:spPr>
              <a:xfrm flipH="1">
                <a:off x="1895454" y="5292420"/>
                <a:ext cx="171452" cy="45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角丸四角形 89"/>
              <p:cNvSpPr/>
              <p:nvPr/>
            </p:nvSpPr>
            <p:spPr>
              <a:xfrm>
                <a:off x="2071693" y="5216205"/>
                <a:ext cx="309562" cy="14287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テキスト ボックス 90"/>
              <p:cNvSpPr txBox="1"/>
              <p:nvPr/>
            </p:nvSpPr>
            <p:spPr>
              <a:xfrm>
                <a:off x="2014531" y="5167307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0000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追記</a:t>
                </a:r>
              </a:p>
            </p:txBody>
          </p:sp>
        </p:grpSp>
        <p:sp>
          <p:nvSpPr>
            <p:cNvPr id="79" name="角丸四角形 78"/>
            <p:cNvSpPr/>
            <p:nvPr/>
          </p:nvSpPr>
          <p:spPr>
            <a:xfrm>
              <a:off x="3392782" y="3178199"/>
              <a:ext cx="101903" cy="909434"/>
            </a:xfrm>
            <a:prstGeom prst="roundRect">
              <a:avLst>
                <a:gd name="adj" fmla="val 541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0" name="グループ化 79"/>
            <p:cNvGrpSpPr/>
            <p:nvPr/>
          </p:nvGrpSpPr>
          <p:grpSpPr>
            <a:xfrm>
              <a:off x="3590912" y="3495670"/>
              <a:ext cx="534575" cy="230832"/>
              <a:chOff x="1895454" y="5167307"/>
              <a:chExt cx="534575" cy="230832"/>
            </a:xfrm>
          </p:grpSpPr>
          <p:cxnSp>
            <p:nvCxnSpPr>
              <p:cNvPr id="86" name="直線矢印コネクタ 85"/>
              <p:cNvCxnSpPr/>
              <p:nvPr/>
            </p:nvCxnSpPr>
            <p:spPr>
              <a:xfrm flipH="1">
                <a:off x="1895454" y="5292420"/>
                <a:ext cx="171452" cy="459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角丸四角形 86"/>
              <p:cNvSpPr/>
              <p:nvPr/>
            </p:nvSpPr>
            <p:spPr>
              <a:xfrm>
                <a:off x="2071693" y="5216205"/>
                <a:ext cx="309562" cy="14287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テキスト ボックス 87"/>
              <p:cNvSpPr txBox="1"/>
              <p:nvPr/>
            </p:nvSpPr>
            <p:spPr>
              <a:xfrm>
                <a:off x="2014531" y="5167307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900" b="1" dirty="0">
                    <a:solidFill>
                      <a:srgbClr val="FF0000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追記</a:t>
                </a:r>
              </a:p>
            </p:txBody>
          </p:sp>
        </p:grpSp>
        <p:sp>
          <p:nvSpPr>
            <p:cNvPr id="81" name="角丸四角形 21">
              <a:extLst>
                <a:ext uri="{FF2B5EF4-FFF2-40B4-BE49-F238E27FC236}">
                  <a16:creationId xmlns:a16="http://schemas.microsoft.com/office/drawing/2014/main" id="{97A21A12-2F8E-38F5-A9BD-9CEB317A975A}"/>
                </a:ext>
              </a:extLst>
            </p:cNvPr>
            <p:cNvSpPr/>
            <p:nvPr/>
          </p:nvSpPr>
          <p:spPr>
            <a:xfrm>
              <a:off x="3540441" y="990601"/>
              <a:ext cx="3027999" cy="807719"/>
            </a:xfrm>
            <a:prstGeom prst="roundRect">
              <a:avLst>
                <a:gd name="adj" fmla="val 1443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AA42A21F-99B6-D2CF-2D53-A8A1C9578414}"/>
                </a:ext>
              </a:extLst>
            </p:cNvPr>
            <p:cNvSpPr txBox="1"/>
            <p:nvPr/>
          </p:nvSpPr>
          <p:spPr>
            <a:xfrm>
              <a:off x="4442432" y="567692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900" b="1" dirty="0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罫線追記</a:t>
              </a:r>
            </a:p>
          </p:txBody>
        </p:sp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329AEE19-0AAD-BE23-A483-BF04A9BC3C0E}"/>
                </a:ext>
              </a:extLst>
            </p:cNvPr>
            <p:cNvGrpSpPr/>
            <p:nvPr/>
          </p:nvGrpSpPr>
          <p:grpSpPr>
            <a:xfrm>
              <a:off x="4413885" y="624841"/>
              <a:ext cx="744855" cy="304609"/>
              <a:chOff x="-2313620" y="4892042"/>
              <a:chExt cx="744855" cy="304609"/>
            </a:xfrm>
          </p:grpSpPr>
          <p:sp>
            <p:nvSpPr>
              <p:cNvPr id="84" name="角丸四角形 41">
                <a:extLst>
                  <a:ext uri="{FF2B5EF4-FFF2-40B4-BE49-F238E27FC236}">
                    <a16:creationId xmlns:a16="http://schemas.microsoft.com/office/drawing/2014/main" id="{E0051D51-3D14-3CA7-273D-6A44491402CD}"/>
                  </a:ext>
                </a:extLst>
              </p:cNvPr>
              <p:cNvSpPr/>
              <p:nvPr/>
            </p:nvSpPr>
            <p:spPr>
              <a:xfrm>
                <a:off x="-2313620" y="4892042"/>
                <a:ext cx="744855" cy="137160"/>
              </a:xfrm>
              <a:prstGeom prst="round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5" name="直線矢印コネクタ 84">
                <a:extLst>
                  <a:ext uri="{FF2B5EF4-FFF2-40B4-BE49-F238E27FC236}">
                    <a16:creationId xmlns:a16="http://schemas.microsoft.com/office/drawing/2014/main" id="{CD803976-4BAE-A68B-E038-B928FF2A8A4F}"/>
                  </a:ext>
                </a:extLst>
              </p:cNvPr>
              <p:cNvCxnSpPr/>
              <p:nvPr/>
            </p:nvCxnSpPr>
            <p:spPr>
              <a:xfrm flipH="1">
                <a:off x="-1970723" y="5031426"/>
                <a:ext cx="2386" cy="165225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8" name="グループ化 97"/>
          <p:cNvGrpSpPr/>
          <p:nvPr/>
        </p:nvGrpSpPr>
        <p:grpSpPr>
          <a:xfrm>
            <a:off x="5597232" y="1769024"/>
            <a:ext cx="6029786" cy="4225812"/>
            <a:chOff x="33020" y="483344"/>
            <a:chExt cx="6743700" cy="4324876"/>
          </a:xfrm>
        </p:grpSpPr>
        <p:pic>
          <p:nvPicPr>
            <p:cNvPr id="99" name="図 98" descr="テーブル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5943AB85-2C4C-4ED9-B79A-0264929B4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" t="3115" r="1992" b="1670"/>
            <a:stretch/>
          </p:blipFill>
          <p:spPr>
            <a:xfrm>
              <a:off x="33020" y="728980"/>
              <a:ext cx="6743700" cy="4079240"/>
            </a:xfrm>
            <a:prstGeom prst="rect">
              <a:avLst/>
            </a:prstGeom>
          </p:spPr>
        </p:pic>
        <p:sp>
          <p:nvSpPr>
            <p:cNvPr id="100" name="テキスト ボックス 99"/>
            <p:cNvSpPr txBox="1"/>
            <p:nvPr/>
          </p:nvSpPr>
          <p:spPr>
            <a:xfrm>
              <a:off x="3708937" y="483344"/>
              <a:ext cx="2729789" cy="321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</a:rPr>
                <a:t>○新たな統一用紙（調査書）</a:t>
              </a:r>
              <a:endParaRPr kumimoji="1" lang="ja-JP" altLang="en-US" sz="1600" b="1" i="0" u="none" strike="dbl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</a:endParaRPr>
            </a:p>
          </p:txBody>
        </p:sp>
        <p:grpSp>
          <p:nvGrpSpPr>
            <p:cNvPr id="102" name="グループ化 101"/>
            <p:cNvGrpSpPr/>
            <p:nvPr/>
          </p:nvGrpSpPr>
          <p:grpSpPr>
            <a:xfrm>
              <a:off x="5473647" y="2598177"/>
              <a:ext cx="646331" cy="339785"/>
              <a:chOff x="2016830" y="5179957"/>
              <a:chExt cx="646331" cy="339785"/>
            </a:xfrm>
          </p:grpSpPr>
          <p:cxnSp>
            <p:nvCxnSpPr>
              <p:cNvPr id="114" name="直線矢印コネクタ 113"/>
              <p:cNvCxnSpPr>
                <a:stCxn id="115" idx="2"/>
              </p:cNvCxnSpPr>
              <p:nvPr/>
            </p:nvCxnSpPr>
            <p:spPr>
              <a:xfrm>
                <a:off x="2357426" y="5359080"/>
                <a:ext cx="4746" cy="160662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5" name="角丸四角形 114"/>
              <p:cNvSpPr/>
              <p:nvPr/>
            </p:nvSpPr>
            <p:spPr>
              <a:xfrm>
                <a:off x="2071692" y="5216205"/>
                <a:ext cx="571467" cy="14287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6" name="テキスト ボックス 115"/>
              <p:cNvSpPr txBox="1"/>
              <p:nvPr/>
            </p:nvSpPr>
            <p:spPr>
              <a:xfrm>
                <a:off x="2016830" y="5179957"/>
                <a:ext cx="64633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欄の追加</a:t>
                </a:r>
              </a:p>
            </p:txBody>
          </p:sp>
        </p:grpSp>
        <p:sp>
          <p:nvSpPr>
            <p:cNvPr id="103" name="角丸四角形 102"/>
            <p:cNvSpPr/>
            <p:nvPr/>
          </p:nvSpPr>
          <p:spPr>
            <a:xfrm>
              <a:off x="5008978" y="3000192"/>
              <a:ext cx="1631903" cy="595123"/>
            </a:xfrm>
            <a:prstGeom prst="roundRect">
              <a:avLst>
                <a:gd name="adj" fmla="val 541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4" name="角丸四角形 103"/>
            <p:cNvSpPr/>
            <p:nvPr/>
          </p:nvSpPr>
          <p:spPr>
            <a:xfrm>
              <a:off x="1820848" y="4142629"/>
              <a:ext cx="1616103" cy="552903"/>
            </a:xfrm>
            <a:prstGeom prst="roundRect">
              <a:avLst>
                <a:gd name="adj" fmla="val 341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05" name="グループ化 104"/>
            <p:cNvGrpSpPr/>
            <p:nvPr/>
          </p:nvGrpSpPr>
          <p:grpSpPr>
            <a:xfrm>
              <a:off x="2412545" y="3778621"/>
              <a:ext cx="415498" cy="347661"/>
              <a:chOff x="2014531" y="5167307"/>
              <a:chExt cx="415498" cy="347661"/>
            </a:xfrm>
          </p:grpSpPr>
          <p:cxnSp>
            <p:nvCxnSpPr>
              <p:cNvPr id="111" name="直線矢印コネクタ 110"/>
              <p:cNvCxnSpPr>
                <a:stCxn id="112" idx="2"/>
              </p:cNvCxnSpPr>
              <p:nvPr/>
            </p:nvCxnSpPr>
            <p:spPr>
              <a:xfrm flipH="1">
                <a:off x="2224075" y="5359080"/>
                <a:ext cx="2399" cy="155888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2" name="角丸四角形 111"/>
              <p:cNvSpPr/>
              <p:nvPr/>
            </p:nvSpPr>
            <p:spPr>
              <a:xfrm>
                <a:off x="2071693" y="5216205"/>
                <a:ext cx="309562" cy="14287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3" name="テキスト ボックス 112"/>
              <p:cNvSpPr txBox="1"/>
              <p:nvPr/>
            </p:nvSpPr>
            <p:spPr>
              <a:xfrm>
                <a:off x="2014531" y="5167307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変更</a:t>
                </a:r>
              </a:p>
            </p:txBody>
          </p:sp>
        </p:grpSp>
        <p:sp>
          <p:nvSpPr>
            <p:cNvPr id="106" name="角丸四角形 82">
              <a:extLst>
                <a:ext uri="{FF2B5EF4-FFF2-40B4-BE49-F238E27FC236}">
                  <a16:creationId xmlns:a16="http://schemas.microsoft.com/office/drawing/2014/main" id="{FF672EE7-EAEA-71E4-FE52-A89491F0DC76}"/>
                </a:ext>
              </a:extLst>
            </p:cNvPr>
            <p:cNvSpPr/>
            <p:nvPr/>
          </p:nvSpPr>
          <p:spPr>
            <a:xfrm>
              <a:off x="3552089" y="1129748"/>
              <a:ext cx="82651" cy="676192"/>
            </a:xfrm>
            <a:prstGeom prst="roundRect">
              <a:avLst>
                <a:gd name="adj" fmla="val 541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D2A69660-EAD1-C48D-69D7-88CF5E9AE5F1}"/>
                </a:ext>
              </a:extLst>
            </p:cNvPr>
            <p:cNvGrpSpPr/>
            <p:nvPr/>
          </p:nvGrpSpPr>
          <p:grpSpPr>
            <a:xfrm>
              <a:off x="3689923" y="1371022"/>
              <a:ext cx="534575" cy="230832"/>
              <a:chOff x="1895454" y="5167307"/>
              <a:chExt cx="534575" cy="230832"/>
            </a:xfrm>
          </p:grpSpPr>
          <p:cxnSp>
            <p:nvCxnSpPr>
              <p:cNvPr id="108" name="直線矢印コネクタ 107">
                <a:extLst>
                  <a:ext uri="{FF2B5EF4-FFF2-40B4-BE49-F238E27FC236}">
                    <a16:creationId xmlns:a16="http://schemas.microsoft.com/office/drawing/2014/main" id="{EBA78963-DA39-10DF-827C-EDAFE51CDF84}"/>
                  </a:ext>
                </a:extLst>
              </p:cNvPr>
              <p:cNvCxnSpPr/>
              <p:nvPr/>
            </p:nvCxnSpPr>
            <p:spPr>
              <a:xfrm flipH="1">
                <a:off x="1895454" y="5292420"/>
                <a:ext cx="171452" cy="459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09" name="角丸四角形 85">
                <a:extLst>
                  <a:ext uri="{FF2B5EF4-FFF2-40B4-BE49-F238E27FC236}">
                    <a16:creationId xmlns:a16="http://schemas.microsoft.com/office/drawing/2014/main" id="{D431E9AA-3CE5-1A36-CDB6-DE2C1BD56EA0}"/>
                  </a:ext>
                </a:extLst>
              </p:cNvPr>
              <p:cNvSpPr/>
              <p:nvPr/>
            </p:nvSpPr>
            <p:spPr>
              <a:xfrm>
                <a:off x="2071693" y="5216205"/>
                <a:ext cx="309562" cy="142875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0" name="テキスト ボックス 109">
                <a:extLst>
                  <a:ext uri="{FF2B5EF4-FFF2-40B4-BE49-F238E27FC236}">
                    <a16:creationId xmlns:a16="http://schemas.microsoft.com/office/drawing/2014/main" id="{90BA9ADA-F6A1-506A-8237-A4EB4E529CF9}"/>
                  </a:ext>
                </a:extLst>
              </p:cNvPr>
              <p:cNvSpPr txBox="1"/>
              <p:nvPr/>
            </p:nvSpPr>
            <p:spPr>
              <a:xfrm>
                <a:off x="2014531" y="5167307"/>
                <a:ext cx="41549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追記</a:t>
                </a:r>
              </a:p>
            </p:txBody>
          </p:sp>
        </p:grpSp>
      </p:grpSp>
      <p:sp>
        <p:nvSpPr>
          <p:cNvPr id="117" name="正方形/長方形 116"/>
          <p:cNvSpPr/>
          <p:nvPr/>
        </p:nvSpPr>
        <p:spPr>
          <a:xfrm>
            <a:off x="8678574" y="1201461"/>
            <a:ext cx="37356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24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121" name="正方形/長方形 120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正方形/長方形 122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20" name="テキスト ボックス 119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10-4.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応募書類の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様式改訂について　</a:t>
              </a:r>
              <a:r>
                <a:rPr lang="en-US" altLang="ja-JP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※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令和８年３月卒業者より適用 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124" name="object 3"/>
          <p:cNvSpPr txBox="1"/>
          <p:nvPr/>
        </p:nvSpPr>
        <p:spPr>
          <a:xfrm>
            <a:off x="334801" y="1190878"/>
            <a:ext cx="3501110" cy="3194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defTabSz="829178">
              <a:spcBef>
                <a:spcPts val="91"/>
              </a:spcBef>
            </a:pPr>
            <a:r>
              <a:rPr lang="ja-JP" altLang="en-US" sz="2000" b="1" dirty="0">
                <a:solidFill>
                  <a:prstClr val="black"/>
                </a:solidFill>
                <a:latin typeface="ＭＳ ゴシック"/>
                <a:cs typeface="ＭＳ ゴシック"/>
              </a:rPr>
              <a:t>＜高等学校卒業者＞　</a:t>
            </a:r>
            <a:endParaRPr sz="2000" dirty="0">
              <a:solidFill>
                <a:prstClr val="black"/>
              </a:solidFill>
              <a:latin typeface="ＭＳ ゴシック"/>
              <a:cs typeface="ＭＳ ゴシック"/>
            </a:endParaRPr>
          </a:p>
        </p:txBody>
      </p: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126" name="正方形/長方形 125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正方形/長方形 126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60" name="フッター プレースホルダー 1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-23-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3" name="23">
            <a:hlinkClick r:id="" action="ppaction://media"/>
            <a:extLst>
              <a:ext uri="{FF2B5EF4-FFF2-40B4-BE49-F238E27FC236}">
                <a16:creationId xmlns:a16="http://schemas.microsoft.com/office/drawing/2014/main" id="{8E166D66-90A1-3207-8330-95CB2C742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1485878" cy="874878"/>
            <a:chOff x="260294" y="384196"/>
            <a:chExt cx="11485878" cy="87487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400398" y="696064"/>
              <a:ext cx="95497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11.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求人の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不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受理につ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いて</a:t>
              </a:r>
              <a:r>
                <a:rPr lang="ja-JP" altLang="en-US" sz="2600" b="1" spc="-5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</a:t>
              </a:r>
              <a:endParaRPr lang="en-US" altLang="ja-JP" sz="2600" b="1" spc="-5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828465" y="1034727"/>
            <a:ext cx="7885465" cy="5300028"/>
            <a:chOff x="1720287" y="837343"/>
            <a:chExt cx="7885465" cy="5548109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1720287" y="837343"/>
              <a:ext cx="7885465" cy="5548109"/>
              <a:chOff x="1720287" y="881808"/>
              <a:chExt cx="7885465" cy="5548109"/>
            </a:xfrm>
          </p:grpSpPr>
          <p:sp>
            <p:nvSpPr>
              <p:cNvPr id="70" name="object 5"/>
              <p:cNvSpPr/>
              <p:nvPr/>
            </p:nvSpPr>
            <p:spPr>
              <a:xfrm>
                <a:off x="1745968" y="881808"/>
                <a:ext cx="7859784" cy="5529380"/>
              </a:xfrm>
              <a:custGeom>
                <a:avLst/>
                <a:gdLst/>
                <a:ahLst/>
                <a:cxnLst/>
                <a:rect l="l" t="t" r="r" b="b"/>
                <a:pathLst>
                  <a:path w="7976870" h="5358765">
                    <a:moveTo>
                      <a:pt x="7976616" y="0"/>
                    </a:moveTo>
                    <a:lnTo>
                      <a:pt x="0" y="0"/>
                    </a:lnTo>
                    <a:lnTo>
                      <a:pt x="0" y="5358384"/>
                    </a:lnTo>
                    <a:lnTo>
                      <a:pt x="7976616" y="5358384"/>
                    </a:lnTo>
                    <a:lnTo>
                      <a:pt x="7976616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3175" cmpd="sng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object 6"/>
              <p:cNvSpPr/>
              <p:nvPr/>
            </p:nvSpPr>
            <p:spPr>
              <a:xfrm>
                <a:off x="1720287" y="891364"/>
                <a:ext cx="7871671" cy="5538553"/>
              </a:xfrm>
              <a:custGeom>
                <a:avLst/>
                <a:gdLst/>
                <a:ahLst/>
                <a:cxnLst/>
                <a:rect l="l" t="t" r="r" b="b"/>
                <a:pathLst>
                  <a:path w="7988934" h="5367655">
                    <a:moveTo>
                      <a:pt x="7988808" y="0"/>
                    </a:moveTo>
                    <a:lnTo>
                      <a:pt x="0" y="0"/>
                    </a:lnTo>
                    <a:lnTo>
                      <a:pt x="0" y="5367533"/>
                    </a:lnTo>
                    <a:lnTo>
                      <a:pt x="7988808" y="5367533"/>
                    </a:lnTo>
                    <a:lnTo>
                      <a:pt x="7988808" y="5362961"/>
                    </a:lnTo>
                    <a:lnTo>
                      <a:pt x="10668" y="5362961"/>
                    </a:lnTo>
                    <a:lnTo>
                      <a:pt x="6096" y="5358389"/>
                    </a:lnTo>
                    <a:lnTo>
                      <a:pt x="10668" y="5358389"/>
                    </a:lnTo>
                    <a:lnTo>
                      <a:pt x="10668" y="9144"/>
                    </a:lnTo>
                    <a:lnTo>
                      <a:pt x="6096" y="9144"/>
                    </a:lnTo>
                    <a:lnTo>
                      <a:pt x="10668" y="4572"/>
                    </a:lnTo>
                    <a:lnTo>
                      <a:pt x="7988808" y="4572"/>
                    </a:lnTo>
                    <a:lnTo>
                      <a:pt x="7988808" y="0"/>
                    </a:lnTo>
                    <a:close/>
                  </a:path>
                  <a:path w="7988934" h="5367655">
                    <a:moveTo>
                      <a:pt x="10668" y="5358389"/>
                    </a:moveTo>
                    <a:lnTo>
                      <a:pt x="6096" y="5358389"/>
                    </a:lnTo>
                    <a:lnTo>
                      <a:pt x="10668" y="5362961"/>
                    </a:lnTo>
                    <a:lnTo>
                      <a:pt x="10668" y="5358389"/>
                    </a:lnTo>
                    <a:close/>
                  </a:path>
                  <a:path w="7988934" h="5367655">
                    <a:moveTo>
                      <a:pt x="7978140" y="5358389"/>
                    </a:moveTo>
                    <a:lnTo>
                      <a:pt x="10668" y="5358389"/>
                    </a:lnTo>
                    <a:lnTo>
                      <a:pt x="10668" y="5362961"/>
                    </a:lnTo>
                    <a:lnTo>
                      <a:pt x="7978140" y="5362961"/>
                    </a:lnTo>
                    <a:lnTo>
                      <a:pt x="7978140" y="5358389"/>
                    </a:lnTo>
                    <a:close/>
                  </a:path>
                  <a:path w="7988934" h="5367655">
                    <a:moveTo>
                      <a:pt x="7978140" y="4572"/>
                    </a:moveTo>
                    <a:lnTo>
                      <a:pt x="7978140" y="5362961"/>
                    </a:lnTo>
                    <a:lnTo>
                      <a:pt x="7982711" y="5358389"/>
                    </a:lnTo>
                    <a:lnTo>
                      <a:pt x="7988808" y="5358389"/>
                    </a:lnTo>
                    <a:lnTo>
                      <a:pt x="7988808" y="9144"/>
                    </a:lnTo>
                    <a:lnTo>
                      <a:pt x="7982711" y="9144"/>
                    </a:lnTo>
                    <a:lnTo>
                      <a:pt x="7978140" y="4572"/>
                    </a:lnTo>
                    <a:close/>
                  </a:path>
                  <a:path w="7988934" h="5367655">
                    <a:moveTo>
                      <a:pt x="7988808" y="5358389"/>
                    </a:moveTo>
                    <a:lnTo>
                      <a:pt x="7982711" y="5358389"/>
                    </a:lnTo>
                    <a:lnTo>
                      <a:pt x="7978140" y="5362961"/>
                    </a:lnTo>
                    <a:lnTo>
                      <a:pt x="7988808" y="5362961"/>
                    </a:lnTo>
                    <a:lnTo>
                      <a:pt x="7988808" y="5358389"/>
                    </a:lnTo>
                    <a:close/>
                  </a:path>
                  <a:path w="7988934" h="5367655">
                    <a:moveTo>
                      <a:pt x="10668" y="4572"/>
                    </a:moveTo>
                    <a:lnTo>
                      <a:pt x="6096" y="9144"/>
                    </a:lnTo>
                    <a:lnTo>
                      <a:pt x="10668" y="9144"/>
                    </a:lnTo>
                    <a:lnTo>
                      <a:pt x="10668" y="4572"/>
                    </a:lnTo>
                    <a:close/>
                  </a:path>
                  <a:path w="7988934" h="5367655">
                    <a:moveTo>
                      <a:pt x="7978140" y="4572"/>
                    </a:moveTo>
                    <a:lnTo>
                      <a:pt x="10668" y="4572"/>
                    </a:lnTo>
                    <a:lnTo>
                      <a:pt x="10668" y="9144"/>
                    </a:lnTo>
                    <a:lnTo>
                      <a:pt x="7978140" y="9144"/>
                    </a:lnTo>
                    <a:lnTo>
                      <a:pt x="7978140" y="4572"/>
                    </a:lnTo>
                    <a:close/>
                  </a:path>
                  <a:path w="7988934" h="5367655">
                    <a:moveTo>
                      <a:pt x="7988808" y="4572"/>
                    </a:moveTo>
                    <a:lnTo>
                      <a:pt x="7978140" y="4572"/>
                    </a:lnTo>
                    <a:lnTo>
                      <a:pt x="7982711" y="9144"/>
                    </a:lnTo>
                    <a:lnTo>
                      <a:pt x="7988808" y="9144"/>
                    </a:lnTo>
                    <a:lnTo>
                      <a:pt x="7988808" y="45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object 7"/>
              <p:cNvSpPr/>
              <p:nvPr/>
            </p:nvSpPr>
            <p:spPr>
              <a:xfrm>
                <a:off x="1738180" y="2061906"/>
                <a:ext cx="7859784" cy="3100157"/>
              </a:xfrm>
              <a:custGeom>
                <a:avLst/>
                <a:gdLst/>
                <a:ahLst/>
                <a:cxnLst/>
                <a:rect l="l" t="t" r="r" b="b"/>
                <a:pathLst>
                  <a:path w="7976870" h="2993390">
                    <a:moveTo>
                      <a:pt x="7976616" y="2633459"/>
                    </a:moveTo>
                    <a:lnTo>
                      <a:pt x="0" y="2633459"/>
                    </a:lnTo>
                    <a:lnTo>
                      <a:pt x="0" y="2993123"/>
                    </a:lnTo>
                    <a:lnTo>
                      <a:pt x="7976616" y="2993123"/>
                    </a:lnTo>
                    <a:lnTo>
                      <a:pt x="7976616" y="2633459"/>
                    </a:lnTo>
                    <a:close/>
                  </a:path>
                  <a:path w="7976870" h="2993390">
                    <a:moveTo>
                      <a:pt x="7976616" y="0"/>
                    </a:moveTo>
                    <a:lnTo>
                      <a:pt x="0" y="0"/>
                    </a:lnTo>
                    <a:lnTo>
                      <a:pt x="0" y="373367"/>
                    </a:lnTo>
                    <a:lnTo>
                      <a:pt x="7976616" y="373367"/>
                    </a:lnTo>
                    <a:lnTo>
                      <a:pt x="7976616" y="0"/>
                    </a:lnTo>
                    <a:close/>
                  </a:path>
                </a:pathLst>
              </a:custGeom>
              <a:solidFill>
                <a:srgbClr val="3D3F67"/>
              </a:solidFill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" name="object 15"/>
            <p:cNvSpPr txBox="1"/>
            <p:nvPr/>
          </p:nvSpPr>
          <p:spPr>
            <a:xfrm>
              <a:off x="2015650" y="3194285"/>
              <a:ext cx="3137169" cy="442516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426105" marR="4607" indent="-414589" defTabSz="829178">
                <a:spcBef>
                  <a:spcPts val="91"/>
                </a:spcBef>
              </a:pP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（２）違法な長時間労働を繰り返している企業 として公表された場合</a:t>
              </a:r>
            </a:p>
          </p:txBody>
        </p:sp>
        <p:sp>
          <p:nvSpPr>
            <p:cNvPr id="42" name="object 16"/>
            <p:cNvSpPr txBox="1"/>
            <p:nvPr/>
          </p:nvSpPr>
          <p:spPr>
            <a:xfrm>
              <a:off x="2015650" y="3970308"/>
              <a:ext cx="3463406" cy="442516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426105" marR="4607" indent="-414589" defTabSz="829178">
                <a:spcBef>
                  <a:spcPts val="91"/>
                </a:spcBef>
              </a:pP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（３）対象条項違反により送検され、公表された場合</a:t>
              </a:r>
            </a:p>
          </p:txBody>
        </p:sp>
        <p:grpSp>
          <p:nvGrpSpPr>
            <p:cNvPr id="43" name="グループ化 42"/>
            <p:cNvGrpSpPr/>
            <p:nvPr/>
          </p:nvGrpSpPr>
          <p:grpSpPr>
            <a:xfrm>
              <a:off x="6647728" y="2495335"/>
              <a:ext cx="2439168" cy="1042428"/>
              <a:chOff x="6647728" y="2495335"/>
              <a:chExt cx="2439168" cy="1042428"/>
            </a:xfrm>
          </p:grpSpPr>
          <p:grpSp>
            <p:nvGrpSpPr>
              <p:cNvPr id="65" name="object 17"/>
              <p:cNvGrpSpPr/>
              <p:nvPr/>
            </p:nvGrpSpPr>
            <p:grpSpPr>
              <a:xfrm>
                <a:off x="6647728" y="2718295"/>
                <a:ext cx="2439168" cy="819468"/>
                <a:chOff x="6524243" y="2737104"/>
                <a:chExt cx="2689860" cy="1123315"/>
              </a:xfrm>
            </p:grpSpPr>
            <p:sp>
              <p:nvSpPr>
                <p:cNvPr id="68" name="object 18"/>
                <p:cNvSpPr/>
                <p:nvPr/>
              </p:nvSpPr>
              <p:spPr>
                <a:xfrm>
                  <a:off x="6533387" y="2747772"/>
                  <a:ext cx="2672080" cy="110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079" h="1103629">
                      <a:moveTo>
                        <a:pt x="2671572" y="0"/>
                      </a:moveTo>
                      <a:lnTo>
                        <a:pt x="0" y="0"/>
                      </a:lnTo>
                      <a:lnTo>
                        <a:pt x="0" y="1103376"/>
                      </a:lnTo>
                      <a:lnTo>
                        <a:pt x="2671572" y="1103376"/>
                      </a:lnTo>
                      <a:lnTo>
                        <a:pt x="26715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pPr defTabSz="829178"/>
                  <a:endParaRPr sz="1632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69" name="object 19"/>
                <p:cNvSpPr/>
                <p:nvPr/>
              </p:nvSpPr>
              <p:spPr>
                <a:xfrm>
                  <a:off x="6524243" y="2737104"/>
                  <a:ext cx="2689860" cy="1123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9859" h="1123314">
                      <a:moveTo>
                        <a:pt x="2685287" y="0"/>
                      </a:moveTo>
                      <a:lnTo>
                        <a:pt x="4572" y="0"/>
                      </a:lnTo>
                      <a:lnTo>
                        <a:pt x="0" y="4571"/>
                      </a:lnTo>
                      <a:lnTo>
                        <a:pt x="0" y="1118615"/>
                      </a:lnTo>
                      <a:lnTo>
                        <a:pt x="4572" y="1123188"/>
                      </a:lnTo>
                      <a:lnTo>
                        <a:pt x="2685287" y="1123188"/>
                      </a:lnTo>
                      <a:lnTo>
                        <a:pt x="2689859" y="1118615"/>
                      </a:lnTo>
                      <a:lnTo>
                        <a:pt x="2689859" y="1114043"/>
                      </a:lnTo>
                      <a:lnTo>
                        <a:pt x="18287" y="1114043"/>
                      </a:lnTo>
                      <a:lnTo>
                        <a:pt x="9144" y="1103376"/>
                      </a:lnTo>
                      <a:lnTo>
                        <a:pt x="18287" y="1103376"/>
                      </a:lnTo>
                      <a:lnTo>
                        <a:pt x="18287" y="19811"/>
                      </a:lnTo>
                      <a:lnTo>
                        <a:pt x="9144" y="19811"/>
                      </a:lnTo>
                      <a:lnTo>
                        <a:pt x="18287" y="10667"/>
                      </a:lnTo>
                      <a:lnTo>
                        <a:pt x="2689859" y="10667"/>
                      </a:lnTo>
                      <a:lnTo>
                        <a:pt x="2689859" y="4571"/>
                      </a:lnTo>
                      <a:lnTo>
                        <a:pt x="2685287" y="0"/>
                      </a:lnTo>
                      <a:close/>
                    </a:path>
                    <a:path w="2689859" h="1123314">
                      <a:moveTo>
                        <a:pt x="18287" y="1103376"/>
                      </a:moveTo>
                      <a:lnTo>
                        <a:pt x="9144" y="1103376"/>
                      </a:lnTo>
                      <a:lnTo>
                        <a:pt x="18287" y="1114043"/>
                      </a:lnTo>
                      <a:lnTo>
                        <a:pt x="18287" y="1103376"/>
                      </a:lnTo>
                      <a:close/>
                    </a:path>
                    <a:path w="2689859" h="1123314">
                      <a:moveTo>
                        <a:pt x="2670048" y="1103376"/>
                      </a:moveTo>
                      <a:lnTo>
                        <a:pt x="18287" y="1103376"/>
                      </a:lnTo>
                      <a:lnTo>
                        <a:pt x="18287" y="1114043"/>
                      </a:lnTo>
                      <a:lnTo>
                        <a:pt x="2670048" y="1114043"/>
                      </a:lnTo>
                      <a:lnTo>
                        <a:pt x="2670048" y="1103376"/>
                      </a:lnTo>
                      <a:close/>
                    </a:path>
                    <a:path w="2689859" h="1123314">
                      <a:moveTo>
                        <a:pt x="2670048" y="10667"/>
                      </a:moveTo>
                      <a:lnTo>
                        <a:pt x="2670048" y="1114043"/>
                      </a:lnTo>
                      <a:lnTo>
                        <a:pt x="2680715" y="1103376"/>
                      </a:lnTo>
                      <a:lnTo>
                        <a:pt x="2689859" y="1103376"/>
                      </a:lnTo>
                      <a:lnTo>
                        <a:pt x="2689859" y="19811"/>
                      </a:lnTo>
                      <a:lnTo>
                        <a:pt x="2680715" y="19811"/>
                      </a:lnTo>
                      <a:lnTo>
                        <a:pt x="2670048" y="10667"/>
                      </a:lnTo>
                      <a:close/>
                    </a:path>
                    <a:path w="2689859" h="1123314">
                      <a:moveTo>
                        <a:pt x="2689859" y="1103376"/>
                      </a:moveTo>
                      <a:lnTo>
                        <a:pt x="2680715" y="1103376"/>
                      </a:lnTo>
                      <a:lnTo>
                        <a:pt x="2670048" y="1114043"/>
                      </a:lnTo>
                      <a:lnTo>
                        <a:pt x="2689859" y="1114043"/>
                      </a:lnTo>
                      <a:lnTo>
                        <a:pt x="2689859" y="1103376"/>
                      </a:lnTo>
                      <a:close/>
                    </a:path>
                    <a:path w="2689859" h="1123314">
                      <a:moveTo>
                        <a:pt x="18287" y="10667"/>
                      </a:moveTo>
                      <a:lnTo>
                        <a:pt x="9144" y="19811"/>
                      </a:lnTo>
                      <a:lnTo>
                        <a:pt x="18287" y="19811"/>
                      </a:lnTo>
                      <a:lnTo>
                        <a:pt x="18287" y="10667"/>
                      </a:lnTo>
                      <a:close/>
                    </a:path>
                    <a:path w="2689859" h="1123314">
                      <a:moveTo>
                        <a:pt x="2670048" y="10667"/>
                      </a:moveTo>
                      <a:lnTo>
                        <a:pt x="18287" y="10667"/>
                      </a:lnTo>
                      <a:lnTo>
                        <a:pt x="18287" y="19811"/>
                      </a:lnTo>
                      <a:lnTo>
                        <a:pt x="2670048" y="19811"/>
                      </a:lnTo>
                      <a:lnTo>
                        <a:pt x="2670048" y="10667"/>
                      </a:lnTo>
                      <a:close/>
                    </a:path>
                    <a:path w="2689859" h="1123314">
                      <a:moveTo>
                        <a:pt x="2689859" y="10667"/>
                      </a:moveTo>
                      <a:lnTo>
                        <a:pt x="2670048" y="10667"/>
                      </a:lnTo>
                      <a:lnTo>
                        <a:pt x="2680715" y="19811"/>
                      </a:lnTo>
                      <a:lnTo>
                        <a:pt x="2689859" y="19811"/>
                      </a:lnTo>
                      <a:lnTo>
                        <a:pt x="2689859" y="10667"/>
                      </a:lnTo>
                      <a:close/>
                    </a:path>
                  </a:pathLst>
                </a:custGeom>
                <a:solidFill>
                  <a:srgbClr val="773A79"/>
                </a:solidFill>
              </p:spPr>
              <p:txBody>
                <a:bodyPr wrap="square" lIns="0" tIns="0" rIns="0" bIns="0" rtlCol="0"/>
                <a:lstStyle/>
                <a:p>
                  <a:pPr defTabSz="829178"/>
                  <a:endParaRPr sz="1632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6" name="object 20"/>
              <p:cNvSpPr txBox="1"/>
              <p:nvPr/>
            </p:nvSpPr>
            <p:spPr>
              <a:xfrm>
                <a:off x="6892818" y="2802001"/>
                <a:ext cx="1844347" cy="455038"/>
              </a:xfrm>
              <a:prstGeom prst="rect">
                <a:avLst/>
              </a:prstGeom>
            </p:spPr>
            <p:txBody>
              <a:bodyPr vert="horz" wrap="square" lIns="0" tIns="11516" rIns="0" bIns="0" rtlCol="0">
                <a:spAutoFit/>
              </a:bodyPr>
              <a:lstStyle/>
              <a:p>
                <a:pPr algn="ctr" defTabSz="829178">
                  <a:spcBef>
                    <a:spcPts val="91"/>
                  </a:spcBef>
                </a:pPr>
                <a:r>
                  <a:rPr sz="1200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法違反が是正されるまで</a:t>
                </a:r>
              </a:p>
              <a:p>
                <a:pPr algn="ctr" defTabSz="829178"/>
                <a:r>
                  <a:rPr sz="1200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＋</a:t>
                </a:r>
              </a:p>
              <a:p>
                <a:pPr algn="ctr" defTabSz="829178"/>
                <a:r>
                  <a:rPr sz="1200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是正後６カ月経過するまで</a:t>
                </a:r>
              </a:p>
            </p:txBody>
          </p:sp>
          <p:sp>
            <p:nvSpPr>
              <p:cNvPr id="67" name="object 22"/>
              <p:cNvSpPr/>
              <p:nvPr/>
            </p:nvSpPr>
            <p:spPr>
              <a:xfrm>
                <a:off x="6647728" y="2495335"/>
                <a:ext cx="2439168" cy="222227"/>
              </a:xfrm>
              <a:custGeom>
                <a:avLst/>
                <a:gdLst/>
                <a:ahLst/>
                <a:cxnLst/>
                <a:rect l="l" t="t" r="r" b="b"/>
                <a:pathLst>
                  <a:path w="2689859" h="177164">
                    <a:moveTo>
                      <a:pt x="2689860" y="4572"/>
                    </a:moveTo>
                    <a:lnTo>
                      <a:pt x="2685288" y="0"/>
                    </a:lnTo>
                    <a:lnTo>
                      <a:pt x="4572" y="0"/>
                    </a:lnTo>
                    <a:lnTo>
                      <a:pt x="0" y="4572"/>
                    </a:lnTo>
                    <a:lnTo>
                      <a:pt x="0" y="172212"/>
                    </a:lnTo>
                    <a:lnTo>
                      <a:pt x="4572" y="176784"/>
                    </a:lnTo>
                    <a:lnTo>
                      <a:pt x="2685288" y="176784"/>
                    </a:lnTo>
                    <a:lnTo>
                      <a:pt x="2689860" y="172212"/>
                    </a:lnTo>
                    <a:lnTo>
                      <a:pt x="2689860" y="167640"/>
                    </a:lnTo>
                    <a:lnTo>
                      <a:pt x="2689860" y="156972"/>
                    </a:lnTo>
                    <a:lnTo>
                      <a:pt x="2689860" y="18288"/>
                    </a:lnTo>
                    <a:lnTo>
                      <a:pt x="2689860" y="9144"/>
                    </a:lnTo>
                    <a:lnTo>
                      <a:pt x="2689860" y="4572"/>
                    </a:lnTo>
                    <a:close/>
                  </a:path>
                </a:pathLst>
              </a:custGeom>
              <a:solidFill>
                <a:srgbClr val="773A79"/>
              </a:solidFill>
            </p:spPr>
            <p:txBody>
              <a:bodyPr wrap="square" lIns="0" tIns="0" rIns="0" bIns="0" rtlCol="0"/>
              <a:lstStyle/>
              <a:p>
                <a:pPr algn="ctr" defTabSz="829178"/>
                <a:r>
                  <a:rPr lang="ja-JP" altLang="en-US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不受理</a:t>
                </a:r>
                <a:r>
                  <a:rPr lang="ja-JP" altLang="en-US" sz="1400" spc="-18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期</a:t>
                </a:r>
                <a:r>
                  <a:rPr lang="ja-JP" altLang="en-US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間 </a:t>
                </a:r>
                <a:r>
                  <a:rPr lang="en-US" altLang="ja-JP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A</a:t>
                </a:r>
                <a:endParaRPr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</p:grpSp>
        <p:sp>
          <p:nvSpPr>
            <p:cNvPr id="44" name="object 23"/>
            <p:cNvSpPr/>
            <p:nvPr/>
          </p:nvSpPr>
          <p:spPr>
            <a:xfrm>
              <a:off x="2009644" y="946438"/>
              <a:ext cx="2940850" cy="313587"/>
            </a:xfrm>
            <a:custGeom>
              <a:avLst/>
              <a:gdLst/>
              <a:ahLst/>
              <a:cxnLst/>
              <a:rect l="l" t="t" r="r" b="b"/>
              <a:pathLst>
                <a:path w="2697479" h="307975">
                  <a:moveTo>
                    <a:pt x="269748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2697480" y="307848"/>
                  </a:lnTo>
                  <a:lnTo>
                    <a:pt x="2697480" y="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 anchor="ctr" anchorCtr="0"/>
            <a:lstStyle/>
            <a:p>
              <a:pPr defTabSz="829178"/>
              <a:r>
                <a:rPr lang="ja-JP" altLang="en-US" sz="1400" b="1" spc="-5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  </a:t>
              </a:r>
              <a:r>
                <a:rPr lang="ja-JP" altLang="en-US" sz="1400" spc="-5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不受理</a:t>
              </a:r>
              <a:r>
                <a:rPr lang="ja-JP" altLang="en-US" sz="1400" spc="-18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と</a:t>
              </a:r>
              <a:r>
                <a:rPr lang="ja-JP" altLang="en-US" sz="1400" spc="-5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なる</a:t>
              </a:r>
              <a:r>
                <a:rPr lang="ja-JP" altLang="en-US" sz="1400" spc="-18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対象</a:t>
              </a:r>
              <a:r>
                <a:rPr lang="ja-JP" altLang="en-US" sz="1400" spc="-5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と不受</a:t>
              </a:r>
              <a:r>
                <a:rPr lang="ja-JP" altLang="en-US" sz="1400" spc="-18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理</a:t>
              </a:r>
              <a:r>
                <a:rPr lang="ja-JP" altLang="en-US" sz="1400" spc="-5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ＭＳ ゴシック"/>
                </a:rPr>
                <a:t>期間 </a:t>
              </a:r>
              <a:endParaRPr lang="ja-JP" altLang="en-US" sz="1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ゴシック"/>
              </a:endParaRPr>
            </a:p>
          </p:txBody>
        </p:sp>
        <p:sp>
          <p:nvSpPr>
            <p:cNvPr id="45" name="object 26"/>
            <p:cNvSpPr txBox="1"/>
            <p:nvPr/>
          </p:nvSpPr>
          <p:spPr>
            <a:xfrm>
              <a:off x="2015649" y="1083938"/>
              <a:ext cx="7320423" cy="1092506"/>
            </a:xfrm>
            <a:prstGeom prst="rect">
              <a:avLst/>
            </a:prstGeom>
          </p:spPr>
          <p:txBody>
            <a:bodyPr vert="horz" wrap="square" lIns="0" tIns="12092" rIns="0" bIns="0" rtlCol="0">
              <a:spAutoFit/>
            </a:bodyPr>
            <a:lstStyle/>
            <a:p>
              <a:pPr defTabSz="829178">
                <a:spcBef>
                  <a:spcPts val="50"/>
                </a:spcBef>
              </a:pPr>
              <a:endParaRPr sz="1200" dirty="0">
                <a:solidFill>
                  <a:prstClr val="black"/>
                </a:solidFill>
                <a:latin typeface="ＭＳ ゴシック"/>
                <a:cs typeface="ＭＳ ゴシック"/>
              </a:endParaRPr>
            </a:p>
            <a:p>
              <a:pPr marL="186565" marR="4607" indent="125528" defTabSz="829178">
                <a:lnSpc>
                  <a:spcPct val="110000"/>
                </a:lnSpc>
              </a:pP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令和２年３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月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３０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日以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降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、職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業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安定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法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の改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正に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より、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労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働基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準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法な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どの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労働関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係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法令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の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規定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に違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反し、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是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正勧告 を受け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た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り、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公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表さ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れた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りした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場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合に</a:t>
              </a:r>
              <a:r>
                <a:rPr sz="1400" spc="-14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、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学卒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求人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を含む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「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全て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の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求人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」が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不受理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の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対象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と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なり</a:t>
              </a:r>
              <a:r>
                <a:rPr sz="1400" b="1" spc="-18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まし</a:t>
              </a:r>
              <a:r>
                <a:rPr sz="1400" b="1" spc="-5" dirty="0">
                  <a:solidFill>
                    <a:srgbClr val="FF0000"/>
                  </a:solidFill>
                  <a:latin typeface="ＭＳ ゴシック"/>
                  <a:cs typeface="ＭＳ ゴシック"/>
                </a:rPr>
                <a:t>た</a:t>
              </a:r>
              <a:r>
                <a:rPr sz="1400" dirty="0">
                  <a:solidFill>
                    <a:prstClr val="black"/>
                  </a:solidFill>
                  <a:latin typeface="ＭＳ ゴシック"/>
                  <a:cs typeface="ＭＳ ゴシック"/>
                </a:rPr>
                <a:t>。</a:t>
              </a:r>
            </a:p>
            <a:p>
              <a:pPr defTabSz="829178">
                <a:spcBef>
                  <a:spcPts val="41"/>
                </a:spcBef>
              </a:pPr>
              <a:endParaRPr sz="1200" dirty="0">
                <a:solidFill>
                  <a:prstClr val="black"/>
                </a:solidFill>
                <a:latin typeface="ＭＳ ゴシック"/>
                <a:cs typeface="ＭＳ ゴシック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996178" y="4777997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1516" defTabSz="829178">
                <a:spcBef>
                  <a:spcPts val="91"/>
                </a:spcBef>
              </a:pPr>
              <a:r>
                <a:rPr lang="ja-JP" altLang="en-US" sz="1400" b="1" spc="-5" dirty="0">
                  <a:solidFill>
                    <a:schemeClr val="bg1"/>
                  </a:solidFill>
                  <a:latin typeface="ＭＳ ゴシック"/>
                  <a:cs typeface="ＭＳ ゴシック"/>
                </a:rPr>
                <a:t>２．職業安定法、男女雇用機会均等法と育児介護休業法に関する規定</a:t>
              </a:r>
              <a:endParaRPr lang="ja-JP" altLang="en-US" sz="1400" dirty="0">
                <a:solidFill>
                  <a:schemeClr val="bg1"/>
                </a:solidFill>
                <a:latin typeface="ＭＳ ゴシック"/>
                <a:cs typeface="ＭＳ ゴシック"/>
              </a:endParaRPr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6639896" y="3674315"/>
              <a:ext cx="2447000" cy="968255"/>
              <a:chOff x="6639896" y="3674315"/>
              <a:chExt cx="2447000" cy="968255"/>
            </a:xfrm>
          </p:grpSpPr>
          <p:sp>
            <p:nvSpPr>
              <p:cNvPr id="62" name="object 18"/>
              <p:cNvSpPr/>
              <p:nvPr/>
            </p:nvSpPr>
            <p:spPr>
              <a:xfrm>
                <a:off x="6648188" y="3884796"/>
                <a:ext cx="2423045" cy="757774"/>
              </a:xfrm>
              <a:custGeom>
                <a:avLst/>
                <a:gdLst/>
                <a:ahLst/>
                <a:cxnLst/>
                <a:rect l="l" t="t" r="r" b="b"/>
                <a:pathLst>
                  <a:path w="2672079" h="1103629">
                    <a:moveTo>
                      <a:pt x="2671572" y="0"/>
                    </a:moveTo>
                    <a:lnTo>
                      <a:pt x="0" y="0"/>
                    </a:lnTo>
                    <a:lnTo>
                      <a:pt x="0" y="1103376"/>
                    </a:lnTo>
                    <a:lnTo>
                      <a:pt x="2671572" y="1103376"/>
                    </a:lnTo>
                    <a:lnTo>
                      <a:pt x="2671572" y="0"/>
                    </a:lnTo>
                    <a:close/>
                  </a:path>
                </a:pathLst>
              </a:custGeom>
              <a:ln w="1905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object 22"/>
              <p:cNvSpPr/>
              <p:nvPr/>
            </p:nvSpPr>
            <p:spPr>
              <a:xfrm>
                <a:off x="6639896" y="3674315"/>
                <a:ext cx="2447000" cy="209162"/>
              </a:xfrm>
              <a:custGeom>
                <a:avLst/>
                <a:gdLst/>
                <a:ahLst/>
                <a:cxnLst/>
                <a:rect l="l" t="t" r="r" b="b"/>
                <a:pathLst>
                  <a:path w="2689859" h="177164">
                    <a:moveTo>
                      <a:pt x="2689860" y="4572"/>
                    </a:moveTo>
                    <a:lnTo>
                      <a:pt x="2685288" y="0"/>
                    </a:lnTo>
                    <a:lnTo>
                      <a:pt x="4572" y="0"/>
                    </a:lnTo>
                    <a:lnTo>
                      <a:pt x="0" y="4572"/>
                    </a:lnTo>
                    <a:lnTo>
                      <a:pt x="0" y="172212"/>
                    </a:lnTo>
                    <a:lnTo>
                      <a:pt x="4572" y="176784"/>
                    </a:lnTo>
                    <a:lnTo>
                      <a:pt x="2685288" y="176784"/>
                    </a:lnTo>
                    <a:lnTo>
                      <a:pt x="2689860" y="172212"/>
                    </a:lnTo>
                    <a:lnTo>
                      <a:pt x="2689860" y="167640"/>
                    </a:lnTo>
                    <a:lnTo>
                      <a:pt x="2689860" y="156972"/>
                    </a:lnTo>
                    <a:lnTo>
                      <a:pt x="2689860" y="18288"/>
                    </a:lnTo>
                    <a:lnTo>
                      <a:pt x="2689860" y="9144"/>
                    </a:lnTo>
                    <a:lnTo>
                      <a:pt x="2689860" y="4572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</p:spPr>
            <p:txBody>
              <a:bodyPr wrap="square" lIns="0" tIns="0" rIns="0" bIns="0" rtlCol="0"/>
              <a:lstStyle/>
              <a:p>
                <a:pPr algn="ctr" defTabSz="829178"/>
                <a:r>
                  <a:rPr lang="ja-JP" altLang="en-US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不受理</a:t>
                </a:r>
                <a:r>
                  <a:rPr lang="ja-JP" altLang="en-US" sz="1400" spc="-18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期</a:t>
                </a:r>
                <a:r>
                  <a:rPr lang="ja-JP" altLang="en-US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間 </a:t>
                </a:r>
                <a:r>
                  <a:rPr lang="en-US" altLang="ja-JP" sz="1400" spc="-5" dirty="0">
                    <a:solidFill>
                      <a:srgbClr val="FFFFFF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  <a:cs typeface="ＭＳ ゴシック"/>
                  </a:rPr>
                  <a:t>B</a:t>
                </a:r>
                <a:endParaRPr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  <p:sp>
            <p:nvSpPr>
              <p:cNvPr id="64" name="object 12"/>
              <p:cNvSpPr txBox="1"/>
              <p:nvPr/>
            </p:nvSpPr>
            <p:spPr>
              <a:xfrm>
                <a:off x="6648189" y="3938694"/>
                <a:ext cx="2414752" cy="599587"/>
              </a:xfrm>
              <a:prstGeom prst="rect">
                <a:avLst/>
              </a:prstGeom>
            </p:spPr>
            <p:txBody>
              <a:bodyPr vert="horz" wrap="square" lIns="0" tIns="25336" rIns="0" bIns="0" rtlCol="0">
                <a:spAutoFit/>
              </a:bodyPr>
              <a:lstStyle/>
              <a:p>
                <a:pPr algn="ctr" defTabSz="829178">
                  <a:spcBef>
                    <a:spcPts val="199"/>
                  </a:spcBef>
                </a:pP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送検さ</a:t>
                </a:r>
                <a:r>
                  <a:rPr sz="12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れ</a:t>
                </a: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た日</a:t>
                </a:r>
                <a:r>
                  <a:rPr sz="12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か</a:t>
                </a: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ら１</a:t>
                </a:r>
                <a:r>
                  <a:rPr sz="12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年</a:t>
                </a: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経過</a:t>
                </a:r>
                <a:r>
                  <a:rPr sz="12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す</a:t>
                </a: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るま</a:t>
                </a:r>
                <a:r>
                  <a:rPr sz="1200" spc="-5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で</a:t>
                </a:r>
                <a:endParaRPr sz="1200" dirty="0">
                  <a:solidFill>
                    <a:prstClr val="black"/>
                  </a:solidFill>
                  <a:latin typeface="ＭＳ ゴシック"/>
                  <a:cs typeface="ＭＳ ゴシック"/>
                </a:endParaRPr>
              </a:p>
              <a:p>
                <a:pPr marL="117466" marR="110557" algn="ctr" defTabSz="829178">
                  <a:lnSpc>
                    <a:spcPct val="110000"/>
                  </a:lnSpc>
                </a:pPr>
                <a:r>
                  <a:rPr sz="12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（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是正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後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６カ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月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経過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す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るま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で</a:t>
                </a:r>
                <a:r>
                  <a:rPr sz="1100" spc="-5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は </a:t>
                </a:r>
                <a:r>
                  <a:rPr lang="ja-JP" altLang="en-US" sz="1100" spc="-5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　　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不受理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期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間を</a:t>
                </a:r>
                <a:r>
                  <a:rPr sz="1100" spc="-82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延</a:t>
                </a:r>
                <a:r>
                  <a:rPr sz="1100" spc="-73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長</a:t>
                </a:r>
                <a:r>
                  <a:rPr sz="1100" spc="-5" dirty="0">
                    <a:solidFill>
                      <a:prstClr val="black"/>
                    </a:solidFill>
                    <a:latin typeface="ＭＳ ゴシック"/>
                    <a:cs typeface="ＭＳ ゴシック"/>
                  </a:rPr>
                  <a:t>）</a:t>
                </a:r>
                <a:endParaRPr sz="1100" dirty="0">
                  <a:solidFill>
                    <a:prstClr val="black"/>
                  </a:solidFill>
                  <a:latin typeface="ＭＳ ゴシック"/>
                  <a:cs typeface="ＭＳ ゴシック"/>
                </a:endParaRPr>
              </a:p>
            </p:txBody>
          </p:sp>
        </p:grpSp>
        <p:sp>
          <p:nvSpPr>
            <p:cNvPr id="48" name="正方形/長方形 47"/>
            <p:cNvSpPr/>
            <p:nvPr/>
          </p:nvSpPr>
          <p:spPr>
            <a:xfrm>
              <a:off x="1744387" y="2066003"/>
              <a:ext cx="36583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69483" defTabSz="829178">
                <a:spcBef>
                  <a:spcPts val="5"/>
                </a:spcBef>
              </a:pPr>
              <a:r>
                <a:rPr lang="ja-JP" altLang="en-US" sz="1400" b="1" spc="-5" dirty="0">
                  <a:solidFill>
                    <a:srgbClr val="FFFFFF"/>
                  </a:solidFill>
                  <a:latin typeface="ＭＳ ゴシック"/>
                  <a:cs typeface="ＭＳ ゴシック"/>
                </a:rPr>
                <a:t>１．労働基準法と最低賃金法に関する規定</a:t>
              </a:r>
              <a:endParaRPr lang="ja-JP" altLang="en-US" sz="1400" dirty="0">
                <a:solidFill>
                  <a:prstClr val="black"/>
                </a:solidFill>
                <a:latin typeface="ＭＳ ゴシック"/>
                <a:cs typeface="ＭＳ ゴシック"/>
              </a:endParaRPr>
            </a:p>
          </p:txBody>
        </p:sp>
        <p:sp>
          <p:nvSpPr>
            <p:cNvPr id="49" name="object 15"/>
            <p:cNvSpPr txBox="1"/>
            <p:nvPr/>
          </p:nvSpPr>
          <p:spPr>
            <a:xfrm>
              <a:off x="2015649" y="2612781"/>
              <a:ext cx="3387111" cy="455340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426105" marR="4607" indent="-414589" defTabSz="829178">
                <a:spcBef>
                  <a:spcPts val="91"/>
                </a:spcBef>
              </a:pPr>
              <a:r>
                <a:rPr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（</a:t>
              </a:r>
              <a:r>
                <a:rPr lang="ja-JP" altLang="en-US"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１</a:t>
              </a:r>
              <a:r>
                <a:rPr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）</a:t>
              </a:r>
              <a:r>
                <a:rPr lang="ja-JP" altLang="en-US"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１年間に２回以上同一条項の違反</a:t>
              </a:r>
              <a:endParaRPr lang="en-US" altLang="ja-JP" sz="1400" dirty="0">
                <a:solidFill>
                  <a:prstClr val="black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endParaRPr>
            </a:p>
            <a:p>
              <a:pPr marL="426105" marR="4607" indent="-414589" defTabSz="829178">
                <a:spcBef>
                  <a:spcPts val="91"/>
                </a:spcBef>
              </a:pPr>
              <a:r>
                <a:rPr lang="ja-JP" altLang="en-US"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　　について是正勧告を受けている</a:t>
              </a:r>
              <a:r>
                <a:rPr sz="1400" dirty="0">
                  <a:solidFill>
                    <a:prstClr val="black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ＭＳ ゴシック"/>
                </a:rPr>
                <a:t>場合</a:t>
              </a:r>
            </a:p>
          </p:txBody>
        </p:sp>
        <p:sp>
          <p:nvSpPr>
            <p:cNvPr id="50" name="object 32"/>
            <p:cNvSpPr/>
            <p:nvPr/>
          </p:nvSpPr>
          <p:spPr>
            <a:xfrm>
              <a:off x="5590255" y="3276791"/>
              <a:ext cx="631673" cy="150864"/>
            </a:xfrm>
            <a:custGeom>
              <a:avLst/>
              <a:gdLst/>
              <a:ahLst/>
              <a:cxnLst/>
              <a:rect l="l" t="t" r="r" b="b"/>
              <a:pathLst>
                <a:path w="696595" h="166370">
                  <a:moveTo>
                    <a:pt x="614172" y="0"/>
                  </a:moveTo>
                  <a:lnTo>
                    <a:pt x="614172" y="41147"/>
                  </a:lnTo>
                  <a:lnTo>
                    <a:pt x="0" y="41147"/>
                  </a:lnTo>
                  <a:lnTo>
                    <a:pt x="0" y="124967"/>
                  </a:lnTo>
                  <a:lnTo>
                    <a:pt x="614172" y="124967"/>
                  </a:lnTo>
                  <a:lnTo>
                    <a:pt x="614172" y="166115"/>
                  </a:lnTo>
                  <a:lnTo>
                    <a:pt x="696468" y="82295"/>
                  </a:lnTo>
                  <a:lnTo>
                    <a:pt x="614172" y="0"/>
                  </a:lnTo>
                  <a:close/>
                </a:path>
              </a:pathLst>
            </a:custGeom>
            <a:solidFill>
              <a:srgbClr val="428085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32"/>
            <p:cNvSpPr/>
            <p:nvPr/>
          </p:nvSpPr>
          <p:spPr>
            <a:xfrm>
              <a:off x="5590255" y="4048419"/>
              <a:ext cx="631673" cy="150864"/>
            </a:xfrm>
            <a:custGeom>
              <a:avLst/>
              <a:gdLst/>
              <a:ahLst/>
              <a:cxnLst/>
              <a:rect l="l" t="t" r="r" b="b"/>
              <a:pathLst>
                <a:path w="696595" h="166370">
                  <a:moveTo>
                    <a:pt x="614172" y="0"/>
                  </a:moveTo>
                  <a:lnTo>
                    <a:pt x="614172" y="41147"/>
                  </a:lnTo>
                  <a:lnTo>
                    <a:pt x="0" y="41147"/>
                  </a:lnTo>
                  <a:lnTo>
                    <a:pt x="0" y="124967"/>
                  </a:lnTo>
                  <a:lnTo>
                    <a:pt x="614172" y="124967"/>
                  </a:lnTo>
                  <a:lnTo>
                    <a:pt x="614172" y="166115"/>
                  </a:lnTo>
                  <a:lnTo>
                    <a:pt x="696468" y="82295"/>
                  </a:lnTo>
                  <a:lnTo>
                    <a:pt x="614172" y="0"/>
                  </a:lnTo>
                  <a:close/>
                </a:path>
              </a:pathLst>
            </a:custGeom>
            <a:solidFill>
              <a:srgbClr val="428085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32"/>
            <p:cNvSpPr/>
            <p:nvPr/>
          </p:nvSpPr>
          <p:spPr>
            <a:xfrm>
              <a:off x="5590255" y="2747711"/>
              <a:ext cx="631673" cy="150864"/>
            </a:xfrm>
            <a:custGeom>
              <a:avLst/>
              <a:gdLst/>
              <a:ahLst/>
              <a:cxnLst/>
              <a:rect l="l" t="t" r="r" b="b"/>
              <a:pathLst>
                <a:path w="696595" h="166370">
                  <a:moveTo>
                    <a:pt x="614172" y="0"/>
                  </a:moveTo>
                  <a:lnTo>
                    <a:pt x="614172" y="41147"/>
                  </a:lnTo>
                  <a:lnTo>
                    <a:pt x="0" y="41147"/>
                  </a:lnTo>
                  <a:lnTo>
                    <a:pt x="0" y="124967"/>
                  </a:lnTo>
                  <a:lnTo>
                    <a:pt x="614172" y="124967"/>
                  </a:lnTo>
                  <a:lnTo>
                    <a:pt x="614172" y="166115"/>
                  </a:lnTo>
                  <a:lnTo>
                    <a:pt x="696468" y="82295"/>
                  </a:lnTo>
                  <a:lnTo>
                    <a:pt x="614172" y="0"/>
                  </a:lnTo>
                  <a:close/>
                </a:path>
              </a:pathLst>
            </a:custGeom>
            <a:solidFill>
              <a:srgbClr val="428085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pPr defTabSz="829178"/>
              <a:endParaRPr sz="1632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3" name="グループ化 52"/>
            <p:cNvGrpSpPr/>
            <p:nvPr/>
          </p:nvGrpSpPr>
          <p:grpSpPr>
            <a:xfrm>
              <a:off x="1981259" y="5201385"/>
              <a:ext cx="7105637" cy="933541"/>
              <a:chOff x="1981259" y="5201385"/>
              <a:chExt cx="7105637" cy="933541"/>
            </a:xfrm>
          </p:grpSpPr>
          <p:sp>
            <p:nvSpPr>
              <p:cNvPr id="54" name="object 25"/>
              <p:cNvSpPr txBox="1"/>
              <p:nvPr/>
            </p:nvSpPr>
            <p:spPr>
              <a:xfrm>
                <a:off x="1981259" y="5477871"/>
                <a:ext cx="3677867" cy="455340"/>
              </a:xfrm>
              <a:prstGeom prst="rect">
                <a:avLst/>
              </a:prstGeom>
            </p:spPr>
            <p:txBody>
              <a:bodyPr vert="horz" wrap="square" lIns="0" tIns="11516" rIns="0" bIns="0" rtlCol="0">
                <a:spAutoFit/>
              </a:bodyPr>
              <a:lstStyle/>
              <a:p>
                <a:pPr marL="11516" marR="4607" indent="35701" defTabSz="829178">
                  <a:spcBef>
                    <a:spcPts val="91"/>
                  </a:spcBef>
                </a:pPr>
                <a:r>
                  <a:rPr lang="ja-JP" altLang="en-US" sz="1400" dirty="0">
                    <a:latin typeface="ＭＳ ゴシック"/>
                    <a:cs typeface="ＭＳ ゴシック"/>
                  </a:rPr>
                  <a:t>　</a:t>
                </a:r>
                <a:r>
                  <a:rPr sz="1400" dirty="0">
                    <a:latin typeface="ＭＳ ゴシック"/>
                    <a:cs typeface="ＭＳ ゴシック"/>
                  </a:rPr>
                  <a:t>法違反の是正</a:t>
                </a:r>
                <a:r>
                  <a:rPr sz="1400" spc="-14" dirty="0">
                    <a:latin typeface="ＭＳ ゴシック"/>
                    <a:cs typeface="ＭＳ ゴシック"/>
                  </a:rPr>
                  <a:t>を</a:t>
                </a:r>
                <a:r>
                  <a:rPr sz="1400" dirty="0">
                    <a:latin typeface="ＭＳ ゴシック"/>
                    <a:cs typeface="ＭＳ ゴシック"/>
                  </a:rPr>
                  <a:t>求める勧告に従わず公表 </a:t>
                </a:r>
                <a:endParaRPr lang="en-US" sz="1400" dirty="0">
                  <a:latin typeface="ＭＳ ゴシック"/>
                  <a:cs typeface="ＭＳ ゴシック"/>
                </a:endParaRPr>
              </a:p>
              <a:p>
                <a:pPr marL="11516" marR="4607" indent="35701" defTabSz="829178">
                  <a:spcBef>
                    <a:spcPts val="91"/>
                  </a:spcBef>
                </a:pPr>
                <a:r>
                  <a:rPr lang="ja-JP" altLang="en-US" sz="1400" dirty="0">
                    <a:latin typeface="ＭＳ ゴシック"/>
                    <a:cs typeface="ＭＳ ゴシック"/>
                  </a:rPr>
                  <a:t>　</a:t>
                </a:r>
                <a:r>
                  <a:rPr sz="1400" dirty="0">
                    <a:latin typeface="ＭＳ ゴシック"/>
                    <a:cs typeface="ＭＳ ゴシック"/>
                  </a:rPr>
                  <a:t>された場合</a:t>
                </a:r>
              </a:p>
            </p:txBody>
          </p:sp>
          <p:sp>
            <p:nvSpPr>
              <p:cNvPr id="55" name="object 32"/>
              <p:cNvSpPr/>
              <p:nvPr/>
            </p:nvSpPr>
            <p:spPr>
              <a:xfrm>
                <a:off x="5611758" y="5552948"/>
                <a:ext cx="631673" cy="150864"/>
              </a:xfrm>
              <a:custGeom>
                <a:avLst/>
                <a:gdLst/>
                <a:ahLst/>
                <a:cxnLst/>
                <a:rect l="l" t="t" r="r" b="b"/>
                <a:pathLst>
                  <a:path w="696595" h="166370">
                    <a:moveTo>
                      <a:pt x="614172" y="0"/>
                    </a:moveTo>
                    <a:lnTo>
                      <a:pt x="614172" y="41147"/>
                    </a:lnTo>
                    <a:lnTo>
                      <a:pt x="0" y="41147"/>
                    </a:lnTo>
                    <a:lnTo>
                      <a:pt x="0" y="124967"/>
                    </a:lnTo>
                    <a:lnTo>
                      <a:pt x="614172" y="124967"/>
                    </a:lnTo>
                    <a:lnTo>
                      <a:pt x="614172" y="166115"/>
                    </a:lnTo>
                    <a:lnTo>
                      <a:pt x="696468" y="82295"/>
                    </a:lnTo>
                    <a:lnTo>
                      <a:pt x="614172" y="0"/>
                    </a:lnTo>
                    <a:close/>
                  </a:path>
                </a:pathLst>
              </a:custGeom>
              <a:solidFill>
                <a:srgbClr val="428085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pPr defTabSz="829178"/>
                <a:endParaRPr sz="1632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6" name="グループ化 55"/>
              <p:cNvGrpSpPr/>
              <p:nvPr/>
            </p:nvGrpSpPr>
            <p:grpSpPr>
              <a:xfrm>
                <a:off x="6647728" y="5201385"/>
                <a:ext cx="2439168" cy="933541"/>
                <a:chOff x="9693037" y="2958649"/>
                <a:chExt cx="2439168" cy="1160419"/>
              </a:xfrm>
            </p:grpSpPr>
            <p:grpSp>
              <p:nvGrpSpPr>
                <p:cNvPr id="57" name="object 17"/>
                <p:cNvGrpSpPr/>
                <p:nvPr/>
              </p:nvGrpSpPr>
              <p:grpSpPr>
                <a:xfrm>
                  <a:off x="9693037" y="3226882"/>
                  <a:ext cx="2439165" cy="892186"/>
                  <a:chOff x="6524243" y="2690409"/>
                  <a:chExt cx="2689860" cy="983883"/>
                </a:xfrm>
              </p:grpSpPr>
              <p:sp>
                <p:nvSpPr>
                  <p:cNvPr id="60" name="object 18"/>
                  <p:cNvSpPr/>
                  <p:nvPr/>
                </p:nvSpPr>
                <p:spPr>
                  <a:xfrm>
                    <a:off x="6532606" y="2690409"/>
                    <a:ext cx="2672079" cy="952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2079" h="1103629">
                        <a:moveTo>
                          <a:pt x="2671572" y="0"/>
                        </a:moveTo>
                        <a:lnTo>
                          <a:pt x="0" y="0"/>
                        </a:lnTo>
                        <a:lnTo>
                          <a:pt x="0" y="1103376"/>
                        </a:lnTo>
                        <a:lnTo>
                          <a:pt x="2671572" y="1103376"/>
                        </a:lnTo>
                        <a:lnTo>
                          <a:pt x="267157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defTabSz="829178"/>
                    <a:endParaRPr sz="1632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61" name="object 19"/>
                  <p:cNvSpPr/>
                  <p:nvPr/>
                </p:nvSpPr>
                <p:spPr>
                  <a:xfrm>
                    <a:off x="6524243" y="2700239"/>
                    <a:ext cx="2689860" cy="974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9859" h="1123314">
                        <a:moveTo>
                          <a:pt x="2685287" y="0"/>
                        </a:moveTo>
                        <a:lnTo>
                          <a:pt x="4572" y="0"/>
                        </a:lnTo>
                        <a:lnTo>
                          <a:pt x="0" y="4571"/>
                        </a:lnTo>
                        <a:lnTo>
                          <a:pt x="0" y="1118615"/>
                        </a:lnTo>
                        <a:lnTo>
                          <a:pt x="4572" y="1123188"/>
                        </a:lnTo>
                        <a:lnTo>
                          <a:pt x="2685287" y="1123188"/>
                        </a:lnTo>
                        <a:lnTo>
                          <a:pt x="2689859" y="1118615"/>
                        </a:lnTo>
                        <a:lnTo>
                          <a:pt x="2689859" y="1114043"/>
                        </a:lnTo>
                        <a:lnTo>
                          <a:pt x="18287" y="1114043"/>
                        </a:lnTo>
                        <a:lnTo>
                          <a:pt x="9144" y="1103376"/>
                        </a:lnTo>
                        <a:lnTo>
                          <a:pt x="18287" y="1103376"/>
                        </a:lnTo>
                        <a:lnTo>
                          <a:pt x="18287" y="19811"/>
                        </a:lnTo>
                        <a:lnTo>
                          <a:pt x="9144" y="19811"/>
                        </a:lnTo>
                        <a:lnTo>
                          <a:pt x="18287" y="10667"/>
                        </a:lnTo>
                        <a:lnTo>
                          <a:pt x="2689859" y="10667"/>
                        </a:lnTo>
                        <a:lnTo>
                          <a:pt x="2689859" y="4571"/>
                        </a:lnTo>
                        <a:lnTo>
                          <a:pt x="2685287" y="0"/>
                        </a:lnTo>
                        <a:close/>
                      </a:path>
                      <a:path w="2689859" h="1123314">
                        <a:moveTo>
                          <a:pt x="18287" y="1103376"/>
                        </a:moveTo>
                        <a:lnTo>
                          <a:pt x="9144" y="1103376"/>
                        </a:lnTo>
                        <a:lnTo>
                          <a:pt x="18287" y="1114043"/>
                        </a:lnTo>
                        <a:lnTo>
                          <a:pt x="18287" y="1103376"/>
                        </a:lnTo>
                        <a:close/>
                      </a:path>
                      <a:path w="2689859" h="1123314">
                        <a:moveTo>
                          <a:pt x="2670048" y="1103376"/>
                        </a:moveTo>
                        <a:lnTo>
                          <a:pt x="18287" y="1103376"/>
                        </a:lnTo>
                        <a:lnTo>
                          <a:pt x="18287" y="1114043"/>
                        </a:lnTo>
                        <a:lnTo>
                          <a:pt x="2670048" y="1114043"/>
                        </a:lnTo>
                        <a:lnTo>
                          <a:pt x="2670048" y="1103376"/>
                        </a:lnTo>
                        <a:close/>
                      </a:path>
                      <a:path w="2689859" h="1123314">
                        <a:moveTo>
                          <a:pt x="2670048" y="10667"/>
                        </a:moveTo>
                        <a:lnTo>
                          <a:pt x="2670048" y="1114043"/>
                        </a:lnTo>
                        <a:lnTo>
                          <a:pt x="2680715" y="1103376"/>
                        </a:lnTo>
                        <a:lnTo>
                          <a:pt x="2689859" y="1103376"/>
                        </a:lnTo>
                        <a:lnTo>
                          <a:pt x="2689859" y="19811"/>
                        </a:lnTo>
                        <a:lnTo>
                          <a:pt x="2680715" y="19811"/>
                        </a:lnTo>
                        <a:lnTo>
                          <a:pt x="2670048" y="10667"/>
                        </a:lnTo>
                        <a:close/>
                      </a:path>
                      <a:path w="2689859" h="1123314">
                        <a:moveTo>
                          <a:pt x="2689859" y="1103376"/>
                        </a:moveTo>
                        <a:lnTo>
                          <a:pt x="2680715" y="1103376"/>
                        </a:lnTo>
                        <a:lnTo>
                          <a:pt x="2670048" y="1114043"/>
                        </a:lnTo>
                        <a:lnTo>
                          <a:pt x="2689859" y="1114043"/>
                        </a:lnTo>
                        <a:lnTo>
                          <a:pt x="2689859" y="1103376"/>
                        </a:lnTo>
                        <a:close/>
                      </a:path>
                      <a:path w="2689859" h="1123314">
                        <a:moveTo>
                          <a:pt x="18287" y="10667"/>
                        </a:moveTo>
                        <a:lnTo>
                          <a:pt x="9144" y="19811"/>
                        </a:lnTo>
                        <a:lnTo>
                          <a:pt x="18287" y="19811"/>
                        </a:lnTo>
                        <a:lnTo>
                          <a:pt x="18287" y="10667"/>
                        </a:lnTo>
                        <a:close/>
                      </a:path>
                      <a:path w="2689859" h="1123314">
                        <a:moveTo>
                          <a:pt x="2670048" y="10667"/>
                        </a:moveTo>
                        <a:lnTo>
                          <a:pt x="18287" y="10667"/>
                        </a:lnTo>
                        <a:lnTo>
                          <a:pt x="18287" y="19811"/>
                        </a:lnTo>
                        <a:lnTo>
                          <a:pt x="2670048" y="19811"/>
                        </a:lnTo>
                        <a:lnTo>
                          <a:pt x="2670048" y="10667"/>
                        </a:lnTo>
                        <a:close/>
                      </a:path>
                      <a:path w="2689859" h="1123314">
                        <a:moveTo>
                          <a:pt x="2689859" y="10667"/>
                        </a:moveTo>
                        <a:lnTo>
                          <a:pt x="2670048" y="10667"/>
                        </a:lnTo>
                        <a:lnTo>
                          <a:pt x="2680715" y="19811"/>
                        </a:lnTo>
                        <a:lnTo>
                          <a:pt x="2689859" y="19811"/>
                        </a:lnTo>
                        <a:lnTo>
                          <a:pt x="2689859" y="10667"/>
                        </a:lnTo>
                        <a:close/>
                      </a:path>
                    </a:pathLst>
                  </a:custGeom>
                  <a:solidFill>
                    <a:srgbClr val="773A79"/>
                  </a:solidFill>
                </p:spPr>
                <p:txBody>
                  <a:bodyPr wrap="square" lIns="0" tIns="0" rIns="0" bIns="0" rtlCol="0"/>
                  <a:lstStyle/>
                  <a:p>
                    <a:pPr defTabSz="829178"/>
                    <a:endParaRPr sz="1632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58" name="object 20"/>
                <p:cNvSpPr txBox="1"/>
                <p:nvPr/>
              </p:nvSpPr>
              <p:spPr>
                <a:xfrm>
                  <a:off x="9938127" y="3339844"/>
                  <a:ext cx="1844347" cy="565626"/>
                </a:xfrm>
                <a:prstGeom prst="rect">
                  <a:avLst/>
                </a:prstGeom>
              </p:spPr>
              <p:txBody>
                <a:bodyPr vert="horz" wrap="square" lIns="0" tIns="11516" rIns="0" bIns="0" rtlCol="0">
                  <a:spAutoFit/>
                </a:bodyPr>
                <a:lstStyle/>
                <a:p>
                  <a:pPr algn="ctr" defTabSz="829178">
                    <a:spcBef>
                      <a:spcPts val="91"/>
                    </a:spcBef>
                  </a:pPr>
                  <a:r>
                    <a:rPr sz="1200" dirty="0">
                      <a:solidFill>
                        <a:prstClr val="black"/>
                      </a:solidFill>
                      <a:latin typeface="ＭＳ ゴシック"/>
                      <a:cs typeface="ＭＳ ゴシック"/>
                    </a:rPr>
                    <a:t>法違反が是正されるまで</a:t>
                  </a:r>
                </a:p>
                <a:p>
                  <a:pPr algn="ctr" defTabSz="829178"/>
                  <a:r>
                    <a:rPr sz="1200" dirty="0">
                      <a:solidFill>
                        <a:prstClr val="black"/>
                      </a:solidFill>
                      <a:latin typeface="ＭＳ ゴシック"/>
                      <a:cs typeface="ＭＳ ゴシック"/>
                    </a:rPr>
                    <a:t>＋</a:t>
                  </a:r>
                </a:p>
                <a:p>
                  <a:pPr algn="ctr" defTabSz="829178"/>
                  <a:r>
                    <a:rPr sz="1200" dirty="0">
                      <a:solidFill>
                        <a:prstClr val="black"/>
                      </a:solidFill>
                      <a:latin typeface="ＭＳ ゴシック"/>
                      <a:cs typeface="ＭＳ ゴシック"/>
                    </a:rPr>
                    <a:t>是正後６カ月経過するまで</a:t>
                  </a:r>
                </a:p>
              </p:txBody>
            </p:sp>
            <p:sp>
              <p:nvSpPr>
                <p:cNvPr id="59" name="object 22"/>
                <p:cNvSpPr/>
                <p:nvPr/>
              </p:nvSpPr>
              <p:spPr>
                <a:xfrm>
                  <a:off x="9693037" y="2958649"/>
                  <a:ext cx="2439168" cy="276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9859" h="177164">
                      <a:moveTo>
                        <a:pt x="2689860" y="4572"/>
                      </a:moveTo>
                      <a:lnTo>
                        <a:pt x="2685288" y="0"/>
                      </a:lnTo>
                      <a:lnTo>
                        <a:pt x="4572" y="0"/>
                      </a:lnTo>
                      <a:lnTo>
                        <a:pt x="0" y="4572"/>
                      </a:lnTo>
                      <a:lnTo>
                        <a:pt x="0" y="172212"/>
                      </a:lnTo>
                      <a:lnTo>
                        <a:pt x="4572" y="176784"/>
                      </a:lnTo>
                      <a:lnTo>
                        <a:pt x="2685288" y="176784"/>
                      </a:lnTo>
                      <a:lnTo>
                        <a:pt x="2689860" y="172212"/>
                      </a:lnTo>
                      <a:lnTo>
                        <a:pt x="2689860" y="167640"/>
                      </a:lnTo>
                      <a:lnTo>
                        <a:pt x="2689860" y="156972"/>
                      </a:lnTo>
                      <a:lnTo>
                        <a:pt x="2689860" y="18288"/>
                      </a:lnTo>
                      <a:lnTo>
                        <a:pt x="2689860" y="9144"/>
                      </a:lnTo>
                      <a:lnTo>
                        <a:pt x="2689860" y="4572"/>
                      </a:lnTo>
                      <a:close/>
                    </a:path>
                  </a:pathLst>
                </a:custGeom>
                <a:solidFill>
                  <a:srgbClr val="773A79"/>
                </a:solidFill>
              </p:spPr>
              <p:txBody>
                <a:bodyPr wrap="square" lIns="0" tIns="0" rIns="0" bIns="0" rtlCol="0"/>
                <a:lstStyle/>
                <a:p>
                  <a:pPr algn="ctr" defTabSz="829178"/>
                  <a:r>
                    <a:rPr lang="ja-JP" altLang="en-US" sz="1400" spc="-5" dirty="0"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  <a:cs typeface="ＭＳ ゴシック"/>
                    </a:rPr>
                    <a:t>不受理</a:t>
                  </a:r>
                  <a:r>
                    <a:rPr lang="ja-JP" altLang="en-US" sz="1400" spc="-18" dirty="0"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  <a:cs typeface="ＭＳ ゴシック"/>
                    </a:rPr>
                    <a:t>期</a:t>
                  </a:r>
                  <a:r>
                    <a:rPr lang="ja-JP" altLang="en-US" sz="1400" spc="-5" dirty="0"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  <a:cs typeface="ＭＳ ゴシック"/>
                    </a:rPr>
                    <a:t>間 </a:t>
                  </a:r>
                  <a:r>
                    <a:rPr lang="en-US" altLang="ja-JP" sz="1400" spc="-5" dirty="0">
                      <a:solidFill>
                        <a:srgbClr val="FFFFFF"/>
                      </a:solidFill>
                      <a:latin typeface="HG丸ｺﾞｼｯｸM-PRO" panose="020F0600000000000000" pitchFamily="50" charset="-128"/>
                      <a:ea typeface="HG丸ｺﾞｼｯｸM-PRO" panose="020F0600000000000000" pitchFamily="50" charset="-128"/>
                      <a:cs typeface="ＭＳ ゴシック"/>
                    </a:rPr>
                    <a:t>A</a:t>
                  </a:r>
                  <a:endParaRPr sz="1400" dirty="0">
                    <a:solidFill>
                      <a:prstClr val="black"/>
                    </a:solidFill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endParaRPr>
                </a:p>
              </p:txBody>
            </p:sp>
          </p:grpSp>
        </p:grpSp>
      </p:grpSp>
      <p:sp>
        <p:nvSpPr>
          <p:cNvPr id="73" name="正方形/長方形 72"/>
          <p:cNvSpPr/>
          <p:nvPr/>
        </p:nvSpPr>
        <p:spPr>
          <a:xfrm>
            <a:off x="8193458" y="6334754"/>
            <a:ext cx="39972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58.59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-24-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3" name="24">
            <a:hlinkClick r:id="" action="ppaction://media"/>
            <a:extLst>
              <a:ext uri="{FF2B5EF4-FFF2-40B4-BE49-F238E27FC236}">
                <a16:creationId xmlns:a16="http://schemas.microsoft.com/office/drawing/2014/main" id="{A39BF7D1-BCBA-FEAE-FD80-98BFC53ED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3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F639D61-FECD-47BD-B82A-968912848CBD}"/>
              </a:ext>
            </a:extLst>
          </p:cNvPr>
          <p:cNvGrpSpPr/>
          <p:nvPr/>
        </p:nvGrpSpPr>
        <p:grpSpPr>
          <a:xfrm>
            <a:off x="298173" y="6595630"/>
            <a:ext cx="11628000" cy="166537"/>
            <a:chOff x="154279" y="365743"/>
            <a:chExt cx="11485878" cy="166537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857C30B-1C0F-4849-AF31-6963244A809B}"/>
                </a:ext>
              </a:extLst>
            </p:cNvPr>
            <p:cNvSpPr/>
            <p:nvPr/>
          </p:nvSpPr>
          <p:spPr>
            <a:xfrm>
              <a:off x="192157" y="424280"/>
              <a:ext cx="11410122" cy="720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865E6152-0125-4F2F-9BAE-B783B16FE3E7}"/>
                </a:ext>
              </a:extLst>
            </p:cNvPr>
            <p:cNvSpPr/>
            <p:nvPr/>
          </p:nvSpPr>
          <p:spPr>
            <a:xfrm>
              <a:off x="192157" y="496280"/>
              <a:ext cx="11448000" cy="3600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E00EB5F-022D-498B-BD4D-9A112D24EA10}"/>
                </a:ext>
              </a:extLst>
            </p:cNvPr>
            <p:cNvSpPr/>
            <p:nvPr/>
          </p:nvSpPr>
          <p:spPr>
            <a:xfrm rot="10800000" flipV="1">
              <a:off x="154279" y="365743"/>
              <a:ext cx="11448000" cy="72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2C141CA-003A-46F3-A675-40097D8C825E}"/>
              </a:ext>
            </a:extLst>
          </p:cNvPr>
          <p:cNvGrpSpPr/>
          <p:nvPr/>
        </p:nvGrpSpPr>
        <p:grpSpPr>
          <a:xfrm>
            <a:off x="196416" y="137194"/>
            <a:ext cx="12271339" cy="874878"/>
            <a:chOff x="260294" y="384196"/>
            <a:chExt cx="12271339" cy="874878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3D72A5B-7EDD-44CE-A103-414AC27AB865}"/>
                </a:ext>
              </a:extLst>
            </p:cNvPr>
            <p:cNvGrpSpPr/>
            <p:nvPr/>
          </p:nvGrpSpPr>
          <p:grpSpPr>
            <a:xfrm>
              <a:off x="260294" y="384196"/>
              <a:ext cx="11485878" cy="874878"/>
              <a:chOff x="154279" y="404759"/>
              <a:chExt cx="11485878" cy="198459"/>
            </a:xfrm>
          </p:grpSpPr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C1B68B7B-AE64-4767-985E-F6B8A89F4B07}"/>
                  </a:ext>
                </a:extLst>
              </p:cNvPr>
              <p:cNvSpPr/>
              <p:nvPr/>
            </p:nvSpPr>
            <p:spPr>
              <a:xfrm>
                <a:off x="192157" y="424280"/>
                <a:ext cx="11410122" cy="32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04DEBCE-DEF2-43C1-94D7-685F74EA7F3C}"/>
                  </a:ext>
                </a:extLst>
              </p:cNvPr>
              <p:cNvSpPr/>
              <p:nvPr/>
            </p:nvSpPr>
            <p:spPr>
              <a:xfrm>
                <a:off x="192157" y="471287"/>
                <a:ext cx="11448000" cy="131931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8587A589-69E9-4FCE-9E99-4357BAF4C35E}"/>
                  </a:ext>
                </a:extLst>
              </p:cNvPr>
              <p:cNvSpPr/>
              <p:nvPr/>
            </p:nvSpPr>
            <p:spPr>
              <a:xfrm rot="10800000" flipV="1">
                <a:off x="154279" y="404759"/>
                <a:ext cx="11448000" cy="329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DB061E0-735F-499E-9AD6-CE893F827B39}"/>
                </a:ext>
              </a:extLst>
            </p:cNvPr>
            <p:cNvSpPr txBox="1"/>
            <p:nvPr/>
          </p:nvSpPr>
          <p:spPr>
            <a:xfrm>
              <a:off x="298172" y="667362"/>
              <a:ext cx="122334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6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12.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ユース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エ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ール認定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制度</a:t>
              </a:r>
              <a:r>
                <a:rPr lang="ja-JP" altLang="en-US" sz="2800" spc="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につい</a:t>
              </a:r>
              <a:r>
                <a:rPr lang="ja-JP" altLang="en-US" sz="2800" spc="-5" dirty="0">
                  <a:solidFill>
                    <a:srgbClr val="FFFFFF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て</a:t>
              </a:r>
              <a:r>
                <a:rPr lang="ja-JP" altLang="en-US" sz="2600" spc="-5" dirty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　</a:t>
              </a:r>
              <a:endParaRPr lang="en-US" altLang="ja-JP" sz="2600" spc="-5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4" name="object 5"/>
          <p:cNvSpPr txBox="1"/>
          <p:nvPr/>
        </p:nvSpPr>
        <p:spPr>
          <a:xfrm>
            <a:off x="2444322" y="1159259"/>
            <a:ext cx="6656463" cy="459309"/>
          </a:xfrm>
          <a:prstGeom prst="rect">
            <a:avLst/>
          </a:prstGeom>
        </p:spPr>
        <p:txBody>
          <a:bodyPr vert="horz" wrap="square" lIns="0" tIns="27639" rIns="0" bIns="0" rtlCol="0">
            <a:spAutoFit/>
          </a:bodyPr>
          <a:lstStyle/>
          <a:p>
            <a:pPr marL="11516" defTabSz="829178">
              <a:spcBef>
                <a:spcPts val="218"/>
              </a:spcBef>
            </a:pPr>
            <a:r>
              <a:rPr sz="1632" b="1" dirty="0">
                <a:solidFill>
                  <a:srgbClr val="00AF4F"/>
                </a:solidFill>
                <a:latin typeface="メイリオ"/>
                <a:cs typeface="メイリオ"/>
              </a:rPr>
              <a:t>ユースエール認定企業</a:t>
            </a:r>
            <a:r>
              <a:rPr sz="1088" dirty="0">
                <a:solidFill>
                  <a:prstClr val="black"/>
                </a:solidFill>
                <a:latin typeface="メイリオ"/>
                <a:cs typeface="メイリオ"/>
              </a:rPr>
              <a:t>になると、以下の支援を受けることができるようになり、企業のイメージ</a:t>
            </a:r>
          </a:p>
          <a:p>
            <a:pPr marL="11516" defTabSz="829178">
              <a:spcBef>
                <a:spcPts val="91"/>
              </a:spcBef>
            </a:pPr>
            <a:r>
              <a:rPr sz="1088" dirty="0">
                <a:solidFill>
                  <a:prstClr val="black"/>
                </a:solidFill>
                <a:latin typeface="メイリオ"/>
                <a:cs typeface="メイリオ"/>
              </a:rPr>
              <a:t>アップや優秀な人材の確保などが期待されます。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8309997" y="6334754"/>
            <a:ext cx="40966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74320" algn="r">
              <a:lnSpc>
                <a:spcPct val="100000"/>
              </a:lnSpc>
            </a:pP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（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新規学卒者の求人から採用まで </a:t>
            </a:r>
            <a:r>
              <a:rPr lang="en-US" altLang="ja-JP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54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～</a:t>
            </a:r>
            <a:r>
              <a:rPr lang="en-US" altLang="ja-JP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57</a:t>
            </a:r>
            <a:r>
              <a:rPr lang="ja-JP" altLang="en-US" sz="1400" spc="-2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頁</a:t>
            </a:r>
            <a:r>
              <a:rPr lang="ja-JP" altLang="en-US" sz="1400" spc="-5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ＭＳ ゴシック"/>
              </a:rPr>
              <a:t>）</a:t>
            </a:r>
            <a:endParaRPr lang="ja-JP" altLang="en-US" sz="1400" dirty="0">
              <a:latin typeface="ＭＳ ゴシック" panose="020B0609070205080204" pitchFamily="49" charset="-128"/>
              <a:ea typeface="ＭＳ ゴシック" panose="020B0609070205080204" pitchFamily="49" charset="-128"/>
              <a:cs typeface="ＭＳ ゴシック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tx1"/>
                </a:solidFill>
              </a:rPr>
              <a:t>-25-</a:t>
            </a:r>
            <a:endParaRPr lang="ja-JP" altLang="en-US" dirty="0">
              <a:solidFill>
                <a:schemeClr val="tx1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/>
          <a:srcRect b="18054"/>
          <a:stretch/>
        </p:blipFill>
        <p:spPr>
          <a:xfrm>
            <a:off x="2565306" y="1630204"/>
            <a:ext cx="6664829" cy="4620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76073" y="2580716"/>
            <a:ext cx="2006221" cy="2185394"/>
          </a:xfrm>
          <a:prstGeom prst="rect">
            <a:avLst/>
          </a:prstGeom>
        </p:spPr>
      </p:pic>
      <p:sp>
        <p:nvSpPr>
          <p:cNvPr id="16" name="右矢印 15"/>
          <p:cNvSpPr/>
          <p:nvPr/>
        </p:nvSpPr>
        <p:spPr>
          <a:xfrm>
            <a:off x="8363844" y="3534770"/>
            <a:ext cx="1039464" cy="220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25">
            <a:hlinkClick r:id="" action="ppaction://media"/>
            <a:extLst>
              <a:ext uri="{FF2B5EF4-FFF2-40B4-BE49-F238E27FC236}">
                <a16:creationId xmlns:a16="http://schemas.microsoft.com/office/drawing/2014/main" id="{F4D3CA66-BF31-DA9B-890E-64B28E464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<Relationships xmlns="http://schemas.openxmlformats.org/package/2006/relationships"><Relationship Id="rId1" Target="itemProps1.xml" Type="http://schemas.openxmlformats.org/officeDocument/2006/relationships/customXmlProps"/></Relationships>
</file>

<file path=customXml/_rels/item2.xml.rels><?xml version="1.0" encoding="UTF-8" standalone="yes"?><Relationships xmlns="http://schemas.openxmlformats.org/package/2006/relationships"><Relationship Id="rId1" Target="itemProps2.xml" Type="http://schemas.openxmlformats.org/officeDocument/2006/relationships/customXmlProps"/></Relationships>
</file>

<file path=customXml/_rels/item3.xml.rels><?xml version="1.0" encoding="UTF-8" standalone="yes"?><Relationships xmlns="http://schemas.openxmlformats.org/package/2006/relationships"><Relationship Id="rId1" Target="itemProps3.xml" Type="http://schemas.openxmlformats.org/officeDocument/2006/relationships/customXmlProps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6DD8A35CEDF8024A98F565E83D722C3B" ma:contentTypeVersion="16" ma:contentTypeDescription="新しいドキュメントを作成します。" ma:contentTypeScope="" ma:versionID="f5c8de56ba35009cabd0fc812eeece25">
  <xsd:schema xmlns:xsd="http://www.w3.org/2001/XMLSchema" xmlns:xs="http://www.w3.org/2001/XMLSchema" xmlns:p="http://schemas.microsoft.com/office/2006/metadata/properties" xmlns:ns2="4522e81a-f0c7-4f4d-b946-9097edaf5e68" xmlns:ns3="263dbbe5-076b-4606-a03b-9598f5f2f35a" targetNamespace="http://schemas.microsoft.com/office/2006/metadata/properties" ma:root="true" ma:fieldsID="c8a8744e2b65853df351293b006bf761" ns2:_="" ns3:_="">
    <xsd:import namespace="4522e81a-f0c7-4f4d-b946-9097edaf5e68"/>
    <xsd:import namespace="263dbbe5-076b-4606-a03b-9598f5f2f35a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2e81a-f0c7-4f4d-b946-9097edaf5e68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所有者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0347f584-7be2-4218-8e94-402d99aedf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_Flow_SignoffStatus" ma:index="23" nillable="true" ma:displayName="承認の状態" ma:internalName="_x0024_Resources_x003a_core_x002c_Signoff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dbbe5-076b-4606-a03b-9598f5f2f3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50ba5-880b-4a04-afd5-5e7a7eeed9bd}" ma:internalName="TaxCatchAll" ma:showField="CatchAllData" ma:web="263dbbe5-076b-4606-a03b-9598f5f2f3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3dbbe5-076b-4606-a03b-9598f5f2f35a" xsi:nil="true"/>
    <lcf76f155ced4ddcb4097134ff3c332f xmlns="4522e81a-f0c7-4f4d-b946-9097edaf5e68">
      <Terms xmlns="http://schemas.microsoft.com/office/infopath/2007/PartnerControls"/>
    </lcf76f155ced4ddcb4097134ff3c332f>
    <_Flow_SignoffStatus xmlns="4522e81a-f0c7-4f4d-b946-9097edaf5e68" xsi:nil="true"/>
    <Owner xmlns="4522e81a-f0c7-4f4d-b946-9097edaf5e68">
      <UserInfo>
        <DisplayName/>
        <AccountId xsi:nil="true"/>
        <AccountType/>
      </UserInfo>
    </Owner>
  </documentManagement>
</p:properties>
</file>

<file path=customXml/itemProps1.xml><?xml version="1.0" encoding="utf-8"?>
<ds:datastoreItem xmlns:ds="http://schemas.openxmlformats.org/officeDocument/2006/customXml" ds:itemID="{59BCF865-295C-452B-AB2E-861095787F00}"/>
</file>

<file path=customXml/itemProps2.xml><?xml version="1.0" encoding="utf-8"?>
<ds:datastoreItem xmlns:ds="http://schemas.openxmlformats.org/officeDocument/2006/customXml" ds:itemID="{76DF9AE6-D605-407C-B2D0-BFF464114C81}"/>
</file>

<file path=customXml/itemProps3.xml><?xml version="1.0" encoding="utf-8"?>
<ds:datastoreItem xmlns:ds="http://schemas.openxmlformats.org/officeDocument/2006/customXml" ds:itemID="{C56BB72F-5AC3-4CED-9142-7A40CA0EBE49}"/>
</file>

<file path=docProps/app.xml><?xml version="1.0" encoding="utf-8"?>
<Properties xmlns="http://schemas.openxmlformats.org/officeDocument/2006/extended-properties" xmlns:vt="http://schemas.openxmlformats.org/officeDocument/2006/docPropsVTypes">
  <Words>1492</Words>
  <PresentationFormat>ワイド画面</PresentationFormat>
  <Paragraphs>190</Paragraphs>
  <Slides>11</Slides>
  <Notes>1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4" baseType="lpstr">
      <vt:lpstr>HGｺﾞｼｯｸM</vt:lpstr>
      <vt:lpstr>HG丸ｺﾞｼｯｸM-PRO</vt:lpstr>
      <vt:lpstr>HG明朝B</vt:lpstr>
      <vt:lpstr>ＭＳ Ｐゴシック</vt:lpstr>
      <vt:lpstr>ＭＳ ゴシック</vt:lpstr>
      <vt:lpstr>メイリオ</vt:lpstr>
      <vt:lpstr>游ゴシック</vt:lpstr>
      <vt:lpstr>游ゴシック Light</vt:lpstr>
      <vt:lpstr>Arial</vt:lpstr>
      <vt:lpstr>Calibri</vt:lpstr>
      <vt:lpstr>Georgia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0x0101006DD8A35CEDF8024A98F565E83D722C3B</vt:lpwstr>
  </property>
</Properties>
</file>