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57" autoAdjust="0"/>
  </p:normalViewPr>
  <p:slideViewPr>
    <p:cSldViewPr snapToGrid="0">
      <p:cViewPr varScale="1">
        <p:scale>
          <a:sx n="70" d="100"/>
          <a:sy n="70" d="100"/>
        </p:scale>
        <p:origin x="1668" y="9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887"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1"/>
            <a:ext cx="2948887" cy="498475"/>
          </a:xfrm>
          <a:prstGeom prst="rect">
            <a:avLst/>
          </a:prstGeom>
        </p:spPr>
        <p:txBody>
          <a:bodyPr vert="horz" lIns="91440" tIns="45720" rIns="91440" bIns="45720" rtlCol="0"/>
          <a:lstStyle>
            <a:lvl1pPr algn="r">
              <a:defRPr sz="1200"/>
            </a:lvl1pPr>
          </a:lstStyle>
          <a:p>
            <a:fld id="{477D172E-291A-4B1C-A8C0-A77E88F73AA5}" type="datetimeFigureOut">
              <a:rPr kumimoji="1" lang="ja-JP" altLang="en-US" smtClean="0"/>
              <a:t>2025/2/10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1933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879" y="4783138"/>
            <a:ext cx="5443856"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8887"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4"/>
            <a:ext cx="2948887" cy="498475"/>
          </a:xfrm>
          <a:prstGeom prst="rect">
            <a:avLst/>
          </a:prstGeom>
        </p:spPr>
        <p:txBody>
          <a:bodyPr vert="horz" lIns="91440" tIns="45720" rIns="91440" bIns="45720" rtlCol="0" anchor="b"/>
          <a:lstStyle>
            <a:lvl1pPr algn="r">
              <a:defRPr sz="1200"/>
            </a:lvl1pPr>
          </a:lstStyle>
          <a:p>
            <a:fld id="{91EBB3F6-1882-4A15-B4C3-91E5B780474C}" type="slidenum">
              <a:rPr kumimoji="1" lang="ja-JP" altLang="en-US" smtClean="0"/>
              <a:t>‹#›</a:t>
            </a:fld>
            <a:endParaRPr kumimoji="1" lang="ja-JP" altLang="en-US"/>
          </a:p>
        </p:txBody>
      </p:sp>
    </p:spTree>
    <p:extLst>
      <p:ext uri="{BB962C8B-B14F-4D97-AF65-F5344CB8AC3E}">
        <p14:creationId xmlns:p14="http://schemas.microsoft.com/office/powerpoint/2010/main" val="8072357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4F6159D-50A0-432D-8737-55DEA28DC105}" type="slidenum">
              <a:rPr kumimoji="1" lang="ja-JP" altLang="en-US" smtClean="0"/>
              <a:t>1</a:t>
            </a:fld>
            <a:endParaRPr kumimoji="1" lang="ja-JP" altLang="en-US"/>
          </a:p>
        </p:txBody>
      </p:sp>
    </p:spTree>
    <p:extLst>
      <p:ext uri="{BB962C8B-B14F-4D97-AF65-F5344CB8AC3E}">
        <p14:creationId xmlns:p14="http://schemas.microsoft.com/office/powerpoint/2010/main" val="383747712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BD27B8-FD56-6845-AC63-CC6430AA0A2E}"/>
              </a:ext>
            </a:extLst>
          </p:cNvPr>
          <p:cNvSpPr>
            <a:spLocks noGrp="1"/>
          </p:cNvSpPr>
          <p:nvPr>
            <p:ph type="ctrTitle"/>
          </p:nvPr>
        </p:nvSpPr>
        <p:spPr>
          <a:xfrm>
            <a:off x="857250" y="1621191"/>
            <a:ext cx="5143500" cy="3448756"/>
          </a:xfr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4131944-EBBE-C360-4590-156B8535E022}"/>
              </a:ext>
            </a:extLst>
          </p:cNvPr>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AB0B888-040E-EEAD-A88A-F2E82D6CB419}"/>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5" name="フッター プレースホルダー 4">
            <a:extLst>
              <a:ext uri="{FF2B5EF4-FFF2-40B4-BE49-F238E27FC236}">
                <a16:creationId xmlns:a16="http://schemas.microsoft.com/office/drawing/2014/main" id="{38FA1C5E-9EF9-F731-C02B-0F6F74AAAEE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06B475-389E-6C31-BCE9-D24096F5E9DD}"/>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3997402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54ED2-359B-B52F-A791-33880DC359A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1051FE-04D7-65EF-216D-7D2518EC633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701613-5F21-8D63-7315-F5B7E46F6DC8}"/>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5" name="フッター プレースホルダー 4">
            <a:extLst>
              <a:ext uri="{FF2B5EF4-FFF2-40B4-BE49-F238E27FC236}">
                <a16:creationId xmlns:a16="http://schemas.microsoft.com/office/drawing/2014/main" id="{52138AEC-8CC2-834A-7B71-92027C0E83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F18DE9-B7A3-1601-9582-F62C09945B85}"/>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296770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F11AA56-5D22-BA45-0231-F1CDDEEA8B70}"/>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BE62749-A46B-65DA-13EC-7DCF63995810}"/>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2C459C-2201-5BC6-69BF-E8FB6D000639}"/>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5" name="フッター プレースホルダー 4">
            <a:extLst>
              <a:ext uri="{FF2B5EF4-FFF2-40B4-BE49-F238E27FC236}">
                <a16:creationId xmlns:a16="http://schemas.microsoft.com/office/drawing/2014/main" id="{9B702778-35CB-5876-D8B1-92C874E8CD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4423100-2E5B-249C-DBA4-3E157410AC55}"/>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138928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A868FE-66E4-6C5F-3A74-4E6D78089DB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524F3CD-87F4-1083-A012-4F37DF152CF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E46EC8-DDB3-3554-A6A0-EBD235BC2F1B}"/>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5" name="フッター プレースホルダー 4">
            <a:extLst>
              <a:ext uri="{FF2B5EF4-FFF2-40B4-BE49-F238E27FC236}">
                <a16:creationId xmlns:a16="http://schemas.microsoft.com/office/drawing/2014/main" id="{DD1B4A1D-3A14-5478-B37F-C67718EEE4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D442648-0587-9392-195D-EF87A451F47F}"/>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128794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E05196-F7EE-1895-C3E4-FB99ECFD7B25}"/>
              </a:ext>
            </a:extLst>
          </p:cNvPr>
          <p:cNvSpPr>
            <a:spLocks noGrp="1"/>
          </p:cNvSpPr>
          <p:nvPr>
            <p:ph type="title"/>
          </p:nvPr>
        </p:nvSpPr>
        <p:spPr>
          <a:xfrm>
            <a:off x="467916" y="2469622"/>
            <a:ext cx="5915025" cy="4120620"/>
          </a:xfr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02F287F-3179-7DA7-273C-D0F72F52B738}"/>
              </a:ext>
            </a:extLst>
          </p:cNvPr>
          <p:cNvSpPr>
            <a:spLocks noGrp="1"/>
          </p:cNvSpPr>
          <p:nvPr>
            <p:ph type="body" idx="1"/>
          </p:nvPr>
        </p:nvSpPr>
        <p:spPr>
          <a:xfrm>
            <a:off x="467916" y="6629225"/>
            <a:ext cx="5915025" cy="2166937"/>
          </a:xfrm>
        </p:spPr>
        <p:txBody>
          <a:bodyPr/>
          <a:lstStyle>
            <a:lvl1pPr marL="0" indent="0">
              <a:buNone/>
              <a:defRPr sz="3467">
                <a:solidFill>
                  <a:schemeClr val="tx1">
                    <a:tint val="75000"/>
                  </a:schemeClr>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CA82282-4A35-2D6D-70BE-5161A6CEDD1E}"/>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5" name="フッター プレースホルダー 4">
            <a:extLst>
              <a:ext uri="{FF2B5EF4-FFF2-40B4-BE49-F238E27FC236}">
                <a16:creationId xmlns:a16="http://schemas.microsoft.com/office/drawing/2014/main" id="{1E7AF423-6D86-9547-58C6-5EF0CB01753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142257-A89C-FE70-E125-498736E38F85}"/>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1315149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812464-EC1B-22B0-F841-510F39B6B7F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4BCAC48-AD17-93EA-7621-DB43E4C5AD79}"/>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DF5D5CA-AF47-2495-EC0F-8CAE24290048}"/>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E4A7E68-6069-0CBD-CA0C-AB9C43448CD5}"/>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6" name="フッター プレースホルダー 5">
            <a:extLst>
              <a:ext uri="{FF2B5EF4-FFF2-40B4-BE49-F238E27FC236}">
                <a16:creationId xmlns:a16="http://schemas.microsoft.com/office/drawing/2014/main" id="{1BE63C38-1BB9-BE9E-030C-484F7C9613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576C9E4-046B-B37A-4746-73D6D5E60996}"/>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57591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8DB28A-3D01-C420-BE1B-DEA76448D430}"/>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640B768-3F1C-1DC1-F404-3185988B010A}"/>
              </a:ext>
            </a:extLst>
          </p:cNvPr>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3B79C68-BFCA-7EE8-D132-AA049002D686}"/>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AD2616B-08BB-1A91-50C9-71CED6A42548}"/>
              </a:ext>
            </a:extLst>
          </p:cNvPr>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BC3917D-3B81-7BDF-7481-DDC8C0621BC9}"/>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28BF448-DDF1-0588-6937-ECE70C3E9F36}"/>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8" name="フッター プレースホルダー 7">
            <a:extLst>
              <a:ext uri="{FF2B5EF4-FFF2-40B4-BE49-F238E27FC236}">
                <a16:creationId xmlns:a16="http://schemas.microsoft.com/office/drawing/2014/main" id="{FEF8EFAE-98D7-539A-5FBD-97BAF91666A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4930040-29F4-586B-9368-059BCA3DBFB0}"/>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526559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814204-7F64-9C91-231E-DBCE5BA5641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42B788F-7718-9112-BFE1-FC05D975B1C4}"/>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4" name="フッター プレースホルダー 3">
            <a:extLst>
              <a:ext uri="{FF2B5EF4-FFF2-40B4-BE49-F238E27FC236}">
                <a16:creationId xmlns:a16="http://schemas.microsoft.com/office/drawing/2014/main" id="{355BDEBF-8A82-B6F1-8DB3-33FD13DDE09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B06E374-1CF8-87F1-9DAE-38E695AB0C9E}"/>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3493406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CE7DDF5-F69B-62A2-90C8-B9EDCC4318DB}"/>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3" name="フッター プレースホルダー 2">
            <a:extLst>
              <a:ext uri="{FF2B5EF4-FFF2-40B4-BE49-F238E27FC236}">
                <a16:creationId xmlns:a16="http://schemas.microsoft.com/office/drawing/2014/main" id="{2AD60321-BE5B-3A27-A8AE-D92C94C183B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FAF7481-2EFB-B330-9295-E5F7A96C686B}"/>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102237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CECE6C-1B9A-1A01-7991-C7967B8DE4C0}"/>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F02C7B-D242-70D2-DF4C-99A6501E2F3A}"/>
              </a:ext>
            </a:extLst>
          </p:cNvPr>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B3DA0B8-14F9-A62B-3AAE-045489456582}"/>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A0A4EB0-43C5-45A9-AB79-5D12BC7EB1B4}"/>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6" name="フッター プレースホルダー 5">
            <a:extLst>
              <a:ext uri="{FF2B5EF4-FFF2-40B4-BE49-F238E27FC236}">
                <a16:creationId xmlns:a16="http://schemas.microsoft.com/office/drawing/2014/main" id="{9C46DB03-0ECD-2CFD-D9D4-2B06A5650C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B38B7C1-48DA-DA5C-0A61-9F9116E9EBC9}"/>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520408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C8E88A-99DA-C8BD-6E94-3A5D1D657F37}"/>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49B015A-CFF5-D81A-5B3C-E416E720CB6F}"/>
              </a:ext>
            </a:extLst>
          </p:cNvPr>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1BA01688-2971-63C6-476A-F01F437DB1DF}"/>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331A4B9-DCEC-92D0-C90A-CD71FFFE6A56}"/>
              </a:ext>
            </a:extLst>
          </p:cNvPr>
          <p:cNvSpPr>
            <a:spLocks noGrp="1"/>
          </p:cNvSpPr>
          <p:nvPr>
            <p:ph type="dt" sz="half" idx="10"/>
          </p:nvPr>
        </p:nvSpPr>
        <p:spPr/>
        <p:txBody>
          <a:bodyPr/>
          <a:lstStyle/>
          <a:p>
            <a:fld id="{C6750D39-C599-4C04-9AD2-9A3B0E3AEDE2}" type="datetimeFigureOut">
              <a:rPr kumimoji="1" lang="ja-JP" altLang="en-US" smtClean="0"/>
              <a:t>2025/2/10</a:t>
            </a:fld>
            <a:endParaRPr kumimoji="1" lang="ja-JP" altLang="en-US"/>
          </a:p>
        </p:txBody>
      </p:sp>
      <p:sp>
        <p:nvSpPr>
          <p:cNvPr id="6" name="フッター プレースホルダー 5">
            <a:extLst>
              <a:ext uri="{FF2B5EF4-FFF2-40B4-BE49-F238E27FC236}">
                <a16:creationId xmlns:a16="http://schemas.microsoft.com/office/drawing/2014/main" id="{EC4B87F6-9738-4EF4-126E-E8849571015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5AF5763-312B-5F4D-73C9-A4B9816FE6E3}"/>
              </a:ext>
            </a:extLst>
          </p:cNvPr>
          <p:cNvSpPr>
            <a:spLocks noGrp="1"/>
          </p:cNvSpPr>
          <p:nvPr>
            <p:ph type="sldNum" sz="quarter" idx="12"/>
          </p:nvPr>
        </p:nvSpPr>
        <p:spPr/>
        <p:txBody>
          <a:body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116076664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9FCEBDB-8CA0-F158-CF39-DE9C6FEE1CE1}"/>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F0D4C5-9DA3-54DB-6A37-6C897CB04E26}"/>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28D94E-1816-F4F9-EB6F-B898A59A4F14}"/>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C6750D39-C599-4C04-9AD2-9A3B0E3AEDE2}" type="datetimeFigureOut">
              <a:rPr kumimoji="1" lang="ja-JP" altLang="en-US" smtClean="0"/>
              <a:t>2025/2/10</a:t>
            </a:fld>
            <a:endParaRPr kumimoji="1" lang="ja-JP" altLang="en-US"/>
          </a:p>
        </p:txBody>
      </p:sp>
      <p:sp>
        <p:nvSpPr>
          <p:cNvPr id="5" name="フッター プレースホルダー 4">
            <a:extLst>
              <a:ext uri="{FF2B5EF4-FFF2-40B4-BE49-F238E27FC236}">
                <a16:creationId xmlns:a16="http://schemas.microsoft.com/office/drawing/2014/main" id="{2785AB62-B471-2D64-7562-C034E9C75A8F}"/>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9D60835-BA89-C370-767C-2BD20DFE92BA}"/>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42D6A14F-78D1-48F8-B224-FCC32424D02A}" type="slidenum">
              <a:rPr kumimoji="1" lang="ja-JP" altLang="en-US" smtClean="0"/>
              <a:t>‹#›</a:t>
            </a:fld>
            <a:endParaRPr kumimoji="1" lang="ja-JP" altLang="en-US"/>
          </a:p>
        </p:txBody>
      </p:sp>
    </p:spTree>
    <p:extLst>
      <p:ext uri="{BB962C8B-B14F-4D97-AF65-F5344CB8AC3E}">
        <p14:creationId xmlns:p14="http://schemas.microsoft.com/office/powerpoint/2010/main" val="361033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3.jpeg" Type="http://schemas.openxmlformats.org/officeDocument/2006/relationships/image"/><Relationship Id="rId6" Target="../media/image4.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8EC0A2D9-D891-719B-C286-2EA6F1E991F7}"/>
              </a:ext>
            </a:extLst>
          </p:cNvPr>
          <p:cNvSpPr/>
          <p:nvPr/>
        </p:nvSpPr>
        <p:spPr>
          <a:xfrm>
            <a:off x="-921" y="46043"/>
            <a:ext cx="6883360" cy="9947261"/>
          </a:xfrm>
          <a:prstGeom prst="rect">
            <a:avLst/>
          </a:prstGeom>
          <a:solidFill>
            <a:srgbClr val="DEF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3" name="図 22" descr="机の上に座っている子供たち&#10;&#10;低い精度で自動的に生成された説明">
            <a:extLst>
              <a:ext uri="{FF2B5EF4-FFF2-40B4-BE49-F238E27FC236}">
                <a16:creationId xmlns:a16="http://schemas.microsoft.com/office/drawing/2014/main" id="{83AB1903-599B-5FDF-6EFA-85744B632B80}"/>
              </a:ext>
            </a:extLst>
          </p:cNvPr>
          <p:cNvPicPr>
            <a:picLocks noChangeAspect="1"/>
          </p:cNvPicPr>
          <p:nvPr/>
        </p:nvPicPr>
        <p:blipFill>
          <a:blip r:embed="rId3" cstate="hqprint">
            <a:alphaModFix/>
            <a:extLst>
              <a:ext uri="{28A0092B-C50C-407E-A947-70E740481C1C}">
                <a14:useLocalDpi xmlns:a14="http://schemas.microsoft.com/office/drawing/2010/main" val="0"/>
              </a:ext>
            </a:extLst>
          </a:blip>
          <a:stretch>
            <a:fillRect/>
          </a:stretch>
        </p:blipFill>
        <p:spPr>
          <a:xfrm>
            <a:off x="3666702" y="8191078"/>
            <a:ext cx="3176346" cy="1802225"/>
          </a:xfrm>
          <a:prstGeom prst="rect">
            <a:avLst/>
          </a:prstGeom>
        </p:spPr>
      </p:pic>
      <p:sp>
        <p:nvSpPr>
          <p:cNvPr id="34" name="正方形/長方形 33">
            <a:extLst>
              <a:ext uri="{FF2B5EF4-FFF2-40B4-BE49-F238E27FC236}">
                <a16:creationId xmlns:a16="http://schemas.microsoft.com/office/drawing/2014/main" id="{4D2F8904-022A-925B-C570-6C2CCF143F74}"/>
              </a:ext>
            </a:extLst>
          </p:cNvPr>
          <p:cNvSpPr/>
          <p:nvPr/>
        </p:nvSpPr>
        <p:spPr>
          <a:xfrm>
            <a:off x="3176651" y="32161"/>
            <a:ext cx="3646610" cy="3063737"/>
          </a:xfrm>
          <a:prstGeom prst="rect">
            <a:avLst/>
          </a:prstGeom>
          <a:solidFill>
            <a:srgbClr val="FFF3B8"/>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87618FEE-3F12-C7A4-AE8A-D08C1F078466}"/>
              </a:ext>
            </a:extLst>
          </p:cNvPr>
          <p:cNvSpPr/>
          <p:nvPr/>
        </p:nvSpPr>
        <p:spPr>
          <a:xfrm>
            <a:off x="3173984" y="0"/>
            <a:ext cx="3674411" cy="4184127"/>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5D34AF2A-05F9-7E18-F308-D1A1EEBD0F7B}"/>
              </a:ext>
            </a:extLst>
          </p:cNvPr>
          <p:cNvSpPr/>
          <p:nvPr/>
        </p:nvSpPr>
        <p:spPr>
          <a:xfrm>
            <a:off x="11164" y="4735238"/>
            <a:ext cx="6858000" cy="3128512"/>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A3C3651-407A-59B8-DFC3-107FE1A04C52}"/>
              </a:ext>
            </a:extLst>
          </p:cNvPr>
          <p:cNvSpPr txBox="1"/>
          <p:nvPr/>
        </p:nvSpPr>
        <p:spPr>
          <a:xfrm>
            <a:off x="137046" y="2401670"/>
            <a:ext cx="2921183" cy="2334603"/>
          </a:xfrm>
          <a:prstGeom prst="rect">
            <a:avLst/>
          </a:prstGeom>
          <a:noFill/>
          <a:ln w="38100">
            <a:noFill/>
          </a:ln>
        </p:spPr>
        <p:txBody>
          <a:bodyPr wrap="square" rtlCol="0">
            <a:noAutofit/>
          </a:bodyPr>
          <a:lstStyle/>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東洋ワークセキュリティ株式会社は、</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rPr>
              <a:t>1990</a:t>
            </a:r>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年に宮城県で創業し、</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rPr>
              <a:t>2014</a:t>
            </a:r>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年に関東に進出した警備会社です。</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様々な大型施設・店舗・家具店・スーパーにて、</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クライアントや施設に出入りする方々の</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安全を守ってきました。</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今回の応募内容として</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一般道路、工場現場における車両誘導。</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自宅から現場まで直行直帰可！</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セカンドキャリア </a:t>
            </a:r>
            <a:r>
              <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rPr>
              <a:t>50</a:t>
            </a:r>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代～</a:t>
            </a:r>
            <a:r>
              <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rPr>
              <a:t>70</a:t>
            </a:r>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代の方も活躍中！</a:t>
            </a:r>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endParaRPr lang="en-US" altLang="ja-JP" sz="1000" b="1"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000" b="1" dirty="0">
                <a:solidFill>
                  <a:srgbClr val="0070C0"/>
                </a:solidFill>
                <a:latin typeface="UD デジタル 教科書体 NP-R" panose="02020400000000000000" pitchFamily="18" charset="-128"/>
                <a:ea typeface="UD デジタル 教科書体 NP-R" panose="02020400000000000000" pitchFamily="18" charset="-128"/>
              </a:rPr>
              <a:t>会社がしっかりサポートいたしますので一緒に働いてみませんか。</a:t>
            </a:r>
            <a:endParaRPr lang="en-US" altLang="ja-JP" sz="1000" b="1" dirty="0">
              <a:solidFill>
                <a:srgbClr val="0070C0"/>
              </a:solidFill>
            </a:endParaRPr>
          </a:p>
        </p:txBody>
      </p:sp>
      <p:sp>
        <p:nvSpPr>
          <p:cNvPr id="12" name="テキスト ボックス 11">
            <a:extLst>
              <a:ext uri="{FF2B5EF4-FFF2-40B4-BE49-F238E27FC236}">
                <a16:creationId xmlns:a16="http://schemas.microsoft.com/office/drawing/2014/main" id="{EAF2B252-DA2A-1623-6625-B8F05CF967BD}"/>
              </a:ext>
            </a:extLst>
          </p:cNvPr>
          <p:cNvSpPr txBox="1"/>
          <p:nvPr/>
        </p:nvSpPr>
        <p:spPr>
          <a:xfrm>
            <a:off x="217478" y="8020747"/>
            <a:ext cx="2897979" cy="1873890"/>
          </a:xfrm>
          <a:custGeom>
            <a:avLst/>
            <a:gdLst>
              <a:gd name="connsiteX0" fmla="*/ 0 w 2897979"/>
              <a:gd name="connsiteY0" fmla="*/ 0 h 1873890"/>
              <a:gd name="connsiteX1" fmla="*/ 492656 w 2897979"/>
              <a:gd name="connsiteY1" fmla="*/ 0 h 1873890"/>
              <a:gd name="connsiteX2" fmla="*/ 1043272 w 2897979"/>
              <a:gd name="connsiteY2" fmla="*/ 0 h 1873890"/>
              <a:gd name="connsiteX3" fmla="*/ 1593888 w 2897979"/>
              <a:gd name="connsiteY3" fmla="*/ 0 h 1873890"/>
              <a:gd name="connsiteX4" fmla="*/ 2086545 w 2897979"/>
              <a:gd name="connsiteY4" fmla="*/ 0 h 1873890"/>
              <a:gd name="connsiteX5" fmla="*/ 2897979 w 2897979"/>
              <a:gd name="connsiteY5" fmla="*/ 0 h 1873890"/>
              <a:gd name="connsiteX6" fmla="*/ 2897979 w 2897979"/>
              <a:gd name="connsiteY6" fmla="*/ 412256 h 1873890"/>
              <a:gd name="connsiteX7" fmla="*/ 2897979 w 2897979"/>
              <a:gd name="connsiteY7" fmla="*/ 899467 h 1873890"/>
              <a:gd name="connsiteX8" fmla="*/ 2897979 w 2897979"/>
              <a:gd name="connsiteY8" fmla="*/ 1311723 h 1873890"/>
              <a:gd name="connsiteX9" fmla="*/ 2897979 w 2897979"/>
              <a:gd name="connsiteY9" fmla="*/ 1873890 h 1873890"/>
              <a:gd name="connsiteX10" fmla="*/ 2289403 w 2897979"/>
              <a:gd name="connsiteY10" fmla="*/ 1873890 h 1873890"/>
              <a:gd name="connsiteX11" fmla="*/ 1709808 w 2897979"/>
              <a:gd name="connsiteY11" fmla="*/ 1873890 h 1873890"/>
              <a:gd name="connsiteX12" fmla="*/ 1217151 w 2897979"/>
              <a:gd name="connsiteY12" fmla="*/ 1873890 h 1873890"/>
              <a:gd name="connsiteX13" fmla="*/ 637555 w 2897979"/>
              <a:gd name="connsiteY13" fmla="*/ 1873890 h 1873890"/>
              <a:gd name="connsiteX14" fmla="*/ 0 w 2897979"/>
              <a:gd name="connsiteY14" fmla="*/ 1873890 h 1873890"/>
              <a:gd name="connsiteX15" fmla="*/ 0 w 2897979"/>
              <a:gd name="connsiteY15" fmla="*/ 1442895 h 1873890"/>
              <a:gd name="connsiteX16" fmla="*/ 0 w 2897979"/>
              <a:gd name="connsiteY16" fmla="*/ 936945 h 1873890"/>
              <a:gd name="connsiteX17" fmla="*/ 0 w 2897979"/>
              <a:gd name="connsiteY17" fmla="*/ 487211 h 1873890"/>
              <a:gd name="connsiteX18" fmla="*/ 0 w 2897979"/>
              <a:gd name="connsiteY18" fmla="*/ 0 h 1873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97979" h="1873890" extrusionOk="0">
                <a:moveTo>
                  <a:pt x="0" y="0"/>
                </a:moveTo>
                <a:cubicBezTo>
                  <a:pt x="102457" y="-29864"/>
                  <a:pt x="335392" y="14944"/>
                  <a:pt x="492656" y="0"/>
                </a:cubicBezTo>
                <a:cubicBezTo>
                  <a:pt x="649920" y="-14944"/>
                  <a:pt x="770577" y="35738"/>
                  <a:pt x="1043272" y="0"/>
                </a:cubicBezTo>
                <a:cubicBezTo>
                  <a:pt x="1315967" y="-35738"/>
                  <a:pt x="1423673" y="31022"/>
                  <a:pt x="1593888" y="0"/>
                </a:cubicBezTo>
                <a:cubicBezTo>
                  <a:pt x="1764103" y="-31022"/>
                  <a:pt x="1967455" y="11312"/>
                  <a:pt x="2086545" y="0"/>
                </a:cubicBezTo>
                <a:cubicBezTo>
                  <a:pt x="2205635" y="-11312"/>
                  <a:pt x="2547379" y="62893"/>
                  <a:pt x="2897979" y="0"/>
                </a:cubicBezTo>
                <a:cubicBezTo>
                  <a:pt x="2909183" y="131885"/>
                  <a:pt x="2857304" y="265184"/>
                  <a:pt x="2897979" y="412256"/>
                </a:cubicBezTo>
                <a:cubicBezTo>
                  <a:pt x="2938654" y="559328"/>
                  <a:pt x="2887938" y="786836"/>
                  <a:pt x="2897979" y="899467"/>
                </a:cubicBezTo>
                <a:cubicBezTo>
                  <a:pt x="2908020" y="1012098"/>
                  <a:pt x="2859667" y="1177717"/>
                  <a:pt x="2897979" y="1311723"/>
                </a:cubicBezTo>
                <a:cubicBezTo>
                  <a:pt x="2936291" y="1445729"/>
                  <a:pt x="2894561" y="1686781"/>
                  <a:pt x="2897979" y="1873890"/>
                </a:cubicBezTo>
                <a:cubicBezTo>
                  <a:pt x="2757915" y="1927922"/>
                  <a:pt x="2429705" y="1833190"/>
                  <a:pt x="2289403" y="1873890"/>
                </a:cubicBezTo>
                <a:cubicBezTo>
                  <a:pt x="2149101" y="1914590"/>
                  <a:pt x="1929039" y="1834637"/>
                  <a:pt x="1709808" y="1873890"/>
                </a:cubicBezTo>
                <a:cubicBezTo>
                  <a:pt x="1490577" y="1913143"/>
                  <a:pt x="1441284" y="1835719"/>
                  <a:pt x="1217151" y="1873890"/>
                </a:cubicBezTo>
                <a:cubicBezTo>
                  <a:pt x="993018" y="1912061"/>
                  <a:pt x="820760" y="1852842"/>
                  <a:pt x="637555" y="1873890"/>
                </a:cubicBezTo>
                <a:cubicBezTo>
                  <a:pt x="454350" y="1894938"/>
                  <a:pt x="144098" y="1840492"/>
                  <a:pt x="0" y="1873890"/>
                </a:cubicBezTo>
                <a:cubicBezTo>
                  <a:pt x="-503" y="1727251"/>
                  <a:pt x="24315" y="1572597"/>
                  <a:pt x="0" y="1442895"/>
                </a:cubicBezTo>
                <a:cubicBezTo>
                  <a:pt x="-24315" y="1313193"/>
                  <a:pt x="5556" y="1143934"/>
                  <a:pt x="0" y="936945"/>
                </a:cubicBezTo>
                <a:cubicBezTo>
                  <a:pt x="-5556" y="729956"/>
                  <a:pt x="45368" y="637176"/>
                  <a:pt x="0" y="487211"/>
                </a:cubicBezTo>
                <a:cubicBezTo>
                  <a:pt x="-45368" y="337246"/>
                  <a:pt x="25344" y="219510"/>
                  <a:pt x="0" y="0"/>
                </a:cubicBezTo>
                <a:close/>
              </a:path>
            </a:pathLst>
          </a:custGeom>
          <a:noFill/>
          <a:ln w="19050">
            <a:solidFill>
              <a:srgbClr val="40C0A0"/>
            </a:solidFill>
            <a:extLst>
              <a:ext uri="{C807C97D-BFC1-408E-A445-0C87EB9F89A2}">
                <ask:lineSketchStyleProps xmlns:ask="http://schemas.microsoft.com/office/drawing/2018/sketchyshapes" xmlns="" sd="1613331">
                  <a:prstGeom prst="rect">
                    <a:avLst/>
                  </a:prstGeom>
                  <ask:type>
                    <ask:lineSketchScribble/>
                  </ask:type>
                </ask:lineSketchStyleProps>
              </a:ext>
            </a:extLst>
          </a:ln>
        </p:spPr>
        <p:txBody>
          <a:bodyPr wrap="square" rtlCol="0">
            <a:noAutofit/>
          </a:bodyPr>
          <a:lstStyle/>
          <a:p>
            <a:pPr algn="ctr"/>
            <a:r>
              <a:rPr kumimoji="1" lang="ja-JP" altLang="en-US" sz="1000" b="1" dirty="0">
                <a:solidFill>
                  <a:srgbClr val="0070C0"/>
                </a:solidFill>
                <a:latin typeface="游明朝 Demibold" panose="02020600000000000000" pitchFamily="18" charset="-128"/>
                <a:ea typeface="游明朝 Demibold" panose="02020600000000000000" pitchFamily="18" charset="-128"/>
              </a:rPr>
              <a:t>東洋ワークセキュリティ株式会社　</a:t>
            </a:r>
            <a:r>
              <a:rPr lang="ja-JP" altLang="en-US" sz="1000" b="1" dirty="0">
                <a:solidFill>
                  <a:srgbClr val="0070C0"/>
                </a:solidFill>
                <a:latin typeface="游明朝 Demibold" panose="02020600000000000000" pitchFamily="18" charset="-128"/>
                <a:ea typeface="游明朝 Demibold" panose="02020600000000000000" pitchFamily="18" charset="-128"/>
              </a:rPr>
              <a:t>小山営業所</a:t>
            </a:r>
            <a:endParaRPr kumimoji="1" lang="en-US" altLang="ja-JP" sz="1000" b="1" dirty="0">
              <a:solidFill>
                <a:srgbClr val="0070C0"/>
              </a:solidFill>
              <a:latin typeface="游明朝 Demibold" panose="02020600000000000000" pitchFamily="18" charset="-128"/>
              <a:ea typeface="游明朝 Demibold" panose="02020600000000000000" pitchFamily="18" charset="-128"/>
            </a:endParaRPr>
          </a:p>
          <a:p>
            <a:pPr algn="ctr"/>
            <a:endParaRPr kumimoji="1" lang="en-US" altLang="ja-JP" sz="1000" b="1" dirty="0">
              <a:solidFill>
                <a:srgbClr val="0070C0"/>
              </a:solidFill>
              <a:latin typeface="游明朝 Demibold" panose="02020600000000000000" pitchFamily="18" charset="-128"/>
              <a:ea typeface="游明朝 Demibold" panose="02020600000000000000" pitchFamily="18" charset="-128"/>
            </a:endParaRPr>
          </a:p>
          <a:p>
            <a:pPr algn="ctr"/>
            <a:r>
              <a:rPr kumimoji="1" lang="ja-JP" altLang="en-US" sz="1000" b="1" dirty="0">
                <a:solidFill>
                  <a:srgbClr val="0070C0"/>
                </a:solidFill>
                <a:latin typeface="游明朝 Demibold" panose="02020600000000000000" pitchFamily="18" charset="-128"/>
                <a:ea typeface="游明朝 Demibold" panose="02020600000000000000" pitchFamily="18" charset="-128"/>
              </a:rPr>
              <a:t>〒</a:t>
            </a:r>
            <a:r>
              <a:rPr lang="en-US" altLang="ja-JP" sz="1000" b="1" dirty="0">
                <a:solidFill>
                  <a:srgbClr val="0070C0"/>
                </a:solidFill>
                <a:latin typeface="游明朝 Demibold" panose="02020600000000000000" pitchFamily="18" charset="-128"/>
                <a:ea typeface="游明朝 Demibold" panose="02020600000000000000" pitchFamily="18" charset="-128"/>
              </a:rPr>
              <a:t>323-0022</a:t>
            </a:r>
            <a:r>
              <a:rPr kumimoji="1" lang="ja-JP" altLang="en-US" sz="1000" b="1" dirty="0">
                <a:solidFill>
                  <a:srgbClr val="0070C0"/>
                </a:solidFill>
                <a:latin typeface="游明朝 Demibold" panose="02020600000000000000" pitchFamily="18" charset="-128"/>
                <a:ea typeface="游明朝 Demibold" panose="02020600000000000000" pitchFamily="18" charset="-128"/>
              </a:rPr>
              <a:t>　栃木県小山市駅東通り</a:t>
            </a:r>
            <a:r>
              <a:rPr kumimoji="1" lang="en-US" altLang="ja-JP" sz="1000" b="1" dirty="0">
                <a:solidFill>
                  <a:srgbClr val="0070C0"/>
                </a:solidFill>
                <a:latin typeface="游明朝 Demibold" panose="02020600000000000000" pitchFamily="18" charset="-128"/>
                <a:ea typeface="游明朝 Demibold" panose="02020600000000000000" pitchFamily="18" charset="-128"/>
              </a:rPr>
              <a:t>2-8-1</a:t>
            </a:r>
            <a:r>
              <a:rPr kumimoji="1" lang="ja-JP" altLang="en-US" sz="1000" b="1" dirty="0">
                <a:solidFill>
                  <a:srgbClr val="0070C0"/>
                </a:solidFill>
                <a:latin typeface="游明朝 Demibold" panose="02020600000000000000" pitchFamily="18" charset="-128"/>
                <a:ea typeface="游明朝 Demibold" panose="02020600000000000000" pitchFamily="18" charset="-128"/>
              </a:rPr>
              <a:t>小山ステーションヒルズ</a:t>
            </a:r>
            <a:r>
              <a:rPr kumimoji="1" lang="en-US" altLang="ja-JP" sz="1000" b="1" dirty="0">
                <a:solidFill>
                  <a:srgbClr val="0070C0"/>
                </a:solidFill>
                <a:latin typeface="游明朝 Demibold" panose="02020600000000000000" pitchFamily="18" charset="-128"/>
                <a:ea typeface="游明朝 Demibold" panose="02020600000000000000" pitchFamily="18" charset="-128"/>
              </a:rPr>
              <a:t>1F</a:t>
            </a:r>
          </a:p>
          <a:p>
            <a:pPr algn="ctr"/>
            <a:r>
              <a:rPr lang="en-US" altLang="ja-JP" sz="1000" b="1" dirty="0">
                <a:solidFill>
                  <a:srgbClr val="0070C0"/>
                </a:solidFill>
                <a:latin typeface="游明朝 Demibold" panose="02020600000000000000" pitchFamily="18" charset="-128"/>
                <a:ea typeface="游明朝 Demibold" panose="02020600000000000000" pitchFamily="18" charset="-128"/>
              </a:rPr>
              <a:t>JR</a:t>
            </a:r>
            <a:r>
              <a:rPr kumimoji="1" lang="ja-JP" altLang="en-US" sz="1000" b="1" dirty="0">
                <a:solidFill>
                  <a:srgbClr val="0070C0"/>
                </a:solidFill>
                <a:latin typeface="游明朝 Demibold" panose="02020600000000000000" pitchFamily="18" charset="-128"/>
                <a:ea typeface="游明朝 Demibold" panose="02020600000000000000" pitchFamily="18" charset="-128"/>
              </a:rPr>
              <a:t>「小山」駅東口より徒歩</a:t>
            </a:r>
            <a:r>
              <a:rPr kumimoji="1" lang="en-US" altLang="ja-JP" sz="1000" b="1" dirty="0">
                <a:solidFill>
                  <a:srgbClr val="0070C0"/>
                </a:solidFill>
                <a:latin typeface="游明朝 Demibold" panose="02020600000000000000" pitchFamily="18" charset="-128"/>
                <a:ea typeface="游明朝 Demibold" panose="02020600000000000000" pitchFamily="18" charset="-128"/>
              </a:rPr>
              <a:t>10</a:t>
            </a:r>
            <a:r>
              <a:rPr kumimoji="1" lang="ja-JP" altLang="en-US" sz="1000" b="1" dirty="0">
                <a:solidFill>
                  <a:srgbClr val="0070C0"/>
                </a:solidFill>
                <a:latin typeface="游明朝 Demibold" panose="02020600000000000000" pitchFamily="18" charset="-128"/>
                <a:ea typeface="游明朝 Demibold" panose="02020600000000000000" pitchFamily="18" charset="-128"/>
              </a:rPr>
              <a:t>分</a:t>
            </a:r>
            <a:endParaRPr kumimoji="1" lang="en-US" altLang="ja-JP" sz="1000" b="1" dirty="0">
              <a:solidFill>
                <a:srgbClr val="0070C0"/>
              </a:solidFill>
              <a:latin typeface="游明朝 Demibold" panose="02020600000000000000" pitchFamily="18" charset="-128"/>
              <a:ea typeface="游明朝 Demibold" panose="02020600000000000000" pitchFamily="18" charset="-128"/>
            </a:endParaRPr>
          </a:p>
          <a:p>
            <a:pPr algn="ctr"/>
            <a:endParaRPr kumimoji="1" lang="en-US" altLang="ja-JP" sz="1000" b="1" dirty="0">
              <a:solidFill>
                <a:srgbClr val="0070C0"/>
              </a:solidFill>
              <a:latin typeface="游明朝 Demibold" panose="02020600000000000000" pitchFamily="18" charset="-128"/>
              <a:ea typeface="游明朝 Demibold" panose="02020600000000000000" pitchFamily="18" charset="-128"/>
            </a:endParaRPr>
          </a:p>
          <a:p>
            <a:r>
              <a:rPr kumimoji="1" lang="ja-JP" altLang="en-US" sz="1000" b="1" dirty="0">
                <a:solidFill>
                  <a:srgbClr val="0070C0"/>
                </a:solidFill>
                <a:latin typeface="游明朝 Demibold" panose="02020600000000000000" pitchFamily="18" charset="-128"/>
                <a:ea typeface="游明朝 Demibold" panose="02020600000000000000" pitchFamily="18" charset="-128"/>
              </a:rPr>
              <a:t>　          　</a:t>
            </a:r>
            <a:r>
              <a:rPr kumimoji="1" lang="en-US" altLang="ja-JP" sz="1000" b="1" dirty="0">
                <a:solidFill>
                  <a:srgbClr val="0070C0"/>
                </a:solidFill>
                <a:latin typeface="游明朝 Demibold" panose="02020600000000000000" pitchFamily="18" charset="-128"/>
                <a:ea typeface="游明朝 Demibold" panose="02020600000000000000" pitchFamily="18" charset="-128"/>
              </a:rPr>
              <a:t>TEL</a:t>
            </a:r>
            <a:r>
              <a:rPr kumimoji="1" lang="ja-JP" altLang="en-US" sz="1000" b="1" dirty="0">
                <a:solidFill>
                  <a:srgbClr val="0070C0"/>
                </a:solidFill>
                <a:latin typeface="游明朝 Demibold" panose="02020600000000000000" pitchFamily="18" charset="-128"/>
                <a:ea typeface="游明朝 Demibold" panose="02020600000000000000" pitchFamily="18" charset="-128"/>
              </a:rPr>
              <a:t>／</a:t>
            </a:r>
            <a:r>
              <a:rPr kumimoji="1" lang="en-US" altLang="ja-JP" sz="1000" b="1" dirty="0">
                <a:solidFill>
                  <a:srgbClr val="0070C0"/>
                </a:solidFill>
                <a:latin typeface="游明朝 Demibold" panose="02020600000000000000" pitchFamily="18" charset="-128"/>
                <a:ea typeface="游明朝 Demibold" panose="02020600000000000000" pitchFamily="18" charset="-128"/>
              </a:rPr>
              <a:t>0285-30-4377</a:t>
            </a:r>
            <a:endParaRPr lang="en-US" altLang="ja-JP" sz="1000" b="1" dirty="0">
              <a:solidFill>
                <a:srgbClr val="0070C0"/>
              </a:solidFill>
              <a:latin typeface="游明朝 Demibold" panose="02020600000000000000" pitchFamily="18" charset="-128"/>
              <a:ea typeface="游明朝 Demibold" panose="02020600000000000000" pitchFamily="18" charset="-128"/>
            </a:endParaRPr>
          </a:p>
          <a:p>
            <a:r>
              <a:rPr kumimoji="1" lang="ja-JP" altLang="en-US" sz="1000" b="1" dirty="0">
                <a:solidFill>
                  <a:srgbClr val="0070C0"/>
                </a:solidFill>
                <a:latin typeface="游明朝 Demibold" panose="02020600000000000000" pitchFamily="18" charset="-128"/>
                <a:ea typeface="游明朝 Demibold" panose="02020600000000000000" pitchFamily="18" charset="-128"/>
              </a:rPr>
              <a:t>　　          </a:t>
            </a:r>
            <a:r>
              <a:rPr kumimoji="1" lang="en-US" altLang="ja-JP" sz="1000" b="1" dirty="0">
                <a:solidFill>
                  <a:srgbClr val="0070C0"/>
                </a:solidFill>
                <a:latin typeface="游明朝 Demibold" panose="02020600000000000000" pitchFamily="18" charset="-128"/>
                <a:ea typeface="游明朝 Demibold" panose="02020600000000000000" pitchFamily="18" charset="-128"/>
              </a:rPr>
              <a:t>FAX</a:t>
            </a:r>
            <a:r>
              <a:rPr kumimoji="1" lang="ja-JP" altLang="en-US" sz="1000" b="1" dirty="0">
                <a:solidFill>
                  <a:srgbClr val="0070C0"/>
                </a:solidFill>
                <a:latin typeface="游明朝 Demibold" panose="02020600000000000000" pitchFamily="18" charset="-128"/>
                <a:ea typeface="游明朝 Demibold" panose="02020600000000000000" pitchFamily="18" charset="-128"/>
              </a:rPr>
              <a:t>／</a:t>
            </a:r>
            <a:r>
              <a:rPr kumimoji="1" lang="en-US" altLang="ja-JP" sz="1000" b="1" dirty="0">
                <a:solidFill>
                  <a:srgbClr val="0070C0"/>
                </a:solidFill>
                <a:latin typeface="游明朝 Demibold" panose="02020600000000000000" pitchFamily="18" charset="-128"/>
                <a:ea typeface="游明朝 Demibold" panose="02020600000000000000" pitchFamily="18" charset="-128"/>
              </a:rPr>
              <a:t>0285-22-7447</a:t>
            </a:r>
          </a:p>
          <a:p>
            <a:pPr algn="ctr"/>
            <a:endParaRPr kumimoji="1" lang="en-US" altLang="ja-JP" sz="1000" b="1" dirty="0">
              <a:solidFill>
                <a:srgbClr val="0070C0"/>
              </a:solidFill>
              <a:latin typeface="游明朝 Demibold" panose="02020600000000000000" pitchFamily="18" charset="-128"/>
              <a:ea typeface="游明朝 Demibold" panose="02020600000000000000" pitchFamily="18" charset="-128"/>
            </a:endParaRPr>
          </a:p>
          <a:p>
            <a:pPr algn="ctr"/>
            <a:r>
              <a:rPr kumimoji="1" lang="ja-JP" altLang="en-US" sz="1000" b="1" dirty="0">
                <a:solidFill>
                  <a:srgbClr val="0070C0"/>
                </a:solidFill>
                <a:latin typeface="游明朝 Demibold" panose="02020600000000000000" pitchFamily="18" charset="-128"/>
                <a:ea typeface="游明朝 Demibold" panose="02020600000000000000" pitchFamily="18" charset="-128"/>
              </a:rPr>
              <a:t>          営業時間：平日</a:t>
            </a:r>
            <a:r>
              <a:rPr kumimoji="1" lang="en-US" altLang="ja-JP" sz="1000" b="1" dirty="0">
                <a:solidFill>
                  <a:srgbClr val="0070C0"/>
                </a:solidFill>
                <a:latin typeface="游明朝 Demibold" panose="02020600000000000000" pitchFamily="18" charset="-128"/>
                <a:ea typeface="游明朝 Demibold" panose="02020600000000000000" pitchFamily="18" charset="-128"/>
              </a:rPr>
              <a:t>09</a:t>
            </a:r>
            <a:r>
              <a:rPr kumimoji="1" lang="ja-JP" altLang="en-US" sz="1000" b="1" dirty="0">
                <a:solidFill>
                  <a:srgbClr val="0070C0"/>
                </a:solidFill>
                <a:latin typeface="游明朝 Demibold" panose="02020600000000000000" pitchFamily="18" charset="-128"/>
                <a:ea typeface="游明朝 Demibold" panose="02020600000000000000" pitchFamily="18" charset="-128"/>
              </a:rPr>
              <a:t>：</a:t>
            </a:r>
            <a:r>
              <a:rPr kumimoji="1" lang="en-US" altLang="ja-JP" sz="1000" b="1" dirty="0">
                <a:solidFill>
                  <a:srgbClr val="0070C0"/>
                </a:solidFill>
                <a:latin typeface="游明朝 Demibold" panose="02020600000000000000" pitchFamily="18" charset="-128"/>
                <a:ea typeface="游明朝 Demibold" panose="02020600000000000000" pitchFamily="18" charset="-128"/>
              </a:rPr>
              <a:t>00</a:t>
            </a:r>
            <a:r>
              <a:rPr kumimoji="1" lang="ja-JP" altLang="en-US" sz="1000" b="1" dirty="0">
                <a:solidFill>
                  <a:srgbClr val="0070C0"/>
                </a:solidFill>
                <a:latin typeface="游明朝 Demibold" panose="02020600000000000000" pitchFamily="18" charset="-128"/>
                <a:ea typeface="游明朝 Demibold" panose="02020600000000000000" pitchFamily="18" charset="-128"/>
              </a:rPr>
              <a:t>～</a:t>
            </a:r>
            <a:r>
              <a:rPr kumimoji="1" lang="en-US" altLang="ja-JP" sz="1000" b="1" dirty="0">
                <a:solidFill>
                  <a:srgbClr val="0070C0"/>
                </a:solidFill>
                <a:latin typeface="游明朝 Demibold" panose="02020600000000000000" pitchFamily="18" charset="-128"/>
                <a:ea typeface="游明朝 Demibold" panose="02020600000000000000" pitchFamily="18" charset="-128"/>
              </a:rPr>
              <a:t>18</a:t>
            </a:r>
            <a:r>
              <a:rPr kumimoji="1" lang="ja-JP" altLang="en-US" sz="1000" b="1" dirty="0">
                <a:solidFill>
                  <a:srgbClr val="0070C0"/>
                </a:solidFill>
                <a:latin typeface="游明朝 Demibold" panose="02020600000000000000" pitchFamily="18" charset="-128"/>
                <a:ea typeface="游明朝 Demibold" panose="02020600000000000000" pitchFamily="18" charset="-128"/>
              </a:rPr>
              <a:t>：</a:t>
            </a:r>
            <a:r>
              <a:rPr kumimoji="1" lang="en-US" altLang="ja-JP" sz="1000" b="1" dirty="0">
                <a:solidFill>
                  <a:srgbClr val="0070C0"/>
                </a:solidFill>
                <a:latin typeface="游明朝 Demibold" panose="02020600000000000000" pitchFamily="18" charset="-128"/>
                <a:ea typeface="游明朝 Demibold" panose="02020600000000000000" pitchFamily="18" charset="-128"/>
              </a:rPr>
              <a:t>00</a:t>
            </a:r>
          </a:p>
          <a:p>
            <a:endParaRPr kumimoji="1" lang="en-US" altLang="ja-JP" sz="500" dirty="0">
              <a:solidFill>
                <a:schemeClr val="bg1"/>
              </a:solidFill>
              <a:latin typeface="游明朝 Demibold" panose="02020600000000000000" pitchFamily="18" charset="-128"/>
              <a:ea typeface="游明朝 Demibold" panose="02020600000000000000" pitchFamily="18" charset="-128"/>
            </a:endParaRPr>
          </a:p>
          <a:p>
            <a:endParaRPr kumimoji="1" lang="ja-JP" altLang="en-US" sz="500" dirty="0">
              <a:latin typeface="游明朝 Demibold" panose="02020600000000000000" pitchFamily="18" charset="-128"/>
              <a:ea typeface="游明朝 Demibold" panose="02020600000000000000" pitchFamily="18" charset="-128"/>
            </a:endParaRPr>
          </a:p>
        </p:txBody>
      </p:sp>
      <p:sp>
        <p:nvSpPr>
          <p:cNvPr id="14" name="テキスト ボックス 13">
            <a:extLst>
              <a:ext uri="{FF2B5EF4-FFF2-40B4-BE49-F238E27FC236}">
                <a16:creationId xmlns:a16="http://schemas.microsoft.com/office/drawing/2014/main" id="{79E5440F-0E3D-1B83-4ADD-68A9F902667A}"/>
              </a:ext>
            </a:extLst>
          </p:cNvPr>
          <p:cNvSpPr txBox="1"/>
          <p:nvPr/>
        </p:nvSpPr>
        <p:spPr>
          <a:xfrm>
            <a:off x="2942475" y="3409002"/>
            <a:ext cx="4017451" cy="944537"/>
          </a:xfrm>
          <a:prstGeom prst="rect">
            <a:avLst/>
          </a:prstGeom>
          <a:noFill/>
        </p:spPr>
        <p:txBody>
          <a:bodyPr wrap="square" rtlCol="0" anchor="ctr">
            <a:no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東洋ワークセキュリティ株式会社</a:t>
            </a:r>
            <a:endParaRPr kumimoji="1" lang="en-US" altLang="ja-JP" sz="2000" dirty="0">
              <a:latin typeface="UD デジタル 教科書体 N-B" panose="02020700000000000000" pitchFamily="17" charset="-128"/>
              <a:ea typeface="UD デジタル 教科書体 N-B" panose="02020700000000000000" pitchFamily="17" charset="-128"/>
            </a:endParaRPr>
          </a:p>
          <a:p>
            <a:pPr algn="ctr"/>
            <a:r>
              <a:rPr kumimoji="1" lang="ja-JP" altLang="en-US" sz="2000" dirty="0">
                <a:latin typeface="UD デジタル 教科書体 N-B" panose="02020700000000000000" pitchFamily="17" charset="-128"/>
                <a:ea typeface="UD デジタル 教科書体 N-B" panose="02020700000000000000" pitchFamily="17" charset="-128"/>
              </a:rPr>
              <a:t>小山営業所</a:t>
            </a:r>
          </a:p>
        </p:txBody>
      </p:sp>
      <p:pic>
        <p:nvPicPr>
          <p:cNvPr id="17" name="図 16">
            <a:extLst>
              <a:ext uri="{FF2B5EF4-FFF2-40B4-BE49-F238E27FC236}">
                <a16:creationId xmlns:a16="http://schemas.microsoft.com/office/drawing/2014/main" id="{6B7DA196-F65D-DD2D-D96A-0772348222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25325" y="4280655"/>
            <a:ext cx="3526549" cy="290941"/>
          </a:xfrm>
          <a:prstGeom prst="rect">
            <a:avLst/>
          </a:prstGeom>
        </p:spPr>
      </p:pic>
      <p:graphicFrame>
        <p:nvGraphicFramePr>
          <p:cNvPr id="2" name="表 4">
            <a:extLst>
              <a:ext uri="{FF2B5EF4-FFF2-40B4-BE49-F238E27FC236}">
                <a16:creationId xmlns:a16="http://schemas.microsoft.com/office/drawing/2014/main" id="{F59BC4CE-CC0A-FAA3-A5E6-BD573AC5D259}"/>
              </a:ext>
            </a:extLst>
          </p:cNvPr>
          <p:cNvGraphicFramePr>
            <a:graphicFrameLocks noGrp="1"/>
          </p:cNvGraphicFramePr>
          <p:nvPr>
            <p:extLst>
              <p:ext uri="{D42A27DB-BD31-4B8C-83A1-F6EECF244321}">
                <p14:modId xmlns:p14="http://schemas.microsoft.com/office/powerpoint/2010/main" val="4067351236"/>
              </p:ext>
            </p:extLst>
          </p:nvPr>
        </p:nvGraphicFramePr>
        <p:xfrm>
          <a:off x="76808" y="6516662"/>
          <a:ext cx="3261429" cy="548640"/>
        </p:xfrm>
        <a:graphic>
          <a:graphicData uri="http://schemas.openxmlformats.org/drawingml/2006/table">
            <a:tbl>
              <a:tblPr firstRow="1" bandRow="1">
                <a:tableStyleId>{93296810-A885-4BE3-A3E7-6D5BEEA58F35}</a:tableStyleId>
              </a:tblPr>
              <a:tblGrid>
                <a:gridCol w="1087143">
                  <a:extLst>
                    <a:ext uri="{9D8B030D-6E8A-4147-A177-3AD203B41FA5}">
                      <a16:colId xmlns:a16="http://schemas.microsoft.com/office/drawing/2014/main" val="2508123370"/>
                    </a:ext>
                  </a:extLst>
                </a:gridCol>
                <a:gridCol w="1087143">
                  <a:extLst>
                    <a:ext uri="{9D8B030D-6E8A-4147-A177-3AD203B41FA5}">
                      <a16:colId xmlns:a16="http://schemas.microsoft.com/office/drawing/2014/main" val="313108339"/>
                    </a:ext>
                  </a:extLst>
                </a:gridCol>
                <a:gridCol w="1087143">
                  <a:extLst>
                    <a:ext uri="{9D8B030D-6E8A-4147-A177-3AD203B41FA5}">
                      <a16:colId xmlns:a16="http://schemas.microsoft.com/office/drawing/2014/main" val="4172339433"/>
                    </a:ext>
                  </a:extLst>
                </a:gridCol>
              </a:tblGrid>
              <a:tr h="179492">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求人番号</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求人内容</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勤務時間</a:t>
                      </a:r>
                    </a:p>
                  </a:txBody>
                  <a:tcPr/>
                </a:tc>
                <a:extLst>
                  <a:ext uri="{0D108BD9-81ED-4DB2-BD59-A6C34878D82A}">
                    <a16:rowId xmlns:a16="http://schemas.microsoft.com/office/drawing/2014/main" val="1072446757"/>
                  </a:ext>
                </a:extLst>
              </a:tr>
              <a:tr h="179492">
                <a:tc>
                  <a:txBody>
                    <a:bodyPr/>
                    <a:lstStyle/>
                    <a:p>
                      <a:pPr algn="ctr"/>
                      <a:r>
                        <a:rPr kumimoji="1" lang="en-US" altLang="ja-JP" sz="900" dirty="0" smtClean="0">
                          <a:latin typeface="游ゴシック Medium" panose="020B0500000000000000" pitchFamily="50" charset="-128"/>
                          <a:ea typeface="游ゴシック Medium" panose="020B0500000000000000" pitchFamily="50" charset="-128"/>
                        </a:rPr>
                        <a:t>09090-1444951</a:t>
                      </a:r>
                      <a:endParaRPr kumimoji="1" lang="en-US" altLang="ja-JP" sz="9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ja-JP" altLang="en-US" sz="800" dirty="0">
                          <a:latin typeface="游ゴシック Medium" panose="020B0500000000000000" pitchFamily="50" charset="-128"/>
                          <a:ea typeface="游ゴシック Medium" panose="020B0500000000000000" pitchFamily="50" charset="-128"/>
                        </a:rPr>
                        <a:t>月給現場スタッフ</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フルタイム</a:t>
                      </a:r>
                    </a:p>
                  </a:txBody>
                  <a:tcPr/>
                </a:tc>
                <a:extLst>
                  <a:ext uri="{0D108BD9-81ED-4DB2-BD59-A6C34878D82A}">
                    <a16:rowId xmlns:a16="http://schemas.microsoft.com/office/drawing/2014/main" val="3024441357"/>
                  </a:ext>
                </a:extLst>
              </a:tr>
            </a:tbl>
          </a:graphicData>
        </a:graphic>
      </p:graphicFrame>
      <p:sp>
        <p:nvSpPr>
          <p:cNvPr id="9" name="テキスト ボックス 8">
            <a:extLst>
              <a:ext uri="{FF2B5EF4-FFF2-40B4-BE49-F238E27FC236}">
                <a16:creationId xmlns:a16="http://schemas.microsoft.com/office/drawing/2014/main" id="{15C60554-4462-6C84-0CE7-7A912BA92139}"/>
              </a:ext>
            </a:extLst>
          </p:cNvPr>
          <p:cNvSpPr txBox="1"/>
          <p:nvPr/>
        </p:nvSpPr>
        <p:spPr>
          <a:xfrm>
            <a:off x="4468059" y="501358"/>
            <a:ext cx="646060" cy="276999"/>
          </a:xfrm>
          <a:prstGeom prst="rect">
            <a:avLst/>
          </a:prstGeom>
          <a:solidFill>
            <a:srgbClr val="40C0A0"/>
          </a:solidFill>
          <a:effectLst>
            <a:softEdge rad="63500"/>
          </a:effectLst>
        </p:spPr>
        <p:txBody>
          <a:bodyPr wrap="square" rtlCol="0">
            <a:spAutoFit/>
          </a:bodyPr>
          <a:lstStyle/>
          <a:p>
            <a:r>
              <a:rPr kumimoji="1" lang="ja-JP" altLang="en-US" sz="1200" dirty="0">
                <a:latin typeface="いろはマル Light" panose="020B0003020203020207" pitchFamily="50" charset="-128"/>
                <a:ea typeface="いろはマル Light" panose="020B0003020203020207" pitchFamily="50" charset="-128"/>
                <a:cs typeface="いろはマル Light" panose="020B0003020203020207" pitchFamily="50" charset="-128"/>
              </a:rPr>
              <a:t>開催日</a:t>
            </a:r>
          </a:p>
        </p:txBody>
      </p:sp>
      <p:sp>
        <p:nvSpPr>
          <p:cNvPr id="10" name="テキスト ボックス 9">
            <a:extLst>
              <a:ext uri="{FF2B5EF4-FFF2-40B4-BE49-F238E27FC236}">
                <a16:creationId xmlns:a16="http://schemas.microsoft.com/office/drawing/2014/main" id="{6D4E14BD-5460-EA2B-DD74-8E50515FDB4E}"/>
              </a:ext>
            </a:extLst>
          </p:cNvPr>
          <p:cNvSpPr txBox="1"/>
          <p:nvPr/>
        </p:nvSpPr>
        <p:spPr>
          <a:xfrm>
            <a:off x="3350385" y="1158125"/>
            <a:ext cx="553524" cy="276999"/>
          </a:xfrm>
          <a:prstGeom prst="rect">
            <a:avLst/>
          </a:prstGeom>
          <a:solidFill>
            <a:srgbClr val="40C0A0"/>
          </a:solidFill>
          <a:effectLst>
            <a:softEdge rad="63500"/>
          </a:effectLst>
        </p:spPr>
        <p:txBody>
          <a:bodyPr wrap="square" rtlCol="0">
            <a:spAutoFit/>
          </a:bodyPr>
          <a:lstStyle/>
          <a:p>
            <a:pPr algn="ctr"/>
            <a:r>
              <a:rPr kumimoji="1" lang="ja-JP" altLang="en-US" sz="1200" dirty="0">
                <a:latin typeface="いろはマル Light" panose="020B0003020203020207" pitchFamily="50" charset="-128"/>
                <a:ea typeface="いろはマル Light" panose="020B0003020203020207" pitchFamily="50" charset="-128"/>
                <a:cs typeface="いろはマル Light" panose="020B0003020203020207" pitchFamily="50" charset="-128"/>
              </a:rPr>
              <a:t>場所</a:t>
            </a:r>
          </a:p>
        </p:txBody>
      </p:sp>
      <p:sp>
        <p:nvSpPr>
          <p:cNvPr id="11" name="テキスト ボックス 10">
            <a:extLst>
              <a:ext uri="{FF2B5EF4-FFF2-40B4-BE49-F238E27FC236}">
                <a16:creationId xmlns:a16="http://schemas.microsoft.com/office/drawing/2014/main" id="{F0FC9D96-D6D0-12AF-B5EC-F68151A60620}"/>
              </a:ext>
            </a:extLst>
          </p:cNvPr>
          <p:cNvSpPr txBox="1"/>
          <p:nvPr/>
        </p:nvSpPr>
        <p:spPr>
          <a:xfrm>
            <a:off x="3303168" y="1534529"/>
            <a:ext cx="3565996" cy="276999"/>
          </a:xfrm>
          <a:prstGeom prst="rect">
            <a:avLst/>
          </a:prstGeom>
          <a:noFill/>
        </p:spPr>
        <p:txBody>
          <a:bodyPr wrap="square" rtlCol="0">
            <a:spAutoFit/>
          </a:bodyPr>
          <a:lstStyle/>
          <a:p>
            <a:r>
              <a:rPr kumimoji="1" lang="ja-JP" altLang="en-US"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a:t>
            </a:r>
            <a:r>
              <a:rPr lang="en-US" altLang="ja-JP"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323</a:t>
            </a:r>
            <a:r>
              <a:rPr kumimoji="1" lang="en-US" altLang="ja-JP"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-0014</a:t>
            </a:r>
            <a:r>
              <a:rPr kumimoji="1" lang="ja-JP" altLang="en-US"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　小山市喜沢</a:t>
            </a:r>
            <a:r>
              <a:rPr kumimoji="1" lang="en-US" altLang="ja-JP"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1475</a:t>
            </a:r>
            <a:r>
              <a:rPr kumimoji="1" lang="ja-JP" altLang="en-US"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　</a:t>
            </a:r>
            <a:r>
              <a:rPr lang="ja-JP" altLang="en-US" sz="10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ハーベストウォーク</a:t>
            </a:r>
            <a:endParaRPr kumimoji="1" lang="ja-JP" altLang="en-US" sz="10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endParaRPr>
          </a:p>
        </p:txBody>
      </p:sp>
      <p:sp>
        <p:nvSpPr>
          <p:cNvPr id="13" name="テキスト ボックス 12">
            <a:extLst>
              <a:ext uri="{FF2B5EF4-FFF2-40B4-BE49-F238E27FC236}">
                <a16:creationId xmlns:a16="http://schemas.microsoft.com/office/drawing/2014/main" id="{F00E445B-1EE2-106A-94FE-57A957697C8E}"/>
              </a:ext>
            </a:extLst>
          </p:cNvPr>
          <p:cNvSpPr txBox="1"/>
          <p:nvPr/>
        </p:nvSpPr>
        <p:spPr>
          <a:xfrm>
            <a:off x="4473207" y="847875"/>
            <a:ext cx="548292" cy="276999"/>
          </a:xfrm>
          <a:prstGeom prst="rect">
            <a:avLst/>
          </a:prstGeom>
          <a:solidFill>
            <a:srgbClr val="40C0A0"/>
          </a:solidFill>
          <a:effectLst>
            <a:softEdge rad="63500"/>
          </a:effectLst>
        </p:spPr>
        <p:txBody>
          <a:bodyPr wrap="square" rtlCol="0">
            <a:spAutoFit/>
          </a:bodyPr>
          <a:lstStyle/>
          <a:p>
            <a:pPr algn="ctr"/>
            <a:r>
              <a:rPr kumimoji="1" lang="ja-JP" altLang="en-US" sz="1200" dirty="0">
                <a:latin typeface="いろはマル Light" panose="020B0003020203020207" pitchFamily="50" charset="-128"/>
                <a:ea typeface="いろはマル Light" panose="020B0003020203020207" pitchFamily="50" charset="-128"/>
                <a:cs typeface="いろはマル Light" panose="020B0003020203020207" pitchFamily="50" charset="-128"/>
              </a:rPr>
              <a:t>時間</a:t>
            </a:r>
          </a:p>
        </p:txBody>
      </p:sp>
      <p:sp>
        <p:nvSpPr>
          <p:cNvPr id="21" name="テキスト ボックス 20">
            <a:extLst>
              <a:ext uri="{FF2B5EF4-FFF2-40B4-BE49-F238E27FC236}">
                <a16:creationId xmlns:a16="http://schemas.microsoft.com/office/drawing/2014/main" id="{4B765802-6F13-5F35-CCF1-773AAE65013F}"/>
              </a:ext>
            </a:extLst>
          </p:cNvPr>
          <p:cNvSpPr txBox="1"/>
          <p:nvPr/>
        </p:nvSpPr>
        <p:spPr>
          <a:xfrm>
            <a:off x="3383530" y="3197382"/>
            <a:ext cx="3275937" cy="338554"/>
          </a:xfrm>
          <a:prstGeom prst="rect">
            <a:avLst/>
          </a:prstGeom>
          <a:noFill/>
        </p:spPr>
        <p:txBody>
          <a:bodyPr wrap="square" rtlCol="0">
            <a:spAutoFit/>
          </a:bodyPr>
          <a:lstStyle/>
          <a:p>
            <a:r>
              <a:rPr kumimoji="1" lang="ja-JP" altLang="en-US" sz="16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事業拡大に伴いスタッフ募集！！</a:t>
            </a:r>
          </a:p>
        </p:txBody>
      </p:sp>
      <p:sp>
        <p:nvSpPr>
          <p:cNvPr id="22" name="テキスト ボックス 21">
            <a:extLst>
              <a:ext uri="{FF2B5EF4-FFF2-40B4-BE49-F238E27FC236}">
                <a16:creationId xmlns:a16="http://schemas.microsoft.com/office/drawing/2014/main" id="{BD649EE4-097B-0CF6-3FAC-A1C93709B856}"/>
              </a:ext>
            </a:extLst>
          </p:cNvPr>
          <p:cNvSpPr txBox="1"/>
          <p:nvPr/>
        </p:nvSpPr>
        <p:spPr>
          <a:xfrm>
            <a:off x="3364506" y="30167"/>
            <a:ext cx="3293365" cy="461665"/>
          </a:xfrm>
          <a:prstGeom prst="rect">
            <a:avLst/>
          </a:prstGeom>
          <a:noFill/>
        </p:spPr>
        <p:txBody>
          <a:bodyPr wrap="square" rtlCol="0">
            <a:spAutoFit/>
          </a:bodyPr>
          <a:lstStyle/>
          <a:p>
            <a:r>
              <a:rPr kumimoji="1" lang="ja-JP" altLang="en-US" sz="2400" dirty="0">
                <a:latin typeface="UD デジタル 教科書体 NP-B" panose="02020700000000000000" pitchFamily="18" charset="-128"/>
                <a:ea typeface="UD デジタル 教科書体 NP-B" panose="02020700000000000000" pitchFamily="18" charset="-128"/>
              </a:rPr>
              <a:t>会 社 説 明 </a:t>
            </a:r>
            <a:r>
              <a:rPr lang="ja-JP" altLang="en-US" sz="2400" dirty="0">
                <a:latin typeface="UD デジタル 教科書体 NP-B" panose="02020700000000000000" pitchFamily="18" charset="-128"/>
                <a:ea typeface="UD デジタル 教科書体 NP-B" panose="02020700000000000000" pitchFamily="18" charset="-128"/>
              </a:rPr>
              <a:t>・ 面 接 会</a:t>
            </a:r>
            <a:endParaRPr kumimoji="1" lang="en-US" altLang="ja-JP" sz="2400" dirty="0">
              <a:latin typeface="UD デジタル 教科書体 NP-B" panose="02020700000000000000" pitchFamily="18" charset="-128"/>
              <a:ea typeface="UD デジタル 教科書体 NP-B" panose="02020700000000000000" pitchFamily="18" charset="-128"/>
            </a:endParaRPr>
          </a:p>
        </p:txBody>
      </p:sp>
      <p:sp>
        <p:nvSpPr>
          <p:cNvPr id="28" name="テキスト ボックス 27">
            <a:extLst>
              <a:ext uri="{FF2B5EF4-FFF2-40B4-BE49-F238E27FC236}">
                <a16:creationId xmlns:a16="http://schemas.microsoft.com/office/drawing/2014/main" id="{3FEF91F5-16DB-8053-EEE9-D5057EB3F9C7}"/>
              </a:ext>
            </a:extLst>
          </p:cNvPr>
          <p:cNvSpPr txBox="1"/>
          <p:nvPr/>
        </p:nvSpPr>
        <p:spPr>
          <a:xfrm>
            <a:off x="3516584" y="5730239"/>
            <a:ext cx="3261429" cy="246221"/>
          </a:xfrm>
          <a:prstGeom prst="rect">
            <a:avLst/>
          </a:prstGeom>
          <a:blipFill>
            <a:blip r:embed="rId5"/>
            <a:tile tx="0" ty="0" sx="100000" sy="100000" flip="none" algn="tl"/>
          </a:blipFill>
        </p:spPr>
        <p:txBody>
          <a:bodyPr wrap="square" rtlCol="0">
            <a:spAutoFit/>
          </a:bodyPr>
          <a:lstStyle/>
          <a:p>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②車両、歩行者の安全を第一に誘導</a:t>
            </a:r>
            <a:r>
              <a:rPr kumimoji="1" lang="en-US" altLang="ja-JP" sz="1000" dirty="0">
                <a:solidFill>
                  <a:srgbClr val="002060"/>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a:t>
            </a:r>
            <a:r>
              <a:rPr kumimoji="1" lang="en-US" altLang="ja-JP" sz="1000" dirty="0">
                <a:solidFill>
                  <a:srgbClr val="002060"/>
                </a:solidFill>
                <a:latin typeface="UD デジタル 教科書体 N-R" panose="02020400000000000000" pitchFamily="17" charset="-128"/>
                <a:ea typeface="UD デジタル 教科書体 N-R" panose="02020400000000000000" pitchFamily="17" charset="-128"/>
              </a:rPr>
              <a:t>ω</a:t>
            </a:r>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a:t>
            </a:r>
            <a:r>
              <a:rPr kumimoji="1" lang="en-US" altLang="ja-JP" sz="1000" dirty="0">
                <a:solidFill>
                  <a:srgbClr val="002060"/>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ゞ</a:t>
            </a:r>
          </a:p>
        </p:txBody>
      </p:sp>
      <p:sp>
        <p:nvSpPr>
          <p:cNvPr id="3" name="テキスト ボックス 2">
            <a:extLst>
              <a:ext uri="{FF2B5EF4-FFF2-40B4-BE49-F238E27FC236}">
                <a16:creationId xmlns:a16="http://schemas.microsoft.com/office/drawing/2014/main" id="{F58B475F-17A9-2320-9515-935FA97B03F8}"/>
              </a:ext>
            </a:extLst>
          </p:cNvPr>
          <p:cNvSpPr txBox="1"/>
          <p:nvPr/>
        </p:nvSpPr>
        <p:spPr>
          <a:xfrm>
            <a:off x="3516584" y="5206754"/>
            <a:ext cx="3252702" cy="246221"/>
          </a:xfrm>
          <a:prstGeom prst="rect">
            <a:avLst/>
          </a:prstGeom>
          <a:blipFill>
            <a:blip r:embed="rId5"/>
            <a:tile tx="0" ty="0" sx="100000" sy="100000" flip="none" algn="tl"/>
          </a:blipFill>
          <a:ln>
            <a:noFill/>
          </a:ln>
        </p:spPr>
        <p:txBody>
          <a:bodyPr wrap="square" rtlCol="0">
            <a:spAutoFit/>
          </a:bodyPr>
          <a:lstStyle/>
          <a:p>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①自宅から現場へ直行！現場監督へご挨拶し誘導開始</a:t>
            </a:r>
          </a:p>
        </p:txBody>
      </p:sp>
      <p:sp>
        <p:nvSpPr>
          <p:cNvPr id="5" name="テキスト ボックス 4">
            <a:extLst>
              <a:ext uri="{FF2B5EF4-FFF2-40B4-BE49-F238E27FC236}">
                <a16:creationId xmlns:a16="http://schemas.microsoft.com/office/drawing/2014/main" id="{03E894EE-706D-5655-F407-991EE8FDC55C}"/>
              </a:ext>
            </a:extLst>
          </p:cNvPr>
          <p:cNvSpPr txBox="1"/>
          <p:nvPr/>
        </p:nvSpPr>
        <p:spPr>
          <a:xfrm>
            <a:off x="3533745" y="6739624"/>
            <a:ext cx="3252702" cy="246221"/>
          </a:xfrm>
          <a:prstGeom prst="rect">
            <a:avLst/>
          </a:prstGeom>
          <a:blipFill>
            <a:blip r:embed="rId5"/>
            <a:tile tx="0" ty="0" sx="100000" sy="100000" flip="none" algn="tl"/>
          </a:blipFill>
        </p:spPr>
        <p:txBody>
          <a:bodyPr wrap="square" rtlCol="0">
            <a:spAutoFit/>
          </a:bodyPr>
          <a:lstStyle/>
          <a:p>
            <a:r>
              <a:rPr lang="ja-JP" altLang="en-US" sz="1000" dirty="0">
                <a:solidFill>
                  <a:srgbClr val="002060"/>
                </a:solidFill>
                <a:latin typeface="UD デジタル 教科書体 N-R" panose="02020400000000000000" pitchFamily="17" charset="-128"/>
                <a:ea typeface="UD デジタル 教科書体 N-R" panose="02020400000000000000" pitchFamily="17" charset="-128"/>
              </a:rPr>
              <a:t>④</a:t>
            </a:r>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勤務終了</a:t>
            </a:r>
            <a:r>
              <a:rPr lang="ja-JP" altLang="en-US" sz="1000" dirty="0">
                <a:solidFill>
                  <a:srgbClr val="002060"/>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現場</a:t>
            </a:r>
            <a:r>
              <a:rPr lang="ja-JP" altLang="en-US" sz="1000" dirty="0">
                <a:solidFill>
                  <a:srgbClr val="002060"/>
                </a:solidFill>
                <a:latin typeface="UD デジタル 教科書体 N-R" panose="02020400000000000000" pitchFamily="17" charset="-128"/>
                <a:ea typeface="UD デジタル 教科書体 N-R" panose="02020400000000000000" pitchFamily="17" charset="-128"/>
              </a:rPr>
              <a:t>監督へ報告書を提出。直帰　🚙＝</a:t>
            </a:r>
            <a:r>
              <a:rPr lang="en-US" altLang="ja-JP" sz="1000" dirty="0">
                <a:solidFill>
                  <a:srgbClr val="002060"/>
                </a:solidFill>
                <a:latin typeface="UD デジタル 教科書体 N-R" panose="02020400000000000000" pitchFamily="17" charset="-128"/>
                <a:ea typeface="UD デジタル 教科書体 N-R" panose="02020400000000000000" pitchFamily="17" charset="-128"/>
              </a:rPr>
              <a:t>3</a:t>
            </a:r>
            <a:endParaRPr kumimoji="1" lang="en-US" altLang="ja-JP" sz="1000" dirty="0">
              <a:solidFill>
                <a:srgbClr val="002060"/>
              </a:solidFill>
              <a:latin typeface="UD デジタル 教科書体 N-R" panose="02020400000000000000" pitchFamily="17" charset="-128"/>
              <a:ea typeface="UD デジタル 教科書体 N-R" panose="02020400000000000000" pitchFamily="17" charset="-128"/>
            </a:endParaRPr>
          </a:p>
        </p:txBody>
      </p:sp>
      <p:sp>
        <p:nvSpPr>
          <p:cNvPr id="54" name="フローチャート: 代替処理 53">
            <a:extLst>
              <a:ext uri="{FF2B5EF4-FFF2-40B4-BE49-F238E27FC236}">
                <a16:creationId xmlns:a16="http://schemas.microsoft.com/office/drawing/2014/main" id="{4F911C8F-F19F-78FC-87EB-744B4815779F}"/>
              </a:ext>
            </a:extLst>
          </p:cNvPr>
          <p:cNvSpPr/>
          <p:nvPr/>
        </p:nvSpPr>
        <p:spPr>
          <a:xfrm>
            <a:off x="61245" y="7129477"/>
            <a:ext cx="6731723" cy="749682"/>
          </a:xfrm>
          <a:prstGeom prst="flowChartAlternateProcess">
            <a:avLst/>
          </a:prstGeom>
          <a:solidFill>
            <a:srgbClr val="40C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A6DF5B5-CA54-5BA5-694B-0775733C027B}"/>
              </a:ext>
            </a:extLst>
          </p:cNvPr>
          <p:cNvSpPr txBox="1"/>
          <p:nvPr/>
        </p:nvSpPr>
        <p:spPr>
          <a:xfrm>
            <a:off x="259725" y="7149487"/>
            <a:ext cx="6948581" cy="276999"/>
          </a:xfrm>
          <a:prstGeom prst="rect">
            <a:avLst/>
          </a:prstGeom>
          <a:noFill/>
        </p:spPr>
        <p:txBody>
          <a:bodyPr wrap="square" rtlCol="0">
            <a:spAutoFit/>
          </a:bodyPr>
          <a:lstStyle/>
          <a:p>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未経験の方にもいちからノウハウをお教えします。将来は資格取得を目指しスキルアップすることも！</a:t>
            </a:r>
          </a:p>
        </p:txBody>
      </p:sp>
      <p:sp>
        <p:nvSpPr>
          <p:cNvPr id="16" name="テキスト ボックス 15">
            <a:extLst>
              <a:ext uri="{FF2B5EF4-FFF2-40B4-BE49-F238E27FC236}">
                <a16:creationId xmlns:a16="http://schemas.microsoft.com/office/drawing/2014/main" id="{514B8032-959A-4CC8-DC6D-EE6DDBE6F644}"/>
              </a:ext>
            </a:extLst>
          </p:cNvPr>
          <p:cNvSpPr txBox="1"/>
          <p:nvPr/>
        </p:nvSpPr>
        <p:spPr>
          <a:xfrm>
            <a:off x="331612" y="7353127"/>
            <a:ext cx="6217103" cy="577081"/>
          </a:xfrm>
          <a:prstGeom prst="rect">
            <a:avLst/>
          </a:prstGeom>
          <a:noFill/>
        </p:spPr>
        <p:txBody>
          <a:bodyPr wrap="square" rtlCol="0">
            <a:spAutoFit/>
          </a:bodyPr>
          <a:lstStyle/>
          <a:p>
            <a:r>
              <a:rPr kumimoji="1" lang="ja-JP" altLang="en-US" sz="1050" dirty="0">
                <a:solidFill>
                  <a:schemeClr val="bg1"/>
                </a:solidFill>
                <a:latin typeface="UD デジタル 教科書体 NK-R" panose="02020400000000000000" pitchFamily="18" charset="-128"/>
                <a:ea typeface="UD デジタル 教科書体 NK-R" panose="02020400000000000000" pitchFamily="18" charset="-128"/>
              </a:rPr>
              <a:t>＊研修・教育の制度も整っていますので、「警備業ははじめて」という方もご安心ください。</a:t>
            </a:r>
            <a:endParaRPr kumimoji="1" lang="en-US" altLang="ja-JP" sz="1050"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1050" dirty="0">
                <a:solidFill>
                  <a:schemeClr val="bg1"/>
                </a:solidFill>
                <a:latin typeface="UD デジタル 教科書体 NK-R" panose="02020400000000000000" pitchFamily="18" charset="-128"/>
                <a:ea typeface="UD デジタル 教科書体 NK-R" panose="02020400000000000000" pitchFamily="18" charset="-128"/>
              </a:rPr>
              <a:t>あまり警備業のことをよく知らないという方も多いかと思いますが、面接の際は「警備の仕事」について、丁寧に会社の説明を聞きに来るくらいの心持ちでの応募も歓迎致します。</a:t>
            </a:r>
          </a:p>
        </p:txBody>
      </p:sp>
      <p:graphicFrame>
        <p:nvGraphicFramePr>
          <p:cNvPr id="29" name="表 4">
            <a:extLst>
              <a:ext uri="{FF2B5EF4-FFF2-40B4-BE49-F238E27FC236}">
                <a16:creationId xmlns:a16="http://schemas.microsoft.com/office/drawing/2014/main" id="{9F2455ED-52FD-C5EA-A968-76C89A0EDAFC}"/>
              </a:ext>
            </a:extLst>
          </p:cNvPr>
          <p:cNvGraphicFramePr>
            <a:graphicFrameLocks noGrp="1"/>
          </p:cNvGraphicFramePr>
          <p:nvPr>
            <p:extLst>
              <p:ext uri="{D42A27DB-BD31-4B8C-83A1-F6EECF244321}">
                <p14:modId xmlns:p14="http://schemas.microsoft.com/office/powerpoint/2010/main" val="2559319539"/>
              </p:ext>
            </p:extLst>
          </p:nvPr>
        </p:nvGraphicFramePr>
        <p:xfrm>
          <a:off x="76807" y="5204137"/>
          <a:ext cx="3261429" cy="533400"/>
        </p:xfrm>
        <a:graphic>
          <a:graphicData uri="http://schemas.openxmlformats.org/drawingml/2006/table">
            <a:tbl>
              <a:tblPr firstRow="1" bandRow="1">
                <a:tableStyleId>{93296810-A885-4BE3-A3E7-6D5BEEA58F35}</a:tableStyleId>
              </a:tblPr>
              <a:tblGrid>
                <a:gridCol w="1087143">
                  <a:extLst>
                    <a:ext uri="{9D8B030D-6E8A-4147-A177-3AD203B41FA5}">
                      <a16:colId xmlns:a16="http://schemas.microsoft.com/office/drawing/2014/main" val="2508123370"/>
                    </a:ext>
                  </a:extLst>
                </a:gridCol>
                <a:gridCol w="1087143">
                  <a:extLst>
                    <a:ext uri="{9D8B030D-6E8A-4147-A177-3AD203B41FA5}">
                      <a16:colId xmlns:a16="http://schemas.microsoft.com/office/drawing/2014/main" val="313108339"/>
                    </a:ext>
                  </a:extLst>
                </a:gridCol>
                <a:gridCol w="1087143">
                  <a:extLst>
                    <a:ext uri="{9D8B030D-6E8A-4147-A177-3AD203B41FA5}">
                      <a16:colId xmlns:a16="http://schemas.microsoft.com/office/drawing/2014/main" val="4172339433"/>
                    </a:ext>
                  </a:extLst>
                </a:gridCol>
              </a:tblGrid>
              <a:tr h="156121">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求人番号</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求人内容</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勤務時間</a:t>
                      </a:r>
                    </a:p>
                  </a:txBody>
                  <a:tcPr/>
                </a:tc>
                <a:extLst>
                  <a:ext uri="{0D108BD9-81ED-4DB2-BD59-A6C34878D82A}">
                    <a16:rowId xmlns:a16="http://schemas.microsoft.com/office/drawing/2014/main" val="1072446757"/>
                  </a:ext>
                </a:extLst>
              </a:tr>
              <a:tr h="156121">
                <a:tc>
                  <a:txBody>
                    <a:bodyPr/>
                    <a:lstStyle/>
                    <a:p>
                      <a:pPr algn="ctr"/>
                      <a:r>
                        <a:rPr kumimoji="1" lang="en-US" altLang="ja-JP" sz="900" dirty="0" smtClean="0">
                          <a:latin typeface="游ゴシック Medium" panose="020B0500000000000000" pitchFamily="50" charset="-128"/>
                          <a:ea typeface="游ゴシック Medium" panose="020B0500000000000000" pitchFamily="50" charset="-128"/>
                        </a:rPr>
                        <a:t>09090-1450851</a:t>
                      </a:r>
                      <a:endParaRPr kumimoji="1" lang="ja-JP" altLang="en-US" sz="9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100" dirty="0">
                          <a:latin typeface="游ゴシック Medium" panose="020B0500000000000000" pitchFamily="50" charset="-128"/>
                          <a:ea typeface="游ゴシック Medium" panose="020B0500000000000000" pitchFamily="50" charset="-128"/>
                        </a:rPr>
                        <a:t>60</a:t>
                      </a:r>
                      <a:r>
                        <a:rPr kumimoji="1" lang="ja-JP" altLang="en-US" sz="1100" dirty="0">
                          <a:latin typeface="游ゴシック Medium" panose="020B0500000000000000" pitchFamily="50" charset="-128"/>
                          <a:ea typeface="游ゴシック Medium" panose="020B0500000000000000" pitchFamily="50" charset="-128"/>
                        </a:rPr>
                        <a:t>歳以上専用</a:t>
                      </a:r>
                    </a:p>
                  </a:txBody>
                  <a:tcPr/>
                </a:tc>
                <a:tc>
                  <a:txBody>
                    <a:bodyPr/>
                    <a:lstStyle/>
                    <a:p>
                      <a:pPr algn="ctr"/>
                      <a:r>
                        <a:rPr kumimoji="1" lang="ja-JP" altLang="en-US" sz="1000" dirty="0">
                          <a:latin typeface="游ゴシック Medium" panose="020B0500000000000000" pitchFamily="50" charset="-128"/>
                          <a:ea typeface="游ゴシック Medium" panose="020B0500000000000000" pitchFamily="50" charset="-128"/>
                        </a:rPr>
                        <a:t>フルタイム</a:t>
                      </a:r>
                      <a:endParaRPr kumimoji="1" lang="en-US" altLang="ja-JP" sz="1000" dirty="0">
                        <a:latin typeface="游ゴシック Medium" panose="020B0500000000000000" pitchFamily="50" charset="-128"/>
                        <a:ea typeface="游ゴシック Medium" panose="020B0500000000000000" pitchFamily="50" charset="-128"/>
                      </a:endParaRPr>
                    </a:p>
                  </a:txBody>
                  <a:tcPr/>
                </a:tc>
                <a:extLst>
                  <a:ext uri="{0D108BD9-81ED-4DB2-BD59-A6C34878D82A}">
                    <a16:rowId xmlns:a16="http://schemas.microsoft.com/office/drawing/2014/main" val="4171212719"/>
                  </a:ext>
                </a:extLst>
              </a:tr>
            </a:tbl>
          </a:graphicData>
        </a:graphic>
      </p:graphicFrame>
      <p:graphicFrame>
        <p:nvGraphicFramePr>
          <p:cNvPr id="30" name="表 4">
            <a:extLst>
              <a:ext uri="{FF2B5EF4-FFF2-40B4-BE49-F238E27FC236}">
                <a16:creationId xmlns:a16="http://schemas.microsoft.com/office/drawing/2014/main" id="{BF6B0C8A-ED75-876C-C04B-47C39A15A28A}"/>
              </a:ext>
            </a:extLst>
          </p:cNvPr>
          <p:cNvGraphicFramePr>
            <a:graphicFrameLocks noGrp="1"/>
          </p:cNvGraphicFramePr>
          <p:nvPr>
            <p:extLst>
              <p:ext uri="{D42A27DB-BD31-4B8C-83A1-F6EECF244321}">
                <p14:modId xmlns:p14="http://schemas.microsoft.com/office/powerpoint/2010/main" val="2802448205"/>
              </p:ext>
            </p:extLst>
          </p:nvPr>
        </p:nvGraphicFramePr>
        <p:xfrm>
          <a:off x="79195" y="5861467"/>
          <a:ext cx="3259041" cy="523426"/>
        </p:xfrm>
        <a:graphic>
          <a:graphicData uri="http://schemas.openxmlformats.org/drawingml/2006/table">
            <a:tbl>
              <a:tblPr firstRow="1" bandRow="1">
                <a:tableStyleId>{93296810-A885-4BE3-A3E7-6D5BEEA58F35}</a:tableStyleId>
              </a:tblPr>
              <a:tblGrid>
                <a:gridCol w="1086347">
                  <a:extLst>
                    <a:ext uri="{9D8B030D-6E8A-4147-A177-3AD203B41FA5}">
                      <a16:colId xmlns:a16="http://schemas.microsoft.com/office/drawing/2014/main" val="2508123370"/>
                    </a:ext>
                  </a:extLst>
                </a:gridCol>
                <a:gridCol w="1086347">
                  <a:extLst>
                    <a:ext uri="{9D8B030D-6E8A-4147-A177-3AD203B41FA5}">
                      <a16:colId xmlns:a16="http://schemas.microsoft.com/office/drawing/2014/main" val="313108339"/>
                    </a:ext>
                  </a:extLst>
                </a:gridCol>
                <a:gridCol w="1086347">
                  <a:extLst>
                    <a:ext uri="{9D8B030D-6E8A-4147-A177-3AD203B41FA5}">
                      <a16:colId xmlns:a16="http://schemas.microsoft.com/office/drawing/2014/main" val="4172339433"/>
                    </a:ext>
                  </a:extLst>
                </a:gridCol>
              </a:tblGrid>
              <a:tr h="249106">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求人番号</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求人内容</a:t>
                      </a:r>
                    </a:p>
                  </a:txBody>
                  <a:tcPr/>
                </a:tc>
                <a:tc>
                  <a:txBody>
                    <a:bodyPr/>
                    <a:lstStyle/>
                    <a:p>
                      <a:pPr algn="ctr"/>
                      <a:r>
                        <a:rPr kumimoji="1" lang="ja-JP" altLang="en-US" sz="1200" dirty="0">
                          <a:latin typeface="游ゴシック Medium" panose="020B0500000000000000" pitchFamily="50" charset="-128"/>
                          <a:ea typeface="游ゴシック Medium" panose="020B0500000000000000" pitchFamily="50" charset="-128"/>
                        </a:rPr>
                        <a:t>勤務時間</a:t>
                      </a:r>
                    </a:p>
                  </a:txBody>
                  <a:tcPr/>
                </a:tc>
                <a:extLst>
                  <a:ext uri="{0D108BD9-81ED-4DB2-BD59-A6C34878D82A}">
                    <a16:rowId xmlns:a16="http://schemas.microsoft.com/office/drawing/2014/main" val="1072446757"/>
                  </a:ext>
                </a:extLst>
              </a:tr>
              <a:tr h="249106">
                <a:tc>
                  <a:txBody>
                    <a:bodyPr/>
                    <a:lstStyle/>
                    <a:p>
                      <a:pPr algn="ctr"/>
                      <a:r>
                        <a:rPr kumimoji="1" lang="en-US" altLang="ja-JP" sz="900" dirty="0" smtClean="0">
                          <a:latin typeface="游ゴシック Medium" panose="020B0500000000000000" pitchFamily="50" charset="-128"/>
                          <a:ea typeface="游ゴシック Medium" panose="020B0500000000000000" pitchFamily="50" charset="-128"/>
                        </a:rPr>
                        <a:t>09090-1448251</a:t>
                      </a:r>
                      <a:endParaRPr kumimoji="1" lang="ja-JP" altLang="en-US" sz="9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ja-JP" altLang="en-US" sz="800" dirty="0" smtClean="0">
                          <a:latin typeface="游ゴシック Medium" panose="020B0500000000000000" pitchFamily="50" charset="-128"/>
                          <a:ea typeface="游ゴシック Medium" panose="020B0500000000000000" pitchFamily="50" charset="-128"/>
                        </a:rPr>
                        <a:t>電気・通信工事</a:t>
                      </a:r>
                      <a:endParaRPr kumimoji="1" lang="ja-JP" altLang="en-US" sz="800" dirty="0">
                        <a:latin typeface="游ゴシック Medium" panose="020B0500000000000000" pitchFamily="50" charset="-128"/>
                        <a:ea typeface="游ゴシック Medium" panose="020B0500000000000000" pitchFamily="50" charset="-128"/>
                      </a:endParaRPr>
                    </a:p>
                  </a:txBody>
                  <a:tcPr/>
                </a:tc>
                <a:tc>
                  <a:txBody>
                    <a:bodyPr/>
                    <a:lstStyle/>
                    <a:p>
                      <a:pPr algn="ctr"/>
                      <a:r>
                        <a:rPr kumimoji="1" lang="en-US" altLang="ja-JP" sz="1000" dirty="0">
                          <a:latin typeface="游ゴシック Medium" panose="020B0500000000000000" pitchFamily="50" charset="-128"/>
                          <a:ea typeface="游ゴシック Medium" panose="020B0500000000000000" pitchFamily="50" charset="-128"/>
                        </a:rPr>
                        <a:t>8</a:t>
                      </a:r>
                      <a:r>
                        <a:rPr kumimoji="1" lang="ja-JP" altLang="en-US" sz="1000" dirty="0">
                          <a:latin typeface="游ゴシック Medium" panose="020B0500000000000000" pitchFamily="50" charset="-128"/>
                          <a:ea typeface="游ゴシック Medium" panose="020B0500000000000000" pitchFamily="50" charset="-128"/>
                        </a:rPr>
                        <a:t>：</a:t>
                      </a:r>
                      <a:r>
                        <a:rPr kumimoji="1" lang="en-US" altLang="ja-JP" sz="1000" dirty="0">
                          <a:latin typeface="游ゴシック Medium" panose="020B0500000000000000" pitchFamily="50" charset="-128"/>
                          <a:ea typeface="游ゴシック Medium" panose="020B0500000000000000" pitchFamily="50" charset="-128"/>
                        </a:rPr>
                        <a:t>00</a:t>
                      </a:r>
                      <a:r>
                        <a:rPr kumimoji="1" lang="ja-JP" altLang="en-US" sz="1000" dirty="0">
                          <a:latin typeface="游ゴシック Medium" panose="020B0500000000000000" pitchFamily="50" charset="-128"/>
                          <a:ea typeface="游ゴシック Medium" panose="020B0500000000000000" pitchFamily="50" charset="-128"/>
                        </a:rPr>
                        <a:t>～</a:t>
                      </a:r>
                      <a:r>
                        <a:rPr kumimoji="1" lang="en-US" altLang="ja-JP" sz="1000" dirty="0">
                          <a:latin typeface="游ゴシック Medium" panose="020B0500000000000000" pitchFamily="50" charset="-128"/>
                          <a:ea typeface="游ゴシック Medium" panose="020B0500000000000000" pitchFamily="50" charset="-128"/>
                        </a:rPr>
                        <a:t>17</a:t>
                      </a:r>
                      <a:r>
                        <a:rPr kumimoji="1" lang="ja-JP" altLang="en-US" sz="1000" dirty="0">
                          <a:latin typeface="游ゴシック Medium" panose="020B0500000000000000" pitchFamily="50" charset="-128"/>
                          <a:ea typeface="游ゴシック Medium" panose="020B0500000000000000" pitchFamily="50" charset="-128"/>
                        </a:rPr>
                        <a:t>：</a:t>
                      </a:r>
                      <a:r>
                        <a:rPr kumimoji="1" lang="en-US" altLang="ja-JP" sz="1000" dirty="0">
                          <a:latin typeface="游ゴシック Medium" panose="020B0500000000000000" pitchFamily="50" charset="-128"/>
                          <a:ea typeface="游ゴシック Medium" panose="020B0500000000000000" pitchFamily="50" charset="-128"/>
                        </a:rPr>
                        <a:t>00</a:t>
                      </a:r>
                    </a:p>
                  </a:txBody>
                  <a:tcPr/>
                </a:tc>
                <a:extLst>
                  <a:ext uri="{0D108BD9-81ED-4DB2-BD59-A6C34878D82A}">
                    <a16:rowId xmlns:a16="http://schemas.microsoft.com/office/drawing/2014/main" val="919881792"/>
                  </a:ext>
                </a:extLst>
              </a:tr>
            </a:tbl>
          </a:graphicData>
        </a:graphic>
      </p:graphicFrame>
      <p:grpSp>
        <p:nvGrpSpPr>
          <p:cNvPr id="52" name="グループ化 51">
            <a:extLst>
              <a:ext uri="{FF2B5EF4-FFF2-40B4-BE49-F238E27FC236}">
                <a16:creationId xmlns:a16="http://schemas.microsoft.com/office/drawing/2014/main" id="{BF5CB6AB-44D0-4C26-D6AF-80555534351B}"/>
              </a:ext>
            </a:extLst>
          </p:cNvPr>
          <p:cNvGrpSpPr/>
          <p:nvPr/>
        </p:nvGrpSpPr>
        <p:grpSpPr>
          <a:xfrm>
            <a:off x="745267" y="4778211"/>
            <a:ext cx="1576088" cy="378118"/>
            <a:chOff x="-2000638" y="4022427"/>
            <a:chExt cx="1701209" cy="378118"/>
          </a:xfrm>
        </p:grpSpPr>
        <p:sp>
          <p:nvSpPr>
            <p:cNvPr id="49" name="フローチャート: 代替処理 48">
              <a:extLst>
                <a:ext uri="{FF2B5EF4-FFF2-40B4-BE49-F238E27FC236}">
                  <a16:creationId xmlns:a16="http://schemas.microsoft.com/office/drawing/2014/main" id="{E9548B43-1F6F-16A8-8170-5C97B75BB5D3}"/>
                </a:ext>
              </a:extLst>
            </p:cNvPr>
            <p:cNvSpPr/>
            <p:nvPr/>
          </p:nvSpPr>
          <p:spPr>
            <a:xfrm>
              <a:off x="-2000638" y="4022427"/>
              <a:ext cx="1701209" cy="343941"/>
            </a:xfrm>
            <a:prstGeom prst="flowChartAlternateProcess">
              <a:avLst/>
            </a:prstGeom>
            <a:solidFill>
              <a:srgbClr val="40C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A1864642-6187-8966-B5E1-1A0F179191B5}"/>
                </a:ext>
              </a:extLst>
            </p:cNvPr>
            <p:cNvSpPr txBox="1"/>
            <p:nvPr/>
          </p:nvSpPr>
          <p:spPr>
            <a:xfrm>
              <a:off x="-1897724" y="4031213"/>
              <a:ext cx="1475494" cy="369332"/>
            </a:xfrm>
            <a:prstGeom prst="rect">
              <a:avLst/>
            </a:prstGeom>
            <a:noFill/>
            <a:ln>
              <a:noFill/>
            </a:ln>
          </p:spPr>
          <p:txBody>
            <a:bodyPr wrap="square" rtlCol="0">
              <a:spAutoFit/>
            </a:bodyPr>
            <a:lstStyle/>
            <a:p>
              <a:r>
                <a:rPr kumimoji="1" lang="ja-JP" altLang="en-US" dirty="0">
                  <a:solidFill>
                    <a:srgbClr val="002060"/>
                  </a:solidFill>
                  <a:latin typeface="UD デジタル 教科書体 NK-R" panose="02020400000000000000" pitchFamily="18" charset="-128"/>
                  <a:ea typeface="UD デジタル 教科書体 NK-R" panose="02020400000000000000" pitchFamily="18" charset="-128"/>
                </a:rPr>
                <a:t>募 集 職 種</a:t>
              </a:r>
            </a:p>
          </p:txBody>
        </p:sp>
      </p:grpSp>
      <p:grpSp>
        <p:nvGrpSpPr>
          <p:cNvPr id="53" name="グループ化 52">
            <a:extLst>
              <a:ext uri="{FF2B5EF4-FFF2-40B4-BE49-F238E27FC236}">
                <a16:creationId xmlns:a16="http://schemas.microsoft.com/office/drawing/2014/main" id="{0A786FC6-13D8-B7D2-35C8-5CF5DB078D27}"/>
              </a:ext>
            </a:extLst>
          </p:cNvPr>
          <p:cNvGrpSpPr/>
          <p:nvPr/>
        </p:nvGrpSpPr>
        <p:grpSpPr>
          <a:xfrm>
            <a:off x="4420818" y="4778211"/>
            <a:ext cx="1576088" cy="369332"/>
            <a:chOff x="-2064139" y="4514729"/>
            <a:chExt cx="1696428" cy="369332"/>
          </a:xfrm>
        </p:grpSpPr>
        <p:sp>
          <p:nvSpPr>
            <p:cNvPr id="51" name="フローチャート: 代替処理 50">
              <a:extLst>
                <a:ext uri="{FF2B5EF4-FFF2-40B4-BE49-F238E27FC236}">
                  <a16:creationId xmlns:a16="http://schemas.microsoft.com/office/drawing/2014/main" id="{4DAB5BAA-1082-FFF2-BA7B-D81BD76180C4}"/>
                </a:ext>
              </a:extLst>
            </p:cNvPr>
            <p:cNvSpPr/>
            <p:nvPr/>
          </p:nvSpPr>
          <p:spPr>
            <a:xfrm>
              <a:off x="-2064139" y="4518988"/>
              <a:ext cx="1696428" cy="343941"/>
            </a:xfrm>
            <a:prstGeom prst="flowChartAlternateProcess">
              <a:avLst/>
            </a:prstGeom>
            <a:solidFill>
              <a:srgbClr val="40C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A3C9D9CD-78BF-DF15-26FB-43B587CD4303}"/>
                </a:ext>
              </a:extLst>
            </p:cNvPr>
            <p:cNvSpPr txBox="1"/>
            <p:nvPr/>
          </p:nvSpPr>
          <p:spPr>
            <a:xfrm>
              <a:off x="-1939467" y="4514729"/>
              <a:ext cx="1475494" cy="369332"/>
            </a:xfrm>
            <a:prstGeom prst="rect">
              <a:avLst/>
            </a:prstGeom>
            <a:noFill/>
          </p:spPr>
          <p:txBody>
            <a:bodyPr wrap="square" rtlCol="0">
              <a:spAutoFit/>
            </a:bodyPr>
            <a:lstStyle/>
            <a:p>
              <a:r>
                <a:rPr kumimoji="1" lang="ja-JP" altLang="en-US" dirty="0">
                  <a:solidFill>
                    <a:srgbClr val="002060"/>
                  </a:solidFill>
                  <a:latin typeface="UD デジタル 教科書体 NK-R" panose="02020400000000000000" pitchFamily="18" charset="-128"/>
                  <a:ea typeface="UD デジタル 教科書体 NK-R" panose="02020400000000000000" pitchFamily="18" charset="-128"/>
                </a:rPr>
                <a:t>仕 事 内 容</a:t>
              </a:r>
              <a:endParaRPr kumimoji="1" lang="en-US" altLang="ja-JP" dirty="0">
                <a:solidFill>
                  <a:srgbClr val="002060"/>
                </a:solidFill>
                <a:latin typeface="UD デジタル 教科書体 NK-R" panose="02020400000000000000" pitchFamily="18" charset="-128"/>
                <a:ea typeface="UD デジタル 教科書体 NK-R" panose="02020400000000000000" pitchFamily="18" charset="-128"/>
              </a:endParaRPr>
            </a:p>
          </p:txBody>
        </p:sp>
      </p:grpSp>
      <p:sp>
        <p:nvSpPr>
          <p:cNvPr id="35" name="テキスト ボックス 34">
            <a:extLst>
              <a:ext uri="{FF2B5EF4-FFF2-40B4-BE49-F238E27FC236}">
                <a16:creationId xmlns:a16="http://schemas.microsoft.com/office/drawing/2014/main" id="{A65DE4BE-522B-F289-0DF1-6350915C8D0D}"/>
              </a:ext>
            </a:extLst>
          </p:cNvPr>
          <p:cNvSpPr txBox="1"/>
          <p:nvPr/>
        </p:nvSpPr>
        <p:spPr>
          <a:xfrm>
            <a:off x="3350385" y="1768043"/>
            <a:ext cx="829571" cy="276999"/>
          </a:xfrm>
          <a:prstGeom prst="rect">
            <a:avLst/>
          </a:prstGeom>
          <a:solidFill>
            <a:srgbClr val="40C0A0"/>
          </a:solidFill>
          <a:effectLst>
            <a:softEdge rad="63500"/>
          </a:effectLst>
        </p:spPr>
        <p:txBody>
          <a:bodyPr wrap="square" rtlCol="0">
            <a:spAutoFit/>
          </a:bodyPr>
          <a:lstStyle/>
          <a:p>
            <a:pPr algn="ctr"/>
            <a:r>
              <a:rPr kumimoji="1" lang="ja-JP" altLang="en-US" sz="1200" dirty="0">
                <a:latin typeface="いろはマル Light" panose="020B0003020203020207" pitchFamily="50" charset="-128"/>
                <a:ea typeface="いろはマル Light" panose="020B0003020203020207" pitchFamily="50" charset="-128"/>
                <a:cs typeface="いろはマル Light" panose="020B0003020203020207" pitchFamily="50" charset="-128"/>
              </a:rPr>
              <a:t>参加方法　</a:t>
            </a:r>
            <a:endParaRPr kumimoji="1" lang="en-US" altLang="ja-JP" sz="1200" dirty="0">
              <a:latin typeface="いろはマル Light" panose="020B0003020203020207" pitchFamily="50" charset="-128"/>
              <a:ea typeface="いろはマル Light" panose="020B0003020203020207" pitchFamily="50" charset="-128"/>
              <a:cs typeface="いろはマル Light" panose="020B0003020203020207" pitchFamily="50" charset="-128"/>
            </a:endParaRPr>
          </a:p>
        </p:txBody>
      </p:sp>
      <p:sp>
        <p:nvSpPr>
          <p:cNvPr id="38" name="テキスト ボックス 37">
            <a:extLst>
              <a:ext uri="{FF2B5EF4-FFF2-40B4-BE49-F238E27FC236}">
                <a16:creationId xmlns:a16="http://schemas.microsoft.com/office/drawing/2014/main" id="{766358C9-B1B2-F9BC-55FF-EB281D42E863}"/>
              </a:ext>
            </a:extLst>
          </p:cNvPr>
          <p:cNvSpPr txBox="1"/>
          <p:nvPr/>
        </p:nvSpPr>
        <p:spPr>
          <a:xfrm>
            <a:off x="5024590" y="455192"/>
            <a:ext cx="2051172" cy="369332"/>
          </a:xfrm>
          <a:prstGeom prst="rect">
            <a:avLst/>
          </a:prstGeom>
          <a:noFill/>
        </p:spPr>
        <p:txBody>
          <a:bodyPr wrap="square" rtlCol="0">
            <a:spAutoFit/>
          </a:bodyPr>
          <a:lstStyle/>
          <a:p>
            <a:r>
              <a:rPr lang="en-US" altLang="ja-JP" b="1"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03</a:t>
            </a:r>
            <a:r>
              <a:rPr kumimoji="1" lang="ja-JP" altLang="en-US" b="1"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a:t>
            </a:r>
            <a:r>
              <a:rPr lang="en-US" altLang="ja-JP" b="1"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05</a:t>
            </a:r>
            <a:r>
              <a:rPr kumimoji="1" lang="ja-JP" altLang="en-US" b="1"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（水）</a:t>
            </a:r>
          </a:p>
        </p:txBody>
      </p:sp>
      <p:sp>
        <p:nvSpPr>
          <p:cNvPr id="39" name="テキスト ボックス 38">
            <a:extLst>
              <a:ext uri="{FF2B5EF4-FFF2-40B4-BE49-F238E27FC236}">
                <a16:creationId xmlns:a16="http://schemas.microsoft.com/office/drawing/2014/main" id="{338D6FAC-4619-78D1-0E1E-7F3E9C13FB57}"/>
              </a:ext>
            </a:extLst>
          </p:cNvPr>
          <p:cNvSpPr txBox="1"/>
          <p:nvPr/>
        </p:nvSpPr>
        <p:spPr>
          <a:xfrm>
            <a:off x="4920139" y="801519"/>
            <a:ext cx="1910884" cy="369332"/>
          </a:xfrm>
          <a:prstGeom prst="rect">
            <a:avLst/>
          </a:prstGeom>
          <a:noFill/>
        </p:spPr>
        <p:txBody>
          <a:bodyPr wrap="square" rtlCol="0">
            <a:spAutoFit/>
          </a:bodyPr>
          <a:lstStyle/>
          <a:p>
            <a:r>
              <a:rPr kumimoji="1" lang="en-US" altLang="ja-JP"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10</a:t>
            </a:r>
            <a:r>
              <a:rPr kumimoji="1" lang="ja-JP" altLang="en-US"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a:t>
            </a:r>
            <a:r>
              <a:rPr kumimoji="1" lang="en-US" altLang="ja-JP"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00</a:t>
            </a:r>
            <a:r>
              <a:rPr kumimoji="1" lang="ja-JP" altLang="en-US"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a:t>
            </a:r>
            <a:r>
              <a:rPr kumimoji="1" lang="en-US" altLang="ja-JP"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12</a:t>
            </a:r>
            <a:r>
              <a:rPr kumimoji="1" lang="ja-JP" altLang="en-US"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a:t>
            </a:r>
            <a:r>
              <a:rPr lang="en-US" altLang="ja-JP"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a:t>
            </a:r>
            <a:r>
              <a:rPr kumimoji="1" lang="en-US" altLang="ja-JP"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a:t>
            </a:r>
            <a:endParaRPr kumimoji="1" lang="ja-JP" altLang="en-US"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endParaRPr>
          </a:p>
        </p:txBody>
      </p:sp>
      <p:sp>
        <p:nvSpPr>
          <p:cNvPr id="40" name="テキスト ボックス 39">
            <a:extLst>
              <a:ext uri="{FF2B5EF4-FFF2-40B4-BE49-F238E27FC236}">
                <a16:creationId xmlns:a16="http://schemas.microsoft.com/office/drawing/2014/main" id="{003D54AF-4239-6D1C-0C7E-8B2691B310E3}"/>
              </a:ext>
            </a:extLst>
          </p:cNvPr>
          <p:cNvSpPr txBox="1"/>
          <p:nvPr/>
        </p:nvSpPr>
        <p:spPr>
          <a:xfrm>
            <a:off x="3850914" y="1128164"/>
            <a:ext cx="3055393" cy="338554"/>
          </a:xfrm>
          <a:prstGeom prst="rect">
            <a:avLst/>
          </a:prstGeom>
          <a:noFill/>
        </p:spPr>
        <p:txBody>
          <a:bodyPr wrap="square" rtlCol="0">
            <a:spAutoFit/>
          </a:bodyPr>
          <a:lstStyle/>
          <a:p>
            <a:r>
              <a:rPr kumimoji="1" lang="ja-JP" altLang="en-US" sz="16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ハローワーク小山　</a:t>
            </a:r>
            <a:r>
              <a:rPr kumimoji="1" lang="ja-JP" altLang="en-US" sz="1600" dirty="0" smtClean="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大会議室</a:t>
            </a:r>
            <a:endParaRPr kumimoji="1" lang="en-US" altLang="ja-JP" sz="16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endParaRPr>
          </a:p>
        </p:txBody>
      </p:sp>
      <p:sp>
        <p:nvSpPr>
          <p:cNvPr id="41" name="テキスト ボックス 40">
            <a:extLst>
              <a:ext uri="{FF2B5EF4-FFF2-40B4-BE49-F238E27FC236}">
                <a16:creationId xmlns:a16="http://schemas.microsoft.com/office/drawing/2014/main" id="{5E930D5F-3493-B68F-5155-341D2B340A6D}"/>
              </a:ext>
            </a:extLst>
          </p:cNvPr>
          <p:cNvSpPr txBox="1"/>
          <p:nvPr/>
        </p:nvSpPr>
        <p:spPr>
          <a:xfrm>
            <a:off x="4299618" y="1764848"/>
            <a:ext cx="2789697" cy="646331"/>
          </a:xfrm>
          <a:prstGeom prst="rect">
            <a:avLst/>
          </a:prstGeom>
          <a:noFill/>
        </p:spPr>
        <p:txBody>
          <a:bodyPr wrap="square" rtlCol="0">
            <a:spAutoFit/>
          </a:bodyPr>
          <a:lstStyle/>
          <a:p>
            <a:r>
              <a:rPr kumimoji="1" lang="ja-JP" altLang="en-US"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お電話☎≪</a:t>
            </a:r>
            <a:r>
              <a:rPr kumimoji="1" lang="en-US" altLang="ja-JP"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0285-22-1524≫</a:t>
            </a:r>
          </a:p>
          <a:p>
            <a:r>
              <a:rPr kumimoji="1" lang="ja-JP" altLang="en-US"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もしくは、</a:t>
            </a:r>
            <a:endParaRPr kumimoji="1" lang="en-US" altLang="ja-JP"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endParaRPr>
          </a:p>
          <a:p>
            <a:r>
              <a:rPr kumimoji="1" lang="ja-JP" altLang="en-US"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rPr>
              <a:t>スタッフにお声かけ下さい</a:t>
            </a:r>
            <a:endParaRPr kumimoji="1" lang="en-US" altLang="ja-JP" sz="1200" dirty="0">
              <a:solidFill>
                <a:srgbClr val="0070C0"/>
              </a:solidFill>
              <a:latin typeface="いろはマル Medium" panose="020B0402020203020207" pitchFamily="50" charset="-128"/>
              <a:ea typeface="いろはマル Medium" panose="020B0402020203020207" pitchFamily="50" charset="-128"/>
              <a:cs typeface="いろはマル Medium" panose="020B0402020203020207" pitchFamily="50" charset="-128"/>
            </a:endParaRPr>
          </a:p>
        </p:txBody>
      </p:sp>
      <p:sp>
        <p:nvSpPr>
          <p:cNvPr id="44" name="テキスト ボックス 43">
            <a:extLst>
              <a:ext uri="{FF2B5EF4-FFF2-40B4-BE49-F238E27FC236}">
                <a16:creationId xmlns:a16="http://schemas.microsoft.com/office/drawing/2014/main" id="{72D782E2-CDB9-35C5-3CE7-B7FB67A8B981}"/>
              </a:ext>
            </a:extLst>
          </p:cNvPr>
          <p:cNvSpPr txBox="1"/>
          <p:nvPr/>
        </p:nvSpPr>
        <p:spPr>
          <a:xfrm>
            <a:off x="4627995" y="2488198"/>
            <a:ext cx="1920720" cy="415498"/>
          </a:xfrm>
          <a:prstGeom prst="rect">
            <a:avLst/>
          </a:prstGeom>
          <a:noFill/>
        </p:spPr>
        <p:txBody>
          <a:bodyPr wrap="square" rtlCol="0">
            <a:spAutoFit/>
          </a:bodyPr>
          <a:lstStyle/>
          <a:p>
            <a:r>
              <a:rPr kumimoji="1" lang="ja-JP" altLang="en-US" sz="1050" dirty="0">
                <a:solidFill>
                  <a:srgbClr val="FF0000"/>
                </a:solidFill>
              </a:rPr>
              <a:t>ど　ち　ら　も　可　！</a:t>
            </a:r>
            <a:endParaRPr kumimoji="1" lang="en-US" altLang="ja-JP" sz="1050" dirty="0">
              <a:solidFill>
                <a:srgbClr val="FF0000"/>
              </a:solidFill>
            </a:endParaRPr>
          </a:p>
          <a:p>
            <a:r>
              <a:rPr lang="ja-JP" altLang="en-US" sz="1050" dirty="0">
                <a:solidFill>
                  <a:srgbClr val="FF0000"/>
                </a:solidFill>
              </a:rPr>
              <a:t>ご興味のある方はお気軽に</a:t>
            </a:r>
            <a:endParaRPr lang="en-US" altLang="ja-JP" sz="1050" dirty="0">
              <a:solidFill>
                <a:srgbClr val="FF0000"/>
              </a:solidFill>
            </a:endParaRPr>
          </a:p>
        </p:txBody>
      </p:sp>
      <p:sp>
        <p:nvSpPr>
          <p:cNvPr id="18" name="六角形 17">
            <a:extLst>
              <a:ext uri="{FF2B5EF4-FFF2-40B4-BE49-F238E27FC236}">
                <a16:creationId xmlns:a16="http://schemas.microsoft.com/office/drawing/2014/main" id="{15531925-972A-14F4-356E-D23A897033A3}"/>
              </a:ext>
            </a:extLst>
          </p:cNvPr>
          <p:cNvSpPr/>
          <p:nvPr/>
        </p:nvSpPr>
        <p:spPr>
          <a:xfrm>
            <a:off x="3350385" y="448266"/>
            <a:ext cx="830159" cy="692856"/>
          </a:xfrm>
          <a:prstGeom prst="hexagon">
            <a:avLst/>
          </a:prstGeom>
          <a:solidFill>
            <a:srgbClr val="FFF899"/>
          </a:solidFill>
          <a:ln>
            <a:noFill/>
          </a:ln>
          <a:effectLst>
            <a:innerShdw blurRad="63500" dist="50800">
              <a:prstClr val="black">
                <a:alpha val="50000"/>
              </a:prstClr>
            </a:inn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0070C0"/>
                </a:solidFill>
                <a:latin typeface="UD デジタル 教科書体 NP-B" panose="02020700000000000000" pitchFamily="18" charset="-128"/>
                <a:ea typeface="UD デジタル 教科書体 NP-B" panose="02020700000000000000" pitchFamily="18" charset="-128"/>
              </a:rPr>
              <a:t>事前</a:t>
            </a:r>
            <a:endParaRPr kumimoji="1" lang="en-US" altLang="ja-JP" sz="1000" b="1" dirty="0">
              <a:solidFill>
                <a:srgbClr val="0070C0"/>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000" b="1" dirty="0">
                <a:solidFill>
                  <a:srgbClr val="0070C0"/>
                </a:solidFill>
                <a:latin typeface="UD デジタル 教科書体 NP-B" panose="02020700000000000000" pitchFamily="18" charset="-128"/>
                <a:ea typeface="UD デジタル 教科書体 NP-B" panose="02020700000000000000" pitchFamily="18" charset="-128"/>
              </a:rPr>
              <a:t>予約制</a:t>
            </a:r>
          </a:p>
        </p:txBody>
      </p:sp>
      <p:sp>
        <p:nvSpPr>
          <p:cNvPr id="24" name="六角形 23">
            <a:extLst>
              <a:ext uri="{FF2B5EF4-FFF2-40B4-BE49-F238E27FC236}">
                <a16:creationId xmlns:a16="http://schemas.microsoft.com/office/drawing/2014/main" id="{1D3BD43C-B65F-AEC2-4A8F-94FAAA1FC0ED}"/>
              </a:ext>
            </a:extLst>
          </p:cNvPr>
          <p:cNvSpPr/>
          <p:nvPr/>
        </p:nvSpPr>
        <p:spPr>
          <a:xfrm>
            <a:off x="3303168" y="2381410"/>
            <a:ext cx="581111" cy="484999"/>
          </a:xfrm>
          <a:prstGeom prst="hexagon">
            <a:avLst/>
          </a:prstGeom>
          <a:solidFill>
            <a:srgbClr val="FFF899"/>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0070C0"/>
                </a:solidFill>
                <a:latin typeface="UD デジタル 教科書体 NP-B" panose="02020700000000000000" pitchFamily="18" charset="-128"/>
                <a:ea typeface="UD デジタル 教科書体 NP-B" panose="02020700000000000000" pitchFamily="18" charset="-128"/>
              </a:rPr>
              <a:t>面接</a:t>
            </a:r>
            <a:endParaRPr lang="en-US" altLang="ja-JP" sz="800" b="1" dirty="0">
              <a:solidFill>
                <a:srgbClr val="0070C0"/>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800" b="1" dirty="0">
                <a:solidFill>
                  <a:srgbClr val="0070C0"/>
                </a:solidFill>
                <a:latin typeface="UD デジタル 教科書体 NP-B" panose="02020700000000000000" pitchFamily="18" charset="-128"/>
                <a:ea typeface="UD デジタル 教科書体 NP-B" panose="02020700000000000000" pitchFamily="18" charset="-128"/>
              </a:rPr>
              <a:t>のみ</a:t>
            </a:r>
            <a:endParaRPr kumimoji="1" lang="en-US" altLang="ja-JP" sz="800" b="1" dirty="0">
              <a:solidFill>
                <a:srgbClr val="0070C0"/>
              </a:solidFill>
              <a:latin typeface="UD デジタル 教科書体 NP-B" panose="02020700000000000000" pitchFamily="18" charset="-128"/>
              <a:ea typeface="UD デジタル 教科書体 NP-B" panose="02020700000000000000" pitchFamily="18" charset="-128"/>
            </a:endParaRPr>
          </a:p>
        </p:txBody>
      </p:sp>
      <p:sp>
        <p:nvSpPr>
          <p:cNvPr id="26" name="六角形 25">
            <a:extLst>
              <a:ext uri="{FF2B5EF4-FFF2-40B4-BE49-F238E27FC236}">
                <a16:creationId xmlns:a16="http://schemas.microsoft.com/office/drawing/2014/main" id="{E25FAFAF-5FE3-E2C6-5A2F-FF8DB4EBAEC0}"/>
              </a:ext>
            </a:extLst>
          </p:cNvPr>
          <p:cNvSpPr/>
          <p:nvPr/>
        </p:nvSpPr>
        <p:spPr>
          <a:xfrm>
            <a:off x="3903909" y="2379033"/>
            <a:ext cx="581111" cy="484999"/>
          </a:xfrm>
          <a:prstGeom prst="hexagon">
            <a:avLst/>
          </a:prstGeom>
          <a:solidFill>
            <a:srgbClr val="FFF899"/>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rgbClr val="0070C0"/>
                </a:solidFill>
                <a:latin typeface="UD デジタル 教科書体 NP-B" panose="02020700000000000000" pitchFamily="18" charset="-128"/>
                <a:ea typeface="UD デジタル 教科書体 NP-B" panose="02020700000000000000" pitchFamily="18" charset="-128"/>
              </a:rPr>
              <a:t>会社説明のみ</a:t>
            </a:r>
            <a:endParaRPr kumimoji="1" lang="en-US" altLang="ja-JP" sz="800" b="1" dirty="0">
              <a:solidFill>
                <a:srgbClr val="0070C0"/>
              </a:solidFill>
              <a:latin typeface="UD デジタル 教科書体 NP-B" panose="02020700000000000000" pitchFamily="18" charset="-128"/>
              <a:ea typeface="UD デジタル 教科書体 NP-B" panose="02020700000000000000" pitchFamily="18" charset="-128"/>
            </a:endParaRPr>
          </a:p>
        </p:txBody>
      </p:sp>
      <p:sp>
        <p:nvSpPr>
          <p:cNvPr id="15" name="テキスト ボックス 14">
            <a:extLst>
              <a:ext uri="{FF2B5EF4-FFF2-40B4-BE49-F238E27FC236}">
                <a16:creationId xmlns:a16="http://schemas.microsoft.com/office/drawing/2014/main" id="{0D5B2639-39CE-4F2C-E414-2E345FE2534F}"/>
              </a:ext>
            </a:extLst>
          </p:cNvPr>
          <p:cNvSpPr txBox="1"/>
          <p:nvPr/>
        </p:nvSpPr>
        <p:spPr>
          <a:xfrm>
            <a:off x="3531539" y="6216139"/>
            <a:ext cx="3261429" cy="246221"/>
          </a:xfrm>
          <a:prstGeom prst="rect">
            <a:avLst/>
          </a:prstGeom>
          <a:blipFill>
            <a:blip r:embed="rId5"/>
            <a:tile tx="0" ty="0" sx="100000" sy="100000" flip="none" algn="tl"/>
          </a:blipFill>
        </p:spPr>
        <p:txBody>
          <a:bodyPr wrap="square" rtlCol="0">
            <a:spAutoFit/>
          </a:bodyPr>
          <a:lstStyle/>
          <a:p>
            <a:r>
              <a:rPr kumimoji="1" lang="ja-JP" altLang="en-US" sz="1000" dirty="0">
                <a:solidFill>
                  <a:srgbClr val="002060"/>
                </a:solidFill>
                <a:latin typeface="UD デジタル 教科書体 N-R" panose="02020400000000000000" pitchFamily="17" charset="-128"/>
                <a:ea typeface="UD デジタル 教科書体 N-R" panose="02020400000000000000" pitchFamily="17" charset="-128"/>
              </a:rPr>
              <a:t>③慌てずにゆっくりと丁寧な誘導を心がけて😊</a:t>
            </a:r>
          </a:p>
        </p:txBody>
      </p:sp>
      <p:sp>
        <p:nvSpPr>
          <p:cNvPr id="31" name="六角形 30">
            <a:extLst>
              <a:ext uri="{FF2B5EF4-FFF2-40B4-BE49-F238E27FC236}">
                <a16:creationId xmlns:a16="http://schemas.microsoft.com/office/drawing/2014/main" id="{9E5EFAB3-D6A9-5BB6-FB7C-197404CD6AC4}"/>
              </a:ext>
            </a:extLst>
          </p:cNvPr>
          <p:cNvSpPr/>
          <p:nvPr/>
        </p:nvSpPr>
        <p:spPr>
          <a:xfrm>
            <a:off x="3333856" y="8014575"/>
            <a:ext cx="1517404" cy="764557"/>
          </a:xfrm>
          <a:prstGeom prst="hexagon">
            <a:avLst/>
          </a:prstGeom>
          <a:solidFill>
            <a:srgbClr val="FFF899"/>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rgbClr val="0070C0"/>
                </a:solidFill>
                <a:latin typeface="UD デジタル 教科書体 NP-B" panose="02020700000000000000" pitchFamily="18" charset="-128"/>
                <a:ea typeface="UD デジタル 教科書体 NP-B" panose="02020700000000000000" pitchFamily="18" charset="-128"/>
              </a:rPr>
              <a:t>研修・教育の制度も整っていますので、「警備業ははじめて」という方もご安心下さい</a:t>
            </a:r>
          </a:p>
        </p:txBody>
      </p:sp>
      <p:pic>
        <p:nvPicPr>
          <p:cNvPr id="42" name="図 41" descr="帽子をかぶった男性たち&#10;&#10;AI によって生成されたコンテンツは間違っている可能性があります。">
            <a:extLst>
              <a:ext uri="{FF2B5EF4-FFF2-40B4-BE49-F238E27FC236}">
                <a16:creationId xmlns:a16="http://schemas.microsoft.com/office/drawing/2014/main" id="{01747949-3893-8DB0-14FA-C3F4D04F5BB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6977" y="9605"/>
            <a:ext cx="3141912" cy="2350127"/>
          </a:xfrm>
          <a:prstGeom prst="rect">
            <a:avLst/>
          </a:prstGeom>
        </p:spPr>
      </p:pic>
    </p:spTree>
    <p:extLst>
      <p:ext uri="{BB962C8B-B14F-4D97-AF65-F5344CB8AC3E}">
        <p14:creationId xmlns:p14="http://schemas.microsoft.com/office/powerpoint/2010/main" val="9000708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460</Words>
  <PresentationFormat>A4 210 x 297 mm</PresentationFormat>
  <Paragraphs>73</Paragraphs>
  <Slides>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UD デジタル 教科書体 N-B</vt:lpstr>
      <vt:lpstr>UD デジタル 教科書体 NK-R</vt:lpstr>
      <vt:lpstr>UD デジタル 教科書体 NP-B</vt:lpstr>
      <vt:lpstr>UD デジタル 教科書体 NP-R</vt:lpstr>
      <vt:lpstr>UD デジタル 教科書体 N-R</vt:lpstr>
      <vt:lpstr>いろはマル Light</vt:lpstr>
      <vt:lpstr>いろはマル Medium</vt:lpstr>
      <vt:lpstr>游ゴシック</vt:lpstr>
      <vt:lpstr>游ゴシック Light</vt:lpstr>
      <vt:lpstr>游ゴシック Medium</vt:lpstr>
      <vt:lpstr>游明朝 Demibold</vt:lpstr>
      <vt:lpstr>Arial</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