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sldIdLst>
    <p:sldId id="269" r:id="rId2"/>
    <p:sldId id="270" r:id="rId3"/>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6">
          <p15:clr>
            <a:srgbClr val="A4A3A4"/>
          </p15:clr>
        </p15:guide>
        <p15:guide id="2" pos="255">
          <p15:clr>
            <a:srgbClr val="A4A3A4"/>
          </p15:clr>
        </p15:guide>
        <p15:guide id="3" pos="420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髙倉 俊二(takakura-shunji)" initials="髙倉" lastIdx="4" clrIdx="0">
    <p:extLst>
      <p:ext uri="{19B8F6BF-5375-455C-9EA6-DF929625EA0E}">
        <p15:presenceInfo xmlns:p15="http://schemas.microsoft.com/office/powerpoint/2012/main" userId="S-1-5-21-4175116151-3849908774-3845857867-399803" providerId="AD"/>
      </p:ext>
    </p:extLst>
  </p:cmAuthor>
  <p:cmAuthor id="2" name="矢吹 陽子(yabuki-youko)" initials="矢吹" lastIdx="4" clrIdx="1">
    <p:extLst>
      <p:ext uri="{19B8F6BF-5375-455C-9EA6-DF929625EA0E}">
        <p15:presenceInfo xmlns:p15="http://schemas.microsoft.com/office/powerpoint/2012/main" userId="S-1-5-21-4175116151-3849908774-3845857867-40931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050"/>
    <a:srgbClr val="4BACC6"/>
    <a:srgbClr val="F5B800"/>
    <a:srgbClr val="FDF3B9"/>
    <a:srgbClr val="DB4D6D"/>
    <a:srgbClr val="00CC66"/>
    <a:srgbClr val="E2F2F6"/>
    <a:srgbClr val="B7DEE8"/>
    <a:srgbClr val="DBEEF4"/>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66" autoAdjust="0"/>
    <p:restoredTop sz="96130" autoAdjust="0"/>
  </p:normalViewPr>
  <p:slideViewPr>
    <p:cSldViewPr>
      <p:cViewPr>
        <p:scale>
          <a:sx n="125" d="100"/>
          <a:sy n="125" d="100"/>
        </p:scale>
        <p:origin x="2238" y="90"/>
      </p:cViewPr>
      <p:guideLst>
        <p:guide orient="horz" pos="126"/>
        <p:guide pos="255"/>
        <p:guide pos="420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9489984B-24C4-448E-ADB0-125826BD447E}" type="datetimeFigureOut">
              <a:rPr kumimoji="1" lang="ja-JP" altLang="en-US" smtClean="0"/>
              <a:t>2024/1/24</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C605FE54-5B65-4A29-A52D-FDEBC7DC4E35}" type="slidenum">
              <a:rPr kumimoji="1" lang="ja-JP" altLang="en-US" smtClean="0"/>
              <a:t>‹#›</a:t>
            </a:fld>
            <a:endParaRPr kumimoji="1" lang="ja-JP" altLang="en-US"/>
          </a:p>
        </p:txBody>
      </p:sp>
    </p:spTree>
    <p:extLst>
      <p:ext uri="{BB962C8B-B14F-4D97-AF65-F5344CB8AC3E}">
        <p14:creationId xmlns:p14="http://schemas.microsoft.com/office/powerpoint/2010/main" val="19791788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57250" y="1621191"/>
            <a:ext cx="5143500" cy="3448756"/>
          </a:xfrm>
        </p:spPr>
        <p:txBody>
          <a:bodyPr anchor="b"/>
          <a:lstStyle>
            <a:lvl1pPr algn="ctr">
              <a:defRPr sz="3375"/>
            </a:lvl1pPr>
          </a:lstStyle>
          <a:p>
            <a:r>
              <a:rPr kumimoji="1" lang="ja-JP" altLang="en-US"/>
              <a:t>マスター タイトルの書式設定</a:t>
            </a:r>
          </a:p>
        </p:txBody>
      </p:sp>
      <p:sp>
        <p:nvSpPr>
          <p:cNvPr id="3" name="サブタイトル 2"/>
          <p:cNvSpPr>
            <a:spLocks noGrp="1"/>
          </p:cNvSpPr>
          <p:nvPr>
            <p:ph type="subTitle" idx="1"/>
          </p:nvPr>
        </p:nvSpPr>
        <p:spPr>
          <a:xfrm>
            <a:off x="857250" y="5202944"/>
            <a:ext cx="5143500" cy="2391656"/>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2024/1/24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0864273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2024/1/24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4487987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07756" y="527403"/>
            <a:ext cx="1478756" cy="8394877"/>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71487" y="527403"/>
            <a:ext cx="4350544" cy="8394877"/>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2024/1/24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888948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2024/1/24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999820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467916" y="2469622"/>
            <a:ext cx="5915025" cy="4120620"/>
          </a:xfrm>
        </p:spPr>
        <p:txBody>
          <a:bodyPr anchor="b"/>
          <a:lstStyle>
            <a:lvl1pPr>
              <a:defRPr sz="3375"/>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67916" y="6629225"/>
            <a:ext cx="5915025" cy="216693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2024/1/24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566686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71488" y="2637014"/>
            <a:ext cx="2914650" cy="628526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71863" y="2637014"/>
            <a:ext cx="2914650" cy="628526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2024/1/24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32479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527404"/>
            <a:ext cx="5915025" cy="1914702"/>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72381" y="2428347"/>
            <a:ext cx="2901255"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72381" y="3618442"/>
            <a:ext cx="2901255" cy="532218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71863" y="2428347"/>
            <a:ext cx="2915543"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71863" y="3618442"/>
            <a:ext cx="2915543" cy="532218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372D545-8467-428C-B4B7-668AFE11EB3F}" type="datetimeFigureOut">
              <a:rPr kumimoji="1" lang="ja-JP" altLang="en-US" smtClean="0"/>
              <a:t>2024/1/24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852199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372D545-8467-428C-B4B7-668AFE11EB3F}" type="datetimeFigureOut">
              <a:rPr kumimoji="1" lang="ja-JP" altLang="en-US" smtClean="0"/>
              <a:t>2024/1/24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781096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372D545-8467-428C-B4B7-668AFE11EB3F}" type="datetimeFigureOut">
              <a:rPr kumimoji="1" lang="ja-JP" altLang="en-US" smtClean="0"/>
              <a:t>2024/1/24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552847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660400"/>
            <a:ext cx="2211883" cy="2311400"/>
          </a:xfrm>
        </p:spPr>
        <p:txBody>
          <a:bodyPr anchor="b"/>
          <a:lstStyle>
            <a:lvl1pPr>
              <a:defRPr sz="1800"/>
            </a:lvl1pPr>
          </a:lstStyle>
          <a:p>
            <a:r>
              <a:rPr kumimoji="1" lang="ja-JP" altLang="en-US"/>
              <a:t>マスター タイトルの書式設定</a:t>
            </a:r>
          </a:p>
        </p:txBody>
      </p:sp>
      <p:sp>
        <p:nvSpPr>
          <p:cNvPr id="3" name="コンテンツ プレースホルダー 2"/>
          <p:cNvSpPr>
            <a:spLocks noGrp="1"/>
          </p:cNvSpPr>
          <p:nvPr>
            <p:ph idx="1"/>
          </p:nvPr>
        </p:nvSpPr>
        <p:spPr>
          <a:xfrm>
            <a:off x="2915543" y="1426281"/>
            <a:ext cx="3471863" cy="7039681"/>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2024/1/24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451628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660400"/>
            <a:ext cx="2211883" cy="2311400"/>
          </a:xfrm>
        </p:spPr>
        <p:txBody>
          <a:bodyPr anchor="b"/>
          <a:lstStyle>
            <a:lvl1pPr>
              <a:defRPr sz="1800"/>
            </a:lvl1pPr>
          </a:lstStyle>
          <a:p>
            <a:r>
              <a:rPr kumimoji="1" lang="ja-JP" altLang="en-US"/>
              <a:t>マスター タイトルの書式設定</a:t>
            </a:r>
          </a:p>
        </p:txBody>
      </p:sp>
      <p:sp>
        <p:nvSpPr>
          <p:cNvPr id="3" name="図プレースホルダー 2"/>
          <p:cNvSpPr>
            <a:spLocks noGrp="1"/>
          </p:cNvSpPr>
          <p:nvPr>
            <p:ph type="pic" idx="1"/>
          </p:nvPr>
        </p:nvSpPr>
        <p:spPr>
          <a:xfrm>
            <a:off x="2915543" y="1426281"/>
            <a:ext cx="3471863" cy="7039681"/>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kumimoji="1" lang="ja-JP" altLang="en-US"/>
          </a:p>
        </p:txBody>
      </p:sp>
      <p:sp>
        <p:nvSpPr>
          <p:cNvPr id="4" name="テキスト プレースホルダー 3"/>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2024/1/24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765435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71488" y="527404"/>
            <a:ext cx="5915025" cy="1914702"/>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71488" y="9181395"/>
            <a:ext cx="1543050" cy="527403"/>
          </a:xfrm>
          <a:prstGeom prst="rect">
            <a:avLst/>
          </a:prstGeom>
        </p:spPr>
        <p:txBody>
          <a:bodyPr vert="horz" lIns="91440" tIns="45720" rIns="91440" bIns="45720" rtlCol="0" anchor="ctr"/>
          <a:lstStyle>
            <a:lvl1pPr algn="l">
              <a:defRPr sz="675">
                <a:solidFill>
                  <a:schemeClr val="tx1">
                    <a:tint val="75000"/>
                  </a:schemeClr>
                </a:solidFill>
              </a:defRPr>
            </a:lvl1pPr>
          </a:lstStyle>
          <a:p>
            <a:fld id="{7372D545-8467-428C-B4B7-668AFE11EB3F}" type="datetimeFigureOut">
              <a:rPr kumimoji="1" lang="ja-JP" altLang="en-US" smtClean="0"/>
              <a:t>2024/1/24</a:t>
            </a:fld>
            <a:endParaRPr kumimoji="1" lang="ja-JP" altLang="en-US"/>
          </a:p>
        </p:txBody>
      </p:sp>
      <p:sp>
        <p:nvSpPr>
          <p:cNvPr id="5" name="フッター プレースホルダー 4"/>
          <p:cNvSpPr>
            <a:spLocks noGrp="1"/>
          </p:cNvSpPr>
          <p:nvPr>
            <p:ph type="ftr" sz="quarter" idx="3"/>
          </p:nvPr>
        </p:nvSpPr>
        <p:spPr>
          <a:xfrm>
            <a:off x="2271713" y="9181395"/>
            <a:ext cx="2314575" cy="52740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843463" y="9181395"/>
            <a:ext cx="1543050" cy="527403"/>
          </a:xfrm>
          <a:prstGeom prst="rect">
            <a:avLst/>
          </a:prstGeom>
        </p:spPr>
        <p:txBody>
          <a:bodyPr vert="horz" lIns="91440" tIns="45720" rIns="91440" bIns="45720" rtlCol="0" anchor="ctr"/>
          <a:lstStyle>
            <a:lvl1pPr algn="r">
              <a:defRPr sz="675">
                <a:solidFill>
                  <a:schemeClr val="tx1">
                    <a:tint val="75000"/>
                  </a:schemeClr>
                </a:solidFill>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79087610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514350" rtl="0" eaLnBrk="1" latinLnBrk="0" hangingPunct="1">
        <a:lnSpc>
          <a:spcPct val="90000"/>
        </a:lnSpc>
        <a:spcBef>
          <a:spcPct val="0"/>
        </a:spcBef>
        <a:buNone/>
        <a:defRPr kumimoji="1"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kumimoji="1"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kumimoji="1"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kumimoji="1"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9pPr>
    </p:bodyStyle>
    <p:otherStyle>
      <a:defPPr>
        <a:defRPr lang="ja-JP"/>
      </a:defPPr>
      <a:lvl1pPr marL="0" algn="l" defTabSz="514350" rtl="0" eaLnBrk="1" latinLnBrk="0" hangingPunct="1">
        <a:defRPr kumimoji="1" sz="1013" kern="1200">
          <a:solidFill>
            <a:schemeClr val="tx1"/>
          </a:solidFill>
          <a:latin typeface="+mn-lt"/>
          <a:ea typeface="+mn-ea"/>
          <a:cs typeface="+mn-cs"/>
        </a:defRPr>
      </a:lvl1pPr>
      <a:lvl2pPr marL="257175" algn="l" defTabSz="514350" rtl="0" eaLnBrk="1" latinLnBrk="0" hangingPunct="1">
        <a:defRPr kumimoji="1" sz="1013" kern="1200">
          <a:solidFill>
            <a:schemeClr val="tx1"/>
          </a:solidFill>
          <a:latin typeface="+mn-lt"/>
          <a:ea typeface="+mn-ea"/>
          <a:cs typeface="+mn-cs"/>
        </a:defRPr>
      </a:lvl2pPr>
      <a:lvl3pPr marL="514350" algn="l" defTabSz="514350" rtl="0" eaLnBrk="1" latinLnBrk="0" hangingPunct="1">
        <a:defRPr kumimoji="1" sz="1013" kern="1200">
          <a:solidFill>
            <a:schemeClr val="tx1"/>
          </a:solidFill>
          <a:latin typeface="+mn-lt"/>
          <a:ea typeface="+mn-ea"/>
          <a:cs typeface="+mn-cs"/>
        </a:defRPr>
      </a:lvl3pPr>
      <a:lvl4pPr marL="771525" algn="l" defTabSz="514350" rtl="0" eaLnBrk="1" latinLnBrk="0" hangingPunct="1">
        <a:defRPr kumimoji="1" sz="1013" kern="1200">
          <a:solidFill>
            <a:schemeClr val="tx1"/>
          </a:solidFill>
          <a:latin typeface="+mn-lt"/>
          <a:ea typeface="+mn-ea"/>
          <a:cs typeface="+mn-cs"/>
        </a:defRPr>
      </a:lvl4pPr>
      <a:lvl5pPr marL="1028700" algn="l" defTabSz="514350" rtl="0" eaLnBrk="1" latinLnBrk="0" hangingPunct="1">
        <a:defRPr kumimoji="1" sz="1013" kern="1200">
          <a:solidFill>
            <a:schemeClr val="tx1"/>
          </a:solidFill>
          <a:latin typeface="+mn-lt"/>
          <a:ea typeface="+mn-ea"/>
          <a:cs typeface="+mn-cs"/>
        </a:defRPr>
      </a:lvl5pPr>
      <a:lvl6pPr marL="1285875" algn="l" defTabSz="514350" rtl="0" eaLnBrk="1" latinLnBrk="0" hangingPunct="1">
        <a:defRPr kumimoji="1" sz="1013" kern="1200">
          <a:solidFill>
            <a:schemeClr val="tx1"/>
          </a:solidFill>
          <a:latin typeface="+mn-lt"/>
          <a:ea typeface="+mn-ea"/>
          <a:cs typeface="+mn-cs"/>
        </a:defRPr>
      </a:lvl6pPr>
      <a:lvl7pPr marL="1543050" algn="l" defTabSz="514350" rtl="0" eaLnBrk="1" latinLnBrk="0" hangingPunct="1">
        <a:defRPr kumimoji="1" sz="1013" kern="1200">
          <a:solidFill>
            <a:schemeClr val="tx1"/>
          </a:solidFill>
          <a:latin typeface="+mn-lt"/>
          <a:ea typeface="+mn-ea"/>
          <a:cs typeface="+mn-cs"/>
        </a:defRPr>
      </a:lvl7pPr>
      <a:lvl8pPr marL="1800225" algn="l" defTabSz="514350" rtl="0" eaLnBrk="1" latinLnBrk="0" hangingPunct="1">
        <a:defRPr kumimoji="1" sz="1013" kern="1200">
          <a:solidFill>
            <a:schemeClr val="tx1"/>
          </a:solidFill>
          <a:latin typeface="+mn-lt"/>
          <a:ea typeface="+mn-ea"/>
          <a:cs typeface="+mn-cs"/>
        </a:defRPr>
      </a:lvl8pPr>
      <a:lvl9pPr marL="2057400" algn="l" defTabSz="514350" rtl="0" eaLnBrk="1" latinLnBrk="0" hangingPunct="1">
        <a:defRPr kumimoji="1"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二等辺三角形 5">
            <a:extLst>
              <a:ext uri="{FF2B5EF4-FFF2-40B4-BE49-F238E27FC236}">
                <a16:creationId xmlns:a16="http://schemas.microsoft.com/office/drawing/2014/main" id="{CC936BA5-78E0-4429-ADBA-32D491511524}"/>
              </a:ext>
            </a:extLst>
          </p:cNvPr>
          <p:cNvSpPr/>
          <p:nvPr/>
        </p:nvSpPr>
        <p:spPr>
          <a:xfrm>
            <a:off x="404813" y="3584848"/>
            <a:ext cx="216037" cy="324000"/>
          </a:xfrm>
          <a:prstGeom prst="triangle">
            <a:avLst/>
          </a:prstGeom>
          <a:solidFill>
            <a:srgbClr val="F5B800"/>
          </a:solidFill>
          <a:ln>
            <a:solidFill>
              <a:srgbClr val="F5B8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角丸四角形 41"/>
          <p:cNvSpPr/>
          <p:nvPr/>
        </p:nvSpPr>
        <p:spPr>
          <a:xfrm>
            <a:off x="-9000" y="108000"/>
            <a:ext cx="6876000" cy="2457644"/>
          </a:xfrm>
          <a:prstGeom prst="rect">
            <a:avLst/>
          </a:prstGeom>
          <a:gradFill>
            <a:gsLst>
              <a:gs pos="20000">
                <a:srgbClr val="4BACC6"/>
              </a:gs>
              <a:gs pos="0">
                <a:srgbClr val="4BACC6"/>
              </a:gs>
              <a:gs pos="72000">
                <a:srgbClr val="B7DEE8"/>
              </a:gs>
              <a:gs pos="99583">
                <a:schemeClr val="bg1"/>
              </a:gs>
            </a:gsLst>
            <a:lin ang="5400000" scaled="0"/>
          </a:gradFill>
          <a:ln w="53975"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3" name="正方形/長方形 72"/>
          <p:cNvSpPr/>
          <p:nvPr/>
        </p:nvSpPr>
        <p:spPr>
          <a:xfrm>
            <a:off x="45000" y="9017252"/>
            <a:ext cx="6768000" cy="575918"/>
          </a:xfrm>
          <a:prstGeom prst="rect">
            <a:avLst/>
          </a:prstGeom>
          <a:ln>
            <a:noFill/>
          </a:ln>
        </p:spPr>
        <p:txBody>
          <a:bodyPr wrap="square" lIns="108000" tIns="72000" rIns="108000">
            <a:spAutoFit/>
          </a:bodyPr>
          <a:lstStyle/>
          <a:p>
            <a:pPr>
              <a:lnSpc>
                <a:spcPct val="110000"/>
              </a:lnSpc>
            </a:pPr>
            <a:r>
              <a:rPr lang="en-US" altLang="ja-JP" sz="9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ja-JP" sz="900" b="1" dirty="0">
                <a:latin typeface="メイリオ" panose="020B0604030504040204" pitchFamily="50" charset="-128"/>
                <a:ea typeface="メイリオ" panose="020B0604030504040204" pitchFamily="50" charset="-128"/>
                <a:cs typeface="メイリオ" panose="020B0604030504040204" pitchFamily="50" charset="-128"/>
              </a:rPr>
              <a:t>主唱</a:t>
            </a:r>
            <a:r>
              <a:rPr lang="en-US" altLang="ja-JP" sz="9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ja-JP" sz="900" dirty="0">
                <a:latin typeface="メイリオ" panose="020B0604030504040204" pitchFamily="50" charset="-128"/>
                <a:ea typeface="メイリオ" panose="020B0604030504040204" pitchFamily="50" charset="-128"/>
                <a:cs typeface="メイリオ" panose="020B0604030504040204" pitchFamily="50" charset="-128"/>
              </a:rPr>
              <a:t>厚生労働省、中央労働災害防止協会、建設業労働災害防止協会、陸上貨物運送事業労働災害防止協会、港湾貨物運送事業労働災害防止協会、林業・木材製造業労働災害防止協会、一般社団法人日本労働安全衛生コンサルタント会、一般社団法人全国警備業協会</a:t>
            </a:r>
            <a:r>
              <a:rPr lang="en-US" altLang="ja-JP" sz="9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900" b="1" dirty="0">
                <a:latin typeface="メイリオ" panose="020B0604030504040204" pitchFamily="50" charset="-128"/>
                <a:ea typeface="メイリオ" panose="020B0604030504040204" pitchFamily="50" charset="-128"/>
                <a:cs typeface="メイリオ" panose="020B0604030504040204" pitchFamily="50" charset="-128"/>
              </a:rPr>
              <a:t>協賛</a:t>
            </a:r>
            <a:r>
              <a:rPr lang="en-US" altLang="ja-JP" sz="9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ja-JP" sz="900" dirty="0">
                <a:latin typeface="メイリオ" panose="020B0604030504040204" pitchFamily="50" charset="-128"/>
                <a:ea typeface="メイリオ" panose="020B0604030504040204" pitchFamily="50" charset="-128"/>
                <a:cs typeface="メイリオ" panose="020B0604030504040204" pitchFamily="50" charset="-128"/>
              </a:rPr>
              <a:t>公益社団法人日本保安用品協会、一般社団法人日本電気計測器工業会</a:t>
            </a:r>
            <a:r>
              <a:rPr lang="en-US" altLang="ja-JP" sz="9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b="1" dirty="0">
                <a:latin typeface="メイリオ" panose="020B0604030504040204" pitchFamily="50" charset="-128"/>
                <a:ea typeface="メイリオ" panose="020B0604030504040204" pitchFamily="50" charset="-128"/>
                <a:cs typeface="メイリオ" panose="020B0604030504040204" pitchFamily="50" charset="-128"/>
              </a:rPr>
              <a:t>後援</a:t>
            </a:r>
            <a:r>
              <a:rPr lang="en-US" altLang="ja-JP" sz="9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関係省庁（予定）</a:t>
            </a:r>
            <a:endParaRPr lang="ja-JP" altLang="ja-JP" sz="900"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74" name="表 73"/>
          <p:cNvGraphicFramePr>
            <a:graphicFrameLocks noGrp="1"/>
          </p:cNvGraphicFramePr>
          <p:nvPr>
            <p:extLst>
              <p:ext uri="{D42A27DB-BD31-4B8C-83A1-F6EECF244321}">
                <p14:modId xmlns:p14="http://schemas.microsoft.com/office/powerpoint/2010/main" val="2379449361"/>
              </p:ext>
            </p:extLst>
          </p:nvPr>
        </p:nvGraphicFramePr>
        <p:xfrm>
          <a:off x="116632" y="3080792"/>
          <a:ext cx="5400000" cy="325958"/>
        </p:xfrm>
        <a:graphic>
          <a:graphicData uri="http://schemas.openxmlformats.org/drawingml/2006/table">
            <a:tbl>
              <a:tblPr firstRow="1" bandRow="1">
                <a:tableStyleId>{5940675A-B579-460E-94D1-54222C63F5DA}</a:tableStyleId>
              </a:tblPr>
              <a:tblGrid>
                <a:gridCol w="900000">
                  <a:extLst>
                    <a:ext uri="{9D8B030D-6E8A-4147-A177-3AD203B41FA5}">
                      <a16:colId xmlns:a16="http://schemas.microsoft.com/office/drawing/2014/main" val="20000"/>
                    </a:ext>
                  </a:extLst>
                </a:gridCol>
                <a:gridCol w="900000">
                  <a:extLst>
                    <a:ext uri="{9D8B030D-6E8A-4147-A177-3AD203B41FA5}">
                      <a16:colId xmlns:a16="http://schemas.microsoft.com/office/drawing/2014/main" val="20001"/>
                    </a:ext>
                  </a:extLst>
                </a:gridCol>
                <a:gridCol w="900000">
                  <a:extLst>
                    <a:ext uri="{9D8B030D-6E8A-4147-A177-3AD203B41FA5}">
                      <a16:colId xmlns:a16="http://schemas.microsoft.com/office/drawing/2014/main" val="20002"/>
                    </a:ext>
                  </a:extLst>
                </a:gridCol>
                <a:gridCol w="900000">
                  <a:extLst>
                    <a:ext uri="{9D8B030D-6E8A-4147-A177-3AD203B41FA5}">
                      <a16:colId xmlns:a16="http://schemas.microsoft.com/office/drawing/2014/main" val="20003"/>
                    </a:ext>
                  </a:extLst>
                </a:gridCol>
                <a:gridCol w="900000">
                  <a:extLst>
                    <a:ext uri="{9D8B030D-6E8A-4147-A177-3AD203B41FA5}">
                      <a16:colId xmlns:a16="http://schemas.microsoft.com/office/drawing/2014/main" val="20004"/>
                    </a:ext>
                  </a:extLst>
                </a:gridCol>
                <a:gridCol w="900000">
                  <a:extLst>
                    <a:ext uri="{9D8B030D-6E8A-4147-A177-3AD203B41FA5}">
                      <a16:colId xmlns:a16="http://schemas.microsoft.com/office/drawing/2014/main" val="20005"/>
                    </a:ext>
                  </a:extLst>
                </a:gridCol>
              </a:tblGrid>
              <a:tr h="325958">
                <a:tc>
                  <a:txBody>
                    <a:bodyPr/>
                    <a:lstStyle/>
                    <a:p>
                      <a:pPr algn="ctr"/>
                      <a:r>
                        <a:rPr kumimoji="1" lang="en-US" altLang="ja-JP" sz="1200" b="1" spc="200" baseline="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200" b="1" spc="200" baseline="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月</a:t>
                      </a:r>
                      <a:endParaRPr kumimoji="1" lang="en-US" altLang="ja-JP" sz="1200" b="1" spc="200" baseline="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0" marR="108000" marT="72000" marB="360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5B800"/>
                    </a:solidFill>
                  </a:tcPr>
                </a:tc>
                <a:tc>
                  <a:txBody>
                    <a:bodyPr/>
                    <a:lstStyle/>
                    <a:p>
                      <a:pPr algn="ctr"/>
                      <a:r>
                        <a:rPr kumimoji="1" lang="ja-JP" altLang="en-US" sz="1200" b="1" spc="200" baseline="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５月</a:t>
                      </a:r>
                    </a:p>
                  </a:txBody>
                  <a:tcPr marL="108000" marR="108000" marT="72000" marB="360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4BACC6"/>
                    </a:solidFill>
                  </a:tcPr>
                </a:tc>
                <a:tc>
                  <a:txBody>
                    <a:bodyPr/>
                    <a:lstStyle/>
                    <a:p>
                      <a:pPr algn="ctr"/>
                      <a:r>
                        <a:rPr kumimoji="1" lang="ja-JP" altLang="en-US" sz="1200" b="1" spc="200" baseline="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６月</a:t>
                      </a:r>
                    </a:p>
                  </a:txBody>
                  <a:tcPr marL="108000" marR="108000" marT="72000" marB="36000" anchor="ctr">
                    <a:lnL w="19050" cap="flat" cmpd="sng" algn="ctr">
                      <a:solidFill>
                        <a:schemeClr val="bg1"/>
                      </a:solidFill>
                      <a:prstDash val="solid"/>
                      <a:round/>
                      <a:headEnd type="none" w="med" len="med"/>
                      <a:tailEnd type="none" w="med" len="med"/>
                    </a:lnL>
                    <a:lnR w="28575" cap="flat" cmpd="sng" algn="ctr">
                      <a:solidFill>
                        <a:srgbClr val="FF0000"/>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4BACC6"/>
                    </a:solidFill>
                  </a:tcPr>
                </a:tc>
                <a:tc>
                  <a:txBody>
                    <a:bodyPr/>
                    <a:lstStyle/>
                    <a:p>
                      <a:pPr algn="ctr"/>
                      <a:r>
                        <a:rPr kumimoji="1" lang="ja-JP" altLang="en-US" sz="1200" b="1" spc="200" baseline="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７月</a:t>
                      </a:r>
                      <a:endParaRPr kumimoji="1" lang="en-US" altLang="ja-JP" sz="1200" b="1" spc="200" baseline="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0" marR="108000" marT="72000" marB="36000" anchor="ct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solidFill>
                      <a:srgbClr val="FF5050"/>
                    </a:solidFill>
                  </a:tcPr>
                </a:tc>
                <a:tc>
                  <a:txBody>
                    <a:bodyPr/>
                    <a:lstStyle/>
                    <a:p>
                      <a:pPr algn="ctr"/>
                      <a:r>
                        <a:rPr kumimoji="1" lang="ja-JP" altLang="en-US" sz="1200" b="1" spc="200" baseline="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８月</a:t>
                      </a:r>
                    </a:p>
                  </a:txBody>
                  <a:tcPr marL="108000" marR="108000" marT="72000" marB="36000" anchor="ctr">
                    <a:lnL w="28575" cap="flat" cmpd="sng" algn="ctr">
                      <a:solidFill>
                        <a:srgbClr val="FF0000"/>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4BACC6"/>
                    </a:solidFill>
                  </a:tcPr>
                </a:tc>
                <a:tc>
                  <a:txBody>
                    <a:bodyPr/>
                    <a:lstStyle/>
                    <a:p>
                      <a:pPr algn="ctr"/>
                      <a:r>
                        <a:rPr kumimoji="1" lang="ja-JP" altLang="en-US" sz="1200" b="1" spc="200" baseline="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９月</a:t>
                      </a:r>
                    </a:p>
                  </a:txBody>
                  <a:tcPr marL="108000" marR="108000" marT="72000" marB="360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4BACC6"/>
                    </a:solidFill>
                  </a:tcPr>
                </a:tc>
                <a:extLst>
                  <a:ext uri="{0D108BD9-81ED-4DB2-BD59-A6C34878D82A}">
                    <a16:rowId xmlns:a16="http://schemas.microsoft.com/office/drawing/2014/main" val="10000"/>
                  </a:ext>
                </a:extLst>
              </a:tr>
            </a:tbl>
          </a:graphicData>
        </a:graphic>
      </p:graphicFrame>
      <p:sp>
        <p:nvSpPr>
          <p:cNvPr id="91" name="テキスト ボックス 90"/>
          <p:cNvSpPr txBox="1"/>
          <p:nvPr/>
        </p:nvSpPr>
        <p:spPr>
          <a:xfrm>
            <a:off x="6027324" y="9659779"/>
            <a:ext cx="830676" cy="246221"/>
          </a:xfrm>
          <a:prstGeom prst="rect">
            <a:avLst/>
          </a:prstGeom>
          <a:noFill/>
        </p:spPr>
        <p:txBody>
          <a:bodyPr wrap="none" rtlCol="0">
            <a:spAutoFit/>
          </a:bodyPr>
          <a:lstStyle/>
          <a:p>
            <a:pPr algn="r"/>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000" dirty="0">
                <a:latin typeface="メイリオ" panose="020B0604030504040204" pitchFamily="50" charset="-128"/>
                <a:ea typeface="メイリオ" panose="020B0604030504040204" pitchFamily="50" charset="-128"/>
                <a:cs typeface="メイリオ" panose="020B0604030504040204" pitchFamily="50" charset="-128"/>
              </a:rPr>
              <a:t>R</a:t>
            </a:r>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６</a:t>
            </a:r>
            <a:r>
              <a:rPr kumimoji="1" lang="en-US" altLang="ja-JP" sz="10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２）</a:t>
            </a:r>
            <a:endParaRPr kumimoji="1"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30" name="図 129"/>
          <p:cNvPicPr>
            <a:picLocks noChangeAspect="1" noChangeArrowheads="1"/>
          </p:cNvPicPr>
          <p:nvPr/>
        </p:nvPicPr>
        <p:blipFill>
          <a:blip r:embed="rId2" cstate="print"/>
          <a:srcRect/>
          <a:stretch>
            <a:fillRect/>
          </a:stretch>
        </p:blipFill>
        <p:spPr bwMode="auto">
          <a:xfrm>
            <a:off x="1844824" y="9614400"/>
            <a:ext cx="259200" cy="291600"/>
          </a:xfrm>
          <a:prstGeom prst="rect">
            <a:avLst/>
          </a:prstGeom>
          <a:noFill/>
          <a:ln w="9525">
            <a:noFill/>
            <a:miter lim="800000"/>
            <a:headEnd/>
            <a:tailEnd/>
          </a:ln>
        </p:spPr>
      </p:pic>
      <p:sp>
        <p:nvSpPr>
          <p:cNvPr id="11" name="テキスト ボックス 10"/>
          <p:cNvSpPr txBox="1"/>
          <p:nvPr/>
        </p:nvSpPr>
        <p:spPr>
          <a:xfrm>
            <a:off x="2063545" y="9617853"/>
            <a:ext cx="3741719" cy="288147"/>
          </a:xfrm>
          <a:prstGeom prst="rect">
            <a:avLst/>
          </a:prstGeom>
          <a:noFill/>
        </p:spPr>
        <p:txBody>
          <a:bodyPr wrap="square" lIns="108000" tIns="72000" rIns="108000" rtlCol="0">
            <a:spAutoFit/>
          </a:bodyPr>
          <a:lstStyle/>
          <a:p>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厚生労働省・都道府県労働局・労働基準監督署　</a:t>
            </a:r>
            <a:endParaRPr kumimoji="1" lang="ja-JP" altLang="en-US" sz="11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2" name="テキスト ボックス 131"/>
          <p:cNvSpPr txBox="1"/>
          <p:nvPr/>
        </p:nvSpPr>
        <p:spPr>
          <a:xfrm>
            <a:off x="1603386" y="234152"/>
            <a:ext cx="3651229" cy="672867"/>
          </a:xfrm>
          <a:prstGeom prst="rect">
            <a:avLst/>
          </a:prstGeom>
          <a:noFill/>
        </p:spPr>
        <p:txBody>
          <a:bodyPr wrap="square" lIns="108000" tIns="72000" rIns="108000" rtlCol="0">
            <a:spAutoFit/>
          </a:bodyPr>
          <a:lstStyle/>
          <a:p>
            <a:pPr algn="ctr"/>
            <a:r>
              <a:rPr lang="en-US" altLang="ja-JP" sz="3600" b="1" spc="300" dirty="0">
                <a:ln w="11430"/>
                <a:solidFill>
                  <a:srgbClr val="FF5050"/>
                </a:solidFill>
                <a:effectLst>
                  <a:glow rad="127000">
                    <a:schemeClr val="bg1"/>
                  </a:glow>
                  <a:outerShdw blurRad="50800" dist="39000" dir="5460000" algn="tl">
                    <a:srgbClr val="000000">
                      <a:alpha val="38000"/>
                    </a:srgbClr>
                  </a:outerShdw>
                </a:effectLst>
                <a:latin typeface="メイリオ" panose="020B0604030504040204" pitchFamily="50" charset="-128"/>
                <a:ea typeface="メイリオ" panose="020B0604030504040204" pitchFamily="50" charset="-128"/>
                <a:cs typeface="メイリオ" panose="020B0604030504040204" pitchFamily="50" charset="-128"/>
              </a:rPr>
              <a:t>STOP</a:t>
            </a:r>
            <a:r>
              <a:rPr lang="ja-JP" altLang="en-US" sz="3600" b="1" spc="300" dirty="0">
                <a:ln w="11430"/>
                <a:solidFill>
                  <a:srgbClr val="FF5050"/>
                </a:solidFill>
                <a:effectLst>
                  <a:glow rad="127000">
                    <a:schemeClr val="bg1"/>
                  </a:glow>
                  <a:outerShdw blurRad="50800" dist="39000" dir="5460000" algn="tl">
                    <a:srgbClr val="000000">
                      <a:alpha val="38000"/>
                    </a:srgbClr>
                  </a:outerShdw>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ja-JP" sz="3600" b="1" spc="300" dirty="0">
                <a:ln w="11430"/>
                <a:solidFill>
                  <a:srgbClr val="FF5050"/>
                </a:solidFill>
                <a:effectLst>
                  <a:glow rad="127000">
                    <a:schemeClr val="bg1"/>
                  </a:glow>
                  <a:outerShdw blurRad="50800" dist="39000" dir="5460000" algn="tl">
                    <a:srgbClr val="000000">
                      <a:alpha val="38000"/>
                    </a:srgbClr>
                  </a:outerShdw>
                </a:effectLst>
                <a:latin typeface="メイリオ" panose="020B0604030504040204" pitchFamily="50" charset="-128"/>
                <a:ea typeface="メイリオ" panose="020B0604030504040204" pitchFamily="50" charset="-128"/>
                <a:cs typeface="メイリオ" panose="020B0604030504040204" pitchFamily="50" charset="-128"/>
              </a:rPr>
              <a:t>熱中症</a:t>
            </a:r>
            <a:endParaRPr kumimoji="1" lang="ja-JP" altLang="en-US" sz="3600" b="1" spc="300" dirty="0">
              <a:solidFill>
                <a:srgbClr val="FF5050"/>
              </a:solidFill>
              <a:effectLst>
                <a:glow rad="127000">
                  <a:schemeClr val="bg1"/>
                </a:glow>
                <a:outerShdw blurRad="50800" dist="39000" dir="5460000" algn="tl">
                  <a:srgbClr val="000000">
                    <a:alpha val="38000"/>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55" name="角丸四角形 154"/>
          <p:cNvSpPr/>
          <p:nvPr/>
        </p:nvSpPr>
        <p:spPr>
          <a:xfrm>
            <a:off x="222554" y="3928558"/>
            <a:ext cx="6480000" cy="448378"/>
          </a:xfrm>
          <a:prstGeom prst="rect">
            <a:avLst/>
          </a:prstGeom>
          <a:solidFill>
            <a:srgbClr val="F5B800"/>
          </a:solidFill>
          <a:ln w="38100">
            <a:solidFill>
              <a:srgbClr val="F5B8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72000" rIns="108000" bIns="36000" numCol="1" spcCol="0" rtlCol="0" fromWordArt="0" anchor="ctr" anchorCtr="0" forceAA="0" compatLnSpc="1">
            <a:prstTxWarp prst="textNoShape">
              <a:avLst/>
            </a:prstTxWarp>
            <a:spAutoFit/>
          </a:bodyPr>
          <a:lstStyle/>
          <a:p>
            <a:pPr lvl="0">
              <a:lnSpc>
                <a:spcPct val="130000"/>
              </a:lnSpc>
            </a:pPr>
            <a:r>
              <a:rPr lang="ja-JP" altLang="en-US" b="1" spc="3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準備期間（４月）にすべきこと</a:t>
            </a:r>
            <a:endParaRPr lang="ja-JP" altLang="ja-JP" b="1" spc="3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1" name="テキスト ボックス 40"/>
          <p:cNvSpPr txBox="1"/>
          <p:nvPr/>
        </p:nvSpPr>
        <p:spPr>
          <a:xfrm>
            <a:off x="45000" y="876127"/>
            <a:ext cx="6768000" cy="703645"/>
          </a:xfrm>
          <a:prstGeom prst="rect">
            <a:avLst/>
          </a:prstGeom>
          <a:noFill/>
          <a:effectLst>
            <a:glow rad="101600">
              <a:schemeClr val="accent1">
                <a:satMod val="175000"/>
                <a:alpha val="40000"/>
              </a:schemeClr>
            </a:glow>
          </a:effectLst>
        </p:spPr>
        <p:txBody>
          <a:bodyPr wrap="square" lIns="108000" tIns="72000" rIns="108000" rtlCol="0">
            <a:spAutoFit/>
          </a:bodyPr>
          <a:lstStyle/>
          <a:p>
            <a:pPr algn="ctr"/>
            <a:r>
              <a:rPr kumimoji="1" lang="ja-JP" altLang="en-US" sz="3800" b="1" spc="300" dirty="0">
                <a:ln w="9525">
                  <a:solidFill>
                    <a:schemeClr val="bg1"/>
                  </a:solidFill>
                </a:ln>
                <a:solidFill>
                  <a:schemeClr val="bg1"/>
                </a:solidFill>
                <a:effectLst>
                  <a:glow rad="139700">
                    <a:schemeClr val="accent1">
                      <a:satMod val="175000"/>
                      <a:alpha val="40000"/>
                    </a:schemeClr>
                  </a:glow>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クールワークキャンペーン</a:t>
            </a:r>
          </a:p>
        </p:txBody>
      </p:sp>
      <p:sp>
        <p:nvSpPr>
          <p:cNvPr id="12" name="テキスト ボックス 11">
            <a:extLst>
              <a:ext uri="{FF2B5EF4-FFF2-40B4-BE49-F238E27FC236}">
                <a16:creationId xmlns:a16="http://schemas.microsoft.com/office/drawing/2014/main" id="{1DEBBF9D-C101-4839-9FBC-F61BDC7F0F44}"/>
              </a:ext>
            </a:extLst>
          </p:cNvPr>
          <p:cNvSpPr txBox="1"/>
          <p:nvPr/>
        </p:nvSpPr>
        <p:spPr>
          <a:xfrm>
            <a:off x="189000" y="4376936"/>
            <a:ext cx="6480000" cy="382788"/>
          </a:xfrm>
          <a:prstGeom prst="rect">
            <a:avLst/>
          </a:prstGeom>
          <a:noFill/>
        </p:spPr>
        <p:txBody>
          <a:bodyPr wrap="square" lIns="108000" tIns="72000" rIns="108000" rtlCol="0">
            <a:spAutoFit/>
          </a:bodyPr>
          <a:lstStyle/>
          <a:p>
            <a:pPr>
              <a:lnSpc>
                <a:spcPct val="130000"/>
              </a:lnSpc>
            </a:pPr>
            <a:r>
              <a:rPr kumimoji="1" lang="ja-JP" altLang="en-US" sz="1400" spc="150" dirty="0"/>
              <a:t>きちんと実施されているかを確認し、チェックしましょう</a:t>
            </a:r>
          </a:p>
        </p:txBody>
      </p:sp>
      <p:graphicFrame>
        <p:nvGraphicFramePr>
          <p:cNvPr id="51" name="表 50">
            <a:extLst>
              <a:ext uri="{FF2B5EF4-FFF2-40B4-BE49-F238E27FC236}">
                <a16:creationId xmlns:a16="http://schemas.microsoft.com/office/drawing/2014/main" id="{E50484B9-1DAC-4F44-8C1A-A794C1F618C0}"/>
              </a:ext>
            </a:extLst>
          </p:cNvPr>
          <p:cNvGraphicFramePr>
            <a:graphicFrameLocks noGrp="1"/>
          </p:cNvGraphicFramePr>
          <p:nvPr>
            <p:extLst>
              <p:ext uri="{D42A27DB-BD31-4B8C-83A1-F6EECF244321}">
                <p14:modId xmlns:p14="http://schemas.microsoft.com/office/powerpoint/2010/main" val="1616119129"/>
              </p:ext>
            </p:extLst>
          </p:nvPr>
        </p:nvGraphicFramePr>
        <p:xfrm>
          <a:off x="189000" y="4808984"/>
          <a:ext cx="6480000" cy="4154023"/>
        </p:xfrm>
        <a:graphic>
          <a:graphicData uri="http://schemas.openxmlformats.org/drawingml/2006/table">
            <a:tbl>
              <a:tblPr firstRow="1" bandRow="1">
                <a:tableStyleId>{5C22544A-7EE6-4342-B048-85BDC9FD1C3A}</a:tableStyleId>
              </a:tblPr>
              <a:tblGrid>
                <a:gridCol w="288000">
                  <a:extLst>
                    <a:ext uri="{9D8B030D-6E8A-4147-A177-3AD203B41FA5}">
                      <a16:colId xmlns:a16="http://schemas.microsoft.com/office/drawing/2014/main" val="20000"/>
                    </a:ext>
                  </a:extLst>
                </a:gridCol>
                <a:gridCol w="2160000">
                  <a:extLst>
                    <a:ext uri="{9D8B030D-6E8A-4147-A177-3AD203B41FA5}">
                      <a16:colId xmlns:a16="http://schemas.microsoft.com/office/drawing/2014/main" val="20001"/>
                    </a:ext>
                  </a:extLst>
                </a:gridCol>
                <a:gridCol w="4032000">
                  <a:extLst>
                    <a:ext uri="{9D8B030D-6E8A-4147-A177-3AD203B41FA5}">
                      <a16:colId xmlns:a16="http://schemas.microsoft.com/office/drawing/2014/main" val="20002"/>
                    </a:ext>
                  </a:extLst>
                </a:gridCol>
              </a:tblGrid>
              <a:tr h="485584">
                <a:tc>
                  <a:txBody>
                    <a:bodyPr/>
                    <a:lstStyle/>
                    <a:p>
                      <a:pPr algn="ct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dirty="0">
                        <a:solidFill>
                          <a:schemeClr val="tx1"/>
                        </a:solidFill>
                      </a:endParaRPr>
                    </a:p>
                  </a:txBody>
                  <a:tcPr marT="108000" marB="72000" anchor="ctr">
                    <a:lnL w="38100" cap="flat" cmpd="sng" algn="ctr">
                      <a:solidFill>
                        <a:srgbClr val="F5B800"/>
                      </a:solidFill>
                      <a:prstDash val="solid"/>
                      <a:round/>
                      <a:headEnd type="none" w="med" len="med"/>
                      <a:tailEnd type="none" w="med" len="med"/>
                    </a:lnL>
                    <a:lnR w="9525" cap="flat" cmpd="sng" algn="ctr">
                      <a:solidFill>
                        <a:srgbClr val="F5B800"/>
                      </a:solidFill>
                      <a:prstDash val="sysDash"/>
                      <a:round/>
                      <a:headEnd type="none" w="med" len="med"/>
                      <a:tailEnd type="none" w="med" len="med"/>
                    </a:lnR>
                    <a:lnT w="38100" cap="flat" cmpd="sng" algn="ctr">
                      <a:solidFill>
                        <a:srgbClr val="F5B800"/>
                      </a:solidFill>
                      <a:prstDash val="solid"/>
                      <a:round/>
                      <a:headEnd type="none" w="med" len="med"/>
                      <a:tailEnd type="none" w="med" len="med"/>
                    </a:lnT>
                    <a:lnB w="9525" cap="flat" cmpd="sng" algn="ctr">
                      <a:solidFill>
                        <a:srgbClr val="F5B800"/>
                      </a:solidFill>
                      <a:prstDash val="solid"/>
                      <a:round/>
                      <a:headEnd type="none" w="med" len="med"/>
                      <a:tailEnd type="none" w="med" len="med"/>
                    </a:lnB>
                    <a:solidFill>
                      <a:srgbClr val="FFF7DD"/>
                    </a:solidFill>
                  </a:tcPr>
                </a:tc>
                <a:tc>
                  <a:txBody>
                    <a:bodyPr/>
                    <a:lstStyle/>
                    <a:p>
                      <a:r>
                        <a:rPr lang="ja-JP" altLang="en-US" sz="1200" b="0" spc="15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労働衛生管理体制の確立</a:t>
                      </a:r>
                      <a:endParaRPr kumimoji="1" lang="ja-JP" altLang="en-US" sz="1200" b="0" spc="150" baseline="0" dirty="0">
                        <a:solidFill>
                          <a:schemeClr val="tx1"/>
                        </a:solidFill>
                      </a:endParaRPr>
                    </a:p>
                  </a:txBody>
                  <a:tcPr marL="108000" marR="108000" marT="72000" marB="36000" anchor="ctr">
                    <a:lnL w="9525" cap="flat" cmpd="sng" algn="ctr">
                      <a:solidFill>
                        <a:srgbClr val="F5B800"/>
                      </a:solidFill>
                      <a:prstDash val="sysDash"/>
                      <a:round/>
                      <a:headEnd type="none" w="med" len="med"/>
                      <a:tailEnd type="none" w="med" len="med"/>
                    </a:lnL>
                    <a:lnR w="9525" cap="flat" cmpd="sng" algn="ctr">
                      <a:solidFill>
                        <a:srgbClr val="F5B800"/>
                      </a:solidFill>
                      <a:prstDash val="sysDash"/>
                      <a:round/>
                      <a:headEnd type="none" w="med" len="med"/>
                      <a:tailEnd type="none" w="med" len="med"/>
                    </a:lnR>
                    <a:lnT w="38100" cap="flat" cmpd="sng" algn="ctr">
                      <a:solidFill>
                        <a:srgbClr val="F5B800"/>
                      </a:solidFill>
                      <a:prstDash val="solid"/>
                      <a:round/>
                      <a:headEnd type="none" w="med" len="med"/>
                      <a:tailEnd type="none" w="med" len="med"/>
                    </a:lnT>
                    <a:lnB w="9525" cap="flat" cmpd="sng" algn="ctr">
                      <a:solidFill>
                        <a:srgbClr val="F5B800"/>
                      </a:solidFill>
                      <a:prstDash val="solid"/>
                      <a:round/>
                      <a:headEnd type="none" w="med" len="med"/>
                      <a:tailEnd type="none" w="med" len="med"/>
                    </a:lnB>
                    <a:solidFill>
                      <a:srgbClr val="FFF7DD"/>
                    </a:solidFill>
                  </a:tcPr>
                </a:tc>
                <a:tc>
                  <a:txBody>
                    <a:bodyPr/>
                    <a:lstStyle/>
                    <a:p>
                      <a:pPr marL="0" marR="0" indent="0" algn="l" defTabSz="914400" rtl="0" eaLnBrk="1" fontAlgn="auto" latinLnBrk="0" hangingPunct="1">
                        <a:lnSpc>
                          <a:spcPct val="120000"/>
                        </a:lnSpc>
                        <a:spcBef>
                          <a:spcPts val="0"/>
                        </a:spcBef>
                        <a:spcAft>
                          <a:spcPts val="0"/>
                        </a:spcAft>
                        <a:buClrTx/>
                        <a:buSzTx/>
                        <a:buFontTx/>
                        <a:buNone/>
                        <a:tabLst/>
                        <a:defRPr/>
                      </a:pPr>
                      <a:r>
                        <a:rPr lang="ja-JP" altLang="en-US" sz="1200" b="0" spc="5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事業場ごとに熱中症予防管理者を選任し熱中症予防の責任体制を確立</a:t>
                      </a:r>
                      <a:endParaRPr lang="en-US" altLang="ja-JP" sz="1200" b="0" spc="5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0" marR="108000" marT="72000" marB="36000" anchor="ctr">
                    <a:lnL w="9525" cap="flat" cmpd="sng" algn="ctr">
                      <a:solidFill>
                        <a:srgbClr val="F5B800"/>
                      </a:solidFill>
                      <a:prstDash val="sysDash"/>
                      <a:round/>
                      <a:headEnd type="none" w="med" len="med"/>
                      <a:tailEnd type="none" w="med" len="med"/>
                    </a:lnL>
                    <a:lnR w="38100" cap="flat" cmpd="sng" algn="ctr">
                      <a:solidFill>
                        <a:srgbClr val="F5B800"/>
                      </a:solidFill>
                      <a:prstDash val="solid"/>
                      <a:round/>
                      <a:headEnd type="none" w="med" len="med"/>
                      <a:tailEnd type="none" w="med" len="med"/>
                    </a:lnR>
                    <a:lnT w="38100" cap="flat" cmpd="sng" algn="ctr">
                      <a:solidFill>
                        <a:srgbClr val="F5B800"/>
                      </a:solidFill>
                      <a:prstDash val="solid"/>
                      <a:round/>
                      <a:headEnd type="none" w="med" len="med"/>
                      <a:tailEnd type="none" w="med" len="med"/>
                    </a:lnT>
                    <a:lnB w="9525" cap="flat" cmpd="sng" algn="ctr">
                      <a:solidFill>
                        <a:srgbClr val="F5B800"/>
                      </a:solidFill>
                      <a:prstDash val="solid"/>
                      <a:round/>
                      <a:headEnd type="none" w="med" len="med"/>
                      <a:tailEnd type="none" w="med" len="med"/>
                    </a:lnB>
                    <a:noFill/>
                  </a:tcPr>
                </a:tc>
                <a:extLst>
                  <a:ext uri="{0D108BD9-81ED-4DB2-BD59-A6C34878D82A}">
                    <a16:rowId xmlns:a16="http://schemas.microsoft.com/office/drawing/2014/main" val="3560697509"/>
                  </a:ext>
                </a:extLst>
              </a:tr>
              <a:tr h="485584">
                <a:tc>
                  <a:txBody>
                    <a:bodyPr/>
                    <a:lstStyle/>
                    <a:p>
                      <a:pPr algn="ct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dirty="0">
                        <a:solidFill>
                          <a:schemeClr val="tx1"/>
                        </a:solidFill>
                      </a:endParaRPr>
                    </a:p>
                  </a:txBody>
                  <a:tcPr marT="108000" marB="72000" anchor="ctr">
                    <a:lnL w="38100" cap="flat" cmpd="sng" algn="ctr">
                      <a:solidFill>
                        <a:srgbClr val="F5B800"/>
                      </a:solidFill>
                      <a:prstDash val="solid"/>
                      <a:round/>
                      <a:headEnd type="none" w="med" len="med"/>
                      <a:tailEnd type="none" w="med" len="med"/>
                    </a:lnL>
                    <a:lnR w="9525" cap="flat" cmpd="sng" algn="ctr">
                      <a:solidFill>
                        <a:srgbClr val="F5B800"/>
                      </a:solidFill>
                      <a:prstDash val="sysDash"/>
                      <a:round/>
                      <a:headEnd type="none" w="med" len="med"/>
                      <a:tailEnd type="none" w="med" len="med"/>
                    </a:lnR>
                    <a:lnT w="9525" cap="flat" cmpd="sng" algn="ctr">
                      <a:solidFill>
                        <a:srgbClr val="F5B800"/>
                      </a:solidFill>
                      <a:prstDash val="solid"/>
                      <a:round/>
                      <a:headEnd type="none" w="med" len="med"/>
                      <a:tailEnd type="none" w="med" len="med"/>
                    </a:lnT>
                    <a:lnB w="9525" cap="flat" cmpd="sng" algn="ctr">
                      <a:solidFill>
                        <a:srgbClr val="F5B800"/>
                      </a:solidFill>
                      <a:prstDash val="solid"/>
                      <a:round/>
                      <a:headEnd type="none" w="med" len="med"/>
                      <a:tailEnd type="none" w="med" len="med"/>
                    </a:lnB>
                    <a:solidFill>
                      <a:srgbClr val="FFF7DD"/>
                    </a:solidFill>
                  </a:tcPr>
                </a:tc>
                <a:tc>
                  <a:txBody>
                    <a:bodyPr/>
                    <a:lstStyle/>
                    <a:p>
                      <a:r>
                        <a:rPr lang="ja-JP" altLang="en-US" sz="1200" b="1" u="none" spc="15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暑さ指数の把握の準備</a:t>
                      </a:r>
                      <a:endParaRPr kumimoji="1" lang="ja-JP" altLang="en-US" sz="1200" b="1" u="none" spc="150" baseline="0" dirty="0">
                        <a:solidFill>
                          <a:schemeClr val="tx1"/>
                        </a:solidFill>
                      </a:endParaRPr>
                    </a:p>
                  </a:txBody>
                  <a:tcPr marL="108000" marR="108000" marT="72000" marB="36000" anchor="ctr">
                    <a:lnL w="9525" cap="flat" cmpd="sng" algn="ctr">
                      <a:solidFill>
                        <a:srgbClr val="F5B800"/>
                      </a:solidFill>
                      <a:prstDash val="sysDash"/>
                      <a:round/>
                      <a:headEnd type="none" w="med" len="med"/>
                      <a:tailEnd type="none" w="med" len="med"/>
                    </a:lnL>
                    <a:lnR w="9525" cap="flat" cmpd="sng" algn="ctr">
                      <a:solidFill>
                        <a:srgbClr val="F5B800"/>
                      </a:solidFill>
                      <a:prstDash val="sysDash"/>
                      <a:round/>
                      <a:headEnd type="none" w="med" len="med"/>
                      <a:tailEnd type="none" w="med" len="med"/>
                    </a:lnR>
                    <a:lnT w="9525" cap="flat" cmpd="sng" algn="ctr">
                      <a:solidFill>
                        <a:srgbClr val="F5B800"/>
                      </a:solidFill>
                      <a:prstDash val="solid"/>
                      <a:round/>
                      <a:headEnd type="none" w="med" len="med"/>
                      <a:tailEnd type="none" w="med" len="med"/>
                    </a:lnT>
                    <a:lnB w="9525" cap="flat" cmpd="sng" algn="ctr">
                      <a:solidFill>
                        <a:srgbClr val="F5B800"/>
                      </a:solidFill>
                      <a:prstDash val="solid"/>
                      <a:round/>
                      <a:headEnd type="none" w="med" len="med"/>
                      <a:tailEnd type="none" w="med" len="med"/>
                    </a:lnB>
                    <a:solidFill>
                      <a:srgbClr val="FFF7DD"/>
                    </a:solidFill>
                  </a:tcPr>
                </a:tc>
                <a:tc>
                  <a:txBody>
                    <a:bodyPr/>
                    <a:lstStyle/>
                    <a:p>
                      <a:pPr>
                        <a:lnSpc>
                          <a:spcPct val="120000"/>
                        </a:lnSpc>
                      </a:pPr>
                      <a:r>
                        <a:rPr lang="en-US" altLang="ja-JP" sz="1200" b="1" spc="5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JIS</a:t>
                      </a:r>
                      <a:r>
                        <a:rPr lang="ja-JP" altLang="en-US" sz="1200" b="1" spc="5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規格に適合した暑さ指数計を準備し、点検</a:t>
                      </a:r>
                      <a:endParaRPr lang="en-US" altLang="ja-JP" sz="1200" b="1" spc="5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0" marR="108000" marT="72000" marB="36000" anchor="ctr">
                    <a:lnL w="9525" cap="flat" cmpd="sng" algn="ctr">
                      <a:solidFill>
                        <a:srgbClr val="F5B800"/>
                      </a:solidFill>
                      <a:prstDash val="sysDash"/>
                      <a:round/>
                      <a:headEnd type="none" w="med" len="med"/>
                      <a:tailEnd type="none" w="med" len="med"/>
                    </a:lnL>
                    <a:lnR w="38100" cap="flat" cmpd="sng" algn="ctr">
                      <a:solidFill>
                        <a:srgbClr val="F5B800"/>
                      </a:solidFill>
                      <a:prstDash val="solid"/>
                      <a:round/>
                      <a:headEnd type="none" w="med" len="med"/>
                      <a:tailEnd type="none" w="med" len="med"/>
                    </a:lnR>
                    <a:lnT w="9525" cap="flat" cmpd="sng" algn="ctr">
                      <a:solidFill>
                        <a:srgbClr val="F5B800"/>
                      </a:solidFill>
                      <a:prstDash val="solid"/>
                      <a:round/>
                      <a:headEnd type="none" w="med" len="med"/>
                      <a:tailEnd type="none" w="med" len="med"/>
                    </a:lnT>
                    <a:lnB w="9525" cap="flat" cmpd="sng" algn="ctr">
                      <a:solidFill>
                        <a:srgbClr val="F5B800"/>
                      </a:solidFill>
                      <a:prstDash val="solid"/>
                      <a:round/>
                      <a:headEnd type="none" w="med" len="med"/>
                      <a:tailEnd type="none" w="med" len="med"/>
                    </a:lnB>
                    <a:noFill/>
                  </a:tcPr>
                </a:tc>
                <a:extLst>
                  <a:ext uri="{0D108BD9-81ED-4DB2-BD59-A6C34878D82A}">
                    <a16:rowId xmlns:a16="http://schemas.microsoft.com/office/drawing/2014/main" val="10000"/>
                  </a:ext>
                </a:extLst>
              </a:tr>
              <a:tr h="557973">
                <a:tc>
                  <a:txBody>
                    <a:bodyPr/>
                    <a:lstStyle/>
                    <a:p>
                      <a:pPr algn="ct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dirty="0">
                        <a:solidFill>
                          <a:schemeClr val="tx1"/>
                        </a:solidFill>
                      </a:endParaRPr>
                    </a:p>
                  </a:txBody>
                  <a:tcPr marT="108000" marB="72000" anchor="ctr">
                    <a:lnL w="38100" cap="flat" cmpd="sng" algn="ctr">
                      <a:solidFill>
                        <a:srgbClr val="F5B800"/>
                      </a:solidFill>
                      <a:prstDash val="solid"/>
                      <a:round/>
                      <a:headEnd type="none" w="med" len="med"/>
                      <a:tailEnd type="none" w="med" len="med"/>
                    </a:lnL>
                    <a:lnR w="9525" cap="flat" cmpd="sng" algn="ctr">
                      <a:solidFill>
                        <a:srgbClr val="F5B800"/>
                      </a:solidFill>
                      <a:prstDash val="sysDash"/>
                      <a:round/>
                      <a:headEnd type="none" w="med" len="med"/>
                      <a:tailEnd type="none" w="med" len="med"/>
                    </a:lnR>
                    <a:lnT w="9525" cap="flat" cmpd="sng" algn="ctr">
                      <a:solidFill>
                        <a:srgbClr val="F5B800"/>
                      </a:solidFill>
                      <a:prstDash val="solid"/>
                      <a:round/>
                      <a:headEnd type="none" w="med" len="med"/>
                      <a:tailEnd type="none" w="med" len="med"/>
                    </a:lnT>
                    <a:lnB w="9525" cap="flat" cmpd="sng" algn="ctr">
                      <a:solidFill>
                        <a:srgbClr val="F5B800"/>
                      </a:solidFill>
                      <a:prstDash val="solid"/>
                      <a:round/>
                      <a:headEnd type="none" w="med" len="med"/>
                      <a:tailEnd type="none" w="med" len="med"/>
                    </a:lnB>
                    <a:solidFill>
                      <a:srgbClr val="FFF7DD"/>
                    </a:solidFill>
                  </a:tcPr>
                </a:tc>
                <a:tc>
                  <a:txBody>
                    <a:bodyPr/>
                    <a:lstStyle/>
                    <a:p>
                      <a:r>
                        <a:rPr lang="ja-JP" altLang="en-US" sz="1200" b="0" u="none" spc="15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作業計画の策定</a:t>
                      </a:r>
                      <a:endParaRPr kumimoji="1" lang="ja-JP" altLang="en-US" sz="1200" b="0" u="none" spc="150" baseline="0" dirty="0">
                        <a:solidFill>
                          <a:schemeClr val="tx1"/>
                        </a:solidFill>
                      </a:endParaRPr>
                    </a:p>
                  </a:txBody>
                  <a:tcPr marL="108000" marR="108000" marT="72000" marB="36000" anchor="ctr">
                    <a:lnL w="9525" cap="flat" cmpd="sng" algn="ctr">
                      <a:solidFill>
                        <a:srgbClr val="F5B800"/>
                      </a:solidFill>
                      <a:prstDash val="sysDash"/>
                      <a:round/>
                      <a:headEnd type="none" w="med" len="med"/>
                      <a:tailEnd type="none" w="med" len="med"/>
                    </a:lnL>
                    <a:lnR w="9525" cap="flat" cmpd="sng" algn="ctr">
                      <a:solidFill>
                        <a:srgbClr val="F5B800"/>
                      </a:solidFill>
                      <a:prstDash val="sysDash"/>
                      <a:round/>
                      <a:headEnd type="none" w="med" len="med"/>
                      <a:tailEnd type="none" w="med" len="med"/>
                    </a:lnR>
                    <a:lnT w="9525" cap="flat" cmpd="sng" algn="ctr">
                      <a:solidFill>
                        <a:srgbClr val="F5B800"/>
                      </a:solidFill>
                      <a:prstDash val="solid"/>
                      <a:round/>
                      <a:headEnd type="none" w="med" len="med"/>
                      <a:tailEnd type="none" w="med" len="med"/>
                    </a:lnT>
                    <a:lnB w="9525" cap="flat" cmpd="sng" algn="ctr">
                      <a:solidFill>
                        <a:srgbClr val="F5B800"/>
                      </a:solidFill>
                      <a:prstDash val="solid"/>
                      <a:round/>
                      <a:headEnd type="none" w="med" len="med"/>
                      <a:tailEnd type="none" w="med" len="med"/>
                    </a:lnB>
                    <a:solidFill>
                      <a:srgbClr val="FFF7DD"/>
                    </a:solidFill>
                  </a:tcPr>
                </a:tc>
                <a:tc>
                  <a:txBody>
                    <a:bodyPr/>
                    <a:lstStyle/>
                    <a:p>
                      <a:pPr>
                        <a:lnSpc>
                          <a:spcPct val="120000"/>
                        </a:lnSpc>
                      </a:pPr>
                      <a:r>
                        <a:rPr lang="ja-JP" altLang="en-US" sz="1200" b="0" spc="5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暑さ指数に応じた休憩時間の確保、作業中止に関する</a:t>
                      </a:r>
                      <a:endParaRPr lang="en-US" altLang="ja-JP" sz="1200" b="0" spc="5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20000"/>
                        </a:lnSpc>
                      </a:pPr>
                      <a:r>
                        <a:rPr lang="ja-JP" altLang="en-US" sz="1200" b="0" spc="5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事項を含めた作業計画を策定</a:t>
                      </a:r>
                      <a:endParaRPr lang="en-US" altLang="ja-JP" sz="1200" b="0" spc="5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0" marR="108000" marT="72000" marB="36000" anchor="ctr">
                    <a:lnL w="9525" cap="flat" cmpd="sng" algn="ctr">
                      <a:solidFill>
                        <a:srgbClr val="F5B800"/>
                      </a:solidFill>
                      <a:prstDash val="sysDash"/>
                      <a:round/>
                      <a:headEnd type="none" w="med" len="med"/>
                      <a:tailEnd type="none" w="med" len="med"/>
                    </a:lnL>
                    <a:lnR w="38100" cap="flat" cmpd="sng" algn="ctr">
                      <a:solidFill>
                        <a:srgbClr val="F5B800"/>
                      </a:solidFill>
                      <a:prstDash val="solid"/>
                      <a:round/>
                      <a:headEnd type="none" w="med" len="med"/>
                      <a:tailEnd type="none" w="med" len="med"/>
                    </a:lnR>
                    <a:lnT w="9525" cap="flat" cmpd="sng" algn="ctr">
                      <a:solidFill>
                        <a:srgbClr val="F5B800"/>
                      </a:solidFill>
                      <a:prstDash val="solid"/>
                      <a:round/>
                      <a:headEnd type="none" w="med" len="med"/>
                      <a:tailEnd type="none" w="med" len="med"/>
                    </a:lnT>
                    <a:lnB w="9525" cap="flat" cmpd="sng" algn="ctr">
                      <a:solidFill>
                        <a:srgbClr val="F5B800"/>
                      </a:solidFill>
                      <a:prstDash val="solid"/>
                      <a:round/>
                      <a:headEnd type="none" w="med" len="med"/>
                      <a:tailEnd type="none" w="med" len="med"/>
                    </a:lnB>
                    <a:noFill/>
                  </a:tcPr>
                </a:tc>
                <a:extLst>
                  <a:ext uri="{0D108BD9-81ED-4DB2-BD59-A6C34878D82A}">
                    <a16:rowId xmlns:a16="http://schemas.microsoft.com/office/drawing/2014/main" val="10001"/>
                  </a:ext>
                </a:extLst>
              </a:tr>
              <a:tr h="557973">
                <a:tc>
                  <a:txBody>
                    <a:bodyPr/>
                    <a:lstStyle/>
                    <a:p>
                      <a:pPr algn="ct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dirty="0">
                        <a:solidFill>
                          <a:schemeClr val="tx1"/>
                        </a:solidFill>
                      </a:endParaRPr>
                    </a:p>
                  </a:txBody>
                  <a:tcPr marT="108000" marB="72000" anchor="ctr">
                    <a:lnL w="38100" cap="flat" cmpd="sng" algn="ctr">
                      <a:solidFill>
                        <a:srgbClr val="F5B800"/>
                      </a:solidFill>
                      <a:prstDash val="solid"/>
                      <a:round/>
                      <a:headEnd type="none" w="med" len="med"/>
                      <a:tailEnd type="none" w="med" len="med"/>
                    </a:lnL>
                    <a:lnR w="9525" cap="flat" cmpd="sng" algn="ctr">
                      <a:solidFill>
                        <a:srgbClr val="F5B800"/>
                      </a:solidFill>
                      <a:prstDash val="sysDash"/>
                      <a:round/>
                      <a:headEnd type="none" w="med" len="med"/>
                      <a:tailEnd type="none" w="med" len="med"/>
                    </a:lnR>
                    <a:lnT w="9525" cap="flat" cmpd="sng" algn="ctr">
                      <a:solidFill>
                        <a:srgbClr val="F5B800"/>
                      </a:solidFill>
                      <a:prstDash val="solid"/>
                      <a:round/>
                      <a:headEnd type="none" w="med" len="med"/>
                      <a:tailEnd type="none" w="med" len="med"/>
                    </a:lnT>
                    <a:lnB w="9525" cap="flat" cmpd="sng" algn="ctr">
                      <a:solidFill>
                        <a:srgbClr val="F5B800"/>
                      </a:solidFill>
                      <a:prstDash val="solid"/>
                      <a:round/>
                      <a:headEnd type="none" w="med" len="med"/>
                      <a:tailEnd type="none" w="med" len="med"/>
                    </a:lnB>
                    <a:solidFill>
                      <a:srgbClr val="FFF7DD"/>
                    </a:solidFill>
                  </a:tcPr>
                </a:tc>
                <a:tc>
                  <a:txBody>
                    <a:bodyPr/>
                    <a:lstStyle/>
                    <a:p>
                      <a:r>
                        <a:rPr lang="ja-JP" altLang="en-US" sz="1200" b="0" spc="15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設備対策の検討</a:t>
                      </a:r>
                      <a:endParaRPr kumimoji="1" lang="ja-JP" altLang="en-US" sz="1200" b="0" spc="150" baseline="0" dirty="0">
                        <a:solidFill>
                          <a:schemeClr val="tx1"/>
                        </a:solidFill>
                      </a:endParaRPr>
                    </a:p>
                  </a:txBody>
                  <a:tcPr marL="108000" marR="108000" marT="72000" marB="36000" anchor="ctr">
                    <a:lnL w="9525" cap="flat" cmpd="sng" algn="ctr">
                      <a:solidFill>
                        <a:srgbClr val="F5B800"/>
                      </a:solidFill>
                      <a:prstDash val="sysDash"/>
                      <a:round/>
                      <a:headEnd type="none" w="med" len="med"/>
                      <a:tailEnd type="none" w="med" len="med"/>
                    </a:lnL>
                    <a:lnR w="9525" cap="flat" cmpd="sng" algn="ctr">
                      <a:solidFill>
                        <a:srgbClr val="F5B800"/>
                      </a:solidFill>
                      <a:prstDash val="sysDash"/>
                      <a:round/>
                      <a:headEnd type="none" w="med" len="med"/>
                      <a:tailEnd type="none" w="med" len="med"/>
                    </a:lnR>
                    <a:lnT w="9525" cap="flat" cmpd="sng" algn="ctr">
                      <a:solidFill>
                        <a:srgbClr val="F5B800"/>
                      </a:solidFill>
                      <a:prstDash val="solid"/>
                      <a:round/>
                      <a:headEnd type="none" w="med" len="med"/>
                      <a:tailEnd type="none" w="med" len="med"/>
                    </a:lnT>
                    <a:lnB w="9525" cap="flat" cmpd="sng" algn="ctr">
                      <a:solidFill>
                        <a:srgbClr val="F5B800"/>
                      </a:solidFill>
                      <a:prstDash val="solid"/>
                      <a:round/>
                      <a:headEnd type="none" w="med" len="med"/>
                      <a:tailEnd type="none" w="med" len="med"/>
                    </a:lnB>
                    <a:solidFill>
                      <a:srgbClr val="FFF7DD"/>
                    </a:solidFill>
                  </a:tcPr>
                </a:tc>
                <a:tc>
                  <a:txBody>
                    <a:bodyPr/>
                    <a:lstStyle/>
                    <a:p>
                      <a:pPr>
                        <a:lnSpc>
                          <a:spcPct val="120000"/>
                        </a:lnSpc>
                      </a:pPr>
                      <a:r>
                        <a:rPr lang="ja-JP" altLang="en-US" sz="1200" b="0" spc="5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暑さ指数低減のため</a:t>
                      </a:r>
                      <a:r>
                        <a:rPr lang="ja-JP" altLang="ja-JP" sz="1200" b="0" spc="5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簡易な屋根、通風</a:t>
                      </a:r>
                      <a:r>
                        <a:rPr lang="ja-JP" altLang="en-US" sz="1200" b="0" spc="5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または</a:t>
                      </a:r>
                      <a:r>
                        <a:rPr lang="ja-JP" altLang="ja-JP" sz="1200" b="0" spc="5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冷房設備</a:t>
                      </a:r>
                      <a:r>
                        <a:rPr lang="ja-JP" altLang="en-US" sz="1200" b="0" spc="5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、散水設備</a:t>
                      </a:r>
                      <a:r>
                        <a:rPr lang="ja-JP" altLang="ja-JP" sz="1200" b="0" spc="5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の設置</a:t>
                      </a:r>
                      <a:r>
                        <a:rPr lang="ja-JP" altLang="en-US" sz="1200" b="0" spc="5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を検討</a:t>
                      </a:r>
                      <a:endParaRPr lang="en-US" altLang="ja-JP" sz="1200" b="0" spc="5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0" marR="108000" marT="72000" marB="36000" anchor="ctr">
                    <a:lnL w="9525" cap="flat" cmpd="sng" algn="ctr">
                      <a:solidFill>
                        <a:srgbClr val="F5B800"/>
                      </a:solidFill>
                      <a:prstDash val="sysDash"/>
                      <a:round/>
                      <a:headEnd type="none" w="med" len="med"/>
                      <a:tailEnd type="none" w="med" len="med"/>
                    </a:lnL>
                    <a:lnR w="38100" cap="flat" cmpd="sng" algn="ctr">
                      <a:solidFill>
                        <a:srgbClr val="F5B800"/>
                      </a:solidFill>
                      <a:prstDash val="solid"/>
                      <a:round/>
                      <a:headEnd type="none" w="med" len="med"/>
                      <a:tailEnd type="none" w="med" len="med"/>
                    </a:lnR>
                    <a:lnT w="9525" cap="flat" cmpd="sng" algn="ctr">
                      <a:solidFill>
                        <a:srgbClr val="F5B800"/>
                      </a:solidFill>
                      <a:prstDash val="solid"/>
                      <a:round/>
                      <a:headEnd type="none" w="med" len="med"/>
                      <a:tailEnd type="none" w="med" len="med"/>
                    </a:lnT>
                    <a:lnB w="9525" cap="flat" cmpd="sng" algn="ctr">
                      <a:solidFill>
                        <a:srgbClr val="F5B800"/>
                      </a:solidFill>
                      <a:prstDash val="solid"/>
                      <a:round/>
                      <a:headEnd type="none" w="med" len="med"/>
                      <a:tailEnd type="none" w="med" len="med"/>
                    </a:lnB>
                    <a:noFill/>
                  </a:tcPr>
                </a:tc>
                <a:extLst>
                  <a:ext uri="{0D108BD9-81ED-4DB2-BD59-A6C34878D82A}">
                    <a16:rowId xmlns:a16="http://schemas.microsoft.com/office/drawing/2014/main" val="10002"/>
                  </a:ext>
                </a:extLst>
              </a:tr>
              <a:tr h="485584">
                <a:tc>
                  <a:txBody>
                    <a:bodyPr/>
                    <a:lstStyle/>
                    <a:p>
                      <a:pPr algn="ct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dirty="0">
                        <a:solidFill>
                          <a:schemeClr val="tx1"/>
                        </a:solidFill>
                      </a:endParaRPr>
                    </a:p>
                  </a:txBody>
                  <a:tcPr marT="108000" marB="72000" anchor="ctr">
                    <a:lnL w="38100" cap="flat" cmpd="sng" algn="ctr">
                      <a:solidFill>
                        <a:srgbClr val="F5B800"/>
                      </a:solidFill>
                      <a:prstDash val="solid"/>
                      <a:round/>
                      <a:headEnd type="none" w="med" len="med"/>
                      <a:tailEnd type="none" w="med" len="med"/>
                    </a:lnL>
                    <a:lnR w="9525" cap="flat" cmpd="sng" algn="ctr">
                      <a:solidFill>
                        <a:srgbClr val="F5B800"/>
                      </a:solidFill>
                      <a:prstDash val="sysDash"/>
                      <a:round/>
                      <a:headEnd type="none" w="med" len="med"/>
                      <a:tailEnd type="none" w="med" len="med"/>
                    </a:lnR>
                    <a:lnT w="9525" cap="flat" cmpd="sng" algn="ctr">
                      <a:solidFill>
                        <a:srgbClr val="F5B800"/>
                      </a:solidFill>
                      <a:prstDash val="solid"/>
                      <a:round/>
                      <a:headEnd type="none" w="med" len="med"/>
                      <a:tailEnd type="none" w="med" len="med"/>
                    </a:lnT>
                    <a:lnB w="9525" cap="flat" cmpd="sng" algn="ctr">
                      <a:solidFill>
                        <a:srgbClr val="F5B800"/>
                      </a:solidFill>
                      <a:prstDash val="solid"/>
                      <a:round/>
                      <a:headEnd type="none" w="med" len="med"/>
                      <a:tailEnd type="none" w="med" len="med"/>
                    </a:lnB>
                    <a:solidFill>
                      <a:srgbClr val="FFF7DD"/>
                    </a:solidFill>
                  </a:tcPr>
                </a:tc>
                <a:tc>
                  <a:txBody>
                    <a:bodyPr/>
                    <a:lstStyle/>
                    <a:p>
                      <a:r>
                        <a:rPr lang="ja-JP" altLang="en-US" sz="1200" b="0" spc="15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休憩場所の確保の検討</a:t>
                      </a:r>
                      <a:endParaRPr kumimoji="1" lang="ja-JP" altLang="en-US" sz="1200" b="0" spc="150" baseline="0" dirty="0">
                        <a:solidFill>
                          <a:schemeClr val="tx1"/>
                        </a:solidFill>
                      </a:endParaRPr>
                    </a:p>
                  </a:txBody>
                  <a:tcPr marL="108000" marR="108000" marT="72000" marB="36000" anchor="ctr">
                    <a:lnL w="9525" cap="flat" cmpd="sng" algn="ctr">
                      <a:solidFill>
                        <a:srgbClr val="F5B800"/>
                      </a:solidFill>
                      <a:prstDash val="sysDash"/>
                      <a:round/>
                      <a:headEnd type="none" w="med" len="med"/>
                      <a:tailEnd type="none" w="med" len="med"/>
                    </a:lnL>
                    <a:lnR w="9525" cap="flat" cmpd="sng" algn="ctr">
                      <a:solidFill>
                        <a:srgbClr val="F5B800"/>
                      </a:solidFill>
                      <a:prstDash val="sysDash"/>
                      <a:round/>
                      <a:headEnd type="none" w="med" len="med"/>
                      <a:tailEnd type="none" w="med" len="med"/>
                    </a:lnR>
                    <a:lnT w="9525" cap="flat" cmpd="sng" algn="ctr">
                      <a:solidFill>
                        <a:srgbClr val="F5B800"/>
                      </a:solidFill>
                      <a:prstDash val="solid"/>
                      <a:round/>
                      <a:headEnd type="none" w="med" len="med"/>
                      <a:tailEnd type="none" w="med" len="med"/>
                    </a:lnT>
                    <a:lnB w="9525" cap="flat" cmpd="sng" algn="ctr">
                      <a:solidFill>
                        <a:srgbClr val="F5B800"/>
                      </a:solidFill>
                      <a:prstDash val="solid"/>
                      <a:round/>
                      <a:headEnd type="none" w="med" len="med"/>
                      <a:tailEnd type="none" w="med" len="med"/>
                    </a:lnB>
                    <a:solidFill>
                      <a:srgbClr val="FFF7DD"/>
                    </a:solidFill>
                  </a:tcPr>
                </a:tc>
                <a:tc>
                  <a:txBody>
                    <a:bodyPr/>
                    <a:lstStyle/>
                    <a:p>
                      <a:pPr>
                        <a:lnSpc>
                          <a:spcPct val="120000"/>
                        </a:lnSpc>
                      </a:pPr>
                      <a:r>
                        <a:rPr lang="ja-JP" altLang="en-US" sz="1200" b="0" spc="5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冷房を備えた休憩場所や涼しい休憩場所の確保を検討</a:t>
                      </a:r>
                      <a:endParaRPr lang="en-US" altLang="ja-JP" sz="1200" b="0" spc="5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0" marR="108000" marT="72000" marB="36000" anchor="ctr">
                    <a:lnL w="9525" cap="flat" cmpd="sng" algn="ctr">
                      <a:solidFill>
                        <a:srgbClr val="F5B800"/>
                      </a:solidFill>
                      <a:prstDash val="sysDash"/>
                      <a:round/>
                      <a:headEnd type="none" w="med" len="med"/>
                      <a:tailEnd type="none" w="med" len="med"/>
                    </a:lnL>
                    <a:lnR w="38100" cap="flat" cmpd="sng" algn="ctr">
                      <a:solidFill>
                        <a:srgbClr val="F5B800"/>
                      </a:solidFill>
                      <a:prstDash val="solid"/>
                      <a:round/>
                      <a:headEnd type="none" w="med" len="med"/>
                      <a:tailEnd type="none" w="med" len="med"/>
                    </a:lnR>
                    <a:lnT w="9525" cap="flat" cmpd="sng" algn="ctr">
                      <a:solidFill>
                        <a:srgbClr val="F5B800"/>
                      </a:solidFill>
                      <a:prstDash val="solid"/>
                      <a:round/>
                      <a:headEnd type="none" w="med" len="med"/>
                      <a:tailEnd type="none" w="med" len="med"/>
                    </a:lnT>
                    <a:lnB w="9525" cap="flat" cmpd="sng" algn="ctr">
                      <a:solidFill>
                        <a:srgbClr val="F5B800"/>
                      </a:solidFill>
                      <a:prstDash val="solid"/>
                      <a:round/>
                      <a:headEnd type="none" w="med" len="med"/>
                      <a:tailEnd type="none" w="med" len="med"/>
                    </a:lnB>
                    <a:noFill/>
                  </a:tcPr>
                </a:tc>
                <a:extLst>
                  <a:ext uri="{0D108BD9-81ED-4DB2-BD59-A6C34878D82A}">
                    <a16:rowId xmlns:a16="http://schemas.microsoft.com/office/drawing/2014/main" val="3469419584"/>
                  </a:ext>
                </a:extLst>
              </a:tr>
              <a:tr h="557973">
                <a:tc>
                  <a:txBody>
                    <a:bodyPr/>
                    <a:lstStyle/>
                    <a:p>
                      <a:pPr algn="ct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dirty="0">
                        <a:solidFill>
                          <a:schemeClr val="tx1"/>
                        </a:solidFill>
                      </a:endParaRPr>
                    </a:p>
                  </a:txBody>
                  <a:tcPr marT="108000" marB="72000" anchor="ctr">
                    <a:lnL w="38100" cap="flat" cmpd="sng" algn="ctr">
                      <a:solidFill>
                        <a:srgbClr val="F5B800"/>
                      </a:solidFill>
                      <a:prstDash val="solid"/>
                      <a:round/>
                      <a:headEnd type="none" w="med" len="med"/>
                      <a:tailEnd type="none" w="med" len="med"/>
                    </a:lnL>
                    <a:lnR w="9525" cap="flat" cmpd="sng" algn="ctr">
                      <a:solidFill>
                        <a:srgbClr val="F5B800"/>
                      </a:solidFill>
                      <a:prstDash val="sysDash"/>
                      <a:round/>
                      <a:headEnd type="none" w="med" len="med"/>
                      <a:tailEnd type="none" w="med" len="med"/>
                    </a:lnR>
                    <a:lnT w="9525" cap="flat" cmpd="sng" algn="ctr">
                      <a:solidFill>
                        <a:srgbClr val="F5B800"/>
                      </a:solidFill>
                      <a:prstDash val="solid"/>
                      <a:round/>
                      <a:headEnd type="none" w="med" len="med"/>
                      <a:tailEnd type="none" w="med" len="med"/>
                    </a:lnT>
                    <a:lnB w="9525" cap="flat" cmpd="sng" algn="ctr">
                      <a:solidFill>
                        <a:srgbClr val="F5B800"/>
                      </a:solidFill>
                      <a:prstDash val="solid"/>
                      <a:round/>
                      <a:headEnd type="none" w="med" len="med"/>
                      <a:tailEnd type="none" w="med" len="med"/>
                    </a:lnB>
                    <a:solidFill>
                      <a:srgbClr val="FFF7DD"/>
                    </a:solidFill>
                  </a:tcPr>
                </a:tc>
                <a:tc>
                  <a:txBody>
                    <a:bodyPr/>
                    <a:lstStyle/>
                    <a:p>
                      <a:r>
                        <a:rPr lang="ja-JP" altLang="en-US" sz="1200" b="0" spc="15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服装の検討</a:t>
                      </a:r>
                      <a:endParaRPr kumimoji="1" lang="ja-JP" altLang="en-US" sz="1200" b="0" spc="150" baseline="0" dirty="0">
                        <a:solidFill>
                          <a:schemeClr val="tx1"/>
                        </a:solidFill>
                      </a:endParaRPr>
                    </a:p>
                  </a:txBody>
                  <a:tcPr marL="108000" marR="108000" marT="72000" marB="36000" anchor="ctr">
                    <a:lnL w="9525" cap="flat" cmpd="sng" algn="ctr">
                      <a:solidFill>
                        <a:srgbClr val="F5B800"/>
                      </a:solidFill>
                      <a:prstDash val="sysDash"/>
                      <a:round/>
                      <a:headEnd type="none" w="med" len="med"/>
                      <a:tailEnd type="none" w="med" len="med"/>
                    </a:lnL>
                    <a:lnR w="9525" cap="flat" cmpd="sng" algn="ctr">
                      <a:solidFill>
                        <a:srgbClr val="F5B800"/>
                      </a:solidFill>
                      <a:prstDash val="sysDash"/>
                      <a:round/>
                      <a:headEnd type="none" w="med" len="med"/>
                      <a:tailEnd type="none" w="med" len="med"/>
                    </a:lnR>
                    <a:lnT w="9525" cap="flat" cmpd="sng" algn="ctr">
                      <a:solidFill>
                        <a:srgbClr val="F5B800"/>
                      </a:solidFill>
                      <a:prstDash val="solid"/>
                      <a:round/>
                      <a:headEnd type="none" w="med" len="med"/>
                      <a:tailEnd type="none" w="med" len="med"/>
                    </a:lnT>
                    <a:lnB w="9525" cap="flat" cmpd="sng" algn="ctr">
                      <a:solidFill>
                        <a:srgbClr val="F5B800"/>
                      </a:solidFill>
                      <a:prstDash val="solid"/>
                      <a:round/>
                      <a:headEnd type="none" w="med" len="med"/>
                      <a:tailEnd type="none" w="med" len="med"/>
                    </a:lnB>
                    <a:solidFill>
                      <a:srgbClr val="FFF7DD"/>
                    </a:solidFill>
                  </a:tcPr>
                </a:tc>
                <a:tc>
                  <a:txBody>
                    <a:bodyPr/>
                    <a:lstStyle/>
                    <a:p>
                      <a:pPr>
                        <a:lnSpc>
                          <a:spcPct val="120000"/>
                        </a:lnSpc>
                      </a:pPr>
                      <a:r>
                        <a:rPr lang="ja-JP" altLang="en-US" sz="1200" b="0" spc="5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透湿性と通気性の良い服装を準備、送風や送水により身体を冷却する機能をもつ服の着用も検討</a:t>
                      </a:r>
                      <a:endParaRPr lang="en-US" altLang="ja-JP" sz="1200" b="0" spc="5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0" marR="108000" marT="72000" marB="36000" anchor="ctr">
                    <a:lnL w="9525" cap="flat" cmpd="sng" algn="ctr">
                      <a:solidFill>
                        <a:srgbClr val="F5B800"/>
                      </a:solidFill>
                      <a:prstDash val="sysDash"/>
                      <a:round/>
                      <a:headEnd type="none" w="med" len="med"/>
                      <a:tailEnd type="none" w="med" len="med"/>
                    </a:lnL>
                    <a:lnR w="38100" cap="flat" cmpd="sng" algn="ctr">
                      <a:solidFill>
                        <a:srgbClr val="F5B800"/>
                      </a:solidFill>
                      <a:prstDash val="solid"/>
                      <a:round/>
                      <a:headEnd type="none" w="med" len="med"/>
                      <a:tailEnd type="none" w="med" len="med"/>
                    </a:lnR>
                    <a:lnT w="9525" cap="flat" cmpd="sng" algn="ctr">
                      <a:solidFill>
                        <a:srgbClr val="F5B800"/>
                      </a:solidFill>
                      <a:prstDash val="solid"/>
                      <a:round/>
                      <a:headEnd type="none" w="med" len="med"/>
                      <a:tailEnd type="none" w="med" len="med"/>
                    </a:lnT>
                    <a:lnB w="9525" cap="flat" cmpd="sng" algn="ctr">
                      <a:solidFill>
                        <a:srgbClr val="F5B800"/>
                      </a:solidFill>
                      <a:prstDash val="solid"/>
                      <a:round/>
                      <a:headEnd type="none" w="med" len="med"/>
                      <a:tailEnd type="none" w="med" len="med"/>
                    </a:lnB>
                    <a:noFill/>
                  </a:tcPr>
                </a:tc>
                <a:extLst>
                  <a:ext uri="{0D108BD9-81ED-4DB2-BD59-A6C34878D82A}">
                    <a16:rowId xmlns:a16="http://schemas.microsoft.com/office/drawing/2014/main" val="10003"/>
                  </a:ext>
                </a:extLst>
              </a:tr>
              <a:tr h="485584">
                <a:tc>
                  <a:txBody>
                    <a:bodyPr/>
                    <a:lstStyle/>
                    <a:p>
                      <a:pPr algn="ct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dirty="0">
                        <a:solidFill>
                          <a:schemeClr val="tx1"/>
                        </a:solidFill>
                      </a:endParaRPr>
                    </a:p>
                  </a:txBody>
                  <a:tcPr marT="108000" marB="72000" anchor="ctr">
                    <a:lnL w="38100" cap="flat" cmpd="sng" algn="ctr">
                      <a:solidFill>
                        <a:srgbClr val="F5B800"/>
                      </a:solidFill>
                      <a:prstDash val="solid"/>
                      <a:round/>
                      <a:headEnd type="none" w="med" len="med"/>
                      <a:tailEnd type="none" w="med" len="med"/>
                    </a:lnL>
                    <a:lnR w="9525" cap="flat" cmpd="sng" algn="ctr">
                      <a:solidFill>
                        <a:srgbClr val="F5B800"/>
                      </a:solidFill>
                      <a:prstDash val="sysDash"/>
                      <a:round/>
                      <a:headEnd type="none" w="med" len="med"/>
                      <a:tailEnd type="none" w="med" len="med"/>
                    </a:lnR>
                    <a:lnT w="9525" cap="flat" cmpd="sng" algn="ctr">
                      <a:solidFill>
                        <a:srgbClr val="F5B800"/>
                      </a:solidFill>
                      <a:prstDash val="solid"/>
                      <a:round/>
                      <a:headEnd type="none" w="med" len="med"/>
                      <a:tailEnd type="none" w="med" len="med"/>
                    </a:lnT>
                    <a:lnB w="9525" cap="flat" cmpd="sng" algn="ctr">
                      <a:solidFill>
                        <a:srgbClr val="F5B800"/>
                      </a:solidFill>
                      <a:prstDash val="solid"/>
                      <a:round/>
                      <a:headEnd type="none" w="med" len="med"/>
                      <a:tailEnd type="none" w="med" len="med"/>
                    </a:lnB>
                    <a:solidFill>
                      <a:srgbClr val="FFF7DD"/>
                    </a:solidFill>
                  </a:tcPr>
                </a:tc>
                <a:tc>
                  <a:txBody>
                    <a:bodyPr/>
                    <a:lstStyle/>
                    <a:p>
                      <a:r>
                        <a:rPr lang="ja-JP" altLang="en-US" sz="1200" b="1" u="none" spc="15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緊急時の対応の事前確認</a:t>
                      </a:r>
                      <a:endParaRPr kumimoji="1" lang="ja-JP" altLang="en-US" sz="1200" b="1" u="none" spc="150" baseline="0" dirty="0">
                        <a:solidFill>
                          <a:schemeClr val="tx1"/>
                        </a:solidFill>
                      </a:endParaRPr>
                    </a:p>
                  </a:txBody>
                  <a:tcPr marL="108000" marR="108000" marT="72000" marB="36000" anchor="ctr">
                    <a:lnL w="9525" cap="flat" cmpd="sng" algn="ctr">
                      <a:solidFill>
                        <a:srgbClr val="F5B800"/>
                      </a:solidFill>
                      <a:prstDash val="sysDash"/>
                      <a:round/>
                      <a:headEnd type="none" w="med" len="med"/>
                      <a:tailEnd type="none" w="med" len="med"/>
                    </a:lnL>
                    <a:lnR w="9525" cap="flat" cmpd="sng" algn="ctr">
                      <a:solidFill>
                        <a:srgbClr val="F5B800"/>
                      </a:solidFill>
                      <a:prstDash val="sysDash"/>
                      <a:round/>
                      <a:headEnd type="none" w="med" len="med"/>
                      <a:tailEnd type="none" w="med" len="med"/>
                    </a:lnR>
                    <a:lnT w="9525" cap="flat" cmpd="sng" algn="ctr">
                      <a:solidFill>
                        <a:srgbClr val="F5B800"/>
                      </a:solidFill>
                      <a:prstDash val="solid"/>
                      <a:round/>
                      <a:headEnd type="none" w="med" len="med"/>
                      <a:tailEnd type="none" w="med" len="med"/>
                    </a:lnT>
                    <a:lnB w="9525" cap="flat" cmpd="sng" algn="ctr">
                      <a:solidFill>
                        <a:srgbClr val="F5B800"/>
                      </a:solidFill>
                      <a:prstDash val="solid"/>
                      <a:round/>
                      <a:headEnd type="none" w="med" len="med"/>
                      <a:tailEnd type="none" w="med" len="med"/>
                    </a:lnB>
                    <a:solidFill>
                      <a:srgbClr val="FFF7DD"/>
                    </a:solidFill>
                  </a:tcPr>
                </a:tc>
                <a:tc>
                  <a:txBody>
                    <a:bodyPr/>
                    <a:lstStyle/>
                    <a:p>
                      <a:pPr marL="0" marR="0" indent="0" algn="l" defTabSz="914400" rtl="0" eaLnBrk="1" fontAlgn="auto" latinLnBrk="0" hangingPunct="1">
                        <a:lnSpc>
                          <a:spcPct val="120000"/>
                        </a:lnSpc>
                        <a:spcBef>
                          <a:spcPts val="0"/>
                        </a:spcBef>
                        <a:spcAft>
                          <a:spcPts val="0"/>
                        </a:spcAft>
                        <a:buClrTx/>
                        <a:buSzTx/>
                        <a:buFontTx/>
                        <a:buNone/>
                        <a:tabLst/>
                        <a:defRPr/>
                      </a:pPr>
                      <a:r>
                        <a:rPr kumimoji="1" lang="ja-JP" altLang="en-US" sz="1200" b="1" spc="5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緊急時の対応を確認し、労働者に周知</a:t>
                      </a:r>
                    </a:p>
                  </a:txBody>
                  <a:tcPr marL="108000" marR="108000" marT="72000" marB="36000" anchor="ctr">
                    <a:lnL w="9525" cap="flat" cmpd="sng" algn="ctr">
                      <a:solidFill>
                        <a:srgbClr val="F5B800"/>
                      </a:solidFill>
                      <a:prstDash val="sysDash"/>
                      <a:round/>
                      <a:headEnd type="none" w="med" len="med"/>
                      <a:tailEnd type="none" w="med" len="med"/>
                    </a:lnL>
                    <a:lnR w="38100" cap="flat" cmpd="sng" algn="ctr">
                      <a:solidFill>
                        <a:srgbClr val="F5B800"/>
                      </a:solidFill>
                      <a:prstDash val="solid"/>
                      <a:round/>
                      <a:headEnd type="none" w="med" len="med"/>
                      <a:tailEnd type="none" w="med" len="med"/>
                    </a:lnR>
                    <a:lnT w="9525" cap="flat" cmpd="sng" algn="ctr">
                      <a:solidFill>
                        <a:srgbClr val="F5B800"/>
                      </a:solidFill>
                      <a:prstDash val="solid"/>
                      <a:round/>
                      <a:headEnd type="none" w="med" len="med"/>
                      <a:tailEnd type="none" w="med" len="med"/>
                    </a:lnT>
                    <a:lnB w="12700" cap="flat" cmpd="sng" algn="ctr">
                      <a:solidFill>
                        <a:srgbClr val="F5B800"/>
                      </a:solidFill>
                      <a:prstDash val="solid"/>
                      <a:round/>
                      <a:headEnd type="none" w="med" len="med"/>
                      <a:tailEnd type="none" w="med" len="med"/>
                    </a:lnB>
                    <a:noFill/>
                  </a:tcPr>
                </a:tc>
                <a:extLst>
                  <a:ext uri="{0D108BD9-81ED-4DB2-BD59-A6C34878D82A}">
                    <a16:rowId xmlns:a16="http://schemas.microsoft.com/office/drawing/2014/main" val="2154905472"/>
                  </a:ext>
                </a:extLst>
              </a:tr>
              <a:tr h="485584">
                <a:tc>
                  <a:txBody>
                    <a:bodyPr/>
                    <a:lstStyle/>
                    <a:p>
                      <a:pPr algn="ct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dirty="0">
                        <a:solidFill>
                          <a:schemeClr val="tx1"/>
                        </a:solidFill>
                      </a:endParaRPr>
                    </a:p>
                  </a:txBody>
                  <a:tcPr marT="108000" marB="72000" anchor="ctr">
                    <a:lnL w="38100" cap="flat" cmpd="sng" algn="ctr">
                      <a:solidFill>
                        <a:srgbClr val="F5B800"/>
                      </a:solidFill>
                      <a:prstDash val="solid"/>
                      <a:round/>
                      <a:headEnd type="none" w="med" len="med"/>
                      <a:tailEnd type="none" w="med" len="med"/>
                    </a:lnL>
                    <a:lnR w="9525" cap="flat" cmpd="sng" algn="ctr">
                      <a:solidFill>
                        <a:srgbClr val="F5B800"/>
                      </a:solidFill>
                      <a:prstDash val="sysDash"/>
                      <a:round/>
                      <a:headEnd type="none" w="med" len="med"/>
                      <a:tailEnd type="none" w="med" len="med"/>
                    </a:lnR>
                    <a:lnT w="9525" cap="flat" cmpd="sng" algn="ctr">
                      <a:solidFill>
                        <a:srgbClr val="F5B800"/>
                      </a:solidFill>
                      <a:prstDash val="solid"/>
                      <a:round/>
                      <a:headEnd type="none" w="med" len="med"/>
                      <a:tailEnd type="none" w="med" len="med"/>
                    </a:lnT>
                    <a:lnB w="38100" cap="flat" cmpd="sng" algn="ctr">
                      <a:solidFill>
                        <a:srgbClr val="FFC000"/>
                      </a:solidFill>
                      <a:prstDash val="solid"/>
                      <a:round/>
                      <a:headEnd type="none" w="med" len="med"/>
                      <a:tailEnd type="none" w="med" len="med"/>
                    </a:lnB>
                    <a:solidFill>
                      <a:srgbClr val="FFF7DD"/>
                    </a:solidFill>
                  </a:tcPr>
                </a:tc>
                <a:tc>
                  <a:txBody>
                    <a:bodyPr/>
                    <a:lstStyle/>
                    <a:p>
                      <a:r>
                        <a:rPr lang="ja-JP" altLang="en-US" sz="1200" b="0" spc="15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教育研修の実施</a:t>
                      </a:r>
                      <a:endParaRPr kumimoji="1" lang="ja-JP" altLang="en-US" sz="1200" b="0" spc="150" baseline="0" dirty="0">
                        <a:solidFill>
                          <a:schemeClr val="tx1"/>
                        </a:solidFill>
                      </a:endParaRPr>
                    </a:p>
                  </a:txBody>
                  <a:tcPr marL="108000" marR="108000" marT="72000" marB="36000" anchor="ctr">
                    <a:lnL w="9525" cap="flat" cmpd="sng" algn="ctr">
                      <a:solidFill>
                        <a:srgbClr val="F5B800"/>
                      </a:solidFill>
                      <a:prstDash val="sysDash"/>
                      <a:round/>
                      <a:headEnd type="none" w="med" len="med"/>
                      <a:tailEnd type="none" w="med" len="med"/>
                    </a:lnL>
                    <a:lnR w="9525" cap="flat" cmpd="sng" algn="ctr">
                      <a:solidFill>
                        <a:srgbClr val="F5B800"/>
                      </a:solidFill>
                      <a:prstDash val="sysDash"/>
                      <a:round/>
                      <a:headEnd type="none" w="med" len="med"/>
                      <a:tailEnd type="none" w="med" len="med"/>
                    </a:lnR>
                    <a:lnT w="9525" cap="flat" cmpd="sng" algn="ctr">
                      <a:solidFill>
                        <a:srgbClr val="F5B800"/>
                      </a:solidFill>
                      <a:prstDash val="solid"/>
                      <a:round/>
                      <a:headEnd type="none" w="med" len="med"/>
                      <a:tailEnd type="none" w="med" len="med"/>
                    </a:lnT>
                    <a:lnB w="38100" cap="flat" cmpd="sng" algn="ctr">
                      <a:solidFill>
                        <a:srgbClr val="FFC000"/>
                      </a:solidFill>
                      <a:prstDash val="solid"/>
                      <a:round/>
                      <a:headEnd type="none" w="med" len="med"/>
                      <a:tailEnd type="none" w="med" len="med"/>
                    </a:lnB>
                    <a:solidFill>
                      <a:srgbClr val="FFF7DD"/>
                    </a:solidFill>
                  </a:tcPr>
                </a:tc>
                <a:tc>
                  <a:txBody>
                    <a:bodyPr/>
                    <a:lstStyle/>
                    <a:p>
                      <a:pPr>
                        <a:lnSpc>
                          <a:spcPct val="120000"/>
                        </a:lnSpc>
                      </a:pPr>
                      <a:r>
                        <a:rPr kumimoji="1" lang="ja-JP" altLang="en-US" sz="1200" b="0" spc="50" baseline="0" dirty="0">
                          <a:solidFill>
                            <a:schemeClr val="tx1"/>
                          </a:solidFill>
                          <a:latin typeface="メイリオ" panose="020B0604030504040204" pitchFamily="50" charset="-128"/>
                          <a:ea typeface="メイリオ" panose="020B0604030504040204" pitchFamily="50" charset="-128"/>
                        </a:rPr>
                        <a:t>管理者、労働者に対する教育を実施</a:t>
                      </a:r>
                    </a:p>
                  </a:txBody>
                  <a:tcPr marL="108000" marR="108000" marT="72000" marB="36000" anchor="ctr">
                    <a:lnL w="9525" cap="flat" cmpd="sng" algn="ctr">
                      <a:solidFill>
                        <a:srgbClr val="F5B800"/>
                      </a:solidFill>
                      <a:prstDash val="sysDash"/>
                      <a:round/>
                      <a:headEnd type="none" w="med" len="med"/>
                      <a:tailEnd type="none" w="med" len="med"/>
                    </a:lnL>
                    <a:lnR w="38100" cap="flat" cmpd="sng" algn="ctr">
                      <a:solidFill>
                        <a:srgbClr val="F5B800"/>
                      </a:solidFill>
                      <a:prstDash val="solid"/>
                      <a:round/>
                      <a:headEnd type="none" w="med" len="med"/>
                      <a:tailEnd type="none" w="med" len="med"/>
                    </a:lnR>
                    <a:lnT w="12700" cap="flat" cmpd="sng" algn="ctr">
                      <a:solidFill>
                        <a:srgbClr val="F5B800"/>
                      </a:solidFill>
                      <a:prstDash val="solid"/>
                      <a:round/>
                      <a:headEnd type="none" w="med" len="med"/>
                      <a:tailEnd type="none" w="med" len="med"/>
                    </a:lnT>
                    <a:lnB w="38100" cap="flat" cmpd="sng" algn="ctr">
                      <a:solidFill>
                        <a:srgbClr val="FFC000"/>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pic>
        <p:nvPicPr>
          <p:cNvPr id="52" name="図 51">
            <a:extLst>
              <a:ext uri="{FF2B5EF4-FFF2-40B4-BE49-F238E27FC236}">
                <a16:creationId xmlns:a16="http://schemas.microsoft.com/office/drawing/2014/main" id="{A16DBC32-7E36-49ED-A786-CE87C3FA3A30}"/>
              </a:ext>
            </a:extLst>
          </p:cNvPr>
          <p:cNvPicPr>
            <a:picLocks noChangeAspect="1"/>
          </p:cNvPicPr>
          <p:nvPr/>
        </p:nvPicPr>
        <p:blipFill>
          <a:blip r:embed="rId3"/>
          <a:stretch>
            <a:fillRect/>
          </a:stretch>
        </p:blipFill>
        <p:spPr>
          <a:xfrm>
            <a:off x="5912336" y="2936776"/>
            <a:ext cx="536368" cy="504000"/>
          </a:xfrm>
          <a:prstGeom prst="rect">
            <a:avLst/>
          </a:prstGeom>
        </p:spPr>
      </p:pic>
      <p:pic>
        <p:nvPicPr>
          <p:cNvPr id="28" name="図 27">
            <a:extLst>
              <a:ext uri="{FF2B5EF4-FFF2-40B4-BE49-F238E27FC236}">
                <a16:creationId xmlns:a16="http://schemas.microsoft.com/office/drawing/2014/main" id="{3F55A283-2F93-4E43-AE46-C2FFAC99BFDC}"/>
              </a:ext>
            </a:extLst>
          </p:cNvPr>
          <p:cNvPicPr>
            <a:picLocks noChangeAspect="1"/>
          </p:cNvPicPr>
          <p:nvPr/>
        </p:nvPicPr>
        <p:blipFill>
          <a:blip r:embed="rId4">
            <a:clrChange>
              <a:clrFrom>
                <a:srgbClr val="FFFFFF"/>
              </a:clrFrom>
              <a:clrTo>
                <a:srgbClr val="FFFFFF">
                  <a:alpha val="0"/>
                </a:srgbClr>
              </a:clrTo>
            </a:clrChange>
          </a:blip>
          <a:stretch>
            <a:fillRect/>
          </a:stretch>
        </p:blipFill>
        <p:spPr>
          <a:xfrm>
            <a:off x="5847420" y="1589687"/>
            <a:ext cx="533908" cy="849945"/>
          </a:xfrm>
          <a:prstGeom prst="rect">
            <a:avLst/>
          </a:prstGeom>
        </p:spPr>
      </p:pic>
      <p:pic>
        <p:nvPicPr>
          <p:cNvPr id="29" name="図 28">
            <a:extLst>
              <a:ext uri="{FF2B5EF4-FFF2-40B4-BE49-F238E27FC236}">
                <a16:creationId xmlns:a16="http://schemas.microsoft.com/office/drawing/2014/main" id="{5D8F4B7D-A0F8-4C50-9782-8E31E36E133E}"/>
              </a:ext>
            </a:extLst>
          </p:cNvPr>
          <p:cNvPicPr>
            <a:picLocks noChangeAspect="1"/>
          </p:cNvPicPr>
          <p:nvPr/>
        </p:nvPicPr>
        <p:blipFill>
          <a:blip r:embed="rId5">
            <a:clrChange>
              <a:clrFrom>
                <a:srgbClr val="FFFFFF"/>
              </a:clrFrom>
              <a:clrTo>
                <a:srgbClr val="FFFFFF">
                  <a:alpha val="0"/>
                </a:srgbClr>
              </a:clrTo>
            </a:clrChange>
          </a:blip>
          <a:stretch>
            <a:fillRect/>
          </a:stretch>
        </p:blipFill>
        <p:spPr>
          <a:xfrm>
            <a:off x="5565892" y="2652245"/>
            <a:ext cx="1175476" cy="183313"/>
          </a:xfrm>
          <a:prstGeom prst="rect">
            <a:avLst/>
          </a:prstGeom>
        </p:spPr>
      </p:pic>
      <p:sp>
        <p:nvSpPr>
          <p:cNvPr id="30" name="テキスト ボックス 29">
            <a:extLst>
              <a:ext uri="{FF2B5EF4-FFF2-40B4-BE49-F238E27FC236}">
                <a16:creationId xmlns:a16="http://schemas.microsoft.com/office/drawing/2014/main" id="{AF14D03D-A7C1-4E1D-A656-59169A288463}"/>
              </a:ext>
            </a:extLst>
          </p:cNvPr>
          <p:cNvSpPr txBox="1"/>
          <p:nvPr/>
        </p:nvSpPr>
        <p:spPr>
          <a:xfrm>
            <a:off x="5436168" y="2444700"/>
            <a:ext cx="1449216" cy="226591"/>
          </a:xfrm>
          <a:prstGeom prst="rect">
            <a:avLst/>
          </a:prstGeom>
          <a:noFill/>
        </p:spPr>
        <p:txBody>
          <a:bodyPr wrap="square" lIns="108000" tIns="72000" rIns="108000" rtlCol="0">
            <a:spAutoFit/>
          </a:bodyPr>
          <a:lstStyle/>
          <a:p>
            <a:pPr algn="ctr"/>
            <a:r>
              <a:rPr kumimoji="1" lang="ja-JP" altLang="en-US" sz="700" dirty="0">
                <a:latin typeface="メイリオ" panose="020B0604030504040204" pitchFamily="50" charset="-128"/>
                <a:ea typeface="メイリオ" panose="020B0604030504040204" pitchFamily="50" charset="-128"/>
              </a:rPr>
              <a:t>労働災害防止キャラクター</a:t>
            </a:r>
          </a:p>
        </p:txBody>
      </p:sp>
      <p:sp>
        <p:nvSpPr>
          <p:cNvPr id="4" name="正方形/長方形 3">
            <a:extLst>
              <a:ext uri="{FF2B5EF4-FFF2-40B4-BE49-F238E27FC236}">
                <a16:creationId xmlns:a16="http://schemas.microsoft.com/office/drawing/2014/main" id="{4F51BC12-2F0E-444E-98B0-7E2A755B44C4}"/>
              </a:ext>
            </a:extLst>
          </p:cNvPr>
          <p:cNvSpPr/>
          <p:nvPr/>
        </p:nvSpPr>
        <p:spPr>
          <a:xfrm>
            <a:off x="45000" y="1568624"/>
            <a:ext cx="5741074" cy="8182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108000" rtlCol="0" anchor="ctr">
            <a:spAutoFit/>
          </a:bodyPr>
          <a:lstStyle/>
          <a:p>
            <a:pPr>
              <a:lnSpc>
                <a:spcPct val="130000"/>
              </a:lnSpc>
            </a:pPr>
            <a:r>
              <a:rPr kumimoji="1" lang="ja-JP" altLang="en-US" spc="300" dirty="0">
                <a:solidFill>
                  <a:schemeClr val="tx1"/>
                </a:solidFill>
              </a:rPr>
              <a:t>職場での熱中症により毎年</a:t>
            </a:r>
            <a:r>
              <a:rPr kumimoji="1" lang="ja-JP" altLang="en-US" b="1" spc="300" dirty="0">
                <a:solidFill>
                  <a:schemeClr val="tx1"/>
                </a:solidFill>
              </a:rPr>
              <a:t>約</a:t>
            </a:r>
            <a:r>
              <a:rPr kumimoji="1" lang="en-US" altLang="ja-JP" b="1" spc="300" dirty="0">
                <a:solidFill>
                  <a:schemeClr val="tx1"/>
                </a:solidFill>
              </a:rPr>
              <a:t>20</a:t>
            </a:r>
            <a:r>
              <a:rPr kumimoji="1" lang="ja-JP" altLang="en-US" b="1" spc="300" dirty="0">
                <a:solidFill>
                  <a:schemeClr val="tx1"/>
                </a:solidFill>
              </a:rPr>
              <a:t>人が亡くなり</a:t>
            </a:r>
            <a:r>
              <a:rPr kumimoji="1" lang="ja-JP" altLang="en-US" spc="300" dirty="0">
                <a:solidFill>
                  <a:schemeClr val="tx1"/>
                </a:solidFill>
              </a:rPr>
              <a:t>、</a:t>
            </a:r>
            <a:r>
              <a:rPr kumimoji="1" lang="ja-JP" altLang="en-US" b="1" spc="300" dirty="0">
                <a:solidFill>
                  <a:schemeClr val="tx1"/>
                </a:solidFill>
              </a:rPr>
              <a:t>約８</a:t>
            </a:r>
            <a:r>
              <a:rPr kumimoji="1" lang="en-US" altLang="ja-JP" b="1" spc="300" dirty="0">
                <a:solidFill>
                  <a:schemeClr val="tx1"/>
                </a:solidFill>
              </a:rPr>
              <a:t>00</a:t>
            </a:r>
            <a:r>
              <a:rPr kumimoji="1" lang="ja-JP" altLang="en-US" b="1" spc="300" dirty="0">
                <a:solidFill>
                  <a:schemeClr val="tx1"/>
                </a:solidFill>
              </a:rPr>
              <a:t>人が</a:t>
            </a:r>
            <a:r>
              <a:rPr kumimoji="1" lang="en-US" altLang="ja-JP" b="1" spc="300" dirty="0">
                <a:solidFill>
                  <a:schemeClr val="tx1"/>
                </a:solidFill>
              </a:rPr>
              <a:t>4</a:t>
            </a:r>
            <a:r>
              <a:rPr kumimoji="1" lang="ja-JP" altLang="en-US" b="1" spc="300" dirty="0">
                <a:solidFill>
                  <a:schemeClr val="tx1"/>
                </a:solidFill>
              </a:rPr>
              <a:t>日以上仕事を休んで</a:t>
            </a:r>
            <a:r>
              <a:rPr kumimoji="1" lang="ja-JP" altLang="en-US" spc="300" dirty="0">
                <a:solidFill>
                  <a:schemeClr val="tx1"/>
                </a:solidFill>
              </a:rPr>
              <a:t>います。</a:t>
            </a:r>
            <a:endParaRPr kumimoji="1" lang="en-US" altLang="ja-JP" spc="300" dirty="0">
              <a:solidFill>
                <a:schemeClr val="tx1"/>
              </a:solidFill>
            </a:endParaRPr>
          </a:p>
        </p:txBody>
      </p:sp>
      <p:sp>
        <p:nvSpPr>
          <p:cNvPr id="5" name="正方形/長方形 4">
            <a:extLst>
              <a:ext uri="{FF2B5EF4-FFF2-40B4-BE49-F238E27FC236}">
                <a16:creationId xmlns:a16="http://schemas.microsoft.com/office/drawing/2014/main" id="{A85EF50D-8929-4A18-8EA9-677F59711C0B}"/>
              </a:ext>
            </a:extLst>
          </p:cNvPr>
          <p:cNvSpPr/>
          <p:nvPr/>
        </p:nvSpPr>
        <p:spPr>
          <a:xfrm>
            <a:off x="2676136" y="3368824"/>
            <a:ext cx="1210588" cy="39586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rtlCol="0" anchor="ctr">
            <a:spAutoFit/>
          </a:bodyPr>
          <a:lstStyle/>
          <a:p>
            <a:pPr algn="ctr"/>
            <a:r>
              <a:rPr kumimoji="1" lang="ja-JP" altLang="en-US" spc="200" dirty="0">
                <a:solidFill>
                  <a:srgbClr val="FF5050"/>
                </a:solidFill>
              </a:rPr>
              <a:t>重点取組</a:t>
            </a:r>
          </a:p>
        </p:txBody>
      </p:sp>
      <p:sp>
        <p:nvSpPr>
          <p:cNvPr id="44" name="正方形/長方形 43">
            <a:extLst>
              <a:ext uri="{FF2B5EF4-FFF2-40B4-BE49-F238E27FC236}">
                <a16:creationId xmlns:a16="http://schemas.microsoft.com/office/drawing/2014/main" id="{BE6E3028-9A3F-415A-87A0-DC45B13CA1EE}"/>
              </a:ext>
            </a:extLst>
          </p:cNvPr>
          <p:cNvSpPr/>
          <p:nvPr/>
        </p:nvSpPr>
        <p:spPr>
          <a:xfrm>
            <a:off x="116632" y="2754660"/>
            <a:ext cx="900000" cy="28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ctr"/>
            <a:r>
              <a:rPr kumimoji="1" lang="ja-JP" altLang="en-US" spc="50" dirty="0">
                <a:solidFill>
                  <a:srgbClr val="F5B800"/>
                </a:solidFill>
              </a:rPr>
              <a:t>準備</a:t>
            </a:r>
          </a:p>
        </p:txBody>
      </p:sp>
      <p:sp>
        <p:nvSpPr>
          <p:cNvPr id="45" name="矢印: 五方向 44">
            <a:extLst>
              <a:ext uri="{FF2B5EF4-FFF2-40B4-BE49-F238E27FC236}">
                <a16:creationId xmlns:a16="http://schemas.microsoft.com/office/drawing/2014/main" id="{56168BE2-5960-4048-88E8-35493B1A2168}"/>
              </a:ext>
            </a:extLst>
          </p:cNvPr>
          <p:cNvSpPr/>
          <p:nvPr/>
        </p:nvSpPr>
        <p:spPr>
          <a:xfrm>
            <a:off x="1032890" y="2746290"/>
            <a:ext cx="4500000" cy="296402"/>
          </a:xfrm>
          <a:prstGeom prst="homePlate">
            <a:avLst/>
          </a:prstGeom>
          <a:solidFill>
            <a:schemeClr val="bg1"/>
          </a:solidFill>
          <a:ln>
            <a:solidFill>
              <a:srgbClr val="4BACC6"/>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ctr"/>
            <a:r>
              <a:rPr kumimoji="1" lang="ja-JP" altLang="en-US" spc="300" dirty="0">
                <a:solidFill>
                  <a:srgbClr val="4BACC6"/>
                </a:solidFill>
              </a:rPr>
              <a:t>キャンペーン期間</a:t>
            </a:r>
          </a:p>
        </p:txBody>
      </p:sp>
      <p:sp>
        <p:nvSpPr>
          <p:cNvPr id="49" name="正方形/長方形 48">
            <a:extLst>
              <a:ext uri="{FF2B5EF4-FFF2-40B4-BE49-F238E27FC236}">
                <a16:creationId xmlns:a16="http://schemas.microsoft.com/office/drawing/2014/main" id="{E69A0683-DB1B-477B-A099-F969B48DCDC8}"/>
              </a:ext>
            </a:extLst>
          </p:cNvPr>
          <p:cNvSpPr/>
          <p:nvPr/>
        </p:nvSpPr>
        <p:spPr>
          <a:xfrm>
            <a:off x="5763689" y="3469091"/>
            <a:ext cx="833663" cy="365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108000" rtlCol="0" anchor="ctr">
            <a:spAutoFit/>
          </a:bodyPr>
          <a:lstStyle/>
          <a:p>
            <a:pPr algn="ctr"/>
            <a:r>
              <a:rPr kumimoji="1" lang="ja-JP" altLang="en-US" sz="800" dirty="0">
                <a:solidFill>
                  <a:schemeClr val="tx1"/>
                </a:solidFill>
              </a:rPr>
              <a:t>キャンペーン</a:t>
            </a:r>
            <a:endParaRPr kumimoji="1" lang="en-US" altLang="ja-JP" sz="800" dirty="0">
              <a:solidFill>
                <a:schemeClr val="tx1"/>
              </a:solidFill>
            </a:endParaRPr>
          </a:p>
          <a:p>
            <a:pPr algn="ctr"/>
            <a:r>
              <a:rPr kumimoji="1" lang="ja-JP" altLang="en-US" sz="800" dirty="0">
                <a:solidFill>
                  <a:schemeClr val="tx1"/>
                </a:solidFill>
              </a:rPr>
              <a:t>実施要項</a:t>
            </a:r>
          </a:p>
        </p:txBody>
      </p:sp>
    </p:spTree>
    <p:extLst>
      <p:ext uri="{BB962C8B-B14F-4D97-AF65-F5344CB8AC3E}">
        <p14:creationId xmlns:p14="http://schemas.microsoft.com/office/powerpoint/2010/main" val="36832749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テキスト ボックス 50"/>
          <p:cNvSpPr txBox="1"/>
          <p:nvPr/>
        </p:nvSpPr>
        <p:spPr>
          <a:xfrm>
            <a:off x="189000" y="8396505"/>
            <a:ext cx="6480000" cy="1452558"/>
          </a:xfrm>
          <a:prstGeom prst="rect">
            <a:avLst/>
          </a:prstGeom>
          <a:solidFill>
            <a:srgbClr val="FFEFEF"/>
          </a:solidFill>
          <a:ln w="38100">
            <a:solidFill>
              <a:srgbClr val="FF5050"/>
            </a:solidFill>
          </a:ln>
        </p:spPr>
        <p:txBody>
          <a:bodyPr wrap="square" tIns="72000" rtlCol="0">
            <a:noAutofit/>
          </a:bodyPr>
          <a:lstStyle/>
          <a:p>
            <a:pPr>
              <a:lnSpc>
                <a:spcPct val="120000"/>
              </a:lnSpc>
            </a:pPr>
            <a:r>
              <a:rPr lang="ja-JP" altLang="en-US" sz="1200" spc="150" dirty="0">
                <a:latin typeface="メイリオ" panose="020B0604030504040204" pitchFamily="50" charset="-128"/>
                <a:ea typeface="メイリオ" panose="020B0604030504040204" pitchFamily="50" charset="-128"/>
                <a:cs typeface="メイリオ" panose="020B0604030504040204" pitchFamily="50" charset="-128"/>
              </a:rPr>
              <a:t>□ 暑さ指数の低減効果を再確認し、必要に応じ対策を追加</a:t>
            </a:r>
          </a:p>
          <a:p>
            <a:pPr>
              <a:lnSpc>
                <a:spcPct val="120000"/>
              </a:lnSpc>
            </a:pPr>
            <a:r>
              <a:rPr lang="ja-JP" altLang="en-US" sz="1200" spc="150" dirty="0">
                <a:latin typeface="メイリオ" panose="020B0604030504040204" pitchFamily="50" charset="-128"/>
                <a:ea typeface="メイリオ" panose="020B0604030504040204" pitchFamily="50" charset="-128"/>
                <a:cs typeface="メイリオ" panose="020B0604030504040204" pitchFamily="50" charset="-128"/>
              </a:rPr>
              <a:t>□ 暑さ指数に応じた作業の中断等を徹底</a:t>
            </a:r>
          </a:p>
          <a:p>
            <a:pPr>
              <a:lnSpc>
                <a:spcPct val="120000"/>
              </a:lnSpc>
            </a:pPr>
            <a:r>
              <a:rPr lang="ja-JP" altLang="en-US" sz="1200" spc="150" dirty="0">
                <a:latin typeface="メイリオ" panose="020B0604030504040204" pitchFamily="50" charset="-128"/>
                <a:ea typeface="メイリオ" panose="020B0604030504040204" pitchFamily="50" charset="-128"/>
                <a:cs typeface="メイリオ" panose="020B0604030504040204" pitchFamily="50" charset="-128"/>
              </a:rPr>
              <a:t>□ 水分、塩分を積極的に取らせ、その確認を徹底</a:t>
            </a:r>
            <a:endParaRPr lang="en-US" altLang="ja-JP" sz="1200" spc="150"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120000"/>
              </a:lnSpc>
            </a:pPr>
            <a:r>
              <a:rPr lang="ja-JP" altLang="en-US" sz="1200" spc="150" dirty="0">
                <a:latin typeface="メイリオ" panose="020B0604030504040204" pitchFamily="50" charset="-128"/>
                <a:ea typeface="メイリオ" panose="020B0604030504040204" pitchFamily="50" charset="-128"/>
                <a:cs typeface="メイリオ" panose="020B0604030504040204" pitchFamily="50" charset="-128"/>
              </a:rPr>
              <a:t>□ 作業開始前の健康状態の確認を徹底、巡視頻度を増加</a:t>
            </a:r>
            <a:endParaRPr lang="en-US" altLang="ja-JP" sz="1200" spc="150"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120000"/>
              </a:lnSpc>
            </a:pPr>
            <a:r>
              <a:rPr lang="ja-JP" altLang="en-US" sz="1200" spc="150" dirty="0">
                <a:latin typeface="メイリオ" panose="020B0604030504040204" pitchFamily="50" charset="-128"/>
                <a:ea typeface="メイリオ" panose="020B0604030504040204" pitchFamily="50" charset="-128"/>
                <a:cs typeface="メイリオ" panose="020B0604030504040204" pitchFamily="50" charset="-128"/>
              </a:rPr>
              <a:t>□ 熱中症のリスクが高まっていることを含め教育を実施</a:t>
            </a:r>
            <a:endParaRPr lang="en-US" altLang="ja-JP" sz="1200" spc="150"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120000"/>
              </a:lnSpc>
            </a:pPr>
            <a:r>
              <a:rPr lang="ja-JP" altLang="en-US" sz="1200" spc="1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spc="15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体調不良の者に異常を認めたときは、躊躇することなく救急隊を要請</a:t>
            </a:r>
            <a:endParaRPr kumimoji="1" lang="ja-JP" altLang="en-US" sz="1200" b="1" spc="15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4" name="テキスト ボックス 93"/>
          <p:cNvSpPr txBox="1"/>
          <p:nvPr/>
        </p:nvSpPr>
        <p:spPr>
          <a:xfrm>
            <a:off x="692696" y="920552"/>
            <a:ext cx="4789874" cy="516671"/>
          </a:xfrm>
          <a:prstGeom prst="rect">
            <a:avLst/>
          </a:prstGeom>
          <a:noFill/>
          <a:ln w="38100">
            <a:noFill/>
          </a:ln>
        </p:spPr>
        <p:txBody>
          <a:bodyPr wrap="square" lIns="108000" tIns="72000" rIns="108000" rtlCol="0">
            <a:spAutoFit/>
          </a:bodyPr>
          <a:lstStyle>
            <a:defPPr>
              <a:defRPr lang="ja-JP"/>
            </a:defPPr>
            <a:lvl1pPr>
              <a:defRPr sz="1600" b="1">
                <a:latin typeface="メイリオ" panose="020B0604030504040204" pitchFamily="50" charset="-128"/>
                <a:ea typeface="メイリオ" panose="020B0604030504040204" pitchFamily="50" charset="-128"/>
                <a:cs typeface="メイリオ" panose="020B0604030504040204" pitchFamily="50" charset="-128"/>
              </a:defRPr>
            </a:lvl1pPr>
          </a:lstStyle>
          <a:p>
            <a:pPr>
              <a:lnSpc>
                <a:spcPct val="120000"/>
              </a:lnSpc>
            </a:pPr>
            <a:r>
              <a:rPr lang="ja-JP" altLang="en-US" sz="1200" spc="50" dirty="0"/>
              <a:t>□ </a:t>
            </a:r>
            <a:r>
              <a:rPr lang="en-US" altLang="ja-JP" sz="1200" spc="50" dirty="0"/>
              <a:t>JIS</a:t>
            </a:r>
            <a:r>
              <a:rPr lang="ja-JP" altLang="en-US" sz="1200" spc="50" dirty="0"/>
              <a:t>規格に適合した暑さ指数計で暑さ指数を随時把握</a:t>
            </a:r>
            <a:endParaRPr lang="en-US" altLang="ja-JP" sz="1200" spc="50" dirty="0"/>
          </a:p>
          <a:p>
            <a:pPr>
              <a:lnSpc>
                <a:spcPct val="120000"/>
              </a:lnSpc>
            </a:pPr>
            <a:r>
              <a:rPr lang="ja-JP" altLang="en-US" sz="1000" b="0" spc="50" dirty="0"/>
              <a:t>地域を代表する一般的な暑さ指数（環境省）を参考とすることも有効</a:t>
            </a:r>
            <a:endParaRPr lang="en-US" altLang="ja-JP" sz="1000" b="0" spc="50" dirty="0"/>
          </a:p>
        </p:txBody>
      </p:sp>
      <p:sp>
        <p:nvSpPr>
          <p:cNvPr id="96" name="テキスト ボックス 95"/>
          <p:cNvSpPr txBox="1"/>
          <p:nvPr/>
        </p:nvSpPr>
        <p:spPr>
          <a:xfrm>
            <a:off x="692696" y="1496616"/>
            <a:ext cx="5219479" cy="458193"/>
          </a:xfrm>
          <a:prstGeom prst="rect">
            <a:avLst/>
          </a:prstGeom>
          <a:noFill/>
          <a:ln w="38100">
            <a:noFill/>
          </a:ln>
        </p:spPr>
        <p:txBody>
          <a:bodyPr wrap="none" lIns="108000" tIns="72000" rIns="108000" rtlCol="0">
            <a:spAutoFit/>
          </a:bodyPr>
          <a:lstStyle>
            <a:defPPr>
              <a:defRPr lang="ja-JP"/>
            </a:defPPr>
            <a:lvl1pPr>
              <a:defRPr sz="1600" b="1">
                <a:latin typeface="メイリオ" panose="020B0604030504040204" pitchFamily="50" charset="-128"/>
                <a:ea typeface="メイリオ" panose="020B0604030504040204" pitchFamily="50" charset="-128"/>
                <a:cs typeface="メイリオ" panose="020B0604030504040204" pitchFamily="50" charset="-128"/>
              </a:defRPr>
            </a:lvl1pPr>
          </a:lstStyle>
          <a:p>
            <a:pPr>
              <a:lnSpc>
                <a:spcPct val="130000"/>
              </a:lnSpc>
            </a:pPr>
            <a:r>
              <a:rPr lang="ja-JP" altLang="en-US" sz="1800" spc="150" dirty="0"/>
              <a:t>測定した暑さ指数に応じて以下の対策を徹底</a:t>
            </a:r>
            <a:endParaRPr lang="en-US" altLang="ja-JP" sz="1800" spc="150" dirty="0"/>
          </a:p>
        </p:txBody>
      </p:sp>
      <p:sp>
        <p:nvSpPr>
          <p:cNvPr id="2" name="円/楕円 1"/>
          <p:cNvSpPr/>
          <p:nvPr/>
        </p:nvSpPr>
        <p:spPr>
          <a:xfrm>
            <a:off x="189000" y="591782"/>
            <a:ext cx="467095" cy="467095"/>
          </a:xfrm>
          <a:prstGeom prst="ellipse">
            <a:avLst/>
          </a:prstGeom>
          <a:gradFill flip="none" rotWithShape="1">
            <a:gsLst>
              <a:gs pos="0">
                <a:srgbClr val="B7DEE8"/>
              </a:gs>
              <a:gs pos="100000">
                <a:schemeClr val="bg1"/>
              </a:gs>
              <a:gs pos="100000">
                <a:schemeClr val="bg1"/>
              </a:gs>
            </a:gsLst>
            <a:lin ang="2700000" scaled="1"/>
            <a:tileRect/>
          </a:gradFill>
          <a:ln w="19050">
            <a:solidFill>
              <a:srgbClr val="4BACC6"/>
            </a:solidFill>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0" rtlCol="0" anchor="ctr"/>
          <a:lstStyle/>
          <a:p>
            <a:pPr algn="ctr">
              <a:lnSpc>
                <a:spcPts val="1200"/>
              </a:lnSpc>
            </a:pPr>
            <a:r>
              <a:rPr lang="en-US" altLang="ja-JP" sz="1000" dirty="0">
                <a:solidFill>
                  <a:srgbClr val="009999"/>
                </a:solidFill>
                <a:latin typeface="メイリオ" panose="020B0604030504040204" pitchFamily="50" charset="-128"/>
                <a:ea typeface="メイリオ" panose="020B0604030504040204" pitchFamily="50" charset="-128"/>
                <a:cs typeface="メイリオ" panose="020B0604030504040204" pitchFamily="50" charset="-128"/>
              </a:rPr>
              <a:t>STEP</a:t>
            </a:r>
          </a:p>
          <a:p>
            <a:pPr algn="ctr">
              <a:lnSpc>
                <a:spcPts val="1200"/>
              </a:lnSpc>
            </a:pPr>
            <a:r>
              <a:rPr lang="en-US" altLang="ja-JP" sz="1000" dirty="0">
                <a:solidFill>
                  <a:srgbClr val="009999"/>
                </a:solidFill>
                <a:latin typeface="メイリオ" panose="020B0604030504040204" pitchFamily="50" charset="-128"/>
                <a:ea typeface="メイリオ" panose="020B0604030504040204" pitchFamily="50" charset="-128"/>
                <a:cs typeface="メイリオ" panose="020B0604030504040204" pitchFamily="50" charset="-128"/>
              </a:rPr>
              <a:t>1</a:t>
            </a:r>
          </a:p>
        </p:txBody>
      </p:sp>
      <p:sp>
        <p:nvSpPr>
          <p:cNvPr id="98" name="円/楕円 97"/>
          <p:cNvSpPr/>
          <p:nvPr/>
        </p:nvSpPr>
        <p:spPr>
          <a:xfrm>
            <a:off x="189000" y="1530524"/>
            <a:ext cx="467095" cy="467095"/>
          </a:xfrm>
          <a:prstGeom prst="ellipse">
            <a:avLst/>
          </a:prstGeom>
          <a:gradFill flip="none" rotWithShape="1">
            <a:gsLst>
              <a:gs pos="0">
                <a:srgbClr val="B7DEE8"/>
              </a:gs>
              <a:gs pos="100000">
                <a:schemeClr val="bg1"/>
              </a:gs>
              <a:gs pos="100000">
                <a:schemeClr val="bg1"/>
              </a:gs>
            </a:gsLst>
            <a:lin ang="2700000" scaled="1"/>
            <a:tileRect/>
          </a:gradFill>
          <a:ln w="19050">
            <a:solidFill>
              <a:srgbClr val="4BACC6"/>
            </a:solidFill>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0" rtlCol="0" anchor="ctr"/>
          <a:lstStyle/>
          <a:p>
            <a:pPr algn="ctr">
              <a:lnSpc>
                <a:spcPts val="1200"/>
              </a:lnSpc>
            </a:pPr>
            <a:r>
              <a:rPr lang="en-US" altLang="ja-JP" sz="1000" dirty="0">
                <a:solidFill>
                  <a:srgbClr val="009999"/>
                </a:solidFill>
                <a:latin typeface="メイリオ" panose="020B0604030504040204" pitchFamily="50" charset="-128"/>
                <a:ea typeface="メイリオ" panose="020B0604030504040204" pitchFamily="50" charset="-128"/>
                <a:cs typeface="メイリオ" panose="020B0604030504040204" pitchFamily="50" charset="-128"/>
              </a:rPr>
              <a:t>STEP</a:t>
            </a:r>
          </a:p>
          <a:p>
            <a:pPr algn="ctr">
              <a:lnSpc>
                <a:spcPts val="1200"/>
              </a:lnSpc>
            </a:pPr>
            <a:r>
              <a:rPr lang="en-US" altLang="ja-JP" sz="1000" dirty="0">
                <a:solidFill>
                  <a:srgbClr val="009999"/>
                </a:solidFill>
                <a:latin typeface="メイリオ" panose="020B0604030504040204" pitchFamily="50" charset="-128"/>
                <a:ea typeface="メイリオ" panose="020B0604030504040204" pitchFamily="50" charset="-128"/>
                <a:cs typeface="メイリオ" panose="020B0604030504040204" pitchFamily="50" charset="-128"/>
              </a:rPr>
              <a:t>2</a:t>
            </a:r>
          </a:p>
        </p:txBody>
      </p:sp>
      <p:sp>
        <p:nvSpPr>
          <p:cNvPr id="88" name="角丸四角形 87"/>
          <p:cNvSpPr/>
          <p:nvPr/>
        </p:nvSpPr>
        <p:spPr>
          <a:xfrm>
            <a:off x="189000" y="89149"/>
            <a:ext cx="6480000" cy="448378"/>
          </a:xfrm>
          <a:prstGeom prst="rect">
            <a:avLst/>
          </a:prstGeom>
          <a:solidFill>
            <a:srgbClr val="4BACC6"/>
          </a:solidFill>
          <a:ln w="38100">
            <a:solidFill>
              <a:srgbClr val="4BACC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72000" rIns="108000" bIns="36000" numCol="1" spcCol="0" rtlCol="0" fromWordArt="0" anchor="ctr" anchorCtr="0" forceAA="0" compatLnSpc="1">
            <a:prstTxWarp prst="textNoShape">
              <a:avLst/>
            </a:prstTxWarp>
            <a:spAutoFit/>
          </a:bodyPr>
          <a:lstStyle/>
          <a:p>
            <a:pPr lvl="0">
              <a:lnSpc>
                <a:spcPct val="130000"/>
              </a:lnSpc>
            </a:pPr>
            <a:r>
              <a:rPr lang="ja-JP" altLang="en-US" b="1" spc="3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キャンペーン期間（</a:t>
            </a:r>
            <a:r>
              <a:rPr lang="en-US" altLang="ja-JP" b="1" spc="3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5</a:t>
            </a:r>
            <a:r>
              <a:rPr lang="ja-JP" altLang="en-US" b="1" spc="3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b="1" spc="3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9</a:t>
            </a:r>
            <a:r>
              <a:rPr lang="ja-JP" altLang="en-US" b="1" spc="3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月）にすべきこと</a:t>
            </a:r>
          </a:p>
        </p:txBody>
      </p:sp>
      <p:pic>
        <p:nvPicPr>
          <p:cNvPr id="54" name="図 53"/>
          <p:cNvPicPr>
            <a:picLocks noChangeAspect="1"/>
          </p:cNvPicPr>
          <p:nvPr/>
        </p:nvPicPr>
        <p:blipFill>
          <a:blip r:embed="rId2">
            <a:clrChange>
              <a:clrFrom>
                <a:srgbClr val="FFFFFF"/>
              </a:clrFrom>
              <a:clrTo>
                <a:srgbClr val="FFFFFF">
                  <a:alpha val="0"/>
                </a:srgbClr>
              </a:clrTo>
            </a:clrChange>
          </a:blip>
          <a:stretch>
            <a:fillRect/>
          </a:stretch>
        </p:blipFill>
        <p:spPr>
          <a:xfrm>
            <a:off x="5301208" y="650027"/>
            <a:ext cx="509528" cy="918597"/>
          </a:xfrm>
          <a:prstGeom prst="rect">
            <a:avLst/>
          </a:prstGeom>
        </p:spPr>
      </p:pic>
      <p:pic>
        <p:nvPicPr>
          <p:cNvPr id="165" name="図 164">
            <a:extLst>
              <a:ext uri="{FF2B5EF4-FFF2-40B4-BE49-F238E27FC236}">
                <a16:creationId xmlns:a16="http://schemas.microsoft.com/office/drawing/2014/main" id="{EB00B7F7-8ECB-4EA3-8CCD-9F94DB787983}"/>
              </a:ext>
            </a:extLst>
          </p:cNvPr>
          <p:cNvPicPr>
            <a:picLocks noChangeAspect="1"/>
          </p:cNvPicPr>
          <p:nvPr/>
        </p:nvPicPr>
        <p:blipFill>
          <a:blip r:embed="rId3"/>
          <a:stretch>
            <a:fillRect/>
          </a:stretch>
        </p:blipFill>
        <p:spPr>
          <a:xfrm>
            <a:off x="6051612" y="704528"/>
            <a:ext cx="551529" cy="540000"/>
          </a:xfrm>
          <a:prstGeom prst="rect">
            <a:avLst/>
          </a:prstGeom>
        </p:spPr>
      </p:pic>
      <p:graphicFrame>
        <p:nvGraphicFramePr>
          <p:cNvPr id="106" name="表 105">
            <a:extLst>
              <a:ext uri="{FF2B5EF4-FFF2-40B4-BE49-F238E27FC236}">
                <a16:creationId xmlns:a16="http://schemas.microsoft.com/office/drawing/2014/main" id="{3B453B40-AD26-4350-9C75-7A4E7A7131C4}"/>
              </a:ext>
            </a:extLst>
          </p:cNvPr>
          <p:cNvGraphicFramePr>
            <a:graphicFrameLocks noGrp="1"/>
          </p:cNvGraphicFramePr>
          <p:nvPr>
            <p:extLst>
              <p:ext uri="{D42A27DB-BD31-4B8C-83A1-F6EECF244321}">
                <p14:modId xmlns:p14="http://schemas.microsoft.com/office/powerpoint/2010/main" val="3339449102"/>
              </p:ext>
            </p:extLst>
          </p:nvPr>
        </p:nvGraphicFramePr>
        <p:xfrm>
          <a:off x="189000" y="2059980"/>
          <a:ext cx="6480000" cy="5823360"/>
        </p:xfrm>
        <a:graphic>
          <a:graphicData uri="http://schemas.openxmlformats.org/drawingml/2006/table">
            <a:tbl>
              <a:tblPr firstRow="1" bandRow="1">
                <a:tableStyleId>{5C22544A-7EE6-4342-B048-85BDC9FD1C3A}</a:tableStyleId>
              </a:tblPr>
              <a:tblGrid>
                <a:gridCol w="288000">
                  <a:extLst>
                    <a:ext uri="{9D8B030D-6E8A-4147-A177-3AD203B41FA5}">
                      <a16:colId xmlns:a16="http://schemas.microsoft.com/office/drawing/2014/main" val="20000"/>
                    </a:ext>
                  </a:extLst>
                </a:gridCol>
                <a:gridCol w="1655856">
                  <a:extLst>
                    <a:ext uri="{9D8B030D-6E8A-4147-A177-3AD203B41FA5}">
                      <a16:colId xmlns:a16="http://schemas.microsoft.com/office/drawing/2014/main" val="20001"/>
                    </a:ext>
                  </a:extLst>
                </a:gridCol>
                <a:gridCol w="4536144">
                  <a:extLst>
                    <a:ext uri="{9D8B030D-6E8A-4147-A177-3AD203B41FA5}">
                      <a16:colId xmlns:a16="http://schemas.microsoft.com/office/drawing/2014/main" val="20002"/>
                    </a:ext>
                  </a:extLst>
                </a:gridCol>
              </a:tblGrid>
              <a:tr h="372740">
                <a:tc>
                  <a:txBody>
                    <a:bodyPr/>
                    <a:lstStyle/>
                    <a:p>
                      <a:pPr algn="ct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dirty="0">
                        <a:solidFill>
                          <a:schemeClr val="tx1"/>
                        </a:solidFill>
                      </a:endParaRPr>
                    </a:p>
                  </a:txBody>
                  <a:tcPr marT="90000" marB="36000" anchor="ctr">
                    <a:lnL w="38100" cap="flat" cmpd="sng" algn="ctr">
                      <a:solidFill>
                        <a:srgbClr val="4BACC6"/>
                      </a:solidFill>
                      <a:prstDash val="solid"/>
                      <a:round/>
                      <a:headEnd type="none" w="med" len="med"/>
                      <a:tailEnd type="none" w="med" len="med"/>
                    </a:lnL>
                    <a:lnR w="12700" cap="flat" cmpd="sng" algn="ctr">
                      <a:solidFill>
                        <a:srgbClr val="4BACC6"/>
                      </a:solidFill>
                      <a:prstDash val="sysDash"/>
                      <a:round/>
                      <a:headEnd type="none" w="med" len="med"/>
                      <a:tailEnd type="none" w="med" len="med"/>
                    </a:lnR>
                    <a:lnT w="381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BEEF4"/>
                    </a:solidFill>
                  </a:tcPr>
                </a:tc>
                <a:tc>
                  <a:txBody>
                    <a:bodyPr/>
                    <a:lstStyle/>
                    <a:p>
                      <a:pPr marL="0" marR="0" lvl="0" indent="0" algn="l" defTabSz="514350" rtl="0" eaLnBrk="1" fontAlgn="auto" latinLnBrk="0" hangingPunct="1">
                        <a:lnSpc>
                          <a:spcPct val="120000"/>
                        </a:lnSpc>
                        <a:spcBef>
                          <a:spcPts val="0"/>
                        </a:spcBef>
                        <a:spcAft>
                          <a:spcPts val="0"/>
                        </a:spcAft>
                        <a:buClrTx/>
                        <a:buSzTx/>
                        <a:buFontTx/>
                        <a:buNone/>
                        <a:tabLst/>
                        <a:defRPr/>
                      </a:pPr>
                      <a:r>
                        <a:rPr lang="ja-JP" altLang="en-US" sz="1200" b="0" u="none" spc="15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暑さ指数の低減</a:t>
                      </a:r>
                      <a:endParaRPr lang="en-US" altLang="ja-JP" sz="1200" b="0" u="none" spc="15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90000" marB="36000" anchor="ctr">
                    <a:lnL w="12700" cap="flat" cmpd="sng" algn="ctr">
                      <a:solidFill>
                        <a:srgbClr val="4BACC6"/>
                      </a:solidFill>
                      <a:prstDash val="sysDash"/>
                      <a:round/>
                      <a:headEnd type="none" w="med" len="med"/>
                      <a:tailEnd type="none" w="med" len="med"/>
                    </a:lnL>
                    <a:lnR w="12700" cap="flat" cmpd="sng" algn="ctr">
                      <a:solidFill>
                        <a:srgbClr val="4BACC6"/>
                      </a:solidFill>
                      <a:prstDash val="sysDash"/>
                      <a:round/>
                      <a:headEnd type="none" w="med" len="med"/>
                      <a:tailEnd type="none" w="med" len="med"/>
                    </a:lnR>
                    <a:lnT w="381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BEEF4"/>
                    </a:solidFill>
                  </a:tcPr>
                </a:tc>
                <a:tc>
                  <a:txBody>
                    <a:bodyPr/>
                    <a:lstStyle/>
                    <a:p>
                      <a:pPr>
                        <a:lnSpc>
                          <a:spcPct val="120000"/>
                        </a:lnSpc>
                      </a:pPr>
                      <a:r>
                        <a:rPr kumimoji="1" lang="ja-JP" altLang="en-US" sz="1200" b="0" spc="50" baseline="0" dirty="0">
                          <a:solidFill>
                            <a:schemeClr val="tx1"/>
                          </a:solidFill>
                          <a:latin typeface="メイリオ" panose="020B0604030504040204" pitchFamily="50" charset="-128"/>
                          <a:ea typeface="メイリオ" panose="020B0604030504040204" pitchFamily="50" charset="-128"/>
                        </a:rPr>
                        <a:t>準備期間に検討した設備対策を実施</a:t>
                      </a:r>
                      <a:endParaRPr lang="ja-JP" altLang="en-US" sz="1200" b="0" spc="5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90000" marB="36000" anchor="ctr">
                    <a:lnL w="12700" cap="flat" cmpd="sng" algn="ctr">
                      <a:solidFill>
                        <a:srgbClr val="4BACC6"/>
                      </a:solidFill>
                      <a:prstDash val="sysDash"/>
                      <a:round/>
                      <a:headEnd type="none" w="med" len="med"/>
                      <a:tailEnd type="none" w="med" len="med"/>
                    </a:lnL>
                    <a:lnR w="38100" cap="flat" cmpd="sng" algn="ctr">
                      <a:solidFill>
                        <a:srgbClr val="4BACC6"/>
                      </a:solidFill>
                      <a:prstDash val="solid"/>
                      <a:round/>
                      <a:headEnd type="none" w="med" len="med"/>
                      <a:tailEnd type="none" w="med" len="med"/>
                    </a:lnR>
                    <a:lnT w="381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noFill/>
                  </a:tcPr>
                </a:tc>
                <a:extLst>
                  <a:ext uri="{0D108BD9-81ED-4DB2-BD59-A6C34878D82A}">
                    <a16:rowId xmlns:a16="http://schemas.microsoft.com/office/drawing/2014/main" val="3429637279"/>
                  </a:ext>
                </a:extLst>
              </a:tr>
              <a:tr h="432000">
                <a:tc>
                  <a:txBody>
                    <a:bodyPr/>
                    <a:lstStyle/>
                    <a:p>
                      <a:pPr algn="ct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dirty="0">
                        <a:solidFill>
                          <a:schemeClr val="tx1"/>
                        </a:solidFill>
                      </a:endParaRPr>
                    </a:p>
                  </a:txBody>
                  <a:tcPr marT="90000" marB="36000" anchor="ctr">
                    <a:lnL w="38100" cap="flat" cmpd="sng" algn="ctr">
                      <a:solidFill>
                        <a:srgbClr val="4BACC6"/>
                      </a:solidFill>
                      <a:prstDash val="solid"/>
                      <a:round/>
                      <a:headEnd type="none" w="med" len="med"/>
                      <a:tailEnd type="none" w="med" len="med"/>
                    </a:lnL>
                    <a:lnR w="12700" cap="flat" cmpd="sng" algn="ctr">
                      <a:solidFill>
                        <a:srgbClr val="4BACC6"/>
                      </a:solidFill>
                      <a:prstDash val="sysDash"/>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BEEF4"/>
                    </a:solidFill>
                  </a:tcPr>
                </a:tc>
                <a:tc>
                  <a:txBody>
                    <a:bodyPr/>
                    <a:lstStyle/>
                    <a:p>
                      <a:pPr marL="0" marR="0" lvl="0" indent="0" algn="l" defTabSz="514350" rtl="0" eaLnBrk="1" fontAlgn="auto" latinLnBrk="0" hangingPunct="1">
                        <a:lnSpc>
                          <a:spcPct val="120000"/>
                        </a:lnSpc>
                        <a:spcBef>
                          <a:spcPts val="0"/>
                        </a:spcBef>
                        <a:spcAft>
                          <a:spcPts val="0"/>
                        </a:spcAft>
                        <a:buClrTx/>
                        <a:buSzTx/>
                        <a:buFontTx/>
                        <a:buNone/>
                        <a:tabLst/>
                        <a:defRPr/>
                      </a:pPr>
                      <a:r>
                        <a:rPr lang="ja-JP" altLang="en-US" sz="1200" b="0" u="none" spc="15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休憩場所の整備</a:t>
                      </a:r>
                      <a:endParaRPr kumimoji="1" lang="ja-JP" altLang="en-US" sz="1200" b="0" u="none" spc="150" baseline="0" dirty="0">
                        <a:solidFill>
                          <a:schemeClr val="tx1"/>
                        </a:solidFill>
                      </a:endParaRPr>
                    </a:p>
                  </a:txBody>
                  <a:tcPr marT="90000" marB="36000" anchor="ctr">
                    <a:lnL w="12700" cap="flat" cmpd="sng" algn="ctr">
                      <a:solidFill>
                        <a:srgbClr val="4BACC6"/>
                      </a:solidFill>
                      <a:prstDash val="sysDash"/>
                      <a:round/>
                      <a:headEnd type="none" w="med" len="med"/>
                      <a:tailEnd type="none" w="med" len="med"/>
                    </a:lnL>
                    <a:lnR w="12700" cap="flat" cmpd="sng" algn="ctr">
                      <a:solidFill>
                        <a:srgbClr val="4BACC6"/>
                      </a:solidFill>
                      <a:prstDash val="sysDash"/>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BEEF4"/>
                    </a:solidFill>
                  </a:tcPr>
                </a:tc>
                <a:tc>
                  <a:txBody>
                    <a:bodyPr/>
                    <a:lstStyle/>
                    <a:p>
                      <a:pPr marL="0" marR="0" lvl="0" indent="0" algn="l" defTabSz="514350" rtl="0" eaLnBrk="1" fontAlgn="auto" latinLnBrk="0" hangingPunct="1">
                        <a:lnSpc>
                          <a:spcPct val="120000"/>
                        </a:lnSpc>
                        <a:spcBef>
                          <a:spcPts val="0"/>
                        </a:spcBef>
                        <a:spcAft>
                          <a:spcPts val="0"/>
                        </a:spcAft>
                        <a:buClrTx/>
                        <a:buSzTx/>
                        <a:buFontTx/>
                        <a:buNone/>
                        <a:tabLst/>
                        <a:defRPr/>
                      </a:pPr>
                      <a:r>
                        <a:rPr kumimoji="1" lang="ja-JP" altLang="en-US" sz="1200" b="0" spc="50" baseline="0" dirty="0">
                          <a:solidFill>
                            <a:schemeClr val="tx1"/>
                          </a:solidFill>
                          <a:latin typeface="メイリオ" panose="020B0604030504040204" pitchFamily="50" charset="-128"/>
                          <a:ea typeface="メイリオ" panose="020B0604030504040204" pitchFamily="50" charset="-128"/>
                        </a:rPr>
                        <a:t>準備期間に検討した休憩場所を設置</a:t>
                      </a:r>
                      <a:endParaRPr kumimoji="1" lang="en-US" altLang="ja-JP" sz="1200" b="0" spc="50" baseline="0" dirty="0">
                        <a:solidFill>
                          <a:schemeClr val="tx1"/>
                        </a:solidFill>
                        <a:latin typeface="メイリオ" panose="020B0604030504040204" pitchFamily="50" charset="-128"/>
                        <a:ea typeface="メイリオ" panose="020B0604030504040204" pitchFamily="50" charset="-128"/>
                      </a:endParaRPr>
                    </a:p>
                  </a:txBody>
                  <a:tcPr marT="90000" marB="36000" anchor="ctr">
                    <a:lnL w="12700" cap="flat" cmpd="sng" algn="ctr">
                      <a:solidFill>
                        <a:srgbClr val="4BACC6"/>
                      </a:solidFill>
                      <a:prstDash val="sysDash"/>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noFill/>
                  </a:tcPr>
                </a:tc>
                <a:extLst>
                  <a:ext uri="{0D108BD9-81ED-4DB2-BD59-A6C34878D82A}">
                    <a16:rowId xmlns:a16="http://schemas.microsoft.com/office/drawing/2014/main" val="3419816276"/>
                  </a:ext>
                </a:extLst>
              </a:tr>
              <a:tr h="432000">
                <a:tc>
                  <a:txBody>
                    <a:bodyPr/>
                    <a:lstStyle/>
                    <a:p>
                      <a:pPr algn="ct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dirty="0">
                        <a:solidFill>
                          <a:schemeClr val="tx1"/>
                        </a:solidFill>
                      </a:endParaRPr>
                    </a:p>
                  </a:txBody>
                  <a:tcPr marT="90000" marB="36000" anchor="ctr">
                    <a:lnL w="38100" cap="flat" cmpd="sng" algn="ctr">
                      <a:solidFill>
                        <a:srgbClr val="4BACC6"/>
                      </a:solidFill>
                      <a:prstDash val="solid"/>
                      <a:round/>
                      <a:headEnd type="none" w="med" len="med"/>
                      <a:tailEnd type="none" w="med" len="med"/>
                    </a:lnL>
                    <a:lnR w="12700" cap="flat" cmpd="sng" algn="ctr">
                      <a:solidFill>
                        <a:srgbClr val="4BACC6"/>
                      </a:solidFill>
                      <a:prstDash val="sysDash"/>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BEEF4"/>
                    </a:solidFill>
                  </a:tcPr>
                </a:tc>
                <a:tc>
                  <a:txBody>
                    <a:bodyPr/>
                    <a:lstStyle/>
                    <a:p>
                      <a:pPr>
                        <a:lnSpc>
                          <a:spcPct val="120000"/>
                        </a:lnSpc>
                      </a:pPr>
                      <a:r>
                        <a:rPr lang="ja-JP" altLang="en-US" sz="1200" b="0" spc="15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服装</a:t>
                      </a:r>
                      <a:endParaRPr kumimoji="1" lang="ja-JP" altLang="en-US" sz="1200" b="0" spc="150" baseline="0" dirty="0">
                        <a:solidFill>
                          <a:schemeClr val="tx1"/>
                        </a:solidFill>
                      </a:endParaRPr>
                    </a:p>
                  </a:txBody>
                  <a:tcPr marT="90000" marB="36000" anchor="ctr">
                    <a:lnL w="12700" cap="flat" cmpd="sng" algn="ctr">
                      <a:solidFill>
                        <a:srgbClr val="4BACC6"/>
                      </a:solidFill>
                      <a:prstDash val="sysDash"/>
                      <a:round/>
                      <a:headEnd type="none" w="med" len="med"/>
                      <a:tailEnd type="none" w="med" len="med"/>
                    </a:lnL>
                    <a:lnR w="12700" cap="flat" cmpd="sng" algn="ctr">
                      <a:solidFill>
                        <a:srgbClr val="4BACC6"/>
                      </a:solidFill>
                      <a:prstDash val="sysDash"/>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BEEF4"/>
                    </a:solidFill>
                  </a:tcPr>
                </a:tc>
                <a:tc>
                  <a:txBody>
                    <a:bodyPr/>
                    <a:lstStyle/>
                    <a:p>
                      <a:pPr marL="0" marR="0" lvl="0" indent="0" algn="l" defTabSz="514350" rtl="0" eaLnBrk="1" fontAlgn="auto" latinLnBrk="0" hangingPunct="1">
                        <a:lnSpc>
                          <a:spcPct val="120000"/>
                        </a:lnSpc>
                        <a:spcBef>
                          <a:spcPts val="0"/>
                        </a:spcBef>
                        <a:spcAft>
                          <a:spcPts val="0"/>
                        </a:spcAft>
                        <a:buClrTx/>
                        <a:buSzTx/>
                        <a:buFontTx/>
                        <a:buNone/>
                        <a:tabLst/>
                        <a:defRPr/>
                      </a:pPr>
                      <a:r>
                        <a:rPr kumimoji="1" lang="ja-JP" altLang="en-US" sz="1200" b="0" spc="50" baseline="0" dirty="0">
                          <a:solidFill>
                            <a:schemeClr val="tx1"/>
                          </a:solidFill>
                          <a:latin typeface="メイリオ" panose="020B0604030504040204" pitchFamily="50" charset="-128"/>
                          <a:ea typeface="メイリオ" panose="020B0604030504040204" pitchFamily="50" charset="-128"/>
                        </a:rPr>
                        <a:t>準備期間に検討した服装を着用</a:t>
                      </a:r>
                      <a:endParaRPr kumimoji="1" lang="en-US" altLang="ja-JP" sz="1200" b="0" spc="50" baseline="0" dirty="0">
                        <a:solidFill>
                          <a:schemeClr val="tx1"/>
                        </a:solidFill>
                        <a:latin typeface="メイリオ" panose="020B0604030504040204" pitchFamily="50" charset="-128"/>
                        <a:ea typeface="メイリオ" panose="020B0604030504040204" pitchFamily="50" charset="-128"/>
                      </a:endParaRPr>
                    </a:p>
                  </a:txBody>
                  <a:tcPr marT="90000" marB="36000" anchor="ctr">
                    <a:lnL w="12700" cap="flat" cmpd="sng" algn="ctr">
                      <a:solidFill>
                        <a:srgbClr val="4BACC6"/>
                      </a:solidFill>
                      <a:prstDash val="sysDash"/>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noFill/>
                  </a:tcPr>
                </a:tc>
                <a:extLst>
                  <a:ext uri="{0D108BD9-81ED-4DB2-BD59-A6C34878D82A}">
                    <a16:rowId xmlns:a16="http://schemas.microsoft.com/office/drawing/2014/main" val="3584592464"/>
                  </a:ext>
                </a:extLst>
              </a:tr>
              <a:tr h="432144">
                <a:tc>
                  <a:txBody>
                    <a:bodyPr/>
                    <a:lstStyle/>
                    <a:p>
                      <a:pPr algn="ct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dirty="0">
                        <a:solidFill>
                          <a:schemeClr val="tx1"/>
                        </a:solidFill>
                      </a:endParaRPr>
                    </a:p>
                  </a:txBody>
                  <a:tcPr marT="90000" marB="36000" anchor="ctr">
                    <a:lnL w="38100" cap="flat" cmpd="sng" algn="ctr">
                      <a:solidFill>
                        <a:srgbClr val="4BACC6"/>
                      </a:solidFill>
                      <a:prstDash val="solid"/>
                      <a:round/>
                      <a:headEnd type="none" w="med" len="med"/>
                      <a:tailEnd type="none" w="med" len="med"/>
                    </a:lnL>
                    <a:lnR w="12700" cap="flat" cmpd="sng" algn="ctr">
                      <a:solidFill>
                        <a:srgbClr val="4BACC6"/>
                      </a:solidFill>
                      <a:prstDash val="sysDash"/>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BEEF4"/>
                    </a:solidFill>
                  </a:tcPr>
                </a:tc>
                <a:tc>
                  <a:txBody>
                    <a:bodyPr/>
                    <a:lstStyle/>
                    <a:p>
                      <a:pPr>
                        <a:lnSpc>
                          <a:spcPct val="120000"/>
                        </a:lnSpc>
                      </a:pPr>
                      <a:r>
                        <a:rPr lang="ja-JP" altLang="en-US" sz="1200" b="0" spc="15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作業時間の短縮</a:t>
                      </a:r>
                      <a:endParaRPr kumimoji="1" lang="ja-JP" altLang="en-US" sz="1200" b="0" spc="150" baseline="0" dirty="0">
                        <a:solidFill>
                          <a:schemeClr val="tx1"/>
                        </a:solidFill>
                      </a:endParaRPr>
                    </a:p>
                  </a:txBody>
                  <a:tcPr marT="90000" marB="36000" anchor="ctr">
                    <a:lnL w="12700" cap="flat" cmpd="sng" algn="ctr">
                      <a:solidFill>
                        <a:srgbClr val="4BACC6"/>
                      </a:solidFill>
                      <a:prstDash val="sysDash"/>
                      <a:round/>
                      <a:headEnd type="none" w="med" len="med"/>
                      <a:tailEnd type="none" w="med" len="med"/>
                    </a:lnL>
                    <a:lnR w="12700" cap="flat" cmpd="sng" algn="ctr">
                      <a:solidFill>
                        <a:srgbClr val="4BACC6"/>
                      </a:solidFill>
                      <a:prstDash val="sysDash"/>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BEEF4"/>
                    </a:solidFill>
                  </a:tcPr>
                </a:tc>
                <a:tc>
                  <a:txBody>
                    <a:bodyPr/>
                    <a:lstStyle/>
                    <a:p>
                      <a:pPr>
                        <a:lnSpc>
                          <a:spcPct val="120000"/>
                        </a:lnSpc>
                      </a:pPr>
                      <a:r>
                        <a:rPr lang="ja-JP" altLang="en-US" sz="1200" b="0" spc="5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作業計画に基づき、暑さ指数に応じた休憩、作業中止</a:t>
                      </a:r>
                    </a:p>
                  </a:txBody>
                  <a:tcPr marT="90000" marB="36000" anchor="ctr">
                    <a:lnL w="12700" cap="flat" cmpd="sng" algn="ctr">
                      <a:solidFill>
                        <a:srgbClr val="4BACC6"/>
                      </a:solidFill>
                      <a:prstDash val="sysDash"/>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noFill/>
                  </a:tcPr>
                </a:tc>
                <a:extLst>
                  <a:ext uri="{0D108BD9-81ED-4DB2-BD59-A6C34878D82A}">
                    <a16:rowId xmlns:a16="http://schemas.microsoft.com/office/drawing/2014/main" val="10003"/>
                  </a:ext>
                </a:extLst>
              </a:tr>
              <a:tr h="493545">
                <a:tc>
                  <a:txBody>
                    <a:bodyPr/>
                    <a:lstStyle/>
                    <a:p>
                      <a:pPr algn="ct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dirty="0">
                        <a:solidFill>
                          <a:schemeClr val="tx1"/>
                        </a:solidFill>
                      </a:endParaRPr>
                    </a:p>
                  </a:txBody>
                  <a:tcPr marT="90000" marB="36000" anchor="ctr">
                    <a:lnL w="38100" cap="flat" cmpd="sng" algn="ctr">
                      <a:solidFill>
                        <a:srgbClr val="4BACC6"/>
                      </a:solidFill>
                      <a:prstDash val="solid"/>
                      <a:round/>
                      <a:headEnd type="none" w="med" len="med"/>
                      <a:tailEnd type="none" w="med" len="med"/>
                    </a:lnL>
                    <a:lnR w="12700" cap="flat" cmpd="sng" algn="ctr">
                      <a:solidFill>
                        <a:srgbClr val="4BACC6"/>
                      </a:solidFill>
                      <a:prstDash val="sysDash"/>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BEEF4"/>
                    </a:solidFill>
                  </a:tcPr>
                </a:tc>
                <a:tc>
                  <a:txBody>
                    <a:bodyPr/>
                    <a:lstStyle/>
                    <a:p>
                      <a:pPr>
                        <a:lnSpc>
                          <a:spcPct val="120000"/>
                        </a:lnSpc>
                      </a:pPr>
                      <a:r>
                        <a:rPr lang="ja-JP" altLang="en-US" sz="1200" b="0" spc="15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暑熱順化への対応</a:t>
                      </a:r>
                      <a:endParaRPr kumimoji="1" lang="ja-JP" altLang="en-US" sz="1200" b="0" u="sng" strike="sngStrike" spc="150" baseline="0" dirty="0">
                        <a:solidFill>
                          <a:schemeClr val="tx1"/>
                        </a:solidFill>
                      </a:endParaRPr>
                    </a:p>
                  </a:txBody>
                  <a:tcPr marT="90000" marB="36000" anchor="ctr">
                    <a:lnL w="12700" cap="flat" cmpd="sng" algn="ctr">
                      <a:solidFill>
                        <a:srgbClr val="4BACC6"/>
                      </a:solidFill>
                      <a:prstDash val="sysDash"/>
                      <a:round/>
                      <a:headEnd type="none" w="med" len="med"/>
                      <a:tailEnd type="none" w="med" len="med"/>
                    </a:lnL>
                    <a:lnR w="12700" cap="flat" cmpd="sng" algn="ctr">
                      <a:solidFill>
                        <a:srgbClr val="4BACC6"/>
                      </a:solidFill>
                      <a:prstDash val="sysDash"/>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BEEF4"/>
                    </a:solidFill>
                  </a:tcPr>
                </a:tc>
                <a:tc>
                  <a:txBody>
                    <a:bodyPr/>
                    <a:lstStyle/>
                    <a:p>
                      <a:pPr>
                        <a:lnSpc>
                          <a:spcPct val="120000"/>
                        </a:lnSpc>
                      </a:pPr>
                      <a:r>
                        <a:rPr lang="ja-JP" altLang="en-US" sz="1200" b="0" spc="5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熱に慣らすため、</a:t>
                      </a:r>
                      <a:r>
                        <a:rPr lang="en-US" altLang="ja-JP" sz="1200" b="0" spc="5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7</a:t>
                      </a:r>
                      <a:r>
                        <a:rPr lang="ja-JP" altLang="en-US" sz="1200" b="0" spc="5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日以上かけて作業時間の調整</a:t>
                      </a:r>
                      <a:endParaRPr lang="en-US" altLang="ja-JP" sz="1200" b="0" strike="sngStrike" spc="5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20000"/>
                        </a:lnSpc>
                      </a:pPr>
                      <a:r>
                        <a:rPr lang="en-US" altLang="ja-JP" sz="1200" b="0" spc="5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0" spc="5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新規入職者や休み明け労働者は別途調整することに注意</a:t>
                      </a:r>
                      <a:endParaRPr lang="en-US" altLang="ja-JP" sz="1200" b="0" spc="5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90000" marB="36000" anchor="ctr">
                    <a:lnL w="12700" cap="flat" cmpd="sng" algn="ctr">
                      <a:solidFill>
                        <a:srgbClr val="4BACC6"/>
                      </a:solidFill>
                      <a:prstDash val="sysDash"/>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noFill/>
                  </a:tcPr>
                </a:tc>
                <a:extLst>
                  <a:ext uri="{0D108BD9-81ED-4DB2-BD59-A6C34878D82A}">
                    <a16:rowId xmlns:a16="http://schemas.microsoft.com/office/drawing/2014/main" val="10004"/>
                  </a:ext>
                </a:extLst>
              </a:tr>
              <a:tr h="357228">
                <a:tc>
                  <a:txBody>
                    <a:bodyPr/>
                    <a:lstStyle/>
                    <a:p>
                      <a:pPr algn="ct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dirty="0">
                        <a:solidFill>
                          <a:schemeClr val="tx1"/>
                        </a:solidFill>
                      </a:endParaRPr>
                    </a:p>
                  </a:txBody>
                  <a:tcPr marT="90000" marB="36000" anchor="ctr">
                    <a:lnL w="38100" cap="flat" cmpd="sng" algn="ctr">
                      <a:solidFill>
                        <a:srgbClr val="4BACC6"/>
                      </a:solidFill>
                      <a:prstDash val="solid"/>
                      <a:round/>
                      <a:headEnd type="none" w="med" len="med"/>
                      <a:tailEnd type="none" w="med" len="med"/>
                    </a:lnL>
                    <a:lnR w="12700" cap="flat" cmpd="sng" algn="ctr">
                      <a:solidFill>
                        <a:srgbClr val="4BACC6"/>
                      </a:solidFill>
                      <a:prstDash val="sysDash"/>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BEEF4"/>
                    </a:solidFill>
                  </a:tcPr>
                </a:tc>
                <a:tc>
                  <a:txBody>
                    <a:bodyPr/>
                    <a:lstStyle/>
                    <a:p>
                      <a:pPr>
                        <a:lnSpc>
                          <a:spcPct val="120000"/>
                        </a:lnSpc>
                      </a:pPr>
                      <a:r>
                        <a:rPr lang="ja-JP" altLang="en-US" sz="1200" b="0" spc="15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水分・塩分の摂取</a:t>
                      </a:r>
                      <a:endParaRPr kumimoji="1" lang="ja-JP" altLang="en-US" sz="1200" b="0" spc="150" baseline="0" dirty="0">
                        <a:solidFill>
                          <a:schemeClr val="tx1"/>
                        </a:solidFill>
                      </a:endParaRPr>
                    </a:p>
                  </a:txBody>
                  <a:tcPr marT="90000" marB="36000" anchor="ctr">
                    <a:lnL w="12700" cap="flat" cmpd="sng" algn="ctr">
                      <a:solidFill>
                        <a:srgbClr val="4BACC6"/>
                      </a:solidFill>
                      <a:prstDash val="sysDash"/>
                      <a:round/>
                      <a:headEnd type="none" w="med" len="med"/>
                      <a:tailEnd type="none" w="med" len="med"/>
                    </a:lnL>
                    <a:lnR w="12700" cap="flat" cmpd="sng" algn="ctr">
                      <a:solidFill>
                        <a:srgbClr val="4BACC6"/>
                      </a:solidFill>
                      <a:prstDash val="sysDash"/>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BEEF4"/>
                    </a:solidFill>
                  </a:tcPr>
                </a:tc>
                <a:tc>
                  <a:txBody>
                    <a:bodyPr/>
                    <a:lstStyle/>
                    <a:p>
                      <a:pPr marL="0" marR="0" indent="0" algn="l" defTabSz="914400" rtl="0" eaLnBrk="1" fontAlgn="auto" latinLnBrk="0" hangingPunct="1">
                        <a:lnSpc>
                          <a:spcPct val="120000"/>
                        </a:lnSpc>
                        <a:spcBef>
                          <a:spcPts val="0"/>
                        </a:spcBef>
                        <a:spcAft>
                          <a:spcPts val="0"/>
                        </a:spcAft>
                        <a:buClrTx/>
                        <a:buSzTx/>
                        <a:buFontTx/>
                        <a:buNone/>
                        <a:tabLst/>
                        <a:defRPr/>
                      </a:pPr>
                      <a:r>
                        <a:rPr lang="ja-JP" altLang="en-US" sz="1200" b="0" spc="5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水分と塩分を定期的に摂取（水分等を携行させる等を考慮</a:t>
                      </a:r>
                      <a:r>
                        <a:rPr lang="ja-JP" altLang="en-US" sz="1200" b="0" spc="50" baseline="0"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200" b="0" spc="5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90000" marB="36000" anchor="ctr">
                    <a:lnL w="12700" cap="flat" cmpd="sng" algn="ctr">
                      <a:solidFill>
                        <a:srgbClr val="4BACC6"/>
                      </a:solidFill>
                      <a:prstDash val="sysDash"/>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noFill/>
                  </a:tcPr>
                </a:tc>
                <a:extLst>
                  <a:ext uri="{0D108BD9-81ED-4DB2-BD59-A6C34878D82A}">
                    <a16:rowId xmlns:a16="http://schemas.microsoft.com/office/drawing/2014/main" val="10005"/>
                  </a:ext>
                </a:extLst>
              </a:tr>
              <a:tr h="360040">
                <a:tc>
                  <a:txBody>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dirty="0">
                        <a:solidFill>
                          <a:schemeClr val="tx1"/>
                        </a:solidFill>
                      </a:endParaRPr>
                    </a:p>
                  </a:txBody>
                  <a:tcPr marT="90000" marB="36000" anchor="ctr">
                    <a:lnL w="38100" cap="flat" cmpd="sng" algn="ctr">
                      <a:solidFill>
                        <a:srgbClr val="4BACC6"/>
                      </a:solidFill>
                      <a:prstDash val="solid"/>
                      <a:round/>
                      <a:headEnd type="none" w="med" len="med"/>
                      <a:tailEnd type="none" w="med" len="med"/>
                    </a:lnL>
                    <a:lnR w="12700" cap="flat" cmpd="sng" algn="ctr">
                      <a:solidFill>
                        <a:srgbClr val="4BACC6"/>
                      </a:solidFill>
                      <a:prstDash val="sysDash"/>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BEEF4"/>
                    </a:solidFill>
                  </a:tcPr>
                </a:tc>
                <a:tc>
                  <a:txBody>
                    <a:bodyPr/>
                    <a:lstStyle/>
                    <a:p>
                      <a:pPr>
                        <a:lnSpc>
                          <a:spcPct val="120000"/>
                        </a:lnSpc>
                      </a:pPr>
                      <a:r>
                        <a:rPr kumimoji="1" lang="ja-JP" altLang="en-US" sz="1200" b="0" u="none" spc="150" baseline="0" dirty="0">
                          <a:solidFill>
                            <a:schemeClr val="tx1"/>
                          </a:solidFill>
                          <a:latin typeface="メイリオ" panose="020B0604030504040204" pitchFamily="50" charset="-128"/>
                          <a:ea typeface="メイリオ" panose="020B0604030504040204" pitchFamily="50" charset="-128"/>
                        </a:rPr>
                        <a:t>プレクーリング</a:t>
                      </a:r>
                    </a:p>
                  </a:txBody>
                  <a:tcPr marT="90000" marB="36000" anchor="ctr">
                    <a:lnL w="12700" cap="flat" cmpd="sng" algn="ctr">
                      <a:solidFill>
                        <a:srgbClr val="4BACC6"/>
                      </a:solidFill>
                      <a:prstDash val="sysDash"/>
                      <a:round/>
                      <a:headEnd type="none" w="med" len="med"/>
                      <a:tailEnd type="none" w="med" len="med"/>
                    </a:lnL>
                    <a:lnR w="12700" cap="flat" cmpd="sng" algn="ctr">
                      <a:solidFill>
                        <a:srgbClr val="4BACC6"/>
                      </a:solidFill>
                      <a:prstDash val="sysDash"/>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BEEF4"/>
                    </a:solidFill>
                  </a:tcPr>
                </a:tc>
                <a:tc>
                  <a:txBody>
                    <a:bodyPr/>
                    <a:lstStyle/>
                    <a:p>
                      <a:pPr marL="0" marR="0" indent="0" algn="l" defTabSz="914400" rtl="0" eaLnBrk="1" fontAlgn="auto" latinLnBrk="0" hangingPunct="1">
                        <a:lnSpc>
                          <a:spcPct val="120000"/>
                        </a:lnSpc>
                        <a:spcBef>
                          <a:spcPts val="0"/>
                        </a:spcBef>
                        <a:spcAft>
                          <a:spcPts val="0"/>
                        </a:spcAft>
                        <a:buClrTx/>
                        <a:buSzTx/>
                        <a:buFontTx/>
                        <a:buNone/>
                        <a:tabLst/>
                        <a:defRPr/>
                      </a:pPr>
                      <a:r>
                        <a:rPr lang="ja-JP" altLang="en-US" sz="1200" b="0" spc="5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作業開始前や休憩時間中に深部体温を低減</a:t>
                      </a:r>
                    </a:p>
                  </a:txBody>
                  <a:tcPr marT="90000" marB="36000" anchor="ctr">
                    <a:lnL w="12700" cap="flat" cmpd="sng" algn="ctr">
                      <a:solidFill>
                        <a:srgbClr val="4BACC6"/>
                      </a:solidFill>
                      <a:prstDash val="sysDash"/>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noFill/>
                  </a:tcPr>
                </a:tc>
                <a:extLst>
                  <a:ext uri="{0D108BD9-81ED-4DB2-BD59-A6C34878D82A}">
                    <a16:rowId xmlns:a16="http://schemas.microsoft.com/office/drawing/2014/main" val="3375456635"/>
                  </a:ext>
                </a:extLst>
              </a:tr>
              <a:tr h="547777">
                <a:tc>
                  <a:txBody>
                    <a:bodyPr/>
                    <a:lstStyle/>
                    <a:p>
                      <a:pPr algn="ct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dirty="0">
                        <a:solidFill>
                          <a:schemeClr val="tx1"/>
                        </a:solidFill>
                      </a:endParaRPr>
                    </a:p>
                  </a:txBody>
                  <a:tcPr marT="90000" marB="36000" anchor="ctr">
                    <a:lnL w="38100" cap="flat" cmpd="sng" algn="ctr">
                      <a:solidFill>
                        <a:srgbClr val="4BACC6"/>
                      </a:solidFill>
                      <a:prstDash val="solid"/>
                      <a:round/>
                      <a:headEnd type="none" w="med" len="med"/>
                      <a:tailEnd type="none" w="med" len="med"/>
                    </a:lnL>
                    <a:lnR w="12700" cap="flat" cmpd="sng" algn="ctr">
                      <a:solidFill>
                        <a:srgbClr val="4BACC6"/>
                      </a:solidFill>
                      <a:prstDash val="sysDash"/>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BEEF4"/>
                    </a:solidFill>
                  </a:tcPr>
                </a:tc>
                <a:tc>
                  <a:txBody>
                    <a:bodyPr/>
                    <a:lstStyle/>
                    <a:p>
                      <a:pPr>
                        <a:lnSpc>
                          <a:spcPct val="120000"/>
                        </a:lnSpc>
                      </a:pPr>
                      <a:r>
                        <a:rPr lang="ja-JP" altLang="en-US" sz="1200" b="0" u="none" spc="15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健康診断結果に</a:t>
                      </a:r>
                      <a:endParaRPr lang="en-US" altLang="ja-JP" sz="1200" b="0" u="none" spc="15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20000"/>
                        </a:lnSpc>
                      </a:pPr>
                      <a:r>
                        <a:rPr lang="ja-JP" altLang="en-US" sz="1200" b="0" u="none" spc="15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基づく対応</a:t>
                      </a:r>
                      <a:endParaRPr kumimoji="1" lang="ja-JP" altLang="en-US" sz="1200" b="0" u="none" spc="150" baseline="0" dirty="0">
                        <a:solidFill>
                          <a:schemeClr val="tx1"/>
                        </a:solidFill>
                      </a:endParaRPr>
                    </a:p>
                  </a:txBody>
                  <a:tcPr marT="90000" marB="36000" anchor="ctr">
                    <a:lnL w="12700" cap="flat" cmpd="sng" algn="ctr">
                      <a:solidFill>
                        <a:srgbClr val="4BACC6"/>
                      </a:solidFill>
                      <a:prstDash val="sysDash"/>
                      <a:round/>
                      <a:headEnd type="none" w="med" len="med"/>
                      <a:tailEnd type="none" w="med" len="med"/>
                    </a:lnL>
                    <a:lnR w="12700" cap="flat" cmpd="sng" algn="ctr">
                      <a:solidFill>
                        <a:srgbClr val="4BACC6"/>
                      </a:solidFill>
                      <a:prstDash val="sysDash"/>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BEEF4"/>
                    </a:solidFill>
                  </a:tcPr>
                </a:tc>
                <a:tc>
                  <a:txBody>
                    <a:bodyPr/>
                    <a:lstStyle/>
                    <a:p>
                      <a:pPr marL="0" marR="0" indent="0" algn="l" defTabSz="914400" rtl="0" eaLnBrk="1" fontAlgn="auto" latinLnBrk="0" hangingPunct="1">
                        <a:lnSpc>
                          <a:spcPct val="120000"/>
                        </a:lnSpc>
                        <a:spcBef>
                          <a:spcPts val="0"/>
                        </a:spcBef>
                        <a:spcAft>
                          <a:spcPts val="0"/>
                        </a:spcAft>
                        <a:buClrTx/>
                        <a:buSzTx/>
                        <a:buFontTx/>
                        <a:buNone/>
                        <a:tabLst/>
                        <a:defRPr/>
                      </a:pPr>
                      <a:r>
                        <a:rPr lang="ja-JP" altLang="en-US" sz="1200" b="0" spc="5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次の疾病を持った方には医師等の意見を踏まえ配慮</a:t>
                      </a:r>
                      <a:endParaRPr lang="en-US" altLang="ja-JP" sz="1200" b="0" spc="5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14400" rtl="0" eaLnBrk="1" fontAlgn="auto" latinLnBrk="0" hangingPunct="1">
                        <a:lnSpc>
                          <a:spcPct val="120000"/>
                        </a:lnSpc>
                        <a:spcBef>
                          <a:spcPts val="0"/>
                        </a:spcBef>
                        <a:spcAft>
                          <a:spcPts val="0"/>
                        </a:spcAft>
                        <a:buClrTx/>
                        <a:buSzTx/>
                        <a:buFontTx/>
                        <a:buNone/>
                        <a:tabLst/>
                        <a:defRPr/>
                      </a:pPr>
                      <a:r>
                        <a:rPr lang="ja-JP" altLang="en-US" sz="1200" b="0" spc="5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①糖尿病、②高血圧症、③心疾患、④腎不全、⑤精神・神経関係の疾患、⑥広範囲の皮膚疾患、⑦感冒、⑧下痢</a:t>
                      </a:r>
                    </a:p>
                  </a:txBody>
                  <a:tcPr marT="90000" marB="36000" anchor="ctr">
                    <a:lnL w="12700" cap="flat" cmpd="sng" algn="ctr">
                      <a:solidFill>
                        <a:srgbClr val="4BACC6"/>
                      </a:solidFill>
                      <a:prstDash val="sysDash"/>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noFill/>
                  </a:tcPr>
                </a:tc>
                <a:extLst>
                  <a:ext uri="{0D108BD9-81ED-4DB2-BD59-A6C34878D82A}">
                    <a16:rowId xmlns:a16="http://schemas.microsoft.com/office/drawing/2014/main" val="10006"/>
                  </a:ext>
                </a:extLst>
              </a:tr>
              <a:tr h="49354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dirty="0">
                        <a:solidFill>
                          <a:schemeClr val="tx1"/>
                        </a:solidFill>
                      </a:endParaRPr>
                    </a:p>
                  </a:txBody>
                  <a:tcPr marT="90000" marB="36000" anchor="ctr">
                    <a:lnL w="38100" cap="flat" cmpd="sng" algn="ctr">
                      <a:solidFill>
                        <a:srgbClr val="4BACC6"/>
                      </a:solidFill>
                      <a:prstDash val="solid"/>
                      <a:round/>
                      <a:headEnd type="none" w="med" len="med"/>
                      <a:tailEnd type="none" w="med" len="med"/>
                    </a:lnL>
                    <a:lnR w="12700" cap="flat" cmpd="sng" algn="ctr">
                      <a:solidFill>
                        <a:srgbClr val="4BACC6"/>
                      </a:solidFill>
                      <a:prstDash val="sysDash"/>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BEEF4"/>
                    </a:solidFill>
                  </a:tcPr>
                </a:tc>
                <a:tc>
                  <a:txBody>
                    <a:bodyPr/>
                    <a:lstStyle/>
                    <a:p>
                      <a:pPr>
                        <a:lnSpc>
                          <a:spcPct val="120000"/>
                        </a:lnSpc>
                      </a:pPr>
                      <a:r>
                        <a:rPr kumimoji="1" lang="ja-JP" altLang="en-US" sz="1200" b="0" u="none" spc="15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日常の健康管理</a:t>
                      </a:r>
                      <a:endParaRPr kumimoji="1" lang="en-US" altLang="ja-JP" sz="1200" b="0" u="none" spc="15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90000" marB="36000" anchor="ctr">
                    <a:lnL w="12700" cap="flat" cmpd="sng" algn="ctr">
                      <a:solidFill>
                        <a:srgbClr val="4BACC6"/>
                      </a:solidFill>
                      <a:prstDash val="sysDash"/>
                      <a:round/>
                      <a:headEnd type="none" w="med" len="med"/>
                      <a:tailEnd type="none" w="med" len="med"/>
                    </a:lnL>
                    <a:lnR w="12700" cap="flat" cmpd="sng" algn="ctr">
                      <a:solidFill>
                        <a:srgbClr val="4BACC6"/>
                      </a:solidFill>
                      <a:prstDash val="sysDash"/>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BEEF4"/>
                    </a:solidFill>
                  </a:tcPr>
                </a:tc>
                <a:tc>
                  <a:txBody>
                    <a:bodyPr/>
                    <a:lstStyle/>
                    <a:p>
                      <a:pPr marL="0" marR="0" indent="0" algn="l" defTabSz="914400" rtl="0" eaLnBrk="1" fontAlgn="auto" latinLnBrk="0" hangingPunct="1">
                        <a:lnSpc>
                          <a:spcPct val="120000"/>
                        </a:lnSpc>
                        <a:spcBef>
                          <a:spcPts val="0"/>
                        </a:spcBef>
                        <a:spcAft>
                          <a:spcPts val="0"/>
                        </a:spcAft>
                        <a:buClrTx/>
                        <a:buSzTx/>
                        <a:buFontTx/>
                        <a:buNone/>
                        <a:tabLst/>
                        <a:defRPr/>
                      </a:pPr>
                      <a:r>
                        <a:rPr lang="ja-JP" altLang="en-US" sz="1200" spc="5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当日の朝食の未摂取、睡眠不足、前日の多量の飲酒が熱中症の発症に影響を与えることを指導し、作業開始前に確認</a:t>
                      </a:r>
                      <a:endParaRPr lang="en-US" altLang="ja-JP" sz="1200" spc="5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90000" marB="36000" anchor="ctr">
                    <a:lnL w="12700" cap="flat" cmpd="sng" algn="ctr">
                      <a:solidFill>
                        <a:srgbClr val="4BACC6"/>
                      </a:solidFill>
                      <a:prstDash val="sysDash"/>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noFill/>
                  </a:tcPr>
                </a:tc>
                <a:extLst>
                  <a:ext uri="{0D108BD9-81ED-4DB2-BD59-A6C34878D82A}">
                    <a16:rowId xmlns:a16="http://schemas.microsoft.com/office/drawing/2014/main" val="10007"/>
                  </a:ext>
                </a:extLst>
              </a:tr>
              <a:tr h="540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dirty="0">
                        <a:solidFill>
                          <a:schemeClr val="tx1"/>
                        </a:solidFill>
                      </a:endParaRPr>
                    </a:p>
                  </a:txBody>
                  <a:tcPr marT="90000" marB="36000" anchor="ctr">
                    <a:lnL w="38100" cap="flat" cmpd="sng" algn="ctr">
                      <a:solidFill>
                        <a:srgbClr val="4BACC6"/>
                      </a:solidFill>
                      <a:prstDash val="solid"/>
                      <a:round/>
                      <a:headEnd type="none" w="med" len="med"/>
                      <a:tailEnd type="none" w="med" len="med"/>
                    </a:lnL>
                    <a:lnR w="12700" cap="flat" cmpd="sng" algn="ctr">
                      <a:solidFill>
                        <a:srgbClr val="4BACC6"/>
                      </a:solidFill>
                      <a:prstDash val="sysDash"/>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BEEF4"/>
                    </a:solidFill>
                  </a:tcPr>
                </a:tc>
                <a:tc>
                  <a:txBody>
                    <a:bodyPr/>
                    <a:lstStyle/>
                    <a:p>
                      <a:pPr>
                        <a:lnSpc>
                          <a:spcPct val="120000"/>
                        </a:lnSpc>
                      </a:pPr>
                      <a:r>
                        <a:rPr kumimoji="1" lang="ja-JP" altLang="en-US" sz="1200" b="0" u="none" spc="15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作業中の労働者の</a:t>
                      </a:r>
                      <a:endParaRPr kumimoji="1" lang="en-US" altLang="ja-JP" sz="1200" b="0" u="none" spc="15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20000"/>
                        </a:lnSpc>
                      </a:pPr>
                      <a:r>
                        <a:rPr kumimoji="1" lang="ja-JP" altLang="en-US" sz="1200" b="0" u="none" spc="15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健康状態の確認</a:t>
                      </a:r>
                    </a:p>
                  </a:txBody>
                  <a:tcPr marT="90000" marB="36000" anchor="ctr">
                    <a:lnL w="12700" cap="flat" cmpd="sng" algn="ctr">
                      <a:solidFill>
                        <a:srgbClr val="4BACC6"/>
                      </a:solidFill>
                      <a:prstDash val="sysDash"/>
                      <a:round/>
                      <a:headEnd type="none" w="med" len="med"/>
                      <a:tailEnd type="none" w="med" len="med"/>
                    </a:lnL>
                    <a:lnR w="12700" cap="flat" cmpd="sng" algn="ctr">
                      <a:solidFill>
                        <a:srgbClr val="4BACC6"/>
                      </a:solidFill>
                      <a:prstDash val="sysDash"/>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BEEF4"/>
                    </a:solidFill>
                  </a:tcPr>
                </a:tc>
                <a:tc>
                  <a:txBody>
                    <a:bodyPr/>
                    <a:lstStyle/>
                    <a:p>
                      <a:pPr marL="0" marR="0" indent="0" algn="l" defTabSz="914400" rtl="0" eaLnBrk="1" fontAlgn="auto" latinLnBrk="0" hangingPunct="1">
                        <a:lnSpc>
                          <a:spcPct val="120000"/>
                        </a:lnSpc>
                        <a:spcBef>
                          <a:spcPts val="0"/>
                        </a:spcBef>
                        <a:spcAft>
                          <a:spcPts val="0"/>
                        </a:spcAft>
                        <a:buClrTx/>
                        <a:buSzTx/>
                        <a:buFontTx/>
                        <a:buNone/>
                        <a:tabLst/>
                        <a:defRPr/>
                      </a:pPr>
                      <a:r>
                        <a:rPr lang="ja-JP" altLang="en-US" sz="1200" spc="5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巡視を頻繁に行い声をかける、「バディ」を組ませる等労働者にお互いの健康状態を留意するよう指導</a:t>
                      </a:r>
                      <a:endParaRPr lang="en-US" altLang="ja-JP" sz="1200" spc="5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90000" marB="36000" anchor="ctr">
                    <a:lnL w="12700" cap="flat" cmpd="sng" algn="ctr">
                      <a:solidFill>
                        <a:srgbClr val="4BACC6"/>
                      </a:solidFill>
                      <a:prstDash val="sysDash"/>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noFill/>
                  </a:tcPr>
                </a:tc>
                <a:extLst>
                  <a:ext uri="{0D108BD9-81ED-4DB2-BD59-A6C34878D82A}">
                    <a16:rowId xmlns:a16="http://schemas.microsoft.com/office/drawing/2014/main" val="814771660"/>
                  </a:ext>
                </a:extLst>
              </a:tr>
              <a:tr h="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b="1" dirty="0">
                        <a:solidFill>
                          <a:schemeClr val="tx1"/>
                        </a:solidFill>
                      </a:endParaRPr>
                    </a:p>
                  </a:txBody>
                  <a:tcPr marT="90000" marB="36000" anchor="ctr">
                    <a:lnL w="38100" cap="flat" cmpd="sng" algn="ctr">
                      <a:solidFill>
                        <a:srgbClr val="4BACC6"/>
                      </a:solidFill>
                      <a:prstDash val="solid"/>
                      <a:round/>
                      <a:headEnd type="none" w="med" len="med"/>
                      <a:tailEnd type="none" w="med" len="med"/>
                    </a:lnL>
                    <a:lnR w="12700" cap="flat" cmpd="sng" algn="ctr">
                      <a:solidFill>
                        <a:srgbClr val="4BACC6"/>
                      </a:solidFill>
                      <a:prstDash val="sysDash"/>
                      <a:round/>
                      <a:headEnd type="none" w="med" len="med"/>
                      <a:tailEnd type="none" w="med" len="med"/>
                    </a:lnR>
                    <a:lnT w="12700" cap="flat" cmpd="sng" algn="ctr">
                      <a:solidFill>
                        <a:srgbClr val="4BACC6"/>
                      </a:solidFill>
                      <a:prstDash val="solid"/>
                      <a:round/>
                      <a:headEnd type="none" w="med" len="med"/>
                      <a:tailEnd type="none" w="med" len="med"/>
                    </a:lnT>
                    <a:lnB w="38100" cap="flat" cmpd="sng" algn="ctr">
                      <a:solidFill>
                        <a:srgbClr val="4BACC6"/>
                      </a:solidFill>
                      <a:prstDash val="solid"/>
                      <a:round/>
                      <a:headEnd type="none" w="med" len="med"/>
                      <a:tailEnd type="none" w="med" len="med"/>
                    </a:lnB>
                    <a:solidFill>
                      <a:srgbClr val="DBEEF4"/>
                    </a:solidFill>
                  </a:tcPr>
                </a:tc>
                <a:tc>
                  <a:txBody>
                    <a:bodyPr/>
                    <a:lstStyle/>
                    <a:p>
                      <a:pPr>
                        <a:lnSpc>
                          <a:spcPct val="120000"/>
                        </a:lnSpc>
                      </a:pPr>
                      <a:r>
                        <a:rPr kumimoji="1" lang="ja-JP" altLang="en-US" sz="1200" b="1" u="none" spc="15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異常時の措置</a:t>
                      </a:r>
                    </a:p>
                  </a:txBody>
                  <a:tcPr marT="90000" marB="36000" anchor="ctr">
                    <a:lnL w="12700" cap="flat" cmpd="sng" algn="ctr">
                      <a:solidFill>
                        <a:srgbClr val="4BACC6"/>
                      </a:solidFill>
                      <a:prstDash val="sysDash"/>
                      <a:round/>
                      <a:headEnd type="none" w="med" len="med"/>
                      <a:tailEnd type="none" w="med" len="med"/>
                    </a:lnL>
                    <a:lnR w="12700" cap="flat" cmpd="sng" algn="ctr">
                      <a:solidFill>
                        <a:srgbClr val="4BACC6"/>
                      </a:solidFill>
                      <a:prstDash val="sysDash"/>
                      <a:round/>
                      <a:headEnd type="none" w="med" len="med"/>
                      <a:tailEnd type="none" w="med" len="med"/>
                    </a:lnR>
                    <a:lnT w="12700" cap="flat" cmpd="sng" algn="ctr">
                      <a:solidFill>
                        <a:srgbClr val="4BACC6"/>
                      </a:solidFill>
                      <a:prstDash val="solid"/>
                      <a:round/>
                      <a:headEnd type="none" w="med" len="med"/>
                      <a:tailEnd type="none" w="med" len="med"/>
                    </a:lnT>
                    <a:lnB w="38100" cap="flat" cmpd="sng" algn="ctr">
                      <a:solidFill>
                        <a:srgbClr val="4BACC6"/>
                      </a:solidFill>
                      <a:prstDash val="solid"/>
                      <a:round/>
                      <a:headEnd type="none" w="med" len="med"/>
                      <a:tailEnd type="none" w="med" len="med"/>
                    </a:lnB>
                    <a:solidFill>
                      <a:srgbClr val="DBEEF4"/>
                    </a:solidFill>
                  </a:tcPr>
                </a:tc>
                <a:tc>
                  <a:txBody>
                    <a:bodyPr/>
                    <a:lstStyle/>
                    <a:p>
                      <a:pPr marL="0" marR="0" indent="0" algn="l" defTabSz="914400" rtl="0" eaLnBrk="1" fontAlgn="auto" latinLnBrk="0" hangingPunct="1">
                        <a:lnSpc>
                          <a:spcPct val="120000"/>
                        </a:lnSpc>
                        <a:spcBef>
                          <a:spcPts val="0"/>
                        </a:spcBef>
                        <a:spcAft>
                          <a:spcPts val="0"/>
                        </a:spcAft>
                        <a:buClrTx/>
                        <a:buSzTx/>
                        <a:buFontTx/>
                        <a:buNone/>
                        <a:tabLst/>
                        <a:defRPr/>
                      </a:pPr>
                      <a:r>
                        <a:rPr lang="ja-JP" altLang="en-US" sz="1200" b="1" spc="5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少しでも本人や周りが異変を感じたら、必ず一旦作業を離れ、</a:t>
                      </a:r>
                      <a:endParaRPr lang="en-US" altLang="ja-JP" sz="1200" b="1" spc="5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14400" rtl="0" eaLnBrk="1" fontAlgn="auto" latinLnBrk="0" hangingPunct="1">
                        <a:lnSpc>
                          <a:spcPct val="120000"/>
                        </a:lnSpc>
                        <a:spcBef>
                          <a:spcPts val="0"/>
                        </a:spcBef>
                        <a:spcAft>
                          <a:spcPts val="0"/>
                        </a:spcAft>
                        <a:buClrTx/>
                        <a:buSzTx/>
                        <a:buFontTx/>
                        <a:buNone/>
                        <a:tabLst/>
                        <a:defRPr/>
                      </a:pPr>
                      <a:r>
                        <a:rPr lang="ja-JP" altLang="en-US" sz="1200" b="1" spc="5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病院に搬送する（症状に応じて救急隊を要請）などを措置</a:t>
                      </a:r>
                      <a:endParaRPr lang="en-US" altLang="ja-JP" sz="1200" b="1" spc="5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14400" rtl="0" eaLnBrk="1" fontAlgn="auto" latinLnBrk="0" hangingPunct="1">
                        <a:lnSpc>
                          <a:spcPct val="120000"/>
                        </a:lnSpc>
                        <a:spcBef>
                          <a:spcPts val="0"/>
                        </a:spcBef>
                        <a:spcAft>
                          <a:spcPts val="0"/>
                        </a:spcAft>
                        <a:buClrTx/>
                        <a:buSzTx/>
                        <a:buFontTx/>
                        <a:buNone/>
                        <a:tabLst/>
                        <a:defRPr/>
                      </a:pPr>
                      <a:r>
                        <a:rPr lang="en-US" altLang="ja-JP" sz="1200" b="1" spc="5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u="sng" spc="5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全身を濡らして送風する</a:t>
                      </a:r>
                      <a:r>
                        <a:rPr lang="ja-JP" altLang="en-US" sz="1200" b="1" spc="5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ことなどにより体温を低減</a:t>
                      </a:r>
                      <a:endParaRPr lang="en-US" altLang="ja-JP" sz="1200" b="1" spc="5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14400" rtl="0" eaLnBrk="1" fontAlgn="auto" latinLnBrk="0" hangingPunct="1">
                        <a:lnSpc>
                          <a:spcPct val="120000"/>
                        </a:lnSpc>
                        <a:spcBef>
                          <a:spcPts val="0"/>
                        </a:spcBef>
                        <a:spcAft>
                          <a:spcPts val="0"/>
                        </a:spcAft>
                        <a:buClrTx/>
                        <a:buSzTx/>
                        <a:buFontTx/>
                        <a:buNone/>
                        <a:tabLst/>
                        <a:defRPr/>
                      </a:pPr>
                      <a:r>
                        <a:rPr lang="en-US" altLang="ja-JP" sz="1200" b="1" spc="5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spc="5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一人きりにしない</a:t>
                      </a:r>
                      <a:endParaRPr lang="en-US" altLang="ja-JP" sz="1200" b="1" spc="5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90000" marB="36000" anchor="ctr">
                    <a:lnL w="12700" cap="flat" cmpd="sng" algn="ctr">
                      <a:solidFill>
                        <a:srgbClr val="4BACC6"/>
                      </a:solidFill>
                      <a:prstDash val="sysDash"/>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38100" cap="flat" cmpd="sng" algn="ctr">
                      <a:solidFill>
                        <a:srgbClr val="4BACC6"/>
                      </a:solidFill>
                      <a:prstDash val="solid"/>
                      <a:round/>
                      <a:headEnd type="none" w="med" len="med"/>
                      <a:tailEnd type="none" w="med" len="med"/>
                    </a:lnB>
                    <a:noFill/>
                  </a:tcPr>
                </a:tc>
                <a:extLst>
                  <a:ext uri="{0D108BD9-81ED-4DB2-BD59-A6C34878D82A}">
                    <a16:rowId xmlns:a16="http://schemas.microsoft.com/office/drawing/2014/main" val="10008"/>
                  </a:ext>
                </a:extLst>
              </a:tr>
            </a:tbl>
          </a:graphicData>
        </a:graphic>
      </p:graphicFrame>
      <p:sp>
        <p:nvSpPr>
          <p:cNvPr id="15" name="テキスト ボックス 14">
            <a:extLst>
              <a:ext uri="{FF2B5EF4-FFF2-40B4-BE49-F238E27FC236}">
                <a16:creationId xmlns:a16="http://schemas.microsoft.com/office/drawing/2014/main" id="{EFBFF4EE-7C13-428A-9AF4-D731723A9D4D}"/>
              </a:ext>
            </a:extLst>
          </p:cNvPr>
          <p:cNvSpPr txBox="1"/>
          <p:nvPr/>
        </p:nvSpPr>
        <p:spPr>
          <a:xfrm>
            <a:off x="692696" y="560512"/>
            <a:ext cx="4469273" cy="458193"/>
          </a:xfrm>
          <a:prstGeom prst="rect">
            <a:avLst/>
          </a:prstGeom>
          <a:noFill/>
          <a:ln w="38100">
            <a:noFill/>
          </a:ln>
        </p:spPr>
        <p:txBody>
          <a:bodyPr wrap="square" lIns="108000" tIns="72000" rIns="108000" rtlCol="0">
            <a:spAutoFit/>
          </a:bodyPr>
          <a:lstStyle>
            <a:defPPr>
              <a:defRPr lang="ja-JP"/>
            </a:defPPr>
            <a:lvl1pPr>
              <a:defRPr sz="1600" b="1">
                <a:latin typeface="メイリオ" panose="020B0604030504040204" pitchFamily="50" charset="-128"/>
                <a:ea typeface="メイリオ" panose="020B0604030504040204" pitchFamily="50" charset="-128"/>
                <a:cs typeface="メイリオ" panose="020B0604030504040204" pitchFamily="50" charset="-128"/>
              </a:defRPr>
            </a:lvl1pPr>
          </a:lstStyle>
          <a:p>
            <a:pPr>
              <a:lnSpc>
                <a:spcPct val="130000"/>
              </a:lnSpc>
            </a:pPr>
            <a:r>
              <a:rPr lang="ja-JP" altLang="en-US" sz="1800" spc="150" dirty="0"/>
              <a:t>暑さ指数の把握と評価</a:t>
            </a:r>
            <a:endParaRPr lang="en-US" altLang="ja-JP" sz="1800" spc="150" dirty="0"/>
          </a:p>
        </p:txBody>
      </p:sp>
      <p:sp>
        <p:nvSpPr>
          <p:cNvPr id="3" name="矢印: 下 2">
            <a:extLst>
              <a:ext uri="{FF2B5EF4-FFF2-40B4-BE49-F238E27FC236}">
                <a16:creationId xmlns:a16="http://schemas.microsoft.com/office/drawing/2014/main" id="{060D8938-CDEB-42CD-9D64-197F9A831717}"/>
              </a:ext>
            </a:extLst>
          </p:cNvPr>
          <p:cNvSpPr/>
          <p:nvPr/>
        </p:nvSpPr>
        <p:spPr>
          <a:xfrm>
            <a:off x="278531" y="1170484"/>
            <a:ext cx="288032" cy="252000"/>
          </a:xfrm>
          <a:prstGeom prst="downArrow">
            <a:avLst/>
          </a:prstGeom>
          <a:solidFill>
            <a:srgbClr val="4BACC6"/>
          </a:solidFill>
          <a:ln>
            <a:solidFill>
              <a:srgbClr val="4BAC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a:extLst>
              <a:ext uri="{FF2B5EF4-FFF2-40B4-BE49-F238E27FC236}">
                <a16:creationId xmlns:a16="http://schemas.microsoft.com/office/drawing/2014/main" id="{F148180D-871A-44DD-99D4-EB40F9839775}"/>
              </a:ext>
            </a:extLst>
          </p:cNvPr>
          <p:cNvSpPr/>
          <p:nvPr/>
        </p:nvSpPr>
        <p:spPr>
          <a:xfrm>
            <a:off x="5841376" y="1245325"/>
            <a:ext cx="972000" cy="4882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108000" rtlCol="0" anchor="ctr">
            <a:spAutoFit/>
          </a:bodyPr>
          <a:lstStyle/>
          <a:p>
            <a:pPr algn="ctr"/>
            <a:r>
              <a:rPr kumimoji="1" lang="ja-JP" altLang="en-US" sz="800" dirty="0">
                <a:solidFill>
                  <a:schemeClr val="tx1"/>
                </a:solidFill>
              </a:rPr>
              <a:t>環境省</a:t>
            </a:r>
            <a:endParaRPr kumimoji="1" lang="en-US" altLang="ja-JP" sz="800" dirty="0">
              <a:solidFill>
                <a:schemeClr val="tx1"/>
              </a:solidFill>
            </a:endParaRPr>
          </a:p>
          <a:p>
            <a:pPr algn="ctr"/>
            <a:r>
              <a:rPr kumimoji="1" lang="ja-JP" altLang="en-US" sz="800" dirty="0">
                <a:solidFill>
                  <a:schemeClr val="tx1"/>
                </a:solidFill>
              </a:rPr>
              <a:t>熱中症予防情報</a:t>
            </a:r>
            <a:endParaRPr kumimoji="1" lang="en-US" altLang="ja-JP" sz="800" dirty="0">
              <a:solidFill>
                <a:schemeClr val="tx1"/>
              </a:solidFill>
            </a:endParaRPr>
          </a:p>
          <a:p>
            <a:pPr algn="ctr"/>
            <a:r>
              <a:rPr kumimoji="1" lang="ja-JP" altLang="en-US" sz="800" dirty="0">
                <a:solidFill>
                  <a:schemeClr val="tx1"/>
                </a:solidFill>
              </a:rPr>
              <a:t>サイト</a:t>
            </a:r>
          </a:p>
        </p:txBody>
      </p:sp>
      <p:sp>
        <p:nvSpPr>
          <p:cNvPr id="18" name="角丸四角形 87">
            <a:extLst>
              <a:ext uri="{FF2B5EF4-FFF2-40B4-BE49-F238E27FC236}">
                <a16:creationId xmlns:a16="http://schemas.microsoft.com/office/drawing/2014/main" id="{395F8E48-E919-478C-88B6-D0C8FD521DBA}"/>
              </a:ext>
            </a:extLst>
          </p:cNvPr>
          <p:cNvSpPr/>
          <p:nvPr/>
        </p:nvSpPr>
        <p:spPr>
          <a:xfrm>
            <a:off x="189000" y="7977336"/>
            <a:ext cx="6480000" cy="448378"/>
          </a:xfrm>
          <a:prstGeom prst="rect">
            <a:avLst/>
          </a:prstGeom>
          <a:solidFill>
            <a:srgbClr val="FF5050"/>
          </a:solidFill>
          <a:ln w="38100">
            <a:solidFill>
              <a:srgbClr val="FF5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72000" rIns="108000" bIns="36000" numCol="1" spcCol="0" rtlCol="0" fromWordArt="0" anchor="ctr" anchorCtr="0" forceAA="0" compatLnSpc="1">
            <a:prstTxWarp prst="textNoShape">
              <a:avLst/>
            </a:prstTxWarp>
            <a:spAutoFit/>
          </a:bodyPr>
          <a:lstStyle/>
          <a:p>
            <a:pPr lvl="0">
              <a:lnSpc>
                <a:spcPct val="130000"/>
              </a:lnSpc>
            </a:pPr>
            <a:r>
              <a:rPr lang="ja-JP" altLang="en-US" b="1" spc="3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重点取組期間（</a:t>
            </a:r>
            <a:r>
              <a:rPr lang="en-US" altLang="ja-JP" b="1" spc="3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7</a:t>
            </a:r>
            <a:r>
              <a:rPr lang="ja-JP" altLang="en-US" b="1" spc="3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月）にすべきこと</a:t>
            </a:r>
          </a:p>
        </p:txBody>
      </p:sp>
    </p:spTree>
    <p:extLst>
      <p:ext uri="{BB962C8B-B14F-4D97-AF65-F5344CB8AC3E}">
        <p14:creationId xmlns:p14="http://schemas.microsoft.com/office/powerpoint/2010/main" val="655735900"/>
      </p:ext>
    </p:extLst>
  </p:cSld>
  <p:clrMapOvr>
    <a:masterClrMapping/>
  </p:clrMapOvr>
</p:sld>
</file>

<file path=ppt/theme/theme1.xml><?xml version="1.0" encoding="utf-8"?>
<a:theme xmlns:a="http://schemas.openxmlformats.org/drawingml/2006/main" name="Office テーマ">
  <a:themeElements>
    <a:clrScheme name="厚労省フォーマット">
      <a:dk1>
        <a:srgbClr val="000000"/>
      </a:dk1>
      <a:lt1>
        <a:srgbClr val="FFFFFF"/>
      </a:lt1>
      <a:dk2>
        <a:srgbClr val="103185"/>
      </a:dk2>
      <a:lt2>
        <a:srgbClr val="E4E2ED"/>
      </a:lt2>
      <a:accent1>
        <a:srgbClr val="005CAF"/>
      </a:accent1>
      <a:accent2>
        <a:srgbClr val="DB4D6D"/>
      </a:accent2>
      <a:accent3>
        <a:srgbClr val="66BAB7"/>
      </a:accent3>
      <a:accent4>
        <a:srgbClr val="FEDFE1"/>
      </a:accent4>
      <a:accent5>
        <a:srgbClr val="C9E7E7"/>
      </a:accent5>
      <a:accent6>
        <a:srgbClr val="FDF3B9"/>
      </a:accent6>
      <a:hlink>
        <a:srgbClr val="00489E"/>
      </a:hlink>
      <a:folHlink>
        <a:srgbClr val="62588E"/>
      </a:folHlink>
    </a:clrScheme>
    <a:fontScheme name="ユーザー定義 1">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5560</TotalTime>
  <Words>819</Words>
  <Application>Microsoft Office PowerPoint</Application>
  <PresentationFormat>A4 210 x 297 mm</PresentationFormat>
  <Paragraphs>105</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Meiryo UI</vt:lpstr>
      <vt:lpstr>メイリオ</vt:lpstr>
      <vt:lpstr>游ゴシック</vt:lpstr>
      <vt:lpstr>Arial</vt:lpstr>
      <vt:lpstr>Office テーマ</vt:lpstr>
      <vt:lpstr>PowerPoint プレゼンテーション</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厚生労働省ネットワークシステム</dc:creator>
  <cp:lastModifiedBy>水品 洋亮(mizushina-yousuke.as5)</cp:lastModifiedBy>
  <cp:revision>343</cp:revision>
  <cp:lastPrinted>2024-01-17T01:49:54Z</cp:lastPrinted>
  <dcterms:created xsi:type="dcterms:W3CDTF">2017-03-16T10:29:26Z</dcterms:created>
  <dcterms:modified xsi:type="dcterms:W3CDTF">2024-01-24T00:37:51Z</dcterms:modified>
</cp:coreProperties>
</file>