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1" r:id="rId3"/>
    <p:sldId id="262" r:id="rId4"/>
    <p:sldId id="263"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37" autoAdjust="0"/>
    <p:restoredTop sz="98801" autoAdjust="0"/>
  </p:normalViewPr>
  <p:slideViewPr>
    <p:cSldViewPr>
      <p:cViewPr varScale="1">
        <p:scale>
          <a:sx n="53" d="100"/>
          <a:sy n="53" d="100"/>
        </p:scale>
        <p:origin x="-558"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A4B6024-76B8-444F-A543-CB7B52D9CB0B}" type="datetimeFigureOut">
              <a:rPr kumimoji="1" lang="ja-JP" altLang="en-US" smtClean="0"/>
              <a:t>2015/9/11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4CECF9D-13CD-4234-A445-36F5E279BA06}" type="slidenum">
              <a:rPr kumimoji="1" lang="ja-JP" altLang="en-US" smtClean="0"/>
              <a:t>‹#›</a:t>
            </a:fld>
            <a:endParaRPr kumimoji="1" lang="ja-JP" altLang="en-US"/>
          </a:p>
        </p:txBody>
      </p:sp>
    </p:spTree>
    <p:extLst>
      <p:ext uri="{BB962C8B-B14F-4D97-AF65-F5344CB8AC3E}">
        <p14:creationId xmlns:p14="http://schemas.microsoft.com/office/powerpoint/2010/main" val="40091149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75843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332118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4560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158202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85180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90102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81963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56258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95282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58273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5061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1073401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260" y="6089158"/>
            <a:ext cx="6779480" cy="3312000"/>
          </a:xfrm>
          <a:prstGeom prst="rect">
            <a:avLst/>
          </a:prstGeom>
          <a:noFill/>
          <a:ln>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bwMode="white">
          <a:xfrm>
            <a:off x="565724" y="5889104"/>
            <a:ext cx="6031628" cy="400110"/>
          </a:xfrm>
          <a:prstGeom prst="rect">
            <a:avLst/>
          </a:prstGeom>
          <a:solidFill>
            <a:schemeClr val="bg1"/>
          </a:solidFill>
        </p:spPr>
        <p:txBody>
          <a:bodyPr wrap="square" rtlCol="0">
            <a:spAutoFit/>
          </a:bodyPr>
          <a:lstStyle/>
          <a:p>
            <a:r>
              <a:rPr lang="ja-JP" altLang="en-US" sz="20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派遣労働者と派遣先社員の均衡待遇の推進</a:t>
            </a:r>
            <a:endParaRPr kumimoji="1"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p:txBody>
      </p:sp>
      <p:sp>
        <p:nvSpPr>
          <p:cNvPr id="4" name="テキスト ボックス 3"/>
          <p:cNvSpPr txBox="1"/>
          <p:nvPr/>
        </p:nvSpPr>
        <p:spPr>
          <a:xfrm>
            <a:off x="218324" y="6393160"/>
            <a:ext cx="6533625" cy="523220"/>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派遣先は、派遣労働者と派遣先で同種の業務に従事する労働者の待遇の均衡を図るため、</a:t>
            </a:r>
            <a:r>
              <a:rPr lang="ja-JP" altLang="en-US" sz="1400" dirty="0" smtClean="0">
                <a:latin typeface="HG丸ｺﾞｼｯｸM-PRO" panose="020F0600000000000000" pitchFamily="50" charset="-128"/>
                <a:ea typeface="HG丸ｺﾞｼｯｸM-PRO" panose="020F0600000000000000" pitchFamily="50" charset="-128"/>
              </a:rPr>
              <a:t>以下の点で配慮義務が課され、具体的な行動を行う必要があります。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18324" y="5915459"/>
            <a:ext cx="347400" cy="347400"/>
          </a:xfrm>
          <a:prstGeom prst="rect">
            <a:avLst/>
          </a:prstGeom>
          <a:solidFill>
            <a:schemeClr val="accent6">
              <a:lumMod val="20000"/>
              <a:lumOff val="80000"/>
            </a:schemeClr>
          </a:solidFill>
          <a:ln w="38100">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76001" y="5889104"/>
            <a:ext cx="432047" cy="400110"/>
          </a:xfrm>
          <a:prstGeom prst="rect">
            <a:avLst/>
          </a:prstGeom>
          <a:noFill/>
        </p:spPr>
        <p:txBody>
          <a:bodyPr wrap="square" rtlCol="0">
            <a:spAutoFit/>
          </a:bodyPr>
          <a:lstStyle/>
          <a:p>
            <a:pPr algn="ctr"/>
            <a:r>
              <a:rPr kumimoji="1" lang="ja-JP" altLang="en-US" sz="2000" dirty="0" smtClean="0">
                <a:solidFill>
                  <a:srgbClr val="820019"/>
                </a:solidFill>
                <a:latin typeface="ＤＦ特太ゴシック体" panose="020B0509000000000000" pitchFamily="49" charset="-128"/>
                <a:ea typeface="ＤＦ特太ゴシック体" panose="020B0509000000000000" pitchFamily="49" charset="-128"/>
              </a:rPr>
              <a:t>１</a:t>
            </a:r>
            <a:endParaRPr kumimoji="1" lang="ja-JP" altLang="en-US" sz="2000" dirty="0">
              <a:solidFill>
                <a:srgbClr val="820019"/>
              </a:solidFill>
              <a:latin typeface="ＤＦ特太ゴシック体" panose="020B0509000000000000" pitchFamily="49" charset="-128"/>
              <a:ea typeface="ＤＦ特太ゴシック体" panose="020B0509000000000000" pitchFamily="49" charset="-128"/>
            </a:endParaRPr>
          </a:p>
        </p:txBody>
      </p:sp>
      <p:sp>
        <p:nvSpPr>
          <p:cNvPr id="69" name="正方形/長方形 68"/>
          <p:cNvSpPr/>
          <p:nvPr/>
        </p:nvSpPr>
        <p:spPr bwMode="ltGray">
          <a:xfrm>
            <a:off x="120658" y="128464"/>
            <a:ext cx="6616685" cy="2633716"/>
          </a:xfrm>
          <a:prstGeom prst="rect">
            <a:avLst/>
          </a:prstGeom>
          <a:solidFill>
            <a:schemeClr val="accent2"/>
          </a:solidFill>
          <a:ln w="107950" cmpd="dbl">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bwMode="ltGray">
          <a:xfrm>
            <a:off x="273058" y="267010"/>
            <a:ext cx="6311885" cy="2356625"/>
          </a:xfrm>
          <a:prstGeom prst="rect">
            <a:avLst/>
          </a:prstGeom>
          <a:solidFill>
            <a:schemeClr val="accent6">
              <a:lumMod val="20000"/>
              <a:lumOff val="80000"/>
            </a:schemeClr>
          </a:solidFill>
          <a:ln w="101600" cmpd="dbl">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18324" y="644850"/>
            <a:ext cx="6533625" cy="584775"/>
          </a:xfrm>
          <a:prstGeom prst="rect">
            <a:avLst/>
          </a:prstGeom>
          <a:noFill/>
        </p:spPr>
        <p:txBody>
          <a:bodyPr wrap="square" rtlCol="0">
            <a:spAutoFit/>
          </a:bodyPr>
          <a:lstStyle/>
          <a:p>
            <a:pPr algn="ctr"/>
            <a:r>
              <a:rPr kumimoji="1" lang="ja-JP" altLang="en-US" sz="3200" dirty="0" smtClean="0">
                <a:latin typeface="HG丸ｺﾞｼｯｸM-PRO" panose="020F0600000000000000" pitchFamily="50" charset="-128"/>
                <a:ea typeface="HG丸ｺﾞｼｯｸM-PRO" panose="020F0600000000000000" pitchFamily="50" charset="-128"/>
              </a:rPr>
              <a:t>派遣先の皆さまへ</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71" name="テキスト ボックス 70"/>
          <p:cNvSpPr txBox="1"/>
          <p:nvPr/>
        </p:nvSpPr>
        <p:spPr>
          <a:xfrm>
            <a:off x="218324" y="1445322"/>
            <a:ext cx="6533625" cy="830997"/>
          </a:xfrm>
          <a:prstGeom prst="rect">
            <a:avLst/>
          </a:prstGeom>
          <a:noFill/>
        </p:spPr>
        <p:txBody>
          <a:bodyPr wrap="square" rtlCol="0">
            <a:spAutoFit/>
          </a:bodyPr>
          <a:lstStyle/>
          <a:p>
            <a:pPr algn="ctr"/>
            <a:r>
              <a:rPr lang="ja-JP" altLang="en-US" sz="2000" dirty="0" smtClean="0">
                <a:latin typeface="HG丸ｺﾞｼｯｸM-PRO" panose="020F0600000000000000" pitchFamily="50" charset="-128"/>
                <a:ea typeface="HG丸ｺﾞｼｯｸM-PRO" panose="020F0600000000000000" pitchFamily="50" charset="-128"/>
              </a:rPr>
              <a:t>～平成</a:t>
            </a:r>
            <a:r>
              <a:rPr lang="en-US" altLang="ja-JP" sz="2000" dirty="0">
                <a:latin typeface="HG丸ｺﾞｼｯｸM-PRO" panose="020F0600000000000000" pitchFamily="50" charset="-128"/>
                <a:ea typeface="HG丸ｺﾞｼｯｸM-PRO" panose="020F0600000000000000" pitchFamily="50" charset="-128"/>
              </a:rPr>
              <a:t>27</a:t>
            </a:r>
            <a:r>
              <a:rPr lang="ja-JP" altLang="en-US" sz="2000" dirty="0">
                <a:latin typeface="HG丸ｺﾞｼｯｸM-PRO" panose="020F0600000000000000" pitchFamily="50" charset="-128"/>
                <a:ea typeface="HG丸ｺﾞｼｯｸM-PRO" panose="020F0600000000000000" pitchFamily="50" charset="-128"/>
              </a:rPr>
              <a:t>年労働者派遣法改正法が成立</a:t>
            </a:r>
            <a:r>
              <a:rPr lang="ja-JP" altLang="en-US" sz="2000" dirty="0" smtClean="0">
                <a:latin typeface="HG丸ｺﾞｼｯｸM-PRO" panose="020F0600000000000000" pitchFamily="50" charset="-128"/>
                <a:ea typeface="HG丸ｺﾞｼｯｸM-PRO" panose="020F0600000000000000" pitchFamily="50" charset="-128"/>
              </a:rPr>
              <a:t>しました～</a:t>
            </a:r>
            <a:endParaRPr lang="en-US" altLang="ja-JP" sz="2000" dirty="0" smtClean="0">
              <a:latin typeface="HG丸ｺﾞｼｯｸM-PRO" panose="020F0600000000000000" pitchFamily="50" charset="-128"/>
              <a:ea typeface="HG丸ｺﾞｼｯｸM-PRO" panose="020F0600000000000000" pitchFamily="50" charset="-128"/>
            </a:endParaRPr>
          </a:p>
          <a:p>
            <a:pPr algn="ctr"/>
            <a:endParaRPr lang="en-US" altLang="ja-JP" sz="800" dirty="0">
              <a:latin typeface="HG丸ｺﾞｼｯｸM-PRO" panose="020F0600000000000000" pitchFamily="50" charset="-128"/>
              <a:ea typeface="HG丸ｺﾞｼｯｸM-PRO" panose="020F0600000000000000" pitchFamily="50" charset="-128"/>
            </a:endParaRPr>
          </a:p>
          <a:p>
            <a:pPr algn="ctr"/>
            <a:r>
              <a:rPr lang="ja-JP" altLang="en-US" sz="2000" dirty="0" smtClean="0">
                <a:latin typeface="HG丸ｺﾞｼｯｸM-PRO" panose="020F0600000000000000" pitchFamily="50" charset="-128"/>
                <a:ea typeface="HG丸ｺﾞｼｯｸM-PRO" panose="020F0600000000000000" pitchFamily="50" charset="-128"/>
              </a:rPr>
              <a:t>施行日：平成</a:t>
            </a:r>
            <a:r>
              <a:rPr lang="en-US" altLang="ja-JP" sz="2000" dirty="0" smtClean="0">
                <a:latin typeface="HG丸ｺﾞｼｯｸM-PRO" panose="020F0600000000000000" pitchFamily="50" charset="-128"/>
                <a:ea typeface="HG丸ｺﾞｼｯｸM-PRO" panose="020F0600000000000000" pitchFamily="50" charset="-128"/>
              </a:rPr>
              <a:t>27</a:t>
            </a:r>
            <a:r>
              <a:rPr lang="ja-JP" altLang="en-US" sz="2000" dirty="0" smtClean="0">
                <a:latin typeface="HG丸ｺﾞｼｯｸM-PRO" panose="020F0600000000000000" pitchFamily="50" charset="-128"/>
                <a:ea typeface="HG丸ｺﾞｼｯｸM-PRO" panose="020F0600000000000000" pitchFamily="50" charset="-128"/>
              </a:rPr>
              <a:t>年９月</a:t>
            </a:r>
            <a:r>
              <a:rPr lang="en-US" altLang="ja-JP" sz="2000" dirty="0" smtClean="0">
                <a:latin typeface="HG丸ｺﾞｼｯｸM-PRO" panose="020F0600000000000000" pitchFamily="50" charset="-128"/>
                <a:ea typeface="HG丸ｺﾞｼｯｸM-PRO" panose="020F0600000000000000" pitchFamily="50" charset="-128"/>
              </a:rPr>
              <a:t>30</a:t>
            </a:r>
            <a:r>
              <a:rPr lang="ja-JP" altLang="en-US" sz="2000" dirty="0" smtClean="0">
                <a:latin typeface="HG丸ｺﾞｼｯｸM-PRO" panose="020F0600000000000000" pitchFamily="50" charset="-128"/>
                <a:ea typeface="HG丸ｺﾞｼｯｸM-PRO" panose="020F0600000000000000" pitchFamily="50" charset="-128"/>
              </a:rPr>
              <a:t>日</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bwMode="gray">
          <a:xfrm>
            <a:off x="210295" y="7113240"/>
            <a:ext cx="6437410" cy="1800200"/>
          </a:xfrm>
          <a:prstGeom prst="roundRect">
            <a:avLst/>
          </a:prstGeom>
          <a:solidFill>
            <a:srgbClr val="FFEFF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32869" y="7497308"/>
            <a:ext cx="6314836" cy="135421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ja-JP" altLang="en-US" sz="1400" spc="-120" dirty="0" smtClean="0">
                <a:latin typeface="HG丸ｺﾞｼｯｸM-PRO" panose="020F0600000000000000" pitchFamily="50" charset="-128"/>
                <a:ea typeface="HG丸ｺﾞｼｯｸM-PRO" panose="020F0600000000000000" pitchFamily="50" charset="-128"/>
              </a:rPr>
              <a:t>派遣元事業主に対し、派遣先の労働者に関する賃金水準の情報提供等を行うこと</a:t>
            </a:r>
            <a:endParaRPr kumimoji="1" lang="en-US" altLang="ja-JP" sz="1400" spc="-12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・派遣先の労働者に業務に密接に関連した教育訓練を実施する場合に、</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派遣労働者にも実施すること</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・派遣労働者に対し、派遣先の労働者が利用する一定の福利厚生施設の</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利用の機会を与えること</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332869" y="7158754"/>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均衡待遇の実現に向けて配慮すべき事項</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42"/>
          <p:cNvSpPr txBox="1">
            <a:spLocks noChangeArrowheads="1"/>
          </p:cNvSpPr>
          <p:nvPr/>
        </p:nvSpPr>
        <p:spPr bwMode="auto">
          <a:xfrm>
            <a:off x="2325659" y="9574522"/>
            <a:ext cx="3966274" cy="324562"/>
          </a:xfrm>
          <a:prstGeom prst="rect">
            <a:avLst/>
          </a:prstGeom>
          <a:noFill/>
          <a:ln w="9525">
            <a:noFill/>
            <a:miter lim="800000"/>
            <a:headEnd/>
            <a:tailEnd/>
          </a:ln>
        </p:spPr>
        <p:txBody>
          <a:bodyPr wrap="square" lIns="34416" tIns="43708" rIns="34416" bIns="43708">
            <a:spAutoFit/>
          </a:bodyPr>
          <a:lstStyle/>
          <a:p>
            <a:pPr>
              <a:defRPr/>
            </a:pPr>
            <a:r>
              <a:rPr lang="ja-JP" altLang="en-US" sz="1500" spc="-18" dirty="0">
                <a:latin typeface="メイリオ" panose="020B0604030504040204" pitchFamily="50" charset="-128"/>
                <a:ea typeface="メイリオ" panose="020B0604030504040204" pitchFamily="50" charset="-128"/>
                <a:cs typeface="メイリオ" panose="020B0604030504040204" pitchFamily="50" charset="-128"/>
              </a:rPr>
              <a:t>厚生労働省・都道府県</a:t>
            </a:r>
            <a:r>
              <a:rPr lang="ja-JP" altLang="en-US" sz="1500" spc="-18" dirty="0" smtClean="0">
                <a:latin typeface="メイリオ" panose="020B0604030504040204" pitchFamily="50" charset="-128"/>
                <a:ea typeface="メイリオ" panose="020B0604030504040204" pitchFamily="50" charset="-128"/>
                <a:cs typeface="メイリオ" panose="020B0604030504040204" pitchFamily="50" charset="-128"/>
              </a:rPr>
              <a:t>労働局</a:t>
            </a:r>
            <a:endParaRPr lang="ja-JP" altLang="en-US" sz="1500" spc="-1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図 30" descr="マーク最小.jpg"/>
          <p:cNvPicPr>
            <a:picLocks noChangeAspect="1"/>
          </p:cNvPicPr>
          <p:nvPr/>
        </p:nvPicPr>
        <p:blipFill>
          <a:blip r:embed="rId2" cstate="print"/>
          <a:srcRect/>
          <a:stretch>
            <a:fillRect/>
          </a:stretch>
        </p:blipFill>
        <p:spPr bwMode="auto">
          <a:xfrm>
            <a:off x="1988840" y="9561512"/>
            <a:ext cx="315631" cy="303057"/>
          </a:xfrm>
          <a:prstGeom prst="rect">
            <a:avLst/>
          </a:prstGeom>
          <a:noFill/>
          <a:ln w="9525">
            <a:noFill/>
            <a:miter lim="800000"/>
            <a:headEnd/>
            <a:tailEnd/>
          </a:ln>
        </p:spPr>
      </p:pic>
      <p:sp>
        <p:nvSpPr>
          <p:cNvPr id="17" name="テキスト ボックス 16"/>
          <p:cNvSpPr txBox="1"/>
          <p:nvPr/>
        </p:nvSpPr>
        <p:spPr>
          <a:xfrm>
            <a:off x="218324" y="8934829"/>
            <a:ext cx="6533625" cy="615553"/>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配慮義務とは、目的の実現</a:t>
            </a:r>
            <a:r>
              <a:rPr lang="ja-JP" altLang="en-US" sz="1100" dirty="0">
                <a:latin typeface="HG丸ｺﾞｼｯｸM-PRO" panose="020F0600000000000000" pitchFamily="50" charset="-128"/>
                <a:ea typeface="HG丸ｺﾞｼｯｸM-PRO" panose="020F0600000000000000" pitchFamily="50" charset="-128"/>
              </a:rPr>
              <a:t>に向け</a:t>
            </a:r>
            <a:r>
              <a:rPr lang="ja-JP" altLang="en-US" sz="1100" dirty="0" smtClean="0">
                <a:latin typeface="HG丸ｺﾞｼｯｸM-PRO" panose="020F0600000000000000" pitchFamily="50" charset="-128"/>
                <a:ea typeface="HG丸ｺﾞｼｯｸM-PRO" panose="020F0600000000000000" pitchFamily="50" charset="-128"/>
              </a:rPr>
              <a:t>、具体的</a:t>
            </a:r>
            <a:r>
              <a:rPr lang="ja-JP" altLang="en-US" sz="1100" dirty="0">
                <a:latin typeface="HG丸ｺﾞｼｯｸM-PRO" panose="020F0600000000000000" pitchFamily="50" charset="-128"/>
                <a:ea typeface="HG丸ｺﾞｼｯｸM-PRO" panose="020F0600000000000000" pitchFamily="50" charset="-128"/>
              </a:rPr>
              <a:t>に取り組むことが求められる</a:t>
            </a:r>
            <a:r>
              <a:rPr lang="ja-JP" altLang="en-US" sz="1100" dirty="0" smtClean="0">
                <a:latin typeface="HG丸ｺﾞｼｯｸM-PRO" panose="020F0600000000000000" pitchFamily="50" charset="-128"/>
                <a:ea typeface="HG丸ｺﾞｼｯｸM-PRO" panose="020F0600000000000000" pitchFamily="50" charset="-128"/>
              </a:rPr>
              <a:t>ものであり、</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努力義務よりも強い責務が課されるものです。</a:t>
            </a:r>
            <a:endParaRPr lang="ja-JP" altLang="en-US" sz="11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246983" y="2910642"/>
            <a:ext cx="6364034" cy="1754326"/>
          </a:xfrm>
          <a:prstGeom prst="rect">
            <a:avLst/>
          </a:prstGeom>
          <a:noFill/>
        </p:spPr>
        <p:txBody>
          <a:bodyPr wrap="square" rtlCol="0">
            <a:spAutoFit/>
          </a:bodyPr>
          <a:lstStyle/>
          <a:p>
            <a:pPr>
              <a:lnSpc>
                <a:spcPct val="15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派遣労働という</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働き方</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その利用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一時的なもの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であることを原則とする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という考え方</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のもと、常用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代替を</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防止するとともに、派遣労働者のより一層の雇用の安定</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a:t>
            </a:r>
            <a:r>
              <a:rPr lang="ja-JP" altLang="en-US" spc="-20" dirty="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en-US" altLang="ja-JP" spc="-2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労働者派遣法が改正されます</a:t>
            </a:r>
            <a:r>
              <a:rPr lang="en-US" altLang="ja-JP" spc="-2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pc="-2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グループ化 20"/>
          <p:cNvGrpSpPr/>
          <p:nvPr/>
        </p:nvGrpSpPr>
        <p:grpSpPr>
          <a:xfrm>
            <a:off x="3068960" y="5180057"/>
            <a:ext cx="3266811" cy="276999"/>
            <a:chOff x="3501008" y="4463107"/>
            <a:chExt cx="3266811" cy="276999"/>
          </a:xfrm>
        </p:grpSpPr>
        <p:sp>
          <p:nvSpPr>
            <p:cNvPr id="22" name="テキスト ボックス 21"/>
            <p:cNvSpPr txBox="1"/>
            <p:nvPr/>
          </p:nvSpPr>
          <p:spPr>
            <a:xfrm>
              <a:off x="3501008" y="4463107"/>
              <a:ext cx="2706620" cy="276999"/>
            </a:xfrm>
            <a:prstGeom prst="rect">
              <a:avLst/>
            </a:prstGeom>
            <a:noFill/>
            <a:ln>
              <a:solidFill>
                <a:schemeClr val="tx1">
                  <a:lumMod val="50000"/>
                  <a:lumOff val="50000"/>
                </a:schemeClr>
              </a:solidFill>
            </a:ln>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労働者派遣法　平成</a:t>
              </a:r>
              <a:r>
                <a:rPr lang="en-US" altLang="ja-JP" sz="1200" dirty="0" smtClean="0">
                  <a:latin typeface="HG丸ｺﾞｼｯｸM-PRO" panose="020F0600000000000000" pitchFamily="50" charset="-128"/>
                  <a:ea typeface="HG丸ｺﾞｼｯｸM-PRO" panose="020F0600000000000000" pitchFamily="50" charset="-128"/>
                </a:rPr>
                <a:t>27</a:t>
              </a:r>
              <a:r>
                <a:rPr lang="ja-JP" altLang="en-US" sz="1200" dirty="0" smtClean="0">
                  <a:latin typeface="HG丸ｺﾞｼｯｸM-PRO" panose="020F0600000000000000" pitchFamily="50" charset="-128"/>
                  <a:ea typeface="HG丸ｺﾞｼｯｸM-PRO" panose="020F0600000000000000" pitchFamily="50" charset="-128"/>
                </a:rPr>
                <a:t>年改正</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6183633" y="4463107"/>
              <a:ext cx="584186" cy="276999"/>
            </a:xfrm>
            <a:prstGeom prst="rect">
              <a:avLst/>
            </a:prstGeom>
            <a:solidFill>
              <a:schemeClr val="bg2">
                <a:lumMod val="90000"/>
              </a:schemeClr>
            </a:solidFill>
            <a:ln>
              <a:solidFill>
                <a:schemeClr val="tx1">
                  <a:lumMod val="50000"/>
                  <a:lumOff val="50000"/>
                </a:schemeClr>
              </a:solidFill>
            </a:ln>
          </p:spPr>
          <p:txBody>
            <a:bodyPr wrap="square" rtlCol="0">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検索</a:t>
              </a:r>
              <a:endParaRPr lang="en-US" altLang="ja-JP" sz="1200" dirty="0" smtClean="0">
                <a:latin typeface="HG丸ｺﾞｼｯｸM-PRO" panose="020F0600000000000000" pitchFamily="50" charset="-128"/>
                <a:ea typeface="HG丸ｺﾞｼｯｸM-PRO" panose="020F0600000000000000" pitchFamily="50" charset="-128"/>
              </a:endParaRPr>
            </a:p>
          </p:txBody>
        </p:sp>
      </p:grpSp>
      <p:sp>
        <p:nvSpPr>
          <p:cNvPr id="27" name="正方形/長方形 26"/>
          <p:cNvSpPr/>
          <p:nvPr/>
        </p:nvSpPr>
        <p:spPr>
          <a:xfrm>
            <a:off x="5843873" y="9603323"/>
            <a:ext cx="1079387" cy="246221"/>
          </a:xfrm>
          <a:prstGeom prst="rect">
            <a:avLst/>
          </a:prstGeom>
        </p:spPr>
        <p:txBody>
          <a:bodyPr wrap="square">
            <a:spAutoFit/>
          </a:bodyPr>
          <a:lstStyle/>
          <a:p>
            <a:r>
              <a:rPr lang="en-US" altLang="ja-JP" sz="900" dirty="0" smtClean="0"/>
              <a:t>LL270911</a:t>
            </a:r>
            <a:r>
              <a:rPr lang="ja-JP" altLang="en-US" sz="900" dirty="0" smtClean="0"/>
              <a:t>　</a:t>
            </a:r>
            <a:r>
              <a:rPr lang="ja-JP" altLang="ja-JP" sz="900" dirty="0" smtClean="0">
                <a:latin typeface="+mn-ea"/>
              </a:rPr>
              <a:t>派</a:t>
            </a:r>
            <a:r>
              <a:rPr lang="ja-JP" altLang="en-US" sz="900" dirty="0" smtClean="0">
                <a:latin typeface="+mn-ea"/>
              </a:rPr>
              <a:t>需</a:t>
            </a:r>
            <a:r>
              <a:rPr lang="en-US" altLang="ja-JP" sz="1000" dirty="0" smtClean="0"/>
              <a:t>02</a:t>
            </a:r>
            <a:endParaRPr lang="ja-JP" altLang="ja-JP" sz="1000" dirty="0"/>
          </a:p>
        </p:txBody>
      </p:sp>
      <p:sp>
        <p:nvSpPr>
          <p:cNvPr id="24" name="テキスト ボックス 23"/>
          <p:cNvSpPr txBox="1"/>
          <p:nvPr/>
        </p:nvSpPr>
        <p:spPr>
          <a:xfrm>
            <a:off x="423767" y="4911770"/>
            <a:ext cx="6533625" cy="276999"/>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厚生労働省のホームページ</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、改正法に関する資料を随時掲載しています。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1630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39260" y="328517"/>
            <a:ext cx="6779480" cy="9432000"/>
          </a:xfrm>
          <a:prstGeom prst="rect">
            <a:avLst/>
          </a:prstGeom>
          <a:noFill/>
          <a:ln>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bwMode="white">
          <a:xfrm>
            <a:off x="565724" y="128464"/>
            <a:ext cx="6031628" cy="400110"/>
          </a:xfrm>
          <a:prstGeom prst="rect">
            <a:avLst/>
          </a:prstGeom>
          <a:solidFill>
            <a:schemeClr val="bg1"/>
          </a:solidFill>
        </p:spPr>
        <p:txBody>
          <a:bodyPr wrap="square" rtlCol="0">
            <a:spAutoFit/>
          </a:bodyPr>
          <a:lstStyle/>
          <a:p>
            <a:r>
              <a:rPr kumimoji="1" lang="ja-JP" altLang="en-US" sz="20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期間制限のルールが変わります</a:t>
            </a:r>
            <a:endParaRPr kumimoji="1"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p:txBody>
      </p:sp>
      <p:sp>
        <p:nvSpPr>
          <p:cNvPr id="38" name="正方形/長方形 37"/>
          <p:cNvSpPr/>
          <p:nvPr/>
        </p:nvSpPr>
        <p:spPr>
          <a:xfrm>
            <a:off x="218324" y="154819"/>
            <a:ext cx="347400" cy="347400"/>
          </a:xfrm>
          <a:prstGeom prst="rect">
            <a:avLst/>
          </a:prstGeom>
          <a:solidFill>
            <a:schemeClr val="accent6">
              <a:lumMod val="20000"/>
              <a:lumOff val="80000"/>
            </a:schemeClr>
          </a:solidFill>
          <a:ln w="38100">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176001" y="128464"/>
            <a:ext cx="432047" cy="400110"/>
          </a:xfrm>
          <a:prstGeom prst="rect">
            <a:avLst/>
          </a:prstGeom>
          <a:noFill/>
        </p:spPr>
        <p:txBody>
          <a:bodyPr wrap="square" rtlCol="0">
            <a:spAutoFit/>
          </a:bodyPr>
          <a:lstStyle/>
          <a:p>
            <a:pPr algn="ctr"/>
            <a:r>
              <a:rPr kumimoji="1" lang="ja-JP" altLang="en-US" sz="2000" dirty="0" smtClean="0">
                <a:solidFill>
                  <a:srgbClr val="820019"/>
                </a:solidFill>
                <a:latin typeface="ＤＦ特太ゴシック体" panose="020B0509000000000000" pitchFamily="49" charset="-128"/>
                <a:ea typeface="ＤＦ特太ゴシック体" panose="020B0509000000000000" pitchFamily="49" charset="-128"/>
              </a:rPr>
              <a:t>２</a:t>
            </a:r>
            <a:endParaRPr kumimoji="1" lang="ja-JP" altLang="en-US" sz="2000" dirty="0">
              <a:solidFill>
                <a:srgbClr val="820019"/>
              </a:solidFill>
              <a:latin typeface="ＤＦ特太ゴシック体" panose="020B0509000000000000" pitchFamily="49" charset="-128"/>
              <a:ea typeface="ＤＦ特太ゴシック体" panose="020B0509000000000000" pitchFamily="49" charset="-128"/>
            </a:endParaRPr>
          </a:p>
        </p:txBody>
      </p:sp>
      <p:sp>
        <p:nvSpPr>
          <p:cNvPr id="41" name="角丸四角形 40"/>
          <p:cNvSpPr/>
          <p:nvPr/>
        </p:nvSpPr>
        <p:spPr bwMode="gray">
          <a:xfrm>
            <a:off x="210295" y="2262754"/>
            <a:ext cx="6437410" cy="2810177"/>
          </a:xfrm>
          <a:prstGeom prst="roundRect">
            <a:avLst/>
          </a:prstGeom>
          <a:solidFill>
            <a:srgbClr val="FFEFF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332869" y="2719496"/>
            <a:ext cx="6264483" cy="984885"/>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同一の派遣先の</a:t>
            </a:r>
            <a:r>
              <a:rPr lang="ja-JP" altLang="en-US" sz="1400" dirty="0" smtClean="0">
                <a:latin typeface="HG丸ｺﾞｼｯｸM-PRO" panose="020F0600000000000000" pitchFamily="50" charset="-128"/>
                <a:ea typeface="HG丸ｺﾞｼｯｸM-PRO" panose="020F0600000000000000" pitchFamily="50" charset="-128"/>
              </a:rPr>
              <a:t>事業所に</a:t>
            </a:r>
            <a:r>
              <a:rPr lang="ja-JP" altLang="en-US" sz="1400" dirty="0">
                <a:latin typeface="HG丸ｺﾞｼｯｸM-PRO" panose="020F0600000000000000" pitchFamily="50" charset="-128"/>
                <a:ea typeface="HG丸ｺﾞｼｯｸM-PRO" panose="020F0600000000000000" pitchFamily="50" charset="-128"/>
              </a:rPr>
              <a:t>おいて</a:t>
            </a:r>
            <a:r>
              <a:rPr lang="ja-JP" altLang="en-US" sz="1400" dirty="0" smtClean="0">
                <a:latin typeface="HG丸ｺﾞｼｯｸM-PRO" panose="020F0600000000000000" pitchFamily="50" charset="-128"/>
                <a:ea typeface="HG丸ｺﾞｼｯｸM-PRO" panose="020F0600000000000000" pitchFamily="50" charset="-128"/>
              </a:rPr>
              <a:t>、労働者派遣の受入れを行うことができる　期間</a:t>
            </a:r>
            <a:r>
              <a:rPr lang="ja-JP" altLang="en-US" sz="1400" dirty="0">
                <a:latin typeface="HG丸ｺﾞｼｯｸM-PRO" panose="020F0600000000000000" pitchFamily="50" charset="-128"/>
                <a:ea typeface="HG丸ｺﾞｼｯｸM-PRO" panose="020F0600000000000000" pitchFamily="50" charset="-128"/>
              </a:rPr>
              <a:t>は、原則、３年が限度となります</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派遣先</a:t>
            </a:r>
            <a:r>
              <a:rPr lang="ja-JP" altLang="en-US" sz="1200" dirty="0" smtClean="0">
                <a:latin typeface="HG丸ｺﾞｼｯｸM-PRO" panose="020F0600000000000000" pitchFamily="50" charset="-128"/>
                <a:ea typeface="HG丸ｺﾞｼｯｸM-PRO" panose="020F0600000000000000" pitchFamily="50" charset="-128"/>
              </a:rPr>
              <a:t>が３年を超えて受け入れようとする場合は、派遣先の過半数</a:t>
            </a:r>
            <a:r>
              <a:rPr lang="ja-JP" altLang="en-US" sz="1200" dirty="0">
                <a:latin typeface="HG丸ｺﾞｼｯｸM-PRO" panose="020F0600000000000000" pitchFamily="50" charset="-128"/>
                <a:ea typeface="HG丸ｺﾞｼｯｸM-PRO" panose="020F0600000000000000" pitchFamily="50" charset="-128"/>
              </a:rPr>
              <a:t>労働組合</a:t>
            </a:r>
            <a:r>
              <a:rPr lang="ja-JP" altLang="en-US" sz="1200" dirty="0" smtClean="0">
                <a:latin typeface="HG丸ｺﾞｼｯｸM-PRO" panose="020F0600000000000000" pitchFamily="50" charset="-128"/>
                <a:ea typeface="HG丸ｺﾞｼｯｸM-PRO" panose="020F0600000000000000" pitchFamily="50" charset="-128"/>
              </a:rPr>
              <a:t>等</a:t>
            </a:r>
            <a:r>
              <a:rPr lang="ja-JP" altLang="en-US" sz="1200" dirty="0">
                <a:latin typeface="HG丸ｺﾞｼｯｸM-PRO" panose="020F0600000000000000" pitchFamily="50" charset="-128"/>
                <a:ea typeface="HG丸ｺﾞｼｯｸM-PRO" panose="020F0600000000000000" pitchFamily="50" charset="-128"/>
              </a:rPr>
              <a:t>から</a:t>
            </a:r>
            <a:r>
              <a:rPr lang="ja-JP" altLang="en-US" sz="1200" dirty="0" smtClean="0">
                <a:latin typeface="HG丸ｺﾞｼｯｸM-PRO" panose="020F0600000000000000" pitchFamily="50" charset="-128"/>
                <a:ea typeface="HG丸ｺﾞｼｯｸM-PRO" panose="020F0600000000000000" pitchFamily="50" charset="-128"/>
              </a:rPr>
              <a:t>の　意見を聴く必要</a:t>
            </a:r>
            <a:r>
              <a:rPr lang="ja-JP" altLang="en-US" sz="1200" dirty="0">
                <a:latin typeface="HG丸ｺﾞｼｯｸM-PRO" panose="020F0600000000000000" pitchFamily="50" charset="-128"/>
                <a:ea typeface="HG丸ｺﾞｼｯｸM-PRO" panose="020F0600000000000000" pitchFamily="50" charset="-128"/>
              </a:rPr>
              <a:t>がありま</a:t>
            </a:r>
            <a:r>
              <a:rPr lang="ja-JP" altLang="en-US" sz="1200" dirty="0" smtClean="0">
                <a:latin typeface="HG丸ｺﾞｼｯｸM-PRO" panose="020F0600000000000000" pitchFamily="50" charset="-128"/>
                <a:ea typeface="HG丸ｺﾞｼｯｸM-PRO" panose="020F0600000000000000" pitchFamily="50" charset="-128"/>
              </a:rPr>
              <a:t>す（１回の意見聴取で延長できる期間は３年まで）</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218324" y="9189106"/>
            <a:ext cx="6533625" cy="523220"/>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以下の方は、例外として期間制限の対象外となります。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200" dirty="0" smtClean="0">
              <a:latin typeface="HG丸ｺﾞｼｯｸM-PRO" panose="020F0600000000000000" pitchFamily="50" charset="-128"/>
              <a:ea typeface="HG丸ｺﾞｼｯｸM-PRO" panose="020F0600000000000000" pitchFamily="50" charset="-128"/>
            </a:endParaRPr>
          </a:p>
          <a:p>
            <a:endParaRPr lang="en-US" altLang="ja-JP" sz="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・派遣元で無期雇用されている派遣労働者　　・</a:t>
            </a:r>
            <a:r>
              <a:rPr lang="en-US" altLang="ja-JP" sz="1200" dirty="0" smtClean="0">
                <a:latin typeface="HG丸ｺﾞｼｯｸM-PRO" panose="020F0600000000000000" pitchFamily="50" charset="-128"/>
                <a:ea typeface="HG丸ｺﾞｼｯｸM-PRO" panose="020F0600000000000000" pitchFamily="50" charset="-128"/>
              </a:rPr>
              <a:t>60</a:t>
            </a:r>
            <a:r>
              <a:rPr lang="ja-JP" altLang="en-US" sz="1200" dirty="0" smtClean="0">
                <a:latin typeface="HG丸ｺﾞｼｯｸM-PRO" panose="020F0600000000000000" pitchFamily="50" charset="-128"/>
                <a:ea typeface="HG丸ｺﾞｼｯｸM-PRO" panose="020F0600000000000000" pitchFamily="50" charset="-128"/>
              </a:rPr>
              <a:t>歳以上の派遣労働者　　など</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824072" y="3813318"/>
            <a:ext cx="5557256" cy="1151212"/>
          </a:xfrm>
          <a:prstGeom prst="round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sp>
        <p:nvSpPr>
          <p:cNvPr id="46" name="右矢印 45"/>
          <p:cNvSpPr/>
          <p:nvPr/>
        </p:nvSpPr>
        <p:spPr>
          <a:xfrm>
            <a:off x="1458061" y="4152646"/>
            <a:ext cx="2340000" cy="368024"/>
          </a:xfrm>
          <a:prstGeom prst="rightArrow">
            <a:avLst/>
          </a:prstGeom>
          <a:solidFill>
            <a:srgbClr val="FFC000"/>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47" name="角丸四角形 46"/>
          <p:cNvSpPr/>
          <p:nvPr/>
        </p:nvSpPr>
        <p:spPr>
          <a:xfrm>
            <a:off x="476672" y="4226924"/>
            <a:ext cx="540000"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a:t>
            </a:r>
            <a:endParaRPr lang="en-US" altLang="ja-JP" sz="1000" dirty="0" smtClean="0">
              <a:solidFill>
                <a:prstClr val="black"/>
              </a:solidFill>
              <a:latin typeface="HG丸ｺﾞｼｯｸM-PRO" pitchFamily="50" charset="-128"/>
              <a:ea typeface="HG丸ｺﾞｼｯｸM-PRO" pitchFamily="50" charset="-128"/>
            </a:endParaRPr>
          </a:p>
          <a:p>
            <a:pPr algn="ctr"/>
            <a:r>
              <a:rPr lang="ja-JP" altLang="en-US" sz="1000" dirty="0">
                <a:solidFill>
                  <a:prstClr val="black"/>
                </a:solidFill>
                <a:latin typeface="HG丸ｺﾞｼｯｸM-PRO" pitchFamily="50" charset="-128"/>
                <a:ea typeface="HG丸ｺﾞｼｯｸM-PRO" pitchFamily="50" charset="-128"/>
              </a:rPr>
              <a:t>支店</a:t>
            </a:r>
          </a:p>
        </p:txBody>
      </p:sp>
      <p:sp>
        <p:nvSpPr>
          <p:cNvPr id="48" name="テキスト ボックス 47"/>
          <p:cNvSpPr txBox="1"/>
          <p:nvPr/>
        </p:nvSpPr>
        <p:spPr>
          <a:xfrm>
            <a:off x="353010" y="3806973"/>
            <a:ext cx="411694" cy="261598"/>
          </a:xfrm>
          <a:prstGeom prst="rect">
            <a:avLst/>
          </a:prstGeom>
          <a:noFill/>
        </p:spPr>
        <p:txBody>
          <a:bodyPr wrap="square" lIns="91321" tIns="45661" rIns="91321" bIns="45661" rtlCol="0">
            <a:spAutoFit/>
          </a:bodyPr>
          <a:lstStyle/>
          <a:p>
            <a:r>
              <a:rPr lang="ja-JP" altLang="en-US" sz="1100" dirty="0">
                <a:solidFill>
                  <a:prstClr val="black"/>
                </a:solidFill>
              </a:rPr>
              <a:t>例</a:t>
            </a:r>
          </a:p>
        </p:txBody>
      </p:sp>
      <p:sp>
        <p:nvSpPr>
          <p:cNvPr id="49" name="テキスト ボックス 48"/>
          <p:cNvSpPr txBox="1"/>
          <p:nvPr/>
        </p:nvSpPr>
        <p:spPr>
          <a:xfrm>
            <a:off x="1528208" y="3884168"/>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sp>
        <p:nvSpPr>
          <p:cNvPr id="50" name="角丸四角形 49"/>
          <p:cNvSpPr/>
          <p:nvPr/>
        </p:nvSpPr>
        <p:spPr>
          <a:xfrm>
            <a:off x="1144289" y="3884168"/>
            <a:ext cx="306503" cy="903821"/>
          </a:xfrm>
          <a:prstGeom prst="roundRect">
            <a:avLst/>
          </a:prstGeom>
          <a:ln w="190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1000" dirty="0" smtClean="0">
                <a:solidFill>
                  <a:prstClr val="black"/>
                </a:solidFill>
                <a:latin typeface="Arial" pitchFamily="34" charset="0"/>
                <a:cs typeface="Arial" pitchFamily="34" charset="0"/>
              </a:rPr>
              <a:t>受入</a:t>
            </a:r>
            <a:r>
              <a:rPr lang="ja-JP" altLang="en-US" sz="1000" dirty="0">
                <a:solidFill>
                  <a:prstClr val="black"/>
                </a:solidFill>
                <a:latin typeface="Arial" pitchFamily="34" charset="0"/>
                <a:cs typeface="Arial" pitchFamily="34" charset="0"/>
              </a:rPr>
              <a:t>開始</a:t>
            </a:r>
          </a:p>
        </p:txBody>
      </p:sp>
      <p:cxnSp>
        <p:nvCxnSpPr>
          <p:cNvPr id="51" name="直線コネクタ 50"/>
          <p:cNvCxnSpPr/>
          <p:nvPr/>
        </p:nvCxnSpPr>
        <p:spPr>
          <a:xfrm flipH="1">
            <a:off x="3802108" y="3776924"/>
            <a:ext cx="532" cy="122400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52" name="直線矢印コネクタ 51"/>
          <p:cNvCxnSpPr/>
          <p:nvPr/>
        </p:nvCxnSpPr>
        <p:spPr>
          <a:xfrm>
            <a:off x="1458061" y="3929301"/>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53" name="Picture 6" descr="http://kids.wanpug.com/illust/illust3513.png"/>
          <p:cNvPicPr>
            <a:picLocks noChangeAspect="1" noChangeArrowheads="1"/>
          </p:cNvPicPr>
          <p:nvPr/>
        </p:nvPicPr>
        <p:blipFill>
          <a:blip r:embed="rId2" cstate="print"/>
          <a:srcRect/>
          <a:stretch>
            <a:fillRect/>
          </a:stretch>
        </p:blipFill>
        <p:spPr bwMode="auto">
          <a:xfrm>
            <a:off x="1402695" y="4077218"/>
            <a:ext cx="362003" cy="490378"/>
          </a:xfrm>
          <a:prstGeom prst="rect">
            <a:avLst/>
          </a:prstGeom>
          <a:noFill/>
        </p:spPr>
      </p:pic>
      <p:sp>
        <p:nvSpPr>
          <p:cNvPr id="54" name="右矢印 53"/>
          <p:cNvSpPr/>
          <p:nvPr/>
        </p:nvSpPr>
        <p:spPr>
          <a:xfrm>
            <a:off x="3802666" y="4152646"/>
            <a:ext cx="2340000" cy="368024"/>
          </a:xfrm>
          <a:prstGeom prst="rightArrow">
            <a:avLst/>
          </a:prstGeom>
          <a:solidFill>
            <a:srgbClr val="FFC000"/>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55" name="テキスト ボックス 54"/>
          <p:cNvSpPr txBox="1"/>
          <p:nvPr/>
        </p:nvSpPr>
        <p:spPr>
          <a:xfrm>
            <a:off x="3802666" y="3884168"/>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cxnSp>
        <p:nvCxnSpPr>
          <p:cNvPr id="56" name="直線矢印コネクタ 55"/>
          <p:cNvCxnSpPr/>
          <p:nvPr/>
        </p:nvCxnSpPr>
        <p:spPr>
          <a:xfrm>
            <a:off x="3802108" y="3929301"/>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flipH="1">
            <a:off x="6141576" y="3776924"/>
            <a:ext cx="532" cy="1224000"/>
          </a:xfrm>
          <a:prstGeom prst="line">
            <a:avLst/>
          </a:prstGeom>
          <a:ln w="19050">
            <a:prstDash val="sysDot"/>
          </a:ln>
        </p:spPr>
        <p:style>
          <a:lnRef idx="1">
            <a:schemeClr val="dk1"/>
          </a:lnRef>
          <a:fillRef idx="0">
            <a:schemeClr val="dk1"/>
          </a:fillRef>
          <a:effectRef idx="0">
            <a:schemeClr val="dk1"/>
          </a:effectRef>
          <a:fontRef idx="minor">
            <a:schemeClr val="tx1"/>
          </a:fontRef>
        </p:style>
      </p:cxnSp>
      <p:sp>
        <p:nvSpPr>
          <p:cNvPr id="58" name="角丸四角形 57"/>
          <p:cNvSpPr/>
          <p:nvPr/>
        </p:nvSpPr>
        <p:spPr>
          <a:xfrm>
            <a:off x="3127879" y="3886325"/>
            <a:ext cx="405894" cy="1005197"/>
          </a:xfrm>
          <a:prstGeom prst="roundRect">
            <a:avLst/>
          </a:prstGeom>
          <a:ln w="190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900" dirty="0">
                <a:solidFill>
                  <a:prstClr val="black"/>
                </a:solidFill>
                <a:latin typeface="Arial" pitchFamily="34" charset="0"/>
                <a:cs typeface="Arial" pitchFamily="34" charset="0"/>
              </a:rPr>
              <a:t>過半数組合等</a:t>
            </a:r>
            <a:r>
              <a:rPr lang="ja-JP" altLang="en-US" sz="900" dirty="0" smtClean="0">
                <a:solidFill>
                  <a:prstClr val="black"/>
                </a:solidFill>
                <a:latin typeface="Arial" pitchFamily="34" charset="0"/>
                <a:cs typeface="Arial" pitchFamily="34" charset="0"/>
              </a:rPr>
              <a:t>への</a:t>
            </a:r>
            <a:r>
              <a:rPr lang="ja-JP" altLang="en-US" sz="900" dirty="0">
                <a:solidFill>
                  <a:prstClr val="black"/>
                </a:solidFill>
                <a:latin typeface="Arial" pitchFamily="34" charset="0"/>
                <a:cs typeface="Arial" pitchFamily="34" charset="0"/>
              </a:rPr>
              <a:t>意見</a:t>
            </a:r>
            <a:r>
              <a:rPr lang="ja-JP" altLang="en-US" sz="900" dirty="0" smtClean="0">
                <a:solidFill>
                  <a:prstClr val="black"/>
                </a:solidFill>
                <a:latin typeface="Arial" pitchFamily="34" charset="0"/>
                <a:cs typeface="Arial" pitchFamily="34" charset="0"/>
              </a:rPr>
              <a:t>聴取</a:t>
            </a:r>
            <a:endParaRPr lang="ja-JP" altLang="en-US" sz="900" dirty="0">
              <a:solidFill>
                <a:prstClr val="black"/>
              </a:solidFill>
              <a:latin typeface="Arial" pitchFamily="34" charset="0"/>
              <a:cs typeface="Arial" pitchFamily="34" charset="0"/>
            </a:endParaRPr>
          </a:p>
        </p:txBody>
      </p:sp>
      <p:pic>
        <p:nvPicPr>
          <p:cNvPr id="59" name="Picture 2" descr="http://kids.wanpug.com/illust/illust6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040" y="4082138"/>
            <a:ext cx="346346" cy="489600"/>
          </a:xfrm>
          <a:prstGeom prst="rect">
            <a:avLst/>
          </a:prstGeom>
          <a:noFill/>
          <a:extLst>
            <a:ext uri="{909E8E84-426E-40DD-AFC4-6F175D3DCCD1}">
              <a14:hiddenFill xmlns:a14="http://schemas.microsoft.com/office/drawing/2010/main">
                <a:solidFill>
                  <a:srgbClr val="FFFFFF"/>
                </a:solidFill>
              </a14:hiddenFill>
            </a:ext>
          </a:extLst>
        </p:spPr>
      </p:pic>
      <p:sp>
        <p:nvSpPr>
          <p:cNvPr id="60" name="テキスト ボックス 59"/>
          <p:cNvSpPr txBox="1"/>
          <p:nvPr/>
        </p:nvSpPr>
        <p:spPr>
          <a:xfrm>
            <a:off x="332869" y="2358114"/>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① 派遣先事業所単位の期間制限</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bwMode="gray">
          <a:xfrm>
            <a:off x="210295" y="5194038"/>
            <a:ext cx="6437410" cy="3913206"/>
          </a:xfrm>
          <a:prstGeom prst="roundRect">
            <a:avLst>
              <a:gd name="adj" fmla="val 9874"/>
            </a:avLst>
          </a:prstGeom>
          <a:solidFill>
            <a:srgbClr val="FFEFF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32868" y="5650780"/>
            <a:ext cx="6419079" cy="800219"/>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同一の派遣労働者を、派遣先の事業所における同一の組織単位</a:t>
            </a:r>
            <a:r>
              <a:rPr lang="ja-JP" altLang="en-US" sz="800" dirty="0" smtClean="0">
                <a:latin typeface="HG丸ｺﾞｼｯｸM-PRO" panose="020F0600000000000000" pitchFamily="50" charset="-128"/>
                <a:ea typeface="HG丸ｺﾞｼｯｸM-PRO" panose="020F0600000000000000" pitchFamily="50" charset="-128"/>
              </a:rPr>
              <a:t>（</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において　受け入れることができる期間は、原則、３年が限度となります。</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いわゆる「課」などを想定しています。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83" name="テキスト ボックス 82"/>
          <p:cNvSpPr txBox="1"/>
          <p:nvPr/>
        </p:nvSpPr>
        <p:spPr>
          <a:xfrm>
            <a:off x="332869" y="5289398"/>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 派遣労働者個人単位の期間制限</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a:xfrm>
            <a:off x="824072" y="6585713"/>
            <a:ext cx="5557256" cy="1784842"/>
          </a:xfrm>
          <a:prstGeom prst="roundRect">
            <a:avLst>
              <a:gd name="adj" fmla="val 8945"/>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cxnSp>
        <p:nvCxnSpPr>
          <p:cNvPr id="85" name="直線コネクタ 84"/>
          <p:cNvCxnSpPr/>
          <p:nvPr/>
        </p:nvCxnSpPr>
        <p:spPr>
          <a:xfrm>
            <a:off x="392022" y="7228636"/>
            <a:ext cx="59089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824071" y="8370555"/>
            <a:ext cx="5557257" cy="520665"/>
          </a:xfrm>
          <a:prstGeom prst="round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sp>
        <p:nvSpPr>
          <p:cNvPr id="87" name="右矢印 86"/>
          <p:cNvSpPr/>
          <p:nvPr/>
        </p:nvSpPr>
        <p:spPr>
          <a:xfrm>
            <a:off x="1505099" y="6819319"/>
            <a:ext cx="2340000" cy="360000"/>
          </a:xfrm>
          <a:prstGeom prst="rightArrow">
            <a:avLst/>
          </a:prstGeom>
          <a:solidFill>
            <a:srgbClr val="FFC000"/>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88" name="角丸四角形 87"/>
          <p:cNvSpPr/>
          <p:nvPr/>
        </p:nvSpPr>
        <p:spPr>
          <a:xfrm>
            <a:off x="392023" y="6837319"/>
            <a:ext cx="653095"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人事課１係</a:t>
            </a:r>
            <a:endParaRPr lang="ja-JP" altLang="en-US" sz="1000" dirty="0">
              <a:solidFill>
                <a:prstClr val="black"/>
              </a:solidFill>
              <a:latin typeface="HG丸ｺﾞｼｯｸM-PRO" pitchFamily="50" charset="-128"/>
              <a:ea typeface="HG丸ｺﾞｼｯｸM-PRO" pitchFamily="50" charset="-128"/>
            </a:endParaRPr>
          </a:p>
        </p:txBody>
      </p:sp>
      <p:sp>
        <p:nvSpPr>
          <p:cNvPr id="89" name="テキスト ボックス 88"/>
          <p:cNvSpPr txBox="1"/>
          <p:nvPr/>
        </p:nvSpPr>
        <p:spPr>
          <a:xfrm>
            <a:off x="353010" y="6549953"/>
            <a:ext cx="411694" cy="261598"/>
          </a:xfrm>
          <a:prstGeom prst="rect">
            <a:avLst/>
          </a:prstGeom>
          <a:noFill/>
        </p:spPr>
        <p:txBody>
          <a:bodyPr wrap="square" lIns="91321" tIns="45661" rIns="91321" bIns="45661" rtlCol="0">
            <a:spAutoFit/>
          </a:bodyPr>
          <a:lstStyle/>
          <a:p>
            <a:r>
              <a:rPr lang="ja-JP" altLang="en-US" sz="1100" dirty="0">
                <a:solidFill>
                  <a:prstClr val="black"/>
                </a:solidFill>
              </a:rPr>
              <a:t>例</a:t>
            </a:r>
          </a:p>
        </p:txBody>
      </p:sp>
      <p:sp>
        <p:nvSpPr>
          <p:cNvPr id="90" name="テキスト ボックス 89"/>
          <p:cNvSpPr txBox="1"/>
          <p:nvPr/>
        </p:nvSpPr>
        <p:spPr>
          <a:xfrm>
            <a:off x="1511796" y="6656563"/>
            <a:ext cx="2333303"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sp>
        <p:nvSpPr>
          <p:cNvPr id="91" name="角丸四角形 90"/>
          <p:cNvSpPr/>
          <p:nvPr/>
        </p:nvSpPr>
        <p:spPr>
          <a:xfrm>
            <a:off x="1191327" y="6656562"/>
            <a:ext cx="306503" cy="1564179"/>
          </a:xfrm>
          <a:prstGeom prst="roundRect">
            <a:avLst/>
          </a:prstGeom>
          <a:ln w="190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1000" dirty="0" smtClean="0">
                <a:solidFill>
                  <a:prstClr val="black"/>
                </a:solidFill>
                <a:latin typeface="Arial" pitchFamily="34" charset="0"/>
                <a:cs typeface="Arial" pitchFamily="34" charset="0"/>
              </a:rPr>
              <a:t>受入</a:t>
            </a:r>
            <a:r>
              <a:rPr lang="ja-JP" altLang="en-US" sz="1000" dirty="0">
                <a:solidFill>
                  <a:prstClr val="black"/>
                </a:solidFill>
                <a:latin typeface="Arial" pitchFamily="34" charset="0"/>
                <a:cs typeface="Arial" pitchFamily="34" charset="0"/>
              </a:rPr>
              <a:t>開始</a:t>
            </a:r>
          </a:p>
        </p:txBody>
      </p:sp>
      <p:cxnSp>
        <p:nvCxnSpPr>
          <p:cNvPr id="92" name="直線コネクタ 91"/>
          <p:cNvCxnSpPr/>
          <p:nvPr/>
        </p:nvCxnSpPr>
        <p:spPr>
          <a:xfrm flipH="1">
            <a:off x="3834426" y="6549319"/>
            <a:ext cx="532" cy="237600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93" name="直線矢印コネクタ 92"/>
          <p:cNvCxnSpPr/>
          <p:nvPr/>
        </p:nvCxnSpPr>
        <p:spPr>
          <a:xfrm>
            <a:off x="1505099" y="6701696"/>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94" name="Picture 6" descr="http://kids.wanpug.com/illust/illust3513.png"/>
          <p:cNvPicPr>
            <a:picLocks noChangeAspect="1" noChangeArrowheads="1"/>
          </p:cNvPicPr>
          <p:nvPr/>
        </p:nvPicPr>
        <p:blipFill>
          <a:blip r:embed="rId2" cstate="print"/>
          <a:srcRect/>
          <a:stretch>
            <a:fillRect/>
          </a:stretch>
        </p:blipFill>
        <p:spPr bwMode="auto">
          <a:xfrm>
            <a:off x="1449733" y="6754130"/>
            <a:ext cx="362003" cy="490378"/>
          </a:xfrm>
          <a:prstGeom prst="rect">
            <a:avLst/>
          </a:prstGeom>
          <a:noFill/>
        </p:spPr>
      </p:pic>
      <p:sp>
        <p:nvSpPr>
          <p:cNvPr id="95" name="右矢印 94"/>
          <p:cNvSpPr/>
          <p:nvPr/>
        </p:nvSpPr>
        <p:spPr>
          <a:xfrm>
            <a:off x="3834984" y="8446875"/>
            <a:ext cx="2340000" cy="360000"/>
          </a:xfrm>
          <a:prstGeom prst="rightArrow">
            <a:avLst/>
          </a:prstGeom>
          <a:solidFill>
            <a:srgbClr val="FFC000"/>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96" name="テキスト ボックス 95"/>
          <p:cNvSpPr txBox="1"/>
          <p:nvPr/>
        </p:nvSpPr>
        <p:spPr>
          <a:xfrm>
            <a:off x="4311134" y="6656563"/>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cxnSp>
        <p:nvCxnSpPr>
          <p:cNvPr id="97" name="直線矢印コネクタ 96"/>
          <p:cNvCxnSpPr/>
          <p:nvPr/>
        </p:nvCxnSpPr>
        <p:spPr>
          <a:xfrm>
            <a:off x="3834426" y="6701696"/>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H="1">
            <a:off x="6174984" y="6549319"/>
            <a:ext cx="532" cy="2376000"/>
          </a:xfrm>
          <a:prstGeom prst="line">
            <a:avLst/>
          </a:prstGeom>
          <a:ln w="19050">
            <a:prstDash val="sysDot"/>
          </a:ln>
        </p:spPr>
        <p:style>
          <a:lnRef idx="1">
            <a:schemeClr val="dk1"/>
          </a:lnRef>
          <a:fillRef idx="0">
            <a:schemeClr val="dk1"/>
          </a:fillRef>
          <a:effectRef idx="0">
            <a:schemeClr val="dk1"/>
          </a:effectRef>
          <a:fontRef idx="minor">
            <a:schemeClr val="tx1"/>
          </a:fontRef>
        </p:style>
      </p:cxnSp>
      <p:sp>
        <p:nvSpPr>
          <p:cNvPr id="99" name="角丸四角形 98"/>
          <p:cNvSpPr/>
          <p:nvPr/>
        </p:nvSpPr>
        <p:spPr>
          <a:xfrm>
            <a:off x="3155622" y="6658719"/>
            <a:ext cx="405894" cy="2148155"/>
          </a:xfrm>
          <a:prstGeom prst="roundRect">
            <a:avLst/>
          </a:prstGeom>
          <a:ln w="190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900" dirty="0">
                <a:solidFill>
                  <a:prstClr val="black"/>
                </a:solidFill>
                <a:latin typeface="Arial" pitchFamily="34" charset="0"/>
                <a:cs typeface="Arial" pitchFamily="34" charset="0"/>
              </a:rPr>
              <a:t>過半数組合等</a:t>
            </a:r>
            <a:r>
              <a:rPr lang="ja-JP" altLang="en-US" sz="900" dirty="0" smtClean="0">
                <a:solidFill>
                  <a:prstClr val="black"/>
                </a:solidFill>
                <a:latin typeface="Arial" pitchFamily="34" charset="0"/>
                <a:cs typeface="Arial" pitchFamily="34" charset="0"/>
              </a:rPr>
              <a:t>への</a:t>
            </a:r>
            <a:r>
              <a:rPr lang="ja-JP" altLang="en-US" sz="900" dirty="0">
                <a:solidFill>
                  <a:prstClr val="black"/>
                </a:solidFill>
                <a:latin typeface="Arial" pitchFamily="34" charset="0"/>
                <a:cs typeface="Arial" pitchFamily="34" charset="0"/>
              </a:rPr>
              <a:t>意見</a:t>
            </a:r>
            <a:r>
              <a:rPr lang="ja-JP" altLang="en-US" sz="900" dirty="0" smtClean="0">
                <a:solidFill>
                  <a:prstClr val="black"/>
                </a:solidFill>
                <a:latin typeface="Arial" pitchFamily="34" charset="0"/>
                <a:cs typeface="Arial" pitchFamily="34" charset="0"/>
              </a:rPr>
              <a:t>聴取</a:t>
            </a:r>
            <a:endParaRPr lang="en-US" altLang="ja-JP" sz="900" dirty="0" smtClean="0">
              <a:solidFill>
                <a:prstClr val="black"/>
              </a:solidFill>
              <a:latin typeface="Arial" pitchFamily="34" charset="0"/>
              <a:cs typeface="Arial" pitchFamily="34" charset="0"/>
            </a:endParaRPr>
          </a:p>
        </p:txBody>
      </p:sp>
      <p:sp>
        <p:nvSpPr>
          <p:cNvPr id="101" name="角丸四角形 100"/>
          <p:cNvSpPr/>
          <p:nvPr/>
        </p:nvSpPr>
        <p:spPr>
          <a:xfrm>
            <a:off x="392022" y="7651942"/>
            <a:ext cx="653096"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人事課</a:t>
            </a:r>
            <a:endParaRPr lang="en-US" altLang="ja-JP" sz="1000" dirty="0" smtClean="0">
              <a:solidFill>
                <a:prstClr val="black"/>
              </a:solidFill>
              <a:latin typeface="HG丸ｺﾞｼｯｸM-PRO" pitchFamily="50" charset="-128"/>
              <a:ea typeface="HG丸ｺﾞｼｯｸM-PRO" pitchFamily="50" charset="-128"/>
            </a:endParaRPr>
          </a:p>
          <a:p>
            <a:pPr algn="ctr"/>
            <a:r>
              <a:rPr lang="ja-JP" altLang="en-US" sz="1000" dirty="0" smtClean="0">
                <a:solidFill>
                  <a:prstClr val="black"/>
                </a:solidFill>
                <a:latin typeface="HG丸ｺﾞｼｯｸM-PRO" pitchFamily="50" charset="-128"/>
                <a:ea typeface="HG丸ｺﾞｼｯｸM-PRO" pitchFamily="50" charset="-128"/>
              </a:rPr>
              <a:t>２係</a:t>
            </a:r>
            <a:endParaRPr lang="ja-JP" altLang="en-US" sz="1000" dirty="0">
              <a:solidFill>
                <a:prstClr val="black"/>
              </a:solidFill>
              <a:latin typeface="HG丸ｺﾞｼｯｸM-PRO" pitchFamily="50" charset="-128"/>
              <a:ea typeface="HG丸ｺﾞｼｯｸM-PRO" pitchFamily="50" charset="-128"/>
            </a:endParaRPr>
          </a:p>
        </p:txBody>
      </p:sp>
      <p:sp>
        <p:nvSpPr>
          <p:cNvPr id="102" name="角丸四角形 101"/>
          <p:cNvSpPr/>
          <p:nvPr/>
        </p:nvSpPr>
        <p:spPr>
          <a:xfrm>
            <a:off x="392022" y="8468887"/>
            <a:ext cx="653096"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会計課</a:t>
            </a:r>
            <a:endParaRPr lang="ja-JP" altLang="en-US" sz="1000" dirty="0">
              <a:solidFill>
                <a:prstClr val="black"/>
              </a:solidFill>
              <a:latin typeface="HG丸ｺﾞｼｯｸM-PRO" pitchFamily="50" charset="-128"/>
              <a:ea typeface="HG丸ｺﾞｼｯｸM-PRO" pitchFamily="50" charset="-128"/>
            </a:endParaRPr>
          </a:p>
        </p:txBody>
      </p:sp>
      <p:grpSp>
        <p:nvGrpSpPr>
          <p:cNvPr id="103" name="グループ化 102"/>
          <p:cNvGrpSpPr/>
          <p:nvPr/>
        </p:nvGrpSpPr>
        <p:grpSpPr>
          <a:xfrm>
            <a:off x="3720062" y="6514956"/>
            <a:ext cx="546938" cy="997228"/>
            <a:chOff x="4910118" y="811647"/>
            <a:chExt cx="546938" cy="997228"/>
          </a:xfrm>
        </p:grpSpPr>
        <p:pic>
          <p:nvPicPr>
            <p:cNvPr id="104" name="Picture 6" descr="http://kids.wanpug.com/illust/illust3513.png"/>
            <p:cNvPicPr>
              <a:picLocks noChangeAspect="1" noChangeArrowheads="1"/>
            </p:cNvPicPr>
            <p:nvPr/>
          </p:nvPicPr>
          <p:blipFill>
            <a:blip r:embed="rId2" cstate="print"/>
            <a:srcRect/>
            <a:stretch>
              <a:fillRect/>
            </a:stretch>
          </p:blipFill>
          <p:spPr bwMode="auto">
            <a:xfrm>
              <a:off x="4982857" y="1034949"/>
              <a:ext cx="362003" cy="490378"/>
            </a:xfrm>
            <a:prstGeom prst="rect">
              <a:avLst/>
            </a:prstGeom>
            <a:noFill/>
          </p:spPr>
        </p:pic>
        <p:sp>
          <p:nvSpPr>
            <p:cNvPr id="105" name="乗算記号 104"/>
            <p:cNvSpPr/>
            <p:nvPr/>
          </p:nvSpPr>
          <p:spPr>
            <a:xfrm>
              <a:off x="4910118" y="811647"/>
              <a:ext cx="546938" cy="997228"/>
            </a:xfrm>
            <a:prstGeom prst="mathMultiply">
              <a:avLst>
                <a:gd name="adj1" fmla="val 8700"/>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a:solidFill>
                  <a:prstClr val="white"/>
                </a:solidFill>
              </a:endParaRPr>
            </a:p>
          </p:txBody>
        </p:sp>
      </p:grpSp>
      <p:pic>
        <p:nvPicPr>
          <p:cNvPr id="106" name="Picture 6" descr="http://kids.wanpug.com/illust/illust3513.png"/>
          <p:cNvPicPr>
            <a:picLocks noChangeAspect="1" noChangeArrowheads="1"/>
          </p:cNvPicPr>
          <p:nvPr/>
        </p:nvPicPr>
        <p:blipFill>
          <a:blip r:embed="rId2" cstate="print"/>
          <a:srcRect/>
          <a:stretch>
            <a:fillRect/>
          </a:stretch>
        </p:blipFill>
        <p:spPr bwMode="auto">
          <a:xfrm>
            <a:off x="3792800" y="8385698"/>
            <a:ext cx="362003" cy="490378"/>
          </a:xfrm>
          <a:prstGeom prst="rect">
            <a:avLst/>
          </a:prstGeom>
          <a:noFill/>
        </p:spPr>
      </p:pic>
      <p:sp>
        <p:nvSpPr>
          <p:cNvPr id="107" name="角丸四角形 106"/>
          <p:cNvSpPr/>
          <p:nvPr/>
        </p:nvSpPr>
        <p:spPr>
          <a:xfrm>
            <a:off x="4197883" y="6937782"/>
            <a:ext cx="1598869" cy="581127"/>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r>
              <a:rPr lang="ja-JP" altLang="en-US" sz="1050" dirty="0" smtClean="0">
                <a:solidFill>
                  <a:prstClr val="black"/>
                </a:solidFill>
                <a:latin typeface="Arial" pitchFamily="34" charset="0"/>
                <a:cs typeface="Arial" pitchFamily="34" charset="0"/>
              </a:rPr>
              <a:t>同じ人について、</a:t>
            </a:r>
            <a:endParaRPr lang="en-US" altLang="ja-JP" sz="1050" dirty="0" smtClean="0">
              <a:solidFill>
                <a:prstClr val="black"/>
              </a:solidFill>
              <a:latin typeface="Arial" pitchFamily="34" charset="0"/>
              <a:cs typeface="Arial" pitchFamily="34" charset="0"/>
            </a:endParaRPr>
          </a:p>
          <a:p>
            <a:pPr algn="ctr"/>
            <a:r>
              <a:rPr lang="ja-JP" altLang="en-US" sz="1050" dirty="0" smtClean="0">
                <a:solidFill>
                  <a:prstClr val="black"/>
                </a:solidFill>
                <a:latin typeface="Arial" pitchFamily="34" charset="0"/>
                <a:cs typeface="Arial" pitchFamily="34" charset="0"/>
              </a:rPr>
              <a:t>３年を超えて同じ課での</a:t>
            </a:r>
            <a:endParaRPr lang="en-US" altLang="ja-JP" sz="1050" dirty="0">
              <a:solidFill>
                <a:prstClr val="black"/>
              </a:solidFill>
              <a:latin typeface="Arial" pitchFamily="34" charset="0"/>
              <a:cs typeface="Arial" pitchFamily="34" charset="0"/>
            </a:endParaRPr>
          </a:p>
          <a:p>
            <a:pPr algn="ctr"/>
            <a:r>
              <a:rPr lang="ja-JP" altLang="en-US" sz="1050" dirty="0" smtClean="0">
                <a:solidFill>
                  <a:prstClr val="black"/>
                </a:solidFill>
                <a:latin typeface="Arial" pitchFamily="34" charset="0"/>
                <a:cs typeface="Arial" pitchFamily="34" charset="0"/>
              </a:rPr>
              <a:t>受入れは</a:t>
            </a:r>
            <a:r>
              <a:rPr lang="en-US" altLang="ja-JP" sz="1050" dirty="0" smtClean="0">
                <a:solidFill>
                  <a:prstClr val="black"/>
                </a:solidFill>
                <a:latin typeface="Arial" pitchFamily="34" charset="0"/>
                <a:cs typeface="Arial" pitchFamily="34" charset="0"/>
              </a:rPr>
              <a:t>×</a:t>
            </a:r>
            <a:endParaRPr lang="ja-JP" altLang="en-US" sz="1050" dirty="0">
              <a:solidFill>
                <a:prstClr val="black"/>
              </a:solidFill>
              <a:latin typeface="Arial" pitchFamily="34" charset="0"/>
              <a:cs typeface="Arial" pitchFamily="34" charset="0"/>
            </a:endParaRPr>
          </a:p>
        </p:txBody>
      </p:sp>
      <p:grpSp>
        <p:nvGrpSpPr>
          <p:cNvPr id="109" name="グループ化 108"/>
          <p:cNvGrpSpPr/>
          <p:nvPr/>
        </p:nvGrpSpPr>
        <p:grpSpPr>
          <a:xfrm>
            <a:off x="3720062" y="6999319"/>
            <a:ext cx="546938" cy="997228"/>
            <a:chOff x="4910118" y="811647"/>
            <a:chExt cx="546938" cy="997228"/>
          </a:xfrm>
        </p:grpSpPr>
        <p:pic>
          <p:nvPicPr>
            <p:cNvPr id="110" name="Picture 6" descr="http://kids.wanpug.com/illust/illust3513.png"/>
            <p:cNvPicPr>
              <a:picLocks noChangeAspect="1" noChangeArrowheads="1"/>
            </p:cNvPicPr>
            <p:nvPr/>
          </p:nvPicPr>
          <p:blipFill>
            <a:blip r:embed="rId2" cstate="print"/>
            <a:srcRect/>
            <a:stretch>
              <a:fillRect/>
            </a:stretch>
          </p:blipFill>
          <p:spPr bwMode="auto">
            <a:xfrm>
              <a:off x="4982857" y="1034949"/>
              <a:ext cx="362003" cy="490378"/>
            </a:xfrm>
            <a:prstGeom prst="rect">
              <a:avLst/>
            </a:prstGeom>
            <a:noFill/>
          </p:spPr>
        </p:pic>
        <p:sp>
          <p:nvSpPr>
            <p:cNvPr id="111" name="乗算記号 110"/>
            <p:cNvSpPr/>
            <p:nvPr/>
          </p:nvSpPr>
          <p:spPr>
            <a:xfrm>
              <a:off x="4910118" y="811647"/>
              <a:ext cx="546938" cy="997228"/>
            </a:xfrm>
            <a:prstGeom prst="mathMultiply">
              <a:avLst>
                <a:gd name="adj1" fmla="val 8700"/>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a:solidFill>
                  <a:prstClr val="white"/>
                </a:solidFill>
              </a:endParaRPr>
            </a:p>
          </p:txBody>
        </p:sp>
      </p:grpSp>
      <p:sp>
        <p:nvSpPr>
          <p:cNvPr id="119" name="右矢印 118"/>
          <p:cNvSpPr/>
          <p:nvPr/>
        </p:nvSpPr>
        <p:spPr>
          <a:xfrm>
            <a:off x="3802666" y="7801650"/>
            <a:ext cx="2340000" cy="368024"/>
          </a:xfrm>
          <a:prstGeom prst="rightArrow">
            <a:avLst/>
          </a:prstGeom>
          <a:solidFill>
            <a:srgbClr val="FFC000"/>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pic>
        <p:nvPicPr>
          <p:cNvPr id="120" name="Picture 2" descr="http://kids.wanpug.com/illust/illust6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040" y="7731142"/>
            <a:ext cx="346346" cy="489600"/>
          </a:xfrm>
          <a:prstGeom prst="rect">
            <a:avLst/>
          </a:prstGeom>
          <a:noFill/>
          <a:extLst>
            <a:ext uri="{909E8E84-426E-40DD-AFC4-6F175D3DCCD1}">
              <a14:hiddenFill xmlns:a14="http://schemas.microsoft.com/office/drawing/2010/main">
                <a:solidFill>
                  <a:srgbClr val="FFFFFF"/>
                </a:solidFill>
              </a14:hiddenFill>
            </a:ext>
          </a:extLst>
        </p:spPr>
      </p:pic>
      <p:sp>
        <p:nvSpPr>
          <p:cNvPr id="122" name="角丸四角形 121"/>
          <p:cNvSpPr/>
          <p:nvPr/>
        </p:nvSpPr>
        <p:spPr>
          <a:xfrm>
            <a:off x="4317497" y="7830660"/>
            <a:ext cx="1359640" cy="290564"/>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endParaRPr lang="ja-JP" altLang="en-US" sz="1050" dirty="0">
              <a:solidFill>
                <a:prstClr val="black"/>
              </a:solidFill>
              <a:latin typeface="Arial" pitchFamily="34" charset="0"/>
              <a:cs typeface="Arial" pitchFamily="34" charset="0"/>
            </a:endParaRPr>
          </a:p>
        </p:txBody>
      </p:sp>
      <p:sp>
        <p:nvSpPr>
          <p:cNvPr id="121" name="角丸四角形 120"/>
          <p:cNvSpPr/>
          <p:nvPr/>
        </p:nvSpPr>
        <p:spPr>
          <a:xfrm>
            <a:off x="4317497" y="7908632"/>
            <a:ext cx="1359640" cy="152400"/>
          </a:xfrm>
          <a:prstGeom prst="roundRect">
            <a:avLst/>
          </a:prstGeom>
          <a:noFill/>
          <a:ln w="9525">
            <a:no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lnSpc>
                <a:spcPts val="1100"/>
              </a:lnSpc>
            </a:pPr>
            <a:r>
              <a:rPr lang="ja-JP" altLang="en-US" sz="1000" dirty="0" smtClean="0">
                <a:solidFill>
                  <a:prstClr val="black"/>
                </a:solidFill>
                <a:latin typeface="Arial" pitchFamily="34" charset="0"/>
                <a:cs typeface="Arial" pitchFamily="34" charset="0"/>
              </a:rPr>
              <a:t>別の人の場合、</a:t>
            </a:r>
            <a:endParaRPr lang="en-US" altLang="ja-JP" sz="1000" dirty="0" smtClean="0">
              <a:solidFill>
                <a:prstClr val="black"/>
              </a:solidFill>
              <a:latin typeface="Arial" pitchFamily="34" charset="0"/>
              <a:cs typeface="Arial" pitchFamily="34" charset="0"/>
            </a:endParaRPr>
          </a:p>
          <a:p>
            <a:pPr algn="ctr">
              <a:lnSpc>
                <a:spcPts val="1100"/>
              </a:lnSpc>
            </a:pPr>
            <a:r>
              <a:rPr lang="ja-JP" altLang="en-US" sz="1000" dirty="0" smtClean="0">
                <a:solidFill>
                  <a:prstClr val="black"/>
                </a:solidFill>
                <a:latin typeface="Arial" pitchFamily="34" charset="0"/>
                <a:cs typeface="Arial" pitchFamily="34" charset="0"/>
              </a:rPr>
              <a:t>同じ課での</a:t>
            </a:r>
            <a:r>
              <a:rPr lang="ja-JP" altLang="en-US" sz="1000" dirty="0">
                <a:solidFill>
                  <a:prstClr val="black"/>
                </a:solidFill>
                <a:latin typeface="Arial" pitchFamily="34" charset="0"/>
                <a:cs typeface="Arial" pitchFamily="34" charset="0"/>
              </a:rPr>
              <a:t>受入れ</a:t>
            </a:r>
            <a:r>
              <a:rPr lang="ja-JP" altLang="en-US" sz="1000" dirty="0" smtClean="0">
                <a:solidFill>
                  <a:prstClr val="black"/>
                </a:solidFill>
                <a:latin typeface="Arial" pitchFamily="34" charset="0"/>
                <a:cs typeface="Arial" pitchFamily="34" charset="0"/>
              </a:rPr>
              <a:t>○</a:t>
            </a:r>
            <a:endParaRPr lang="ja-JP" altLang="en-US" sz="1000" dirty="0">
              <a:solidFill>
                <a:prstClr val="black"/>
              </a:solidFill>
              <a:latin typeface="Arial" pitchFamily="34" charset="0"/>
              <a:cs typeface="Arial" pitchFamily="34" charset="0"/>
            </a:endParaRPr>
          </a:p>
        </p:txBody>
      </p:sp>
      <p:sp>
        <p:nvSpPr>
          <p:cNvPr id="123" name="角丸四角形 122"/>
          <p:cNvSpPr/>
          <p:nvPr/>
        </p:nvSpPr>
        <p:spPr>
          <a:xfrm>
            <a:off x="4317497" y="8472703"/>
            <a:ext cx="1359640" cy="290564"/>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endParaRPr lang="ja-JP" altLang="en-US" sz="1050" dirty="0">
              <a:solidFill>
                <a:prstClr val="black"/>
              </a:solidFill>
              <a:latin typeface="Arial" pitchFamily="34" charset="0"/>
              <a:cs typeface="Arial" pitchFamily="34" charset="0"/>
            </a:endParaRPr>
          </a:p>
        </p:txBody>
      </p:sp>
      <p:sp>
        <p:nvSpPr>
          <p:cNvPr id="124" name="角丸四角形 123"/>
          <p:cNvSpPr/>
          <p:nvPr/>
        </p:nvSpPr>
        <p:spPr>
          <a:xfrm>
            <a:off x="4317497" y="8550675"/>
            <a:ext cx="1359640" cy="152400"/>
          </a:xfrm>
          <a:prstGeom prst="roundRect">
            <a:avLst/>
          </a:prstGeom>
          <a:noFill/>
          <a:ln w="9525">
            <a:no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lnSpc>
                <a:spcPts val="1100"/>
              </a:lnSpc>
            </a:pPr>
            <a:r>
              <a:rPr lang="ja-JP" altLang="en-US" sz="1000" dirty="0" smtClean="0">
                <a:solidFill>
                  <a:prstClr val="black"/>
                </a:solidFill>
                <a:latin typeface="Arial" pitchFamily="34" charset="0"/>
                <a:cs typeface="Arial" pitchFamily="34" charset="0"/>
              </a:rPr>
              <a:t>課が異なれば、</a:t>
            </a:r>
            <a:endParaRPr lang="en-US" altLang="ja-JP" sz="1000" dirty="0" smtClean="0">
              <a:solidFill>
                <a:prstClr val="black"/>
              </a:solidFill>
              <a:latin typeface="Arial" pitchFamily="34" charset="0"/>
              <a:cs typeface="Arial" pitchFamily="34" charset="0"/>
            </a:endParaRPr>
          </a:p>
          <a:p>
            <a:pPr algn="ctr">
              <a:lnSpc>
                <a:spcPts val="1100"/>
              </a:lnSpc>
            </a:pPr>
            <a:r>
              <a:rPr lang="ja-JP" altLang="en-US" sz="1000" dirty="0" smtClean="0">
                <a:solidFill>
                  <a:prstClr val="black"/>
                </a:solidFill>
                <a:latin typeface="Arial" pitchFamily="34" charset="0"/>
                <a:cs typeface="Arial" pitchFamily="34" charset="0"/>
              </a:rPr>
              <a:t>同じ人の</a:t>
            </a:r>
            <a:r>
              <a:rPr lang="ja-JP" altLang="en-US" sz="1000" dirty="0">
                <a:solidFill>
                  <a:prstClr val="black"/>
                </a:solidFill>
                <a:latin typeface="Arial" pitchFamily="34" charset="0"/>
                <a:cs typeface="Arial" pitchFamily="34" charset="0"/>
              </a:rPr>
              <a:t>受入れ○</a:t>
            </a:r>
          </a:p>
        </p:txBody>
      </p:sp>
      <p:sp>
        <p:nvSpPr>
          <p:cNvPr id="62" name="テキスト ボックス 61"/>
          <p:cNvSpPr txBox="1"/>
          <p:nvPr/>
        </p:nvSpPr>
        <p:spPr>
          <a:xfrm>
            <a:off x="218324" y="608435"/>
            <a:ext cx="6533625" cy="523220"/>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現在の期間制限（いわゆる</a:t>
            </a:r>
            <a:r>
              <a:rPr kumimoji="1" lang="en-US" altLang="ja-JP" sz="1400" dirty="0" smtClean="0">
                <a:latin typeface="HG丸ｺﾞｼｯｸM-PRO" panose="020F0600000000000000" pitchFamily="50" charset="-128"/>
                <a:ea typeface="HG丸ｺﾞｼｯｸM-PRO" panose="020F0600000000000000" pitchFamily="50" charset="-128"/>
              </a:rPr>
              <a:t>26</a:t>
            </a:r>
            <a:r>
              <a:rPr kumimoji="1" lang="ja-JP" altLang="en-US" sz="1400" dirty="0" smtClean="0">
                <a:latin typeface="HG丸ｺﾞｼｯｸM-PRO" panose="020F0600000000000000" pitchFamily="50" charset="-128"/>
                <a:ea typeface="HG丸ｺﾞｼｯｸM-PRO" panose="020F0600000000000000" pitchFamily="50" charset="-128"/>
              </a:rPr>
              <a:t>業務以外の業務に対する労働者派遣について、　派遣期間の上限を原則１年（最長３年）とするもの）を見直します。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3" name="テキスト ボックス 62"/>
          <p:cNvSpPr txBox="1"/>
          <p:nvPr/>
        </p:nvSpPr>
        <p:spPr>
          <a:xfrm>
            <a:off x="218324" y="1131655"/>
            <a:ext cx="6533625" cy="523220"/>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施行</a:t>
            </a:r>
            <a:r>
              <a:rPr lang="ja-JP" altLang="en-US" sz="1400" dirty="0">
                <a:latin typeface="HG丸ｺﾞｼｯｸM-PRO" panose="020F0600000000000000" pitchFamily="50" charset="-128"/>
                <a:ea typeface="HG丸ｺﾞｼｯｸM-PRO" panose="020F0600000000000000" pitchFamily="50" charset="-128"/>
              </a:rPr>
              <a:t>日以後に締結／更新される労働者派遣契約では、すべて</a:t>
            </a:r>
            <a:r>
              <a:rPr lang="ja-JP" altLang="en-US" sz="1400" dirty="0" smtClean="0">
                <a:latin typeface="HG丸ｺﾞｼｯｸM-PRO" panose="020F0600000000000000" pitchFamily="50" charset="-128"/>
                <a:ea typeface="HG丸ｺﾞｼｯｸM-PRO" panose="020F0600000000000000" pitchFamily="50" charset="-128"/>
              </a:rPr>
              <a:t>の業務に対して、派遣期間に次の２種類の制限が適用されます。</a:t>
            </a:r>
            <a:endParaRPr kumimoji="1" lang="ja-JP" altLang="en-US" sz="1400" dirty="0">
              <a:latin typeface="HG丸ｺﾞｼｯｸM-PRO" panose="020F0600000000000000" pitchFamily="50" charset="-128"/>
              <a:ea typeface="HG丸ｺﾞｼｯｸM-PRO" panose="020F0600000000000000" pitchFamily="50" charset="-128"/>
            </a:endParaRPr>
          </a:p>
        </p:txBody>
      </p:sp>
      <p:grpSp>
        <p:nvGrpSpPr>
          <p:cNvPr id="67" name="グループ化 66"/>
          <p:cNvGrpSpPr/>
          <p:nvPr/>
        </p:nvGrpSpPr>
        <p:grpSpPr>
          <a:xfrm>
            <a:off x="201596" y="1745754"/>
            <a:ext cx="902811" cy="307777"/>
            <a:chOff x="-1954954" y="5336867"/>
            <a:chExt cx="902811" cy="307777"/>
          </a:xfrm>
        </p:grpSpPr>
        <p:sp>
          <p:nvSpPr>
            <p:cNvPr id="68" name="正方形/長方形 67"/>
            <p:cNvSpPr/>
            <p:nvPr/>
          </p:nvSpPr>
          <p:spPr>
            <a:xfrm>
              <a:off x="-1899592" y="5347203"/>
              <a:ext cx="792088" cy="287107"/>
            </a:xfrm>
            <a:prstGeom prst="rect">
              <a:avLst/>
            </a:prstGeom>
            <a:solidFill>
              <a:schemeClr val="bg1">
                <a:lumMod val="85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正方形/長方形 68"/>
            <p:cNvSpPr/>
            <p:nvPr/>
          </p:nvSpPr>
          <p:spPr>
            <a:xfrm>
              <a:off x="-1954954" y="5336867"/>
              <a:ext cx="902811" cy="307777"/>
            </a:xfrm>
            <a:prstGeom prst="rect">
              <a:avLst/>
            </a:prstGeom>
          </p:spPr>
          <p:txBody>
            <a:bodyPr wrap="non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経過措置</a:t>
              </a:r>
            </a:p>
          </p:txBody>
        </p:sp>
      </p:grpSp>
      <p:sp>
        <p:nvSpPr>
          <p:cNvPr id="70" name="テキスト ボックス 69"/>
          <p:cNvSpPr txBox="1"/>
          <p:nvPr/>
        </p:nvSpPr>
        <p:spPr>
          <a:xfrm>
            <a:off x="1191327" y="1668810"/>
            <a:ext cx="5560621"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施行日時点ですでに締結されている労働者派遣契約については</a:t>
            </a:r>
            <a:r>
              <a:rPr lang="ja-JP" altLang="en-US" sz="1200" dirty="0" smtClean="0">
                <a:latin typeface="HG丸ｺﾞｼｯｸM-PRO" panose="020F0600000000000000" pitchFamily="50" charset="-128"/>
                <a:ea typeface="HG丸ｺﾞｼｯｸM-PRO" panose="020F0600000000000000" pitchFamily="50" charset="-128"/>
              </a:rPr>
              <a:t>、その労働者　派遣契約が終了するまで、改正前</a:t>
            </a:r>
            <a:r>
              <a:rPr lang="ja-JP" altLang="en-US" sz="1200" dirty="0" smtClean="0">
                <a:latin typeface="HG丸ｺﾞｼｯｸM-PRO" panose="020F0600000000000000" pitchFamily="50" charset="-128"/>
                <a:ea typeface="HG丸ｺﾞｼｯｸM-PRO" panose="020F0600000000000000" pitchFamily="50" charset="-128"/>
              </a:rPr>
              <a:t>の法律の期間制限が適用されます。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37002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正方形/長方形 82"/>
          <p:cNvSpPr/>
          <p:nvPr/>
        </p:nvSpPr>
        <p:spPr>
          <a:xfrm>
            <a:off x="39260" y="8339372"/>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9260" y="7030528"/>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9260" y="579170"/>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18324" y="1032687"/>
            <a:ext cx="6533625" cy="754053"/>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事業所単位の期間</a:t>
            </a:r>
            <a:r>
              <a:rPr lang="ja-JP" altLang="en-US" sz="1400" dirty="0" smtClean="0">
                <a:latin typeface="HG丸ｺﾞｼｯｸM-PRO" panose="020F0600000000000000" pitchFamily="50" charset="-128"/>
                <a:ea typeface="HG丸ｺﾞｼｯｸM-PRO" panose="020F0600000000000000" pitchFamily="50" charset="-128"/>
              </a:rPr>
              <a:t>制限による３年の派遣可能期間を延長する場合、派遣先は、その事業所の過半数労働組合等</a:t>
            </a:r>
            <a:r>
              <a:rPr lang="ja-JP" altLang="en-US" sz="800" dirty="0" smtClean="0">
                <a:latin typeface="HG丸ｺﾞｼｯｸM-PRO" panose="020F0600000000000000" pitchFamily="50" charset="-128"/>
                <a:ea typeface="HG丸ｺﾞｼｯｸM-PRO" panose="020F0600000000000000" pitchFamily="50" charset="-128"/>
              </a:rPr>
              <a:t>（</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に対して意見を聴く必要があります。</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3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過半数労働組合が存在しない場合、事業所の労働者の過半数を代表する者）</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bwMode="gray">
          <a:xfrm>
            <a:off x="210295" y="1908425"/>
            <a:ext cx="6437410" cy="1432244"/>
          </a:xfrm>
          <a:prstGeom prst="roundRect">
            <a:avLst/>
          </a:prstGeom>
          <a:solidFill>
            <a:srgbClr val="FFEFF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82070" y="2312471"/>
            <a:ext cx="6419080" cy="907941"/>
          </a:xfrm>
          <a:prstGeom prst="rect">
            <a:avLst/>
          </a:prstGeom>
          <a:noFill/>
        </p:spPr>
        <p:txBody>
          <a:bodyPr wrap="square" rtlCol="0">
            <a:spAutoFit/>
          </a:bodyPr>
          <a:lstStyle/>
          <a:p>
            <a:pPr marL="266700" indent="-266700">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・意見聴取は、期間制限の上限に達する１ヶ月前までに行うことが必要です。</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endParaRPr lang="en-US" altLang="ja-JP" sz="1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・過半数労働組合等から異議が示されたときは、対応方針等を説明する義務</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があります。</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テキスト ボックス 10"/>
          <p:cNvSpPr txBox="1"/>
          <p:nvPr/>
        </p:nvSpPr>
        <p:spPr>
          <a:xfrm>
            <a:off x="332869" y="1951089"/>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意見聴取の流れ</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9260" y="629023"/>
            <a:ext cx="6779480" cy="307777"/>
          </a:xfrm>
          <a:prstGeom prst="rect">
            <a:avLst/>
          </a:prstGeom>
          <a:noFill/>
        </p:spPr>
        <p:txBody>
          <a:bodyPr wrap="square" rtlCol="0">
            <a:spAutoFit/>
          </a:bodyPr>
          <a:lstStyle/>
          <a:p>
            <a:pPr algn="ctr"/>
            <a:r>
              <a:rPr kumimoji="1" lang="ja-JP" altLang="en-US" sz="1400" b="1" spc="-20" dirty="0" smtClean="0">
                <a:latin typeface="Meiryo UI" panose="020B0604030504040204" pitchFamily="50" charset="-128"/>
                <a:ea typeface="Meiryo UI" panose="020B0604030504040204" pitchFamily="50" charset="-128"/>
                <a:cs typeface="Meiryo UI" panose="020B0604030504040204" pitchFamily="50" charset="-128"/>
              </a:rPr>
              <a:t>派遣の受入れの継続の是非について、労使間で実質的な話合いが行われることが重要です</a:t>
            </a:r>
            <a:endParaRPr kumimoji="1" lang="en-US" altLang="ja-JP" sz="1400" b="1" spc="-2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9260" y="328518"/>
            <a:ext cx="6779480" cy="3236683"/>
          </a:xfrm>
          <a:prstGeom prst="rect">
            <a:avLst/>
          </a:prstGeom>
          <a:noFill/>
          <a:ln>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bwMode="white">
          <a:xfrm>
            <a:off x="565724" y="128464"/>
            <a:ext cx="6031628" cy="400110"/>
          </a:xfrm>
          <a:prstGeom prst="rect">
            <a:avLst/>
          </a:prstGeom>
          <a:solidFill>
            <a:schemeClr val="bg1"/>
          </a:solidFill>
        </p:spPr>
        <p:txBody>
          <a:bodyPr wrap="square" rtlCol="0">
            <a:spAutoFit/>
          </a:bodyPr>
          <a:lstStyle/>
          <a:p>
            <a:r>
              <a:rPr kumimoji="1" lang="ja-JP" altLang="en-US" sz="20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意見聴取手続</a:t>
            </a:r>
            <a:endParaRPr kumimoji="1"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218324" y="154819"/>
            <a:ext cx="347400" cy="347400"/>
          </a:xfrm>
          <a:prstGeom prst="rect">
            <a:avLst/>
          </a:prstGeom>
          <a:solidFill>
            <a:schemeClr val="accent6">
              <a:lumMod val="20000"/>
              <a:lumOff val="80000"/>
            </a:schemeClr>
          </a:solidFill>
          <a:ln w="38100">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176001" y="128464"/>
            <a:ext cx="432047" cy="400110"/>
          </a:xfrm>
          <a:prstGeom prst="rect">
            <a:avLst/>
          </a:prstGeom>
          <a:noFill/>
        </p:spPr>
        <p:txBody>
          <a:bodyPr wrap="square" rtlCol="0">
            <a:spAutoFit/>
          </a:bodyPr>
          <a:lstStyle/>
          <a:p>
            <a:pPr algn="ctr"/>
            <a:r>
              <a:rPr kumimoji="1" lang="ja-JP" altLang="en-US" sz="2000" dirty="0" smtClean="0">
                <a:solidFill>
                  <a:srgbClr val="820019"/>
                </a:solidFill>
                <a:latin typeface="ＤＦ特太ゴシック体" panose="020B0509000000000000" pitchFamily="49" charset="-128"/>
                <a:ea typeface="ＤＦ特太ゴシック体" panose="020B0509000000000000" pitchFamily="49" charset="-128"/>
              </a:rPr>
              <a:t>３</a:t>
            </a:r>
            <a:endParaRPr kumimoji="1" lang="ja-JP" altLang="en-US" sz="2000" dirty="0">
              <a:solidFill>
                <a:srgbClr val="820019"/>
              </a:solidFill>
              <a:latin typeface="ＤＦ特太ゴシック体" panose="020B0509000000000000" pitchFamily="49" charset="-128"/>
              <a:ea typeface="ＤＦ特太ゴシック体" panose="020B0509000000000000" pitchFamily="49" charset="-128"/>
            </a:endParaRPr>
          </a:p>
        </p:txBody>
      </p:sp>
      <p:sp>
        <p:nvSpPr>
          <p:cNvPr id="26" name="正方形/長方形 25"/>
          <p:cNvSpPr/>
          <p:nvPr/>
        </p:nvSpPr>
        <p:spPr>
          <a:xfrm>
            <a:off x="39260" y="5541864"/>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260" y="4230470"/>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18324" y="4660537"/>
            <a:ext cx="6533625" cy="738664"/>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派遣先は、派遣元から求めがあったときは、派遣元によるキャリアアップ支援に資するよう、</a:t>
            </a:r>
            <a:r>
              <a:rPr lang="ja-JP" altLang="en-US" sz="1400" dirty="0" smtClean="0">
                <a:latin typeface="HG丸ｺﾞｼｯｸM-PRO" panose="020F0600000000000000" pitchFamily="50" charset="-128"/>
                <a:ea typeface="HG丸ｺﾞｼｯｸM-PRO" panose="020F0600000000000000" pitchFamily="50" charset="-128"/>
              </a:rPr>
              <a:t>派遣労働者の職務遂行状況や、職務遂行能力の向上度合などの</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情報を提供する努力義務があります。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218324" y="4249545"/>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キャリアアップ支援に必要な情報の提供</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18324" y="5973593"/>
            <a:ext cx="6639676" cy="738664"/>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派遣労働者を受け入れていた組織単位に、派遣終了後、同じ業務に従事させる　ため新たに労働者を雇い入れようとする際、一定の場合には、その派遣労働者　を雇い入れるよう努めなければなりません。</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218324" y="5560939"/>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雇入れ努力義務</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39260" y="3961889"/>
            <a:ext cx="6779480" cy="5796000"/>
          </a:xfrm>
          <a:prstGeom prst="rect">
            <a:avLst/>
          </a:prstGeom>
          <a:noFill/>
          <a:ln>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bwMode="white">
          <a:xfrm>
            <a:off x="565724" y="3761835"/>
            <a:ext cx="6031628" cy="400110"/>
          </a:xfrm>
          <a:prstGeom prst="rect">
            <a:avLst/>
          </a:prstGeom>
          <a:solidFill>
            <a:schemeClr val="bg1"/>
          </a:solidFill>
        </p:spPr>
        <p:txBody>
          <a:bodyPr wrap="square" rtlCol="0">
            <a:spAutoFit/>
          </a:bodyPr>
          <a:lstStyle/>
          <a:p>
            <a:r>
              <a:rPr kumimoji="1" lang="ja-JP" altLang="en-US" sz="20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派遣労働者のキャリアアップ支援</a:t>
            </a:r>
            <a:endParaRPr kumimoji="1"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p:txBody>
      </p:sp>
      <p:sp>
        <p:nvSpPr>
          <p:cNvPr id="54" name="正方形/長方形 53"/>
          <p:cNvSpPr/>
          <p:nvPr/>
        </p:nvSpPr>
        <p:spPr>
          <a:xfrm>
            <a:off x="218324" y="3788190"/>
            <a:ext cx="347400" cy="347400"/>
          </a:xfrm>
          <a:prstGeom prst="rect">
            <a:avLst/>
          </a:prstGeom>
          <a:solidFill>
            <a:schemeClr val="accent6">
              <a:lumMod val="20000"/>
              <a:lumOff val="80000"/>
            </a:schemeClr>
          </a:solidFill>
          <a:ln w="38100">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a:off x="176001" y="3761835"/>
            <a:ext cx="432047" cy="400110"/>
          </a:xfrm>
          <a:prstGeom prst="rect">
            <a:avLst/>
          </a:prstGeom>
          <a:noFill/>
        </p:spPr>
        <p:txBody>
          <a:bodyPr wrap="square" rtlCol="0">
            <a:spAutoFit/>
          </a:bodyPr>
          <a:lstStyle/>
          <a:p>
            <a:pPr algn="ctr"/>
            <a:r>
              <a:rPr lang="ja-JP" altLang="en-US" sz="2000" dirty="0">
                <a:solidFill>
                  <a:srgbClr val="820019"/>
                </a:solidFill>
                <a:latin typeface="ＤＦ特太ゴシック体" panose="020B0509000000000000" pitchFamily="49" charset="-128"/>
                <a:ea typeface="ＤＦ特太ゴシック体" panose="020B0509000000000000" pitchFamily="49" charset="-128"/>
              </a:rPr>
              <a:t>４</a:t>
            </a:r>
            <a:endParaRPr kumimoji="1" lang="ja-JP" altLang="en-US" sz="2000" dirty="0">
              <a:solidFill>
                <a:srgbClr val="820019"/>
              </a:solidFill>
              <a:latin typeface="ＤＦ特太ゴシック体" panose="020B0509000000000000" pitchFamily="49" charset="-128"/>
              <a:ea typeface="ＤＦ特太ゴシック体" panose="020B0509000000000000" pitchFamily="49" charset="-128"/>
            </a:endParaRPr>
          </a:p>
        </p:txBody>
      </p:sp>
      <p:sp>
        <p:nvSpPr>
          <p:cNvPr id="81" name="テキスト ボックス 80"/>
          <p:cNvSpPr txBox="1"/>
          <p:nvPr/>
        </p:nvSpPr>
        <p:spPr>
          <a:xfrm>
            <a:off x="218324" y="7462257"/>
            <a:ext cx="6639676" cy="523220"/>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派遣先の</a:t>
            </a:r>
            <a:r>
              <a:rPr lang="ja-JP" altLang="en-US" sz="1400" dirty="0" smtClean="0">
                <a:latin typeface="HG丸ｺﾞｼｯｸM-PRO" panose="020F0600000000000000" pitchFamily="50" charset="-128"/>
                <a:ea typeface="HG丸ｺﾞｼｯｸM-PRO" panose="020F0600000000000000" pitchFamily="50" charset="-128"/>
              </a:rPr>
              <a:t>事業所で</a:t>
            </a:r>
            <a:r>
              <a:rPr lang="ja-JP" altLang="en-US" sz="1400" dirty="0">
                <a:latin typeface="HG丸ｺﾞｼｯｸM-PRO" panose="020F0600000000000000" pitchFamily="50" charset="-128"/>
                <a:ea typeface="HG丸ｺﾞｼｯｸM-PRO" panose="020F0600000000000000" pitchFamily="50" charset="-128"/>
              </a:rPr>
              <a:t>正社員の募集を行う</a:t>
            </a:r>
            <a:r>
              <a:rPr lang="ja-JP" altLang="en-US" sz="1400" dirty="0" smtClean="0">
                <a:latin typeface="HG丸ｺﾞｼｯｸM-PRO" panose="020F0600000000000000" pitchFamily="50" charset="-128"/>
                <a:ea typeface="HG丸ｺﾞｼｯｸM-PRO" panose="020F0600000000000000" pitchFamily="50" charset="-128"/>
              </a:rPr>
              <a:t>際、一定の場合には</a:t>
            </a:r>
            <a:r>
              <a:rPr lang="ja-JP" altLang="en-US" sz="1400" dirty="0">
                <a:latin typeface="HG丸ｺﾞｼｯｸM-PRO" panose="020F0600000000000000" pitchFamily="50" charset="-128"/>
                <a:ea typeface="HG丸ｺﾞｼｯｸM-PRO" panose="020F0600000000000000" pitchFamily="50" charset="-128"/>
              </a:rPr>
              <a:t>、受け入れている派遣労働者に対しても、その募集情報を周知しなければなりません</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218324" y="7049603"/>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正社員の募集情報の提供義務</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218324" y="8771101"/>
            <a:ext cx="6639676" cy="523220"/>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正社員に限らず、派遣先</a:t>
            </a:r>
            <a:r>
              <a:rPr lang="ja-JP" altLang="en-US" sz="1400" dirty="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事業所で労働者の募集を行う際、一定の場合には、受け入れている派遣労働者に対しても、その募集情報を周知しなければなりません。</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85" name="テキスト ボックス 84"/>
          <p:cNvSpPr txBox="1"/>
          <p:nvPr/>
        </p:nvSpPr>
        <p:spPr>
          <a:xfrm>
            <a:off x="218324" y="8358447"/>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労働者の募集情報の提供義務</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74013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39260" y="579170"/>
            <a:ext cx="6779480" cy="40748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260" y="328519"/>
            <a:ext cx="6779480" cy="4845600"/>
          </a:xfrm>
          <a:prstGeom prst="rect">
            <a:avLst/>
          </a:prstGeom>
          <a:noFill/>
          <a:ln>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bwMode="white">
          <a:xfrm>
            <a:off x="565724" y="128464"/>
            <a:ext cx="6031628" cy="400110"/>
          </a:xfrm>
          <a:prstGeom prst="rect">
            <a:avLst/>
          </a:prstGeom>
          <a:solidFill>
            <a:schemeClr val="bg1"/>
          </a:solidFill>
        </p:spPr>
        <p:txBody>
          <a:bodyPr wrap="square" rtlCol="0">
            <a:spAutoFit/>
          </a:bodyPr>
          <a:lstStyle/>
          <a:p>
            <a:r>
              <a:rPr lang="ja-JP" altLang="en-US" sz="2000" dirty="0" smtClean="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 労働</a:t>
            </a:r>
            <a:r>
              <a:rPr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契約申込みみなし制度</a:t>
            </a:r>
            <a:endParaRPr kumimoji="1" lang="ja-JP" altLang="en-US" sz="2000"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218324" y="154819"/>
            <a:ext cx="347400" cy="347400"/>
          </a:xfrm>
          <a:prstGeom prst="rect">
            <a:avLst/>
          </a:prstGeom>
          <a:solidFill>
            <a:schemeClr val="accent6">
              <a:lumMod val="20000"/>
              <a:lumOff val="80000"/>
            </a:schemeClr>
          </a:solidFill>
          <a:ln w="38100">
            <a:solidFill>
              <a:srgbClr val="8200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176001" y="128464"/>
            <a:ext cx="432047" cy="400110"/>
          </a:xfrm>
          <a:prstGeom prst="rect">
            <a:avLst/>
          </a:prstGeom>
          <a:noFill/>
        </p:spPr>
        <p:txBody>
          <a:bodyPr wrap="square" rtlCol="0">
            <a:spAutoFit/>
          </a:bodyPr>
          <a:lstStyle/>
          <a:p>
            <a:pPr algn="ctr"/>
            <a:r>
              <a:rPr lang="ja-JP" altLang="en-US" sz="2000" dirty="0">
                <a:solidFill>
                  <a:srgbClr val="820019"/>
                </a:solidFill>
                <a:latin typeface="ＤＦ特太ゴシック体" panose="020B0509000000000000" pitchFamily="49" charset="-128"/>
                <a:ea typeface="ＤＦ特太ゴシック体" panose="020B0509000000000000" pitchFamily="49" charset="-128"/>
              </a:rPr>
              <a:t>５</a:t>
            </a:r>
            <a:endParaRPr kumimoji="1" lang="ja-JP" altLang="en-US" sz="2000" dirty="0">
              <a:solidFill>
                <a:srgbClr val="820019"/>
              </a:solidFill>
              <a:latin typeface="ＤＦ特太ゴシック体" panose="020B0509000000000000" pitchFamily="49" charset="-128"/>
              <a:ea typeface="ＤＦ特太ゴシック体" panose="020B0509000000000000" pitchFamily="49" charset="-128"/>
            </a:endParaRPr>
          </a:p>
        </p:txBody>
      </p:sp>
      <p:sp>
        <p:nvSpPr>
          <p:cNvPr id="15" name="テキスト ボックス 14"/>
          <p:cNvSpPr txBox="1"/>
          <p:nvPr/>
        </p:nvSpPr>
        <p:spPr>
          <a:xfrm>
            <a:off x="162188" y="598245"/>
            <a:ext cx="6533625"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月１日から、労働契約申込みみなし制度が施行されます</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577874246"/>
              </p:ext>
            </p:extLst>
          </p:nvPr>
        </p:nvGraphicFramePr>
        <p:xfrm>
          <a:off x="153144" y="5502684"/>
          <a:ext cx="6551888" cy="4346860"/>
        </p:xfrm>
        <a:graphic>
          <a:graphicData uri="http://schemas.openxmlformats.org/drawingml/2006/table">
            <a:tbl>
              <a:tblPr firstRow="1" bandRow="1">
                <a:tableStyleId>{5940675A-B579-460E-94D1-54222C63F5DA}</a:tableStyleId>
              </a:tblPr>
              <a:tblGrid>
                <a:gridCol w="683568"/>
                <a:gridCol w="1152000"/>
                <a:gridCol w="1440160"/>
                <a:gridCol w="684000"/>
                <a:gridCol w="1152000"/>
                <a:gridCol w="1440160"/>
              </a:tblGrid>
              <a:tr h="321940">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労働局名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課室名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電話番号</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労働局名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課室名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c>
                  <a:txBody>
                    <a:bodyPr/>
                    <a:lstStyle/>
                    <a:p>
                      <a:pPr algn="ctr">
                        <a:lnSpc>
                          <a:spcPct val="100000"/>
                        </a:lnSpc>
                      </a:pPr>
                      <a:r>
                        <a:rPr kumimoji="1" lang="ja-JP" altLang="en-US" sz="900" smtClean="0">
                          <a:latin typeface="HG丸ｺﾞｼｯｸM-PRO" panose="020F0600000000000000" pitchFamily="50" charset="-128"/>
                          <a:ea typeface="HG丸ｺﾞｼｯｸM-PRO" panose="020F0600000000000000" pitchFamily="50" charset="-128"/>
                        </a:rPr>
                        <a:t>電話番号</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E1E5"/>
                    </a:solidFill>
                  </a:tcPr>
                </a:tc>
              </a:tr>
              <a:tr h="1692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北海道</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011-738-1015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三　重</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059-226-2165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青　森</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017-721-2000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滋　賀</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077-526-8617</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岩　手</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019-604-3004</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京　都</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075-241-3225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宮　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022-292-6071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大　阪</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06-4790-6303</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秋　田</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018-883-0007</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兵　庫</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078-367-0831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形</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023-626-6109</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奈　良</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0742-32-0208</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024-529-5746</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和歌山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073-488-1160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茨　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029-224-6239</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鳥　取</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0857-29-1707</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栃　木</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028-610-3556</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島　根</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0852-20-7017</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群　馬</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027-210-5105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岡　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086-801-5110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埼　玉</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048-600-6211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広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082-511-1066</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千　葉</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043-221-5500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口</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083-995-0385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rowSpan="2">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東　京</a:t>
                      </a:r>
                      <a:endParaRPr kumimoji="1" lang="ja-JP" altLang="en-US" sz="8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03-3452-1472</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徳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088-611-5386</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vMerge="1">
                  <a:txBody>
                    <a:bodyPr/>
                    <a:lstStyle/>
                    <a:p>
                      <a:pPr algn="ctr">
                        <a:lnSpc>
                          <a:spcPts val="6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nchor="b"/>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需給調整事業第二課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03-3452-1474</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香　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087-806-0010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神奈川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045-650-2810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愛　媛</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089-943-5833</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新　潟</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025-288-3510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高　知</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088-885-6051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富　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076-432-2718</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岡</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092-434-9711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石　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076-265-4435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佐　賀</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0952-32-7219</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井</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0776-26-8617</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長　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095-801-0045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梨</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055-225-2862</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熊　本</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096-211-1731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長　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026-226-0864</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大　分</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097-535-2095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岐　阜</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058-245-1312</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宮　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0985-38-8823</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静　岡</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054-271-9980</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鹿児島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099-219-8711</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40000"/>
                          <a:lumOff val="60000"/>
                        </a:schemeClr>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愛　知</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052-219-5587</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沖　縄</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40000"/>
                          <a:lumOff val="60000"/>
                        </a:schemeClr>
                      </a:solidFill>
                      <a:prstDash val="sysDash"/>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098-868-1655</a:t>
                      </a:r>
                    </a:p>
                  </a:txBody>
                  <a:tcPr marL="9525" marR="9525" marT="9525" marB="0">
                    <a:lnL w="12700" cap="flat" cmpd="sng" algn="ctr">
                      <a:solidFill>
                        <a:schemeClr val="accent2">
                          <a:lumMod val="40000"/>
                          <a:lumOff val="60000"/>
                        </a:schemeClr>
                      </a:solidFill>
                      <a:prstDash val="sysDash"/>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40000"/>
                          <a:lumOff val="60000"/>
                        </a:schemeClr>
                      </a:solidFill>
                      <a:prstDash val="sysDash"/>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218324" y="1032829"/>
            <a:ext cx="6533625" cy="969496"/>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派遣先が次に掲げる違法派遣を受け入れた場合、その時点で、</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派遣先が派遣労働者に対して、その派遣労働者の派遣元における労働条件と　同一の労働条件を内容とする労働契約の申込みをしたものとみなされます。　</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（違法派遣について、派遣先が善意無過失である場合を除きます。）</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bwMode="gray">
          <a:xfrm>
            <a:off x="210295" y="2053033"/>
            <a:ext cx="6437410" cy="1414800"/>
          </a:xfrm>
          <a:prstGeom prst="roundRect">
            <a:avLst/>
          </a:prstGeom>
          <a:solidFill>
            <a:srgbClr val="FFEFF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162188" y="5229458"/>
            <a:ext cx="6533625" cy="276999"/>
          </a:xfrm>
          <a:prstGeom prst="rect">
            <a:avLst/>
          </a:prstGeom>
          <a:noFill/>
        </p:spPr>
        <p:txBody>
          <a:bodyPr wrap="square" rtlCol="0">
            <a:spAutoFit/>
          </a:bodyPr>
          <a:lstStyle/>
          <a:p>
            <a:pPr algn="ct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問い合わせ先</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　都道府県労働局</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332869" y="2360712"/>
            <a:ext cx="6192261" cy="1107996"/>
          </a:xfrm>
          <a:prstGeom prst="rect">
            <a:avLst/>
          </a:prstGeom>
          <a:noFill/>
        </p:spPr>
        <p:txBody>
          <a:bodyPr wrap="square" rtlCol="0">
            <a:spAutoFit/>
          </a:bodyPr>
          <a:lstStyle/>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①労働者</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派遣の禁止業務に従事させた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endPar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②無許可の事業</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主から労働者派遣を受け入れた場合</a:t>
            </a: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③派遣</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可能期間を超えて労働者派遣を受け入れた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8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④いわゆる</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偽装請負の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endParaRPr lang="en-US" altLang="ja-JP" sz="3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7" name="テキスト ボックス 16"/>
          <p:cNvSpPr txBox="1"/>
          <p:nvPr/>
        </p:nvSpPr>
        <p:spPr>
          <a:xfrm>
            <a:off x="332869" y="2072403"/>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労働契約申込みみなし制度の対象となる違法派遣</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18324" y="3478932"/>
            <a:ext cx="6639676" cy="1623521"/>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期間制限違反について</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r>
              <a:rPr lang="ja-JP" altLang="en-US" sz="1150" dirty="0" smtClean="0">
                <a:latin typeface="HG丸ｺﾞｼｯｸM-PRO" panose="020F0600000000000000" pitchFamily="50" charset="-128"/>
                <a:ea typeface="HG丸ｺﾞｼｯｸM-PRO" panose="020F0600000000000000" pitchFamily="50" charset="-128"/>
              </a:rPr>
              <a:t>　・新たに設けられる事業所単位・個人単位の２つの期間制限のどちらに違反した場合も、</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労働契約申込みみなし制度の対象となります。</a:t>
            </a:r>
            <a:endParaRPr lang="en-US" altLang="ja-JP" sz="115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・派遣元は、派遣労働者に対して就業条件などを明示する際に、期間制限違反が労働契約申込み</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みなし制度の対象となる旨も明示しなければなりません。</a:t>
            </a:r>
            <a:endParaRPr lang="en-US" altLang="ja-JP" sz="115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・改正法の施行日（</a:t>
            </a:r>
            <a:r>
              <a:rPr lang="en-US" altLang="ja-JP" sz="1150" dirty="0" smtClean="0">
                <a:latin typeface="HG丸ｺﾞｼｯｸM-PRO" panose="020F0600000000000000" pitchFamily="50" charset="-128"/>
                <a:ea typeface="HG丸ｺﾞｼｯｸM-PRO" panose="020F0600000000000000" pitchFamily="50" charset="-128"/>
              </a:rPr>
              <a:t>9/30</a:t>
            </a:r>
            <a:r>
              <a:rPr lang="ja-JP" altLang="en-US" sz="1150" dirty="0" smtClean="0">
                <a:latin typeface="HG丸ｺﾞｼｯｸM-PRO" panose="020F0600000000000000" pitchFamily="50" charset="-128"/>
                <a:ea typeface="HG丸ｺﾞｼｯｸM-PRO" panose="020F0600000000000000" pitchFamily="50" charset="-128"/>
              </a:rPr>
              <a:t>）時点ですでに行われている労働者派遣については、改正前の期間制</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限が適用され、制限を超えて派遣労働者を使用しようとするときは、改正前</a:t>
            </a:r>
            <a:r>
              <a:rPr lang="ja-JP" altLang="en-US" sz="1150" dirty="0">
                <a:latin typeface="HG丸ｺﾞｼｯｸM-PRO" panose="020F0600000000000000" pitchFamily="50" charset="-128"/>
                <a:ea typeface="HG丸ｺﾞｼｯｸM-PRO" panose="020F0600000000000000" pitchFamily="50" charset="-128"/>
              </a:rPr>
              <a:t>の</a:t>
            </a:r>
            <a:r>
              <a:rPr lang="ja-JP" altLang="en-US" sz="1150" dirty="0" smtClean="0">
                <a:latin typeface="HG丸ｺﾞｼｯｸM-PRO" panose="020F0600000000000000" pitchFamily="50" charset="-128"/>
                <a:ea typeface="HG丸ｺﾞｼｯｸM-PRO" panose="020F0600000000000000" pitchFamily="50" charset="-128"/>
              </a:rPr>
              <a:t>法律</a:t>
            </a:r>
            <a:r>
              <a:rPr lang="ja-JP" altLang="en-US" sz="1150" dirty="0">
                <a:latin typeface="HG丸ｺﾞｼｯｸM-PRO" panose="020F0600000000000000" pitchFamily="50" charset="-128"/>
                <a:ea typeface="HG丸ｺﾞｼｯｸM-PRO" panose="020F0600000000000000" pitchFamily="50" charset="-128"/>
              </a:rPr>
              <a:t>の労働</a:t>
            </a:r>
            <a:r>
              <a:rPr lang="ja-JP" altLang="en-US" sz="1150" dirty="0" smtClean="0">
                <a:latin typeface="HG丸ｺﾞｼｯｸM-PRO" panose="020F0600000000000000" pitchFamily="50" charset="-128"/>
                <a:ea typeface="HG丸ｺﾞｼｯｸM-PRO" panose="020F0600000000000000" pitchFamily="50" charset="-128"/>
              </a:rPr>
              <a:t>契約</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申込み義務の対象となります。（</a:t>
            </a:r>
            <a:r>
              <a:rPr lang="ja-JP" altLang="en-US" sz="1150" dirty="0">
                <a:latin typeface="HG丸ｺﾞｼｯｸM-PRO" panose="020F0600000000000000" pitchFamily="50" charset="-128"/>
                <a:ea typeface="HG丸ｺﾞｼｯｸM-PRO" panose="020F0600000000000000" pitchFamily="50" charset="-128"/>
              </a:rPr>
              <a:t>労働契約申込みみなし制度の対象とはなりません</a:t>
            </a:r>
            <a:r>
              <a:rPr lang="ja-JP" altLang="en-US" sz="1150" dirty="0" smtClean="0">
                <a:latin typeface="HG丸ｺﾞｼｯｸM-PRO" panose="020F0600000000000000" pitchFamily="50" charset="-128"/>
                <a:ea typeface="HG丸ｺﾞｼｯｸM-PRO" panose="020F0600000000000000" pitchFamily="50" charset="-128"/>
              </a:rPr>
              <a:t>）</a:t>
            </a:r>
            <a:endParaRPr lang="ja-JP" altLang="en-US" sz="11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71692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1040</Words>
  <Application>Microsoft Office PowerPoint</Application>
  <PresentationFormat>A4 210 x 297 mm</PresentationFormat>
  <Paragraphs>261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67</cp:revision>
  <cp:lastPrinted>2015-09-10T12:24:17Z</cp:lastPrinted>
  <dcterms:created xsi:type="dcterms:W3CDTF">2015-09-09T04:08:19Z</dcterms:created>
  <dcterms:modified xsi:type="dcterms:W3CDTF">2015-09-11T01:33:02Z</dcterms:modified>
</cp:coreProperties>
</file>