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037" autoAdjust="0"/>
    <p:restoredTop sz="98801" autoAdjust="0"/>
  </p:normalViewPr>
  <p:slideViewPr>
    <p:cSldViewPr>
      <p:cViewPr varScale="1">
        <p:scale>
          <a:sx n="53" d="100"/>
          <a:sy n="53" d="100"/>
        </p:scale>
        <p:origin x="-558" y="-9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6A4B6024-76B8-444F-A543-CB7B52D9CB0B}" type="datetimeFigureOut">
              <a:rPr kumimoji="1" lang="ja-JP" altLang="en-US" smtClean="0"/>
              <a:t>2015/9/11</a:t>
            </a:fld>
            <a:endParaRPr kumimoji="1" lang="ja-JP" altLang="en-US"/>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24CECF9D-13CD-4234-A445-36F5E279BA06}" type="slidenum">
              <a:rPr kumimoji="1" lang="ja-JP" altLang="en-US" smtClean="0"/>
              <a:t>‹#›</a:t>
            </a:fld>
            <a:endParaRPr kumimoji="1" lang="ja-JP" altLang="en-US"/>
          </a:p>
        </p:txBody>
      </p:sp>
    </p:spTree>
    <p:extLst>
      <p:ext uri="{BB962C8B-B14F-4D97-AF65-F5344CB8AC3E}">
        <p14:creationId xmlns:p14="http://schemas.microsoft.com/office/powerpoint/2010/main" val="400911499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4CECF9D-13CD-4234-A445-36F5E279BA06}" type="slidenum">
              <a:rPr kumimoji="1" lang="ja-JP" altLang="en-US" smtClean="0"/>
              <a:t>4</a:t>
            </a:fld>
            <a:endParaRPr kumimoji="1" lang="ja-JP" altLang="en-US"/>
          </a:p>
        </p:txBody>
      </p:sp>
    </p:spTree>
    <p:extLst>
      <p:ext uri="{BB962C8B-B14F-4D97-AF65-F5344CB8AC3E}">
        <p14:creationId xmlns:p14="http://schemas.microsoft.com/office/powerpoint/2010/main" val="1769153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3C8A434-20D2-44A9-9964-833C2184BA4F}" type="datetimeFigureOut">
              <a:rPr kumimoji="1" lang="ja-JP" altLang="en-US" smtClean="0"/>
              <a:t>2015/9/11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63A81F7-62FE-41A6-9791-6BF7EC510F69}" type="slidenum">
              <a:rPr kumimoji="1" lang="ja-JP" altLang="en-US" smtClean="0"/>
              <a:t>‹#›</a:t>
            </a:fld>
            <a:endParaRPr kumimoji="1" lang="ja-JP" altLang="en-US"/>
          </a:p>
        </p:txBody>
      </p:sp>
    </p:spTree>
    <p:extLst>
      <p:ext uri="{BB962C8B-B14F-4D97-AF65-F5344CB8AC3E}">
        <p14:creationId xmlns:p14="http://schemas.microsoft.com/office/powerpoint/2010/main" val="2758433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C8A434-20D2-44A9-9964-833C2184BA4F}" type="datetimeFigureOut">
              <a:rPr kumimoji="1" lang="ja-JP" altLang="en-US" smtClean="0"/>
              <a:t>2015/9/11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63A81F7-62FE-41A6-9791-6BF7EC510F69}" type="slidenum">
              <a:rPr kumimoji="1" lang="ja-JP" altLang="en-US" smtClean="0"/>
              <a:t>‹#›</a:t>
            </a:fld>
            <a:endParaRPr kumimoji="1" lang="ja-JP" altLang="en-US"/>
          </a:p>
        </p:txBody>
      </p:sp>
    </p:spTree>
    <p:extLst>
      <p:ext uri="{BB962C8B-B14F-4D97-AF65-F5344CB8AC3E}">
        <p14:creationId xmlns:p14="http://schemas.microsoft.com/office/powerpoint/2010/main" val="3321180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C8A434-20D2-44A9-9964-833C2184BA4F}" type="datetimeFigureOut">
              <a:rPr kumimoji="1" lang="ja-JP" altLang="en-US" smtClean="0"/>
              <a:t>2015/9/11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63A81F7-62FE-41A6-9791-6BF7EC510F69}" type="slidenum">
              <a:rPr kumimoji="1" lang="ja-JP" altLang="en-US" smtClean="0"/>
              <a:t>‹#›</a:t>
            </a:fld>
            <a:endParaRPr kumimoji="1" lang="ja-JP" altLang="en-US"/>
          </a:p>
        </p:txBody>
      </p:sp>
    </p:spTree>
    <p:extLst>
      <p:ext uri="{BB962C8B-B14F-4D97-AF65-F5344CB8AC3E}">
        <p14:creationId xmlns:p14="http://schemas.microsoft.com/office/powerpoint/2010/main" val="245606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C8A434-20D2-44A9-9964-833C2184BA4F}" type="datetimeFigureOut">
              <a:rPr kumimoji="1" lang="ja-JP" altLang="en-US" smtClean="0"/>
              <a:t>2015/9/11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63A81F7-62FE-41A6-9791-6BF7EC510F69}" type="slidenum">
              <a:rPr kumimoji="1" lang="ja-JP" altLang="en-US" smtClean="0"/>
              <a:t>‹#›</a:t>
            </a:fld>
            <a:endParaRPr kumimoji="1" lang="ja-JP" altLang="en-US"/>
          </a:p>
        </p:txBody>
      </p:sp>
    </p:spTree>
    <p:extLst>
      <p:ext uri="{BB962C8B-B14F-4D97-AF65-F5344CB8AC3E}">
        <p14:creationId xmlns:p14="http://schemas.microsoft.com/office/powerpoint/2010/main" val="1582021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3C8A434-20D2-44A9-9964-833C2184BA4F}" type="datetimeFigureOut">
              <a:rPr kumimoji="1" lang="ja-JP" altLang="en-US" smtClean="0"/>
              <a:t>2015/9/11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63A81F7-62FE-41A6-9791-6BF7EC510F69}" type="slidenum">
              <a:rPr kumimoji="1" lang="ja-JP" altLang="en-US" smtClean="0"/>
              <a:t>‹#›</a:t>
            </a:fld>
            <a:endParaRPr kumimoji="1" lang="ja-JP" altLang="en-US"/>
          </a:p>
        </p:txBody>
      </p:sp>
    </p:spTree>
    <p:extLst>
      <p:ext uri="{BB962C8B-B14F-4D97-AF65-F5344CB8AC3E}">
        <p14:creationId xmlns:p14="http://schemas.microsoft.com/office/powerpoint/2010/main" val="2851806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3C8A434-20D2-44A9-9964-833C2184BA4F}" type="datetimeFigureOut">
              <a:rPr kumimoji="1" lang="ja-JP" altLang="en-US" smtClean="0"/>
              <a:t>2015/9/11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63A81F7-62FE-41A6-9791-6BF7EC510F69}" type="slidenum">
              <a:rPr kumimoji="1" lang="ja-JP" altLang="en-US" smtClean="0"/>
              <a:t>‹#›</a:t>
            </a:fld>
            <a:endParaRPr kumimoji="1" lang="ja-JP" altLang="en-US"/>
          </a:p>
        </p:txBody>
      </p:sp>
    </p:spTree>
    <p:extLst>
      <p:ext uri="{BB962C8B-B14F-4D97-AF65-F5344CB8AC3E}">
        <p14:creationId xmlns:p14="http://schemas.microsoft.com/office/powerpoint/2010/main" val="2901024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3C8A434-20D2-44A9-9964-833C2184BA4F}" type="datetimeFigureOut">
              <a:rPr kumimoji="1" lang="ja-JP" altLang="en-US" smtClean="0"/>
              <a:t>2015/9/11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63A81F7-62FE-41A6-9791-6BF7EC510F69}" type="slidenum">
              <a:rPr kumimoji="1" lang="ja-JP" altLang="en-US" smtClean="0"/>
              <a:t>‹#›</a:t>
            </a:fld>
            <a:endParaRPr kumimoji="1" lang="ja-JP" altLang="en-US"/>
          </a:p>
        </p:txBody>
      </p:sp>
    </p:spTree>
    <p:extLst>
      <p:ext uri="{BB962C8B-B14F-4D97-AF65-F5344CB8AC3E}">
        <p14:creationId xmlns:p14="http://schemas.microsoft.com/office/powerpoint/2010/main" val="2819630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3C8A434-20D2-44A9-9964-833C2184BA4F}" type="datetimeFigureOut">
              <a:rPr kumimoji="1" lang="ja-JP" altLang="en-US" smtClean="0"/>
              <a:t>2015/9/11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63A81F7-62FE-41A6-9791-6BF7EC510F69}" type="slidenum">
              <a:rPr kumimoji="1" lang="ja-JP" altLang="en-US" smtClean="0"/>
              <a:t>‹#›</a:t>
            </a:fld>
            <a:endParaRPr kumimoji="1" lang="ja-JP" altLang="en-US"/>
          </a:p>
        </p:txBody>
      </p:sp>
    </p:spTree>
    <p:extLst>
      <p:ext uri="{BB962C8B-B14F-4D97-AF65-F5344CB8AC3E}">
        <p14:creationId xmlns:p14="http://schemas.microsoft.com/office/powerpoint/2010/main" val="2562588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C8A434-20D2-44A9-9964-833C2184BA4F}" type="datetimeFigureOut">
              <a:rPr kumimoji="1" lang="ja-JP" altLang="en-US" smtClean="0"/>
              <a:t>2015/9/11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63A81F7-62FE-41A6-9791-6BF7EC510F69}" type="slidenum">
              <a:rPr kumimoji="1" lang="ja-JP" altLang="en-US" smtClean="0"/>
              <a:t>‹#›</a:t>
            </a:fld>
            <a:endParaRPr kumimoji="1" lang="ja-JP" altLang="en-US"/>
          </a:p>
        </p:txBody>
      </p:sp>
    </p:spTree>
    <p:extLst>
      <p:ext uri="{BB962C8B-B14F-4D97-AF65-F5344CB8AC3E}">
        <p14:creationId xmlns:p14="http://schemas.microsoft.com/office/powerpoint/2010/main" val="2952823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C8A434-20D2-44A9-9964-833C2184BA4F}" type="datetimeFigureOut">
              <a:rPr kumimoji="1" lang="ja-JP" altLang="en-US" smtClean="0"/>
              <a:t>2015/9/11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63A81F7-62FE-41A6-9791-6BF7EC510F69}" type="slidenum">
              <a:rPr kumimoji="1" lang="ja-JP" altLang="en-US" smtClean="0"/>
              <a:t>‹#›</a:t>
            </a:fld>
            <a:endParaRPr kumimoji="1" lang="ja-JP" altLang="en-US"/>
          </a:p>
        </p:txBody>
      </p:sp>
    </p:spTree>
    <p:extLst>
      <p:ext uri="{BB962C8B-B14F-4D97-AF65-F5344CB8AC3E}">
        <p14:creationId xmlns:p14="http://schemas.microsoft.com/office/powerpoint/2010/main" val="582731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C8A434-20D2-44A9-9964-833C2184BA4F}" type="datetimeFigureOut">
              <a:rPr kumimoji="1" lang="ja-JP" altLang="en-US" smtClean="0"/>
              <a:t>2015/9/11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63A81F7-62FE-41A6-9791-6BF7EC510F69}" type="slidenum">
              <a:rPr kumimoji="1" lang="ja-JP" altLang="en-US" smtClean="0"/>
              <a:t>‹#›</a:t>
            </a:fld>
            <a:endParaRPr kumimoji="1" lang="ja-JP" altLang="en-US"/>
          </a:p>
        </p:txBody>
      </p:sp>
    </p:spTree>
    <p:extLst>
      <p:ext uri="{BB962C8B-B14F-4D97-AF65-F5344CB8AC3E}">
        <p14:creationId xmlns:p14="http://schemas.microsoft.com/office/powerpoint/2010/main" val="506168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73C8A434-20D2-44A9-9964-833C2184BA4F}" type="datetimeFigureOut">
              <a:rPr kumimoji="1" lang="ja-JP" altLang="en-US" smtClean="0"/>
              <a:t>2015/9/11</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B63A81F7-62FE-41A6-9791-6BF7EC510F69}" type="slidenum">
              <a:rPr kumimoji="1" lang="ja-JP" altLang="en-US" smtClean="0"/>
              <a:t>‹#›</a:t>
            </a:fld>
            <a:endParaRPr kumimoji="1" lang="ja-JP" altLang="en-US"/>
          </a:p>
        </p:txBody>
      </p:sp>
    </p:spTree>
    <p:extLst>
      <p:ext uri="{BB962C8B-B14F-4D97-AF65-F5344CB8AC3E}">
        <p14:creationId xmlns:p14="http://schemas.microsoft.com/office/powerpoint/2010/main" val="1073401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9260" y="5729118"/>
            <a:ext cx="6779480" cy="3760386"/>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bwMode="white">
          <a:xfrm>
            <a:off x="565724" y="5529064"/>
            <a:ext cx="6031628" cy="400110"/>
          </a:xfrm>
          <a:prstGeom prst="rect">
            <a:avLst/>
          </a:prstGeom>
          <a:solidFill>
            <a:schemeClr val="bg1"/>
          </a:solidFill>
        </p:spPr>
        <p:txBody>
          <a:bodyPr wrap="square" rtlCol="0">
            <a:spAutoFit/>
          </a:bodyPr>
          <a:lstStyle/>
          <a:p>
            <a:r>
              <a:rPr lang="ja-JP" altLang="en-US" sz="2000" dirty="0" smtClean="0">
                <a:solidFill>
                  <a:schemeClr val="tx2"/>
                </a:solidFill>
                <a:latin typeface="ＤＦ特太ゴシック体" panose="020B0509000000000000" pitchFamily="49" charset="-128"/>
                <a:ea typeface="ＤＦ特太ゴシック体" panose="020B0509000000000000" pitchFamily="49" charset="-128"/>
              </a:rPr>
              <a:t> 労働者</a:t>
            </a:r>
            <a:r>
              <a:rPr lang="ja-JP" altLang="en-US" sz="2000" dirty="0">
                <a:solidFill>
                  <a:schemeClr val="tx2"/>
                </a:solidFill>
                <a:latin typeface="ＤＦ特太ゴシック体" panose="020B0509000000000000" pitchFamily="49" charset="-128"/>
                <a:ea typeface="ＤＦ特太ゴシック体" panose="020B0509000000000000" pitchFamily="49" charset="-128"/>
              </a:rPr>
              <a:t>派遣事業</a:t>
            </a:r>
            <a:r>
              <a:rPr lang="ja-JP" altLang="en-US" sz="2000" dirty="0" smtClean="0">
                <a:solidFill>
                  <a:schemeClr val="tx2"/>
                </a:solidFill>
                <a:latin typeface="ＤＦ特太ゴシック体" panose="020B0509000000000000" pitchFamily="49" charset="-128"/>
                <a:ea typeface="ＤＦ特太ゴシック体" panose="020B0509000000000000" pitchFamily="49" charset="-128"/>
              </a:rPr>
              <a:t>は許可制に一本化されます</a:t>
            </a:r>
            <a:endParaRPr kumimoji="1" lang="ja-JP" altLang="en-US" sz="2000" dirty="0">
              <a:solidFill>
                <a:schemeClr val="tx2"/>
              </a:solidFill>
              <a:latin typeface="ＤＦ特太ゴシック体" panose="020B0509000000000000" pitchFamily="49" charset="-128"/>
              <a:ea typeface="ＤＦ特太ゴシック体" panose="020B0509000000000000" pitchFamily="49" charset="-128"/>
            </a:endParaRPr>
          </a:p>
        </p:txBody>
      </p:sp>
      <p:sp>
        <p:nvSpPr>
          <p:cNvPr id="4" name="テキスト ボックス 3"/>
          <p:cNvSpPr txBox="1"/>
          <p:nvPr/>
        </p:nvSpPr>
        <p:spPr>
          <a:xfrm>
            <a:off x="218324" y="6001744"/>
            <a:ext cx="6600416" cy="800219"/>
          </a:xfrm>
          <a:prstGeom prst="rect">
            <a:avLst/>
          </a:prstGeom>
          <a:noFill/>
        </p:spPr>
        <p:txBody>
          <a:bodyPr wrap="square" rtlCol="0">
            <a:spAutoFit/>
          </a:bodyPr>
          <a:lstStyle/>
          <a:p>
            <a:r>
              <a:rPr lang="ja-JP" altLang="en-US" sz="1400" dirty="0">
                <a:latin typeface="HG丸ｺﾞｼｯｸM-PRO" panose="020F0600000000000000" pitchFamily="50" charset="-128"/>
                <a:ea typeface="HG丸ｺﾞｼｯｸM-PRO" panose="020F0600000000000000" pitchFamily="50" charset="-128"/>
              </a:rPr>
              <a:t>施行日以後、一般労働者派遣事業（許可制）／特定労働者派遣事業（届出制</a:t>
            </a:r>
            <a:r>
              <a:rPr lang="ja-JP" altLang="en-US" sz="1400" dirty="0" smtClean="0">
                <a:latin typeface="HG丸ｺﾞｼｯｸM-PRO" panose="020F0600000000000000" pitchFamily="50" charset="-128"/>
                <a:ea typeface="HG丸ｺﾞｼｯｸM-PRO" panose="020F0600000000000000" pitchFamily="50" charset="-128"/>
              </a:rPr>
              <a:t>）の</a:t>
            </a:r>
            <a:r>
              <a:rPr lang="ja-JP" altLang="en-US" sz="1400" dirty="0">
                <a:latin typeface="HG丸ｺﾞｼｯｸM-PRO" panose="020F0600000000000000" pitchFamily="50" charset="-128"/>
                <a:ea typeface="HG丸ｺﾞｼｯｸM-PRO" panose="020F0600000000000000" pitchFamily="50" charset="-128"/>
              </a:rPr>
              <a:t>区別は廃止され、すべて</a:t>
            </a:r>
            <a:r>
              <a:rPr lang="ja-JP" altLang="en-US" sz="1400" dirty="0" smtClean="0">
                <a:latin typeface="HG丸ｺﾞｼｯｸM-PRO" panose="020F0600000000000000" pitchFamily="50" charset="-128"/>
                <a:ea typeface="HG丸ｺﾞｼｯｸM-PRO" panose="020F0600000000000000" pitchFamily="50" charset="-128"/>
              </a:rPr>
              <a:t>の労働者派遣事業が許可制</a:t>
            </a:r>
            <a:r>
              <a:rPr lang="ja-JP" altLang="en-US" sz="1400" dirty="0">
                <a:latin typeface="HG丸ｺﾞｼｯｸM-PRO" panose="020F0600000000000000" pitchFamily="50" charset="-128"/>
                <a:ea typeface="HG丸ｺﾞｼｯｸM-PRO" panose="020F0600000000000000" pitchFamily="50" charset="-128"/>
              </a:rPr>
              <a:t>となります</a:t>
            </a:r>
            <a:r>
              <a:rPr lang="ja-JP" altLang="en-US" sz="1400" dirty="0" smtClean="0">
                <a:latin typeface="HG丸ｺﾞｼｯｸM-PRO" panose="020F0600000000000000" pitchFamily="50" charset="-128"/>
                <a:ea typeface="HG丸ｺﾞｼｯｸM-PRO" panose="020F0600000000000000" pitchFamily="50" charset="-128"/>
              </a:rPr>
              <a:t>。</a:t>
            </a:r>
            <a:endParaRPr lang="en-US" altLang="ja-JP" sz="1400" dirty="0" smtClean="0">
              <a:latin typeface="HG丸ｺﾞｼｯｸM-PRO" panose="020F0600000000000000" pitchFamily="50" charset="-128"/>
              <a:ea typeface="HG丸ｺﾞｼｯｸM-PRO" panose="020F0600000000000000" pitchFamily="50" charset="-128"/>
            </a:endParaRPr>
          </a:p>
          <a:p>
            <a:endParaRPr lang="en-US" altLang="ja-JP" sz="300" dirty="0" smtClean="0">
              <a:latin typeface="HG丸ｺﾞｼｯｸM-PRO" panose="020F0600000000000000" pitchFamily="50" charset="-128"/>
              <a:ea typeface="HG丸ｺﾞｼｯｸM-PRO" panose="020F0600000000000000" pitchFamily="50" charset="-128"/>
            </a:endParaRPr>
          </a:p>
          <a:p>
            <a:endParaRPr lang="en-US" altLang="ja-JP" sz="300" dirty="0" smtClean="0">
              <a:latin typeface="HG丸ｺﾞｼｯｸM-PRO" panose="020F0600000000000000" pitchFamily="50" charset="-128"/>
              <a:ea typeface="HG丸ｺﾞｼｯｸM-PRO" panose="020F0600000000000000" pitchFamily="50" charset="-128"/>
            </a:endParaRPr>
          </a:p>
          <a:p>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新たな許可基準については、省令や業務取扱要領等で規定されます。</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5" name="テキスト ボックス 4"/>
          <p:cNvSpPr txBox="1"/>
          <p:nvPr/>
        </p:nvSpPr>
        <p:spPr>
          <a:xfrm>
            <a:off x="275391" y="7214932"/>
            <a:ext cx="6476558" cy="461665"/>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施行日時点で特定労働者派遣事業を営んでいる方は、引き続き、３年間は</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「その事業の派遣労働者が常時雇用される労働者のみである事業」を営むことが可能です。</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9" name="正方形/長方形 8"/>
          <p:cNvSpPr/>
          <p:nvPr/>
        </p:nvSpPr>
        <p:spPr>
          <a:xfrm>
            <a:off x="218324" y="5555419"/>
            <a:ext cx="347400" cy="347400"/>
          </a:xfrm>
          <a:prstGeom prst="rect">
            <a:avLst/>
          </a:prstGeom>
          <a:solidFill>
            <a:schemeClr val="bg1">
              <a:lumMod val="75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p:cNvSpPr txBox="1"/>
          <p:nvPr/>
        </p:nvSpPr>
        <p:spPr>
          <a:xfrm>
            <a:off x="176001" y="5529064"/>
            <a:ext cx="432047" cy="400110"/>
          </a:xfrm>
          <a:prstGeom prst="rect">
            <a:avLst/>
          </a:prstGeom>
          <a:noFill/>
        </p:spPr>
        <p:txBody>
          <a:bodyPr wrap="square" rtlCol="0">
            <a:spAutoFit/>
          </a:bodyPr>
          <a:lstStyle/>
          <a:p>
            <a:pPr algn="ctr"/>
            <a:r>
              <a:rPr kumimoji="1" lang="ja-JP" altLang="en-US" sz="2000" dirty="0" smtClean="0">
                <a:solidFill>
                  <a:schemeClr val="tx2"/>
                </a:solidFill>
                <a:latin typeface="ＤＦ特太ゴシック体" panose="020B0509000000000000" pitchFamily="49" charset="-128"/>
                <a:ea typeface="ＤＦ特太ゴシック体" panose="020B0509000000000000" pitchFamily="49" charset="-128"/>
              </a:rPr>
              <a:t>１</a:t>
            </a:r>
            <a:endParaRPr kumimoji="1" lang="ja-JP" altLang="en-US" sz="2000" dirty="0">
              <a:solidFill>
                <a:schemeClr val="tx2"/>
              </a:solidFill>
              <a:latin typeface="ＤＦ特太ゴシック体" panose="020B0509000000000000" pitchFamily="49" charset="-128"/>
              <a:ea typeface="ＤＦ特太ゴシック体" panose="020B0509000000000000" pitchFamily="49" charset="-128"/>
            </a:endParaRPr>
          </a:p>
        </p:txBody>
      </p:sp>
      <p:grpSp>
        <p:nvGrpSpPr>
          <p:cNvPr id="23" name="グループ化 22"/>
          <p:cNvGrpSpPr/>
          <p:nvPr/>
        </p:nvGrpSpPr>
        <p:grpSpPr>
          <a:xfrm>
            <a:off x="201596" y="6917489"/>
            <a:ext cx="902811" cy="307777"/>
            <a:chOff x="-1954954" y="5336867"/>
            <a:chExt cx="902811" cy="307777"/>
          </a:xfrm>
        </p:grpSpPr>
        <p:sp>
          <p:nvSpPr>
            <p:cNvPr id="22" name="正方形/長方形 21"/>
            <p:cNvSpPr/>
            <p:nvPr/>
          </p:nvSpPr>
          <p:spPr>
            <a:xfrm>
              <a:off x="-1899592" y="5347203"/>
              <a:ext cx="792088" cy="287107"/>
            </a:xfrm>
            <a:prstGeom prst="rect">
              <a:avLst/>
            </a:prstGeom>
            <a:solidFill>
              <a:schemeClr val="bg1">
                <a:lumMod val="85000"/>
              </a:schemeClr>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正方形/長方形 20"/>
            <p:cNvSpPr/>
            <p:nvPr/>
          </p:nvSpPr>
          <p:spPr>
            <a:xfrm>
              <a:off x="-1954954" y="5336867"/>
              <a:ext cx="902811" cy="307777"/>
            </a:xfrm>
            <a:prstGeom prst="rect">
              <a:avLst/>
            </a:prstGeom>
          </p:spPr>
          <p:txBody>
            <a:bodyPr wrap="none">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経過措置</a:t>
              </a:r>
            </a:p>
          </p:txBody>
        </p:sp>
      </p:grpSp>
      <p:sp>
        <p:nvSpPr>
          <p:cNvPr id="24" name="テキスト ボックス 23"/>
          <p:cNvSpPr txBox="1"/>
          <p:nvPr/>
        </p:nvSpPr>
        <p:spPr>
          <a:xfrm>
            <a:off x="275391" y="8138262"/>
            <a:ext cx="6359925" cy="461665"/>
          </a:xfrm>
          <a:prstGeom prst="rect">
            <a:avLst/>
          </a:prstGeom>
          <a:noFill/>
        </p:spPr>
        <p:txBody>
          <a:bodyPr wrap="square" rtlCol="0">
            <a:spAutoFit/>
          </a:bodyPr>
          <a:lstStyle/>
          <a:p>
            <a:r>
              <a:rPr lang="ja-JP" altLang="en-US" sz="1200" dirty="0" smtClean="0">
                <a:latin typeface="HG丸ｺﾞｼｯｸM-PRO" panose="020F0600000000000000" pitchFamily="50" charset="-128"/>
                <a:ea typeface="HG丸ｺﾞｼｯｸM-PRO" panose="020F0600000000000000" pitchFamily="50" charset="-128"/>
              </a:rPr>
              <a:t>・施行日前にした許可・更新申請で、施行日時点でまだ決定がなされていないものは、　</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新法に基づく申請として扱われます。</a:t>
            </a:r>
            <a:endParaRPr lang="ja-JP" altLang="en-US" sz="1200" dirty="0">
              <a:latin typeface="HG丸ｺﾞｼｯｸM-PRO" panose="020F0600000000000000" pitchFamily="50" charset="-128"/>
              <a:ea typeface="HG丸ｺﾞｼｯｸM-PRO" panose="020F0600000000000000" pitchFamily="50" charset="-128"/>
            </a:endParaRPr>
          </a:p>
        </p:txBody>
      </p:sp>
      <p:sp>
        <p:nvSpPr>
          <p:cNvPr id="28" name="テキスト ボックス 27"/>
          <p:cNvSpPr txBox="1"/>
          <p:nvPr/>
        </p:nvSpPr>
        <p:spPr>
          <a:xfrm>
            <a:off x="275391" y="9066867"/>
            <a:ext cx="6465977" cy="276999"/>
          </a:xfrm>
          <a:prstGeom prst="rect">
            <a:avLst/>
          </a:prstGeom>
          <a:noFill/>
        </p:spPr>
        <p:txBody>
          <a:bodyPr wrap="square" rtlCol="0">
            <a:spAutoFit/>
          </a:bodyPr>
          <a:lstStyle/>
          <a:p>
            <a:r>
              <a:rPr lang="ja-JP" altLang="en-US" sz="1200" dirty="0" smtClean="0">
                <a:latin typeface="HG丸ｺﾞｼｯｸM-PRO" panose="020F0600000000000000" pitchFamily="50" charset="-128"/>
                <a:ea typeface="HG丸ｺﾞｼｯｸM-PRO" panose="020F0600000000000000" pitchFamily="50" charset="-128"/>
              </a:rPr>
              <a:t>・小規模事業主に対しては、新たな許可の申請に当たって、一定の配慮措置が設けられます。</a:t>
            </a:r>
            <a:endParaRPr lang="ja-JP" altLang="en-US" sz="1200" dirty="0">
              <a:latin typeface="HG丸ｺﾞｼｯｸM-PRO" panose="020F0600000000000000" pitchFamily="50" charset="-128"/>
              <a:ea typeface="HG丸ｺﾞｼｯｸM-PRO" panose="020F0600000000000000" pitchFamily="50" charset="-128"/>
            </a:endParaRPr>
          </a:p>
        </p:txBody>
      </p:sp>
      <p:grpSp>
        <p:nvGrpSpPr>
          <p:cNvPr id="29" name="グループ化 28"/>
          <p:cNvGrpSpPr/>
          <p:nvPr/>
        </p:nvGrpSpPr>
        <p:grpSpPr>
          <a:xfrm>
            <a:off x="201596" y="8769424"/>
            <a:ext cx="902811" cy="307777"/>
            <a:chOff x="-1954954" y="5336867"/>
            <a:chExt cx="902811" cy="307777"/>
          </a:xfrm>
        </p:grpSpPr>
        <p:sp>
          <p:nvSpPr>
            <p:cNvPr id="30" name="正方形/長方形 29"/>
            <p:cNvSpPr/>
            <p:nvPr/>
          </p:nvSpPr>
          <p:spPr>
            <a:xfrm>
              <a:off x="-1899592" y="5347203"/>
              <a:ext cx="792088" cy="287107"/>
            </a:xfrm>
            <a:prstGeom prst="rect">
              <a:avLst/>
            </a:prstGeom>
            <a:solidFill>
              <a:schemeClr val="bg1">
                <a:lumMod val="85000"/>
              </a:schemeClr>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正方形/長方形 30"/>
            <p:cNvSpPr/>
            <p:nvPr/>
          </p:nvSpPr>
          <p:spPr>
            <a:xfrm>
              <a:off x="-1954954" y="5336867"/>
              <a:ext cx="902811" cy="307777"/>
            </a:xfrm>
            <a:prstGeom prst="rect">
              <a:avLst/>
            </a:prstGeom>
          </p:spPr>
          <p:txBody>
            <a:bodyPr wrap="none">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配慮</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措置</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69" name="正方形/長方形 68"/>
          <p:cNvSpPr/>
          <p:nvPr/>
        </p:nvSpPr>
        <p:spPr bwMode="ltGray">
          <a:xfrm>
            <a:off x="120658" y="128464"/>
            <a:ext cx="6616685" cy="2633716"/>
          </a:xfrm>
          <a:prstGeom prst="rect">
            <a:avLst/>
          </a:prstGeom>
          <a:solidFill>
            <a:schemeClr val="accent1"/>
          </a:solidFill>
          <a:ln w="10795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p:cNvSpPr/>
          <p:nvPr/>
        </p:nvSpPr>
        <p:spPr bwMode="ltGray">
          <a:xfrm>
            <a:off x="273058" y="267010"/>
            <a:ext cx="6311885" cy="2356625"/>
          </a:xfrm>
          <a:prstGeom prst="rect">
            <a:avLst/>
          </a:prstGeom>
          <a:solidFill>
            <a:schemeClr val="bg1">
              <a:lumMod val="95000"/>
            </a:schemeClr>
          </a:solidFill>
          <a:ln w="1016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218324" y="644850"/>
            <a:ext cx="6533625" cy="584775"/>
          </a:xfrm>
          <a:prstGeom prst="rect">
            <a:avLst/>
          </a:prstGeom>
          <a:noFill/>
        </p:spPr>
        <p:txBody>
          <a:bodyPr wrap="square" rtlCol="0">
            <a:spAutoFit/>
          </a:bodyPr>
          <a:lstStyle/>
          <a:p>
            <a:pPr algn="ctr"/>
            <a:r>
              <a:rPr kumimoji="1" lang="ja-JP" altLang="en-US" sz="3200" dirty="0" smtClean="0">
                <a:latin typeface="HG丸ｺﾞｼｯｸM-PRO" panose="020F0600000000000000" pitchFamily="50" charset="-128"/>
                <a:ea typeface="HG丸ｺﾞｼｯｸM-PRO" panose="020F0600000000000000" pitchFamily="50" charset="-128"/>
              </a:rPr>
              <a:t>派遣元事業主の皆さまへ</a:t>
            </a:r>
            <a:endParaRPr kumimoji="1" lang="ja-JP" altLang="en-US" sz="3200" dirty="0">
              <a:latin typeface="HG丸ｺﾞｼｯｸM-PRO" panose="020F0600000000000000" pitchFamily="50" charset="-128"/>
              <a:ea typeface="HG丸ｺﾞｼｯｸM-PRO" panose="020F0600000000000000" pitchFamily="50" charset="-128"/>
            </a:endParaRPr>
          </a:p>
        </p:txBody>
      </p:sp>
      <p:sp>
        <p:nvSpPr>
          <p:cNvPr id="71" name="テキスト ボックス 70"/>
          <p:cNvSpPr txBox="1"/>
          <p:nvPr/>
        </p:nvSpPr>
        <p:spPr>
          <a:xfrm>
            <a:off x="218324" y="1445322"/>
            <a:ext cx="6533625" cy="830997"/>
          </a:xfrm>
          <a:prstGeom prst="rect">
            <a:avLst/>
          </a:prstGeom>
          <a:noFill/>
        </p:spPr>
        <p:txBody>
          <a:bodyPr wrap="square" rtlCol="0">
            <a:spAutoFit/>
          </a:bodyPr>
          <a:lstStyle/>
          <a:p>
            <a:pPr algn="ctr"/>
            <a:r>
              <a:rPr lang="ja-JP" altLang="en-US" sz="2000" dirty="0" smtClean="0">
                <a:latin typeface="HG丸ｺﾞｼｯｸM-PRO" panose="020F0600000000000000" pitchFamily="50" charset="-128"/>
                <a:ea typeface="HG丸ｺﾞｼｯｸM-PRO" panose="020F0600000000000000" pitchFamily="50" charset="-128"/>
              </a:rPr>
              <a:t>～平成</a:t>
            </a:r>
            <a:r>
              <a:rPr lang="en-US" altLang="ja-JP" sz="2000" dirty="0">
                <a:latin typeface="HG丸ｺﾞｼｯｸM-PRO" panose="020F0600000000000000" pitchFamily="50" charset="-128"/>
                <a:ea typeface="HG丸ｺﾞｼｯｸM-PRO" panose="020F0600000000000000" pitchFamily="50" charset="-128"/>
              </a:rPr>
              <a:t>27</a:t>
            </a:r>
            <a:r>
              <a:rPr lang="ja-JP" altLang="en-US" sz="2000" dirty="0">
                <a:latin typeface="HG丸ｺﾞｼｯｸM-PRO" panose="020F0600000000000000" pitchFamily="50" charset="-128"/>
                <a:ea typeface="HG丸ｺﾞｼｯｸM-PRO" panose="020F0600000000000000" pitchFamily="50" charset="-128"/>
              </a:rPr>
              <a:t>年労働者派遣法改正法が成立</a:t>
            </a:r>
            <a:r>
              <a:rPr lang="ja-JP" altLang="en-US" sz="2000" dirty="0" smtClean="0">
                <a:latin typeface="HG丸ｺﾞｼｯｸM-PRO" panose="020F0600000000000000" pitchFamily="50" charset="-128"/>
                <a:ea typeface="HG丸ｺﾞｼｯｸM-PRO" panose="020F0600000000000000" pitchFamily="50" charset="-128"/>
              </a:rPr>
              <a:t>しました～</a:t>
            </a:r>
            <a:endParaRPr lang="en-US" altLang="ja-JP" sz="2000" dirty="0" smtClean="0">
              <a:latin typeface="HG丸ｺﾞｼｯｸM-PRO" panose="020F0600000000000000" pitchFamily="50" charset="-128"/>
              <a:ea typeface="HG丸ｺﾞｼｯｸM-PRO" panose="020F0600000000000000" pitchFamily="50" charset="-128"/>
            </a:endParaRPr>
          </a:p>
          <a:p>
            <a:pPr algn="ctr"/>
            <a:endParaRPr lang="en-US" altLang="ja-JP" sz="800" dirty="0">
              <a:latin typeface="HG丸ｺﾞｼｯｸM-PRO" panose="020F0600000000000000" pitchFamily="50" charset="-128"/>
              <a:ea typeface="HG丸ｺﾞｼｯｸM-PRO" panose="020F0600000000000000" pitchFamily="50" charset="-128"/>
            </a:endParaRPr>
          </a:p>
          <a:p>
            <a:pPr algn="ctr"/>
            <a:r>
              <a:rPr lang="ja-JP" altLang="en-US" sz="2000" dirty="0" smtClean="0">
                <a:latin typeface="HG丸ｺﾞｼｯｸM-PRO" panose="020F0600000000000000" pitchFamily="50" charset="-128"/>
                <a:ea typeface="HG丸ｺﾞｼｯｸM-PRO" panose="020F0600000000000000" pitchFamily="50" charset="-128"/>
              </a:rPr>
              <a:t>施行日：平成</a:t>
            </a:r>
            <a:r>
              <a:rPr lang="en-US" altLang="ja-JP" sz="2000" dirty="0" smtClean="0">
                <a:latin typeface="HG丸ｺﾞｼｯｸM-PRO" panose="020F0600000000000000" pitchFamily="50" charset="-128"/>
                <a:ea typeface="HG丸ｺﾞｼｯｸM-PRO" panose="020F0600000000000000" pitchFamily="50" charset="-128"/>
              </a:rPr>
              <a:t>27</a:t>
            </a:r>
            <a:r>
              <a:rPr lang="ja-JP" altLang="en-US" sz="2000" dirty="0" smtClean="0">
                <a:latin typeface="HG丸ｺﾞｼｯｸM-PRO" panose="020F0600000000000000" pitchFamily="50" charset="-128"/>
                <a:ea typeface="HG丸ｺﾞｼｯｸM-PRO" panose="020F0600000000000000" pitchFamily="50" charset="-128"/>
              </a:rPr>
              <a:t>年９月</a:t>
            </a:r>
            <a:r>
              <a:rPr lang="en-US" altLang="ja-JP" sz="2000" dirty="0" smtClean="0">
                <a:latin typeface="HG丸ｺﾞｼｯｸM-PRO" panose="020F0600000000000000" pitchFamily="50" charset="-128"/>
                <a:ea typeface="HG丸ｺﾞｼｯｸM-PRO" panose="020F0600000000000000" pitchFamily="50" charset="-128"/>
              </a:rPr>
              <a:t>30</a:t>
            </a:r>
            <a:r>
              <a:rPr lang="ja-JP" altLang="en-US" sz="2000" dirty="0" smtClean="0">
                <a:latin typeface="HG丸ｺﾞｼｯｸM-PRO" panose="020F0600000000000000" pitchFamily="50" charset="-128"/>
                <a:ea typeface="HG丸ｺﾞｼｯｸM-PRO" panose="020F0600000000000000" pitchFamily="50" charset="-128"/>
              </a:rPr>
              <a:t>日</a:t>
            </a:r>
            <a:endParaRPr lang="ja-JP" altLang="en-US" sz="2000" dirty="0">
              <a:latin typeface="HG丸ｺﾞｼｯｸM-PRO" panose="020F0600000000000000" pitchFamily="50" charset="-128"/>
              <a:ea typeface="HG丸ｺﾞｼｯｸM-PRO" panose="020F0600000000000000" pitchFamily="50" charset="-128"/>
            </a:endParaRPr>
          </a:p>
        </p:txBody>
      </p:sp>
      <p:sp>
        <p:nvSpPr>
          <p:cNvPr id="72" name="テキスト ボックス 71"/>
          <p:cNvSpPr txBox="1"/>
          <p:nvPr/>
        </p:nvSpPr>
        <p:spPr>
          <a:xfrm>
            <a:off x="275391" y="7676597"/>
            <a:ext cx="6359925" cy="461665"/>
          </a:xfrm>
          <a:prstGeom prst="rect">
            <a:avLst/>
          </a:prstGeom>
          <a:noFill/>
        </p:spPr>
        <p:txBody>
          <a:bodyPr wrap="square" rtlCol="0">
            <a:spAutoFit/>
          </a:bodyPr>
          <a:lstStyle/>
          <a:p>
            <a:r>
              <a:rPr lang="ja-JP" altLang="en-US" sz="1200" dirty="0" smtClean="0">
                <a:latin typeface="HG丸ｺﾞｼｯｸM-PRO" panose="020F0600000000000000" pitchFamily="50" charset="-128"/>
                <a:ea typeface="HG丸ｺﾞｼｯｸM-PRO" panose="020F0600000000000000" pitchFamily="50" charset="-128"/>
              </a:rPr>
              <a:t>・施行日時点で一般労働者派遣事業を営んでいる方は、その許可の有効期間の間は、</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引き続き、事業を営むことが可能です。</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33" name="Text Box 42"/>
          <p:cNvSpPr txBox="1">
            <a:spLocks noChangeArrowheads="1"/>
          </p:cNvSpPr>
          <p:nvPr/>
        </p:nvSpPr>
        <p:spPr bwMode="auto">
          <a:xfrm>
            <a:off x="2325659" y="9574522"/>
            <a:ext cx="3966274" cy="324562"/>
          </a:xfrm>
          <a:prstGeom prst="rect">
            <a:avLst/>
          </a:prstGeom>
          <a:noFill/>
          <a:ln w="9525">
            <a:noFill/>
            <a:miter lim="800000"/>
            <a:headEnd/>
            <a:tailEnd/>
          </a:ln>
        </p:spPr>
        <p:txBody>
          <a:bodyPr wrap="square" lIns="34416" tIns="43708" rIns="34416" bIns="43708">
            <a:spAutoFit/>
          </a:bodyPr>
          <a:lstStyle/>
          <a:p>
            <a:pPr>
              <a:defRPr/>
            </a:pPr>
            <a:r>
              <a:rPr lang="ja-JP" altLang="en-US" sz="1500" spc="-18" dirty="0">
                <a:latin typeface="メイリオ" panose="020B0604030504040204" pitchFamily="50" charset="-128"/>
                <a:ea typeface="メイリオ" panose="020B0604030504040204" pitchFamily="50" charset="-128"/>
                <a:cs typeface="メイリオ" panose="020B0604030504040204" pitchFamily="50" charset="-128"/>
              </a:rPr>
              <a:t>厚生労働省・都道府県</a:t>
            </a:r>
            <a:r>
              <a:rPr lang="ja-JP" altLang="en-US" sz="1500" spc="-18" dirty="0" smtClean="0">
                <a:latin typeface="メイリオ" panose="020B0604030504040204" pitchFamily="50" charset="-128"/>
                <a:ea typeface="メイリオ" panose="020B0604030504040204" pitchFamily="50" charset="-128"/>
                <a:cs typeface="メイリオ" panose="020B0604030504040204" pitchFamily="50" charset="-128"/>
              </a:rPr>
              <a:t>労働局</a:t>
            </a:r>
            <a:endParaRPr lang="ja-JP" altLang="en-US" sz="1500" spc="-18"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4" name="図 30" descr="マーク最小.jpg"/>
          <p:cNvPicPr>
            <a:picLocks noChangeAspect="1"/>
          </p:cNvPicPr>
          <p:nvPr/>
        </p:nvPicPr>
        <p:blipFill>
          <a:blip r:embed="rId2" cstate="print"/>
          <a:srcRect/>
          <a:stretch>
            <a:fillRect/>
          </a:stretch>
        </p:blipFill>
        <p:spPr bwMode="auto">
          <a:xfrm>
            <a:off x="1988840" y="9561512"/>
            <a:ext cx="315631" cy="303057"/>
          </a:xfrm>
          <a:prstGeom prst="rect">
            <a:avLst/>
          </a:prstGeom>
          <a:noFill/>
          <a:ln w="9525">
            <a:noFill/>
            <a:miter lim="800000"/>
            <a:headEnd/>
            <a:tailEnd/>
          </a:ln>
        </p:spPr>
      </p:pic>
      <p:sp>
        <p:nvSpPr>
          <p:cNvPr id="26" name="テキスト ボックス 25"/>
          <p:cNvSpPr txBox="1"/>
          <p:nvPr/>
        </p:nvSpPr>
        <p:spPr>
          <a:xfrm>
            <a:off x="246983" y="2910642"/>
            <a:ext cx="6364034" cy="1754326"/>
          </a:xfrm>
          <a:prstGeom prst="rect">
            <a:avLst/>
          </a:prstGeom>
          <a:noFill/>
        </p:spPr>
        <p:txBody>
          <a:bodyPr wrap="square" rtlCol="0">
            <a:spAutoFit/>
          </a:bodyPr>
          <a:lstStyle/>
          <a:p>
            <a:pPr>
              <a:lnSpc>
                <a:spcPct val="150000"/>
              </a:lnSpc>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派遣労働という</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働き方</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および</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その利用</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は</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臨時的</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一時的なもの</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であることを原則とする</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という考え方</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のもと、常用</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代替を</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防止するとともに、派遣労働者のより一層の雇用の安定</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pc="-20" dirty="0" smtClean="0">
                <a:latin typeface="メイリオ" panose="020B0604030504040204" pitchFamily="50" charset="-128"/>
                <a:ea typeface="メイリオ" panose="020B0604030504040204" pitchFamily="50" charset="-128"/>
                <a:cs typeface="メイリオ" panose="020B0604030504040204" pitchFamily="50" charset="-128"/>
              </a:rPr>
              <a:t>キャリアアップ</a:t>
            </a:r>
            <a:r>
              <a:rPr lang="ja-JP" altLang="en-US" spc="-20" dirty="0">
                <a:latin typeface="メイリオ" panose="020B0604030504040204" pitchFamily="50" charset="-128"/>
                <a:ea typeface="メイリオ" panose="020B0604030504040204" pitchFamily="50" charset="-128"/>
                <a:cs typeface="メイリオ" panose="020B0604030504040204" pitchFamily="50" charset="-128"/>
              </a:rPr>
              <a:t>を図る</a:t>
            </a:r>
            <a:r>
              <a:rPr lang="ja-JP" altLang="en-US" spc="-20" dirty="0" smtClean="0">
                <a:latin typeface="メイリオ" panose="020B0604030504040204" pitchFamily="50" charset="-128"/>
                <a:ea typeface="メイリオ" panose="020B0604030504040204" pitchFamily="50" charset="-128"/>
                <a:cs typeface="メイリオ" panose="020B0604030504040204" pitchFamily="50" charset="-128"/>
              </a:rPr>
              <a:t>ため</a:t>
            </a:r>
            <a:r>
              <a:rPr lang="en-US" altLang="ja-JP" spc="-2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pc="-20" dirty="0" smtClean="0">
                <a:latin typeface="メイリオ" panose="020B0604030504040204" pitchFamily="50" charset="-128"/>
                <a:ea typeface="メイリオ" panose="020B0604030504040204" pitchFamily="50" charset="-128"/>
                <a:cs typeface="メイリオ" panose="020B0604030504040204" pitchFamily="50" charset="-128"/>
              </a:rPr>
              <a:t>労働者派遣法が改正されます</a:t>
            </a:r>
            <a:r>
              <a:rPr lang="en-US" altLang="ja-JP" spc="-2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pc="-2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p:cNvSpPr txBox="1"/>
          <p:nvPr/>
        </p:nvSpPr>
        <p:spPr>
          <a:xfrm>
            <a:off x="423767" y="4768318"/>
            <a:ext cx="6533625" cy="276999"/>
          </a:xfrm>
          <a:prstGeom prst="rect">
            <a:avLst/>
          </a:prstGeom>
          <a:noFill/>
        </p:spPr>
        <p:txBody>
          <a:bodyPr wrap="square" rtlCol="0">
            <a:spAutoFit/>
          </a:bodyPr>
          <a:lstStyle/>
          <a:p>
            <a:r>
              <a:rPr lang="ja-JP" altLang="en-US" sz="1200" dirty="0" smtClean="0">
                <a:latin typeface="HG丸ｺﾞｼｯｸM-PRO" panose="020F0600000000000000" pitchFamily="50" charset="-128"/>
                <a:ea typeface="HG丸ｺﾞｼｯｸM-PRO" panose="020F0600000000000000" pitchFamily="50" charset="-128"/>
              </a:rPr>
              <a:t>厚生労働省のホームページ</a:t>
            </a:r>
            <a:r>
              <a:rPr lang="ja-JP" altLang="en-US" sz="1200" dirty="0">
                <a:latin typeface="HG丸ｺﾞｼｯｸM-PRO" panose="020F0600000000000000" pitchFamily="50" charset="-128"/>
                <a:ea typeface="HG丸ｺﾞｼｯｸM-PRO" panose="020F0600000000000000" pitchFamily="50" charset="-128"/>
              </a:rPr>
              <a:t>に</a:t>
            </a:r>
            <a:r>
              <a:rPr lang="ja-JP" altLang="en-US" sz="1200" dirty="0" smtClean="0">
                <a:latin typeface="HG丸ｺﾞｼｯｸM-PRO" panose="020F0600000000000000" pitchFamily="50" charset="-128"/>
                <a:ea typeface="HG丸ｺﾞｼｯｸM-PRO" panose="020F0600000000000000" pitchFamily="50" charset="-128"/>
              </a:rPr>
              <a:t>、改正法に関する資料を随時掲載しています。</a:t>
            </a:r>
            <a:endParaRPr lang="en-US" altLang="ja-JP" sz="1200" dirty="0" smtClean="0">
              <a:latin typeface="HG丸ｺﾞｼｯｸM-PRO" panose="020F0600000000000000" pitchFamily="50" charset="-128"/>
              <a:ea typeface="HG丸ｺﾞｼｯｸM-PRO" panose="020F0600000000000000" pitchFamily="50" charset="-128"/>
            </a:endParaRPr>
          </a:p>
        </p:txBody>
      </p:sp>
      <p:grpSp>
        <p:nvGrpSpPr>
          <p:cNvPr id="27" name="グループ化 26"/>
          <p:cNvGrpSpPr/>
          <p:nvPr/>
        </p:nvGrpSpPr>
        <p:grpSpPr>
          <a:xfrm>
            <a:off x="3068960" y="5036605"/>
            <a:ext cx="3266811" cy="276999"/>
            <a:chOff x="3501008" y="4463107"/>
            <a:chExt cx="3266811" cy="276999"/>
          </a:xfrm>
        </p:grpSpPr>
        <p:sp>
          <p:nvSpPr>
            <p:cNvPr id="32" name="テキスト ボックス 31"/>
            <p:cNvSpPr txBox="1"/>
            <p:nvPr/>
          </p:nvSpPr>
          <p:spPr>
            <a:xfrm>
              <a:off x="3501008" y="4463107"/>
              <a:ext cx="2706620" cy="276999"/>
            </a:xfrm>
            <a:prstGeom prst="rect">
              <a:avLst/>
            </a:prstGeom>
            <a:noFill/>
            <a:ln>
              <a:solidFill>
                <a:schemeClr val="tx1">
                  <a:lumMod val="50000"/>
                  <a:lumOff val="50000"/>
                </a:schemeClr>
              </a:solidFill>
            </a:ln>
          </p:spPr>
          <p:txBody>
            <a:bodyPr wrap="square" rtlCol="0">
              <a:spAutoFit/>
            </a:bodyPr>
            <a:lstStyle/>
            <a:p>
              <a:r>
                <a:rPr lang="ja-JP" altLang="en-US" sz="1200" dirty="0" smtClean="0">
                  <a:latin typeface="HG丸ｺﾞｼｯｸM-PRO" panose="020F0600000000000000" pitchFamily="50" charset="-128"/>
                  <a:ea typeface="HG丸ｺﾞｼｯｸM-PRO" panose="020F0600000000000000" pitchFamily="50" charset="-128"/>
                </a:rPr>
                <a:t>労働者派遣法　平成</a:t>
              </a:r>
              <a:r>
                <a:rPr lang="en-US" altLang="ja-JP" sz="1200" dirty="0" smtClean="0">
                  <a:latin typeface="HG丸ｺﾞｼｯｸM-PRO" panose="020F0600000000000000" pitchFamily="50" charset="-128"/>
                  <a:ea typeface="HG丸ｺﾞｼｯｸM-PRO" panose="020F0600000000000000" pitchFamily="50" charset="-128"/>
                </a:rPr>
                <a:t>27</a:t>
              </a:r>
              <a:r>
                <a:rPr lang="ja-JP" altLang="en-US" sz="1200" dirty="0" smtClean="0">
                  <a:latin typeface="HG丸ｺﾞｼｯｸM-PRO" panose="020F0600000000000000" pitchFamily="50" charset="-128"/>
                  <a:ea typeface="HG丸ｺﾞｼｯｸM-PRO" panose="020F0600000000000000" pitchFamily="50" charset="-128"/>
                </a:rPr>
                <a:t>年改正</a:t>
              </a:r>
              <a:endParaRPr lang="en-US" altLang="ja-JP" sz="1200" dirty="0" smtClean="0">
                <a:latin typeface="HG丸ｺﾞｼｯｸM-PRO" panose="020F0600000000000000" pitchFamily="50" charset="-128"/>
                <a:ea typeface="HG丸ｺﾞｼｯｸM-PRO" panose="020F0600000000000000" pitchFamily="50" charset="-128"/>
              </a:endParaRPr>
            </a:p>
          </p:txBody>
        </p:sp>
        <p:sp>
          <p:nvSpPr>
            <p:cNvPr id="35" name="テキスト ボックス 34"/>
            <p:cNvSpPr txBox="1"/>
            <p:nvPr/>
          </p:nvSpPr>
          <p:spPr>
            <a:xfrm>
              <a:off x="6183633" y="4463107"/>
              <a:ext cx="584186" cy="276999"/>
            </a:xfrm>
            <a:prstGeom prst="rect">
              <a:avLst/>
            </a:prstGeom>
            <a:solidFill>
              <a:schemeClr val="bg2">
                <a:lumMod val="90000"/>
              </a:schemeClr>
            </a:solidFill>
            <a:ln>
              <a:solidFill>
                <a:schemeClr val="tx1">
                  <a:lumMod val="50000"/>
                  <a:lumOff val="50000"/>
                </a:schemeClr>
              </a:solidFill>
            </a:ln>
          </p:spPr>
          <p:txBody>
            <a:bodyPr wrap="square" rtlCol="0">
              <a:spAutoFit/>
            </a:bodyPr>
            <a:lstStyle/>
            <a:p>
              <a:pPr algn="ctr"/>
              <a:r>
                <a:rPr lang="ja-JP" altLang="en-US" sz="1200" dirty="0" smtClean="0">
                  <a:latin typeface="HG丸ｺﾞｼｯｸM-PRO" panose="020F0600000000000000" pitchFamily="50" charset="-128"/>
                  <a:ea typeface="HG丸ｺﾞｼｯｸM-PRO" panose="020F0600000000000000" pitchFamily="50" charset="-128"/>
                </a:rPr>
                <a:t>検索</a:t>
              </a:r>
              <a:endParaRPr lang="en-US" altLang="ja-JP" sz="1200" dirty="0" smtClean="0">
                <a:latin typeface="HG丸ｺﾞｼｯｸM-PRO" panose="020F0600000000000000" pitchFamily="50" charset="-128"/>
                <a:ea typeface="HG丸ｺﾞｼｯｸM-PRO" panose="020F0600000000000000" pitchFamily="50" charset="-128"/>
              </a:endParaRPr>
            </a:p>
          </p:txBody>
        </p:sp>
      </p:grpSp>
      <p:sp>
        <p:nvSpPr>
          <p:cNvPr id="36" name="正方形/長方形 35"/>
          <p:cNvSpPr/>
          <p:nvPr/>
        </p:nvSpPr>
        <p:spPr>
          <a:xfrm>
            <a:off x="5843873" y="9603323"/>
            <a:ext cx="1079387" cy="246221"/>
          </a:xfrm>
          <a:prstGeom prst="rect">
            <a:avLst/>
          </a:prstGeom>
        </p:spPr>
        <p:txBody>
          <a:bodyPr wrap="square">
            <a:spAutoFit/>
          </a:bodyPr>
          <a:lstStyle/>
          <a:p>
            <a:r>
              <a:rPr lang="en-US" altLang="ja-JP" sz="900" dirty="0" smtClean="0"/>
              <a:t>LL270911</a:t>
            </a:r>
            <a:r>
              <a:rPr lang="ja-JP" altLang="en-US" sz="900" dirty="0" smtClean="0"/>
              <a:t>　</a:t>
            </a:r>
            <a:r>
              <a:rPr lang="ja-JP" altLang="ja-JP" sz="900" dirty="0" smtClean="0">
                <a:latin typeface="+mn-ea"/>
              </a:rPr>
              <a:t>派</a:t>
            </a:r>
            <a:r>
              <a:rPr lang="ja-JP" altLang="en-US" sz="900" dirty="0" smtClean="0">
                <a:latin typeface="+mn-ea"/>
              </a:rPr>
              <a:t>需</a:t>
            </a:r>
            <a:r>
              <a:rPr lang="en-US" altLang="ja-JP" sz="1000" dirty="0" smtClean="0"/>
              <a:t>01</a:t>
            </a:r>
            <a:endParaRPr lang="ja-JP" altLang="ja-JP" sz="1000" dirty="0"/>
          </a:p>
        </p:txBody>
      </p:sp>
    </p:spTree>
    <p:extLst>
      <p:ext uri="{BB962C8B-B14F-4D97-AF65-F5344CB8AC3E}">
        <p14:creationId xmlns:p14="http://schemas.microsoft.com/office/powerpoint/2010/main" val="2659920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p:cNvSpPr/>
          <p:nvPr/>
        </p:nvSpPr>
        <p:spPr>
          <a:xfrm>
            <a:off x="39260" y="328517"/>
            <a:ext cx="6779480" cy="94320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bwMode="white">
          <a:xfrm>
            <a:off x="565724" y="128464"/>
            <a:ext cx="6031628" cy="400110"/>
          </a:xfrm>
          <a:prstGeom prst="rect">
            <a:avLst/>
          </a:prstGeom>
          <a:solidFill>
            <a:schemeClr val="bg1"/>
          </a:solidFill>
        </p:spPr>
        <p:txBody>
          <a:bodyPr wrap="square" rtlCol="0">
            <a:spAutoFit/>
          </a:bodyPr>
          <a:lstStyle/>
          <a:p>
            <a:r>
              <a:rPr kumimoji="1" lang="ja-JP" altLang="en-US" sz="2000" dirty="0" smtClean="0">
                <a:solidFill>
                  <a:schemeClr val="tx2"/>
                </a:solidFill>
                <a:latin typeface="ＤＦ特太ゴシック体" panose="020B0509000000000000" pitchFamily="49" charset="-128"/>
                <a:ea typeface="ＤＦ特太ゴシック体" panose="020B0509000000000000" pitchFamily="49" charset="-128"/>
              </a:rPr>
              <a:t> 期間制限のルールが変わります</a:t>
            </a:r>
            <a:endParaRPr kumimoji="1" lang="ja-JP" altLang="en-US" sz="2000" dirty="0">
              <a:solidFill>
                <a:schemeClr val="tx2"/>
              </a:solidFill>
              <a:latin typeface="ＤＦ特太ゴシック体" panose="020B0509000000000000" pitchFamily="49" charset="-128"/>
              <a:ea typeface="ＤＦ特太ゴシック体" panose="020B0509000000000000" pitchFamily="49" charset="-128"/>
            </a:endParaRPr>
          </a:p>
        </p:txBody>
      </p:sp>
      <p:sp>
        <p:nvSpPr>
          <p:cNvPr id="38" name="正方形/長方形 37"/>
          <p:cNvSpPr/>
          <p:nvPr/>
        </p:nvSpPr>
        <p:spPr>
          <a:xfrm>
            <a:off x="218324" y="154819"/>
            <a:ext cx="347400" cy="347400"/>
          </a:xfrm>
          <a:prstGeom prst="rect">
            <a:avLst/>
          </a:prstGeom>
          <a:solidFill>
            <a:schemeClr val="bg1">
              <a:lumMod val="75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テキスト ボックス 38"/>
          <p:cNvSpPr txBox="1"/>
          <p:nvPr/>
        </p:nvSpPr>
        <p:spPr>
          <a:xfrm>
            <a:off x="176001" y="128464"/>
            <a:ext cx="432047" cy="400110"/>
          </a:xfrm>
          <a:prstGeom prst="rect">
            <a:avLst/>
          </a:prstGeom>
          <a:noFill/>
        </p:spPr>
        <p:txBody>
          <a:bodyPr wrap="square" rtlCol="0">
            <a:spAutoFit/>
          </a:bodyPr>
          <a:lstStyle/>
          <a:p>
            <a:pPr algn="ctr"/>
            <a:r>
              <a:rPr kumimoji="1" lang="ja-JP" altLang="en-US" sz="2000" dirty="0" smtClean="0">
                <a:solidFill>
                  <a:schemeClr val="tx2"/>
                </a:solidFill>
                <a:latin typeface="ＤＦ特太ゴシック体" panose="020B0509000000000000" pitchFamily="49" charset="-128"/>
                <a:ea typeface="ＤＦ特太ゴシック体" panose="020B0509000000000000" pitchFamily="49" charset="-128"/>
              </a:rPr>
              <a:t>２</a:t>
            </a:r>
            <a:endParaRPr kumimoji="1" lang="ja-JP" altLang="en-US" sz="2000" dirty="0">
              <a:solidFill>
                <a:schemeClr val="tx2"/>
              </a:solidFill>
              <a:latin typeface="ＤＦ特太ゴシック体" panose="020B0509000000000000" pitchFamily="49" charset="-128"/>
              <a:ea typeface="ＤＦ特太ゴシック体" panose="020B0509000000000000" pitchFamily="49" charset="-128"/>
            </a:endParaRPr>
          </a:p>
        </p:txBody>
      </p:sp>
      <p:sp>
        <p:nvSpPr>
          <p:cNvPr id="40" name="テキスト ボックス 39"/>
          <p:cNvSpPr txBox="1"/>
          <p:nvPr/>
        </p:nvSpPr>
        <p:spPr>
          <a:xfrm>
            <a:off x="218324" y="608435"/>
            <a:ext cx="6533625" cy="523220"/>
          </a:xfrm>
          <a:prstGeom prst="rect">
            <a:avLst/>
          </a:prstGeom>
          <a:noFill/>
        </p:spPr>
        <p:txBody>
          <a:bodyPr wrap="square" rtlCol="0">
            <a:spAutoFit/>
          </a:bodyPr>
          <a:lstStyle/>
          <a:p>
            <a:r>
              <a:rPr kumimoji="1" lang="ja-JP" altLang="en-US" sz="1400" dirty="0" smtClean="0">
                <a:latin typeface="HG丸ｺﾞｼｯｸM-PRO" panose="020F0600000000000000" pitchFamily="50" charset="-128"/>
                <a:ea typeface="HG丸ｺﾞｼｯｸM-PRO" panose="020F0600000000000000" pitchFamily="50" charset="-128"/>
              </a:rPr>
              <a:t>現在の期間制限（いわゆる</a:t>
            </a:r>
            <a:r>
              <a:rPr kumimoji="1" lang="en-US" altLang="ja-JP" sz="1400" dirty="0" smtClean="0">
                <a:latin typeface="HG丸ｺﾞｼｯｸM-PRO" panose="020F0600000000000000" pitchFamily="50" charset="-128"/>
                <a:ea typeface="HG丸ｺﾞｼｯｸM-PRO" panose="020F0600000000000000" pitchFamily="50" charset="-128"/>
              </a:rPr>
              <a:t>26</a:t>
            </a:r>
            <a:r>
              <a:rPr kumimoji="1" lang="ja-JP" altLang="en-US" sz="1400" dirty="0" smtClean="0">
                <a:latin typeface="HG丸ｺﾞｼｯｸM-PRO" panose="020F0600000000000000" pitchFamily="50" charset="-128"/>
                <a:ea typeface="HG丸ｺﾞｼｯｸM-PRO" panose="020F0600000000000000" pitchFamily="50" charset="-128"/>
              </a:rPr>
              <a:t>業務以外の業務に対する労働者派遣について、　派遣期間の上限を原則１年（最長３年）とするもの）を見直します。</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41" name="角丸四角形 40"/>
          <p:cNvSpPr/>
          <p:nvPr/>
        </p:nvSpPr>
        <p:spPr bwMode="gray">
          <a:xfrm>
            <a:off x="210295" y="2262754"/>
            <a:ext cx="6437410" cy="2810177"/>
          </a:xfrm>
          <a:prstGeom prst="roundRect">
            <a:avLst/>
          </a:prstGeom>
          <a:solidFill>
            <a:schemeClr val="accent1">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332869" y="2719496"/>
            <a:ext cx="6264483" cy="984885"/>
          </a:xfrm>
          <a:prstGeom prst="rect">
            <a:avLst/>
          </a:prstGeom>
          <a:noFill/>
        </p:spPr>
        <p:txBody>
          <a:bodyPr wrap="square" rtlCol="0">
            <a:spAutoFit/>
          </a:bodyPr>
          <a:lstStyle/>
          <a:p>
            <a:r>
              <a:rPr lang="ja-JP" altLang="en-US" sz="1400" dirty="0">
                <a:latin typeface="HG丸ｺﾞｼｯｸM-PRO" panose="020F0600000000000000" pitchFamily="50" charset="-128"/>
                <a:ea typeface="HG丸ｺﾞｼｯｸM-PRO" panose="020F0600000000000000" pitchFamily="50" charset="-128"/>
              </a:rPr>
              <a:t>同一の派遣先の</a:t>
            </a:r>
            <a:r>
              <a:rPr lang="ja-JP" altLang="en-US" sz="1400" dirty="0" smtClean="0">
                <a:latin typeface="HG丸ｺﾞｼｯｸM-PRO" panose="020F0600000000000000" pitchFamily="50" charset="-128"/>
                <a:ea typeface="HG丸ｺﾞｼｯｸM-PRO" panose="020F0600000000000000" pitchFamily="50" charset="-128"/>
              </a:rPr>
              <a:t>事業所に</a:t>
            </a:r>
            <a:r>
              <a:rPr lang="ja-JP" altLang="en-US" sz="1400" dirty="0">
                <a:latin typeface="HG丸ｺﾞｼｯｸM-PRO" panose="020F0600000000000000" pitchFamily="50" charset="-128"/>
                <a:ea typeface="HG丸ｺﾞｼｯｸM-PRO" panose="020F0600000000000000" pitchFamily="50" charset="-128"/>
              </a:rPr>
              <a:t>対し</a:t>
            </a:r>
            <a:r>
              <a:rPr lang="ja-JP" altLang="en-US" sz="1400" dirty="0" smtClean="0">
                <a:latin typeface="HG丸ｺﾞｼｯｸM-PRO" panose="020F0600000000000000" pitchFamily="50" charset="-128"/>
                <a:ea typeface="HG丸ｺﾞｼｯｸM-PRO" panose="020F0600000000000000" pitchFamily="50" charset="-128"/>
              </a:rPr>
              <a:t>、派遣できる</a:t>
            </a:r>
            <a:r>
              <a:rPr lang="ja-JP" altLang="en-US" sz="1400" dirty="0">
                <a:latin typeface="HG丸ｺﾞｼｯｸM-PRO" panose="020F0600000000000000" pitchFamily="50" charset="-128"/>
                <a:ea typeface="HG丸ｺﾞｼｯｸM-PRO" panose="020F0600000000000000" pitchFamily="50" charset="-128"/>
              </a:rPr>
              <a:t>期間は、</a:t>
            </a:r>
            <a:r>
              <a:rPr lang="ja-JP" altLang="en-US" sz="1400" dirty="0" smtClean="0">
                <a:latin typeface="HG丸ｺﾞｼｯｸM-PRO" panose="020F0600000000000000" pitchFamily="50" charset="-128"/>
                <a:ea typeface="HG丸ｺﾞｼｯｸM-PRO" panose="020F0600000000000000" pitchFamily="50" charset="-128"/>
              </a:rPr>
              <a:t>原則、３年</a:t>
            </a:r>
            <a:r>
              <a:rPr lang="ja-JP" altLang="en-US" sz="1400" dirty="0">
                <a:latin typeface="HG丸ｺﾞｼｯｸM-PRO" panose="020F0600000000000000" pitchFamily="50" charset="-128"/>
                <a:ea typeface="HG丸ｺﾞｼｯｸM-PRO" panose="020F0600000000000000" pitchFamily="50" charset="-128"/>
              </a:rPr>
              <a:t>が限度となります</a:t>
            </a:r>
            <a:r>
              <a:rPr lang="ja-JP" altLang="en-US" sz="1400" dirty="0" smtClean="0">
                <a:latin typeface="HG丸ｺﾞｼｯｸM-PRO" panose="020F0600000000000000" pitchFamily="50" charset="-128"/>
                <a:ea typeface="HG丸ｺﾞｼｯｸM-PRO" panose="020F0600000000000000" pitchFamily="50" charset="-128"/>
              </a:rPr>
              <a:t>。</a:t>
            </a:r>
            <a:endParaRPr lang="en-US" altLang="ja-JP" sz="1400" dirty="0" smtClean="0">
              <a:latin typeface="HG丸ｺﾞｼｯｸM-PRO" panose="020F0600000000000000" pitchFamily="50" charset="-128"/>
              <a:ea typeface="HG丸ｺﾞｼｯｸM-PRO" panose="020F0600000000000000" pitchFamily="50" charset="-128"/>
            </a:endParaRPr>
          </a:p>
          <a:p>
            <a:endParaRPr kumimoji="1" lang="en-US" altLang="ja-JP" sz="6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派遣先が３年を超えて受け入れようとする場合は</a:t>
            </a:r>
            <a:r>
              <a:rPr lang="ja-JP" altLang="en-US" sz="1200" dirty="0" smtClean="0">
                <a:latin typeface="HG丸ｺﾞｼｯｸM-PRO" panose="020F0600000000000000" pitchFamily="50" charset="-128"/>
                <a:ea typeface="HG丸ｺﾞｼｯｸM-PRO" panose="020F0600000000000000" pitchFamily="50" charset="-128"/>
              </a:rPr>
              <a:t>、派遣先の過半数</a:t>
            </a:r>
            <a:r>
              <a:rPr lang="ja-JP" altLang="en-US" sz="1200" dirty="0">
                <a:latin typeface="HG丸ｺﾞｼｯｸM-PRO" panose="020F0600000000000000" pitchFamily="50" charset="-128"/>
                <a:ea typeface="HG丸ｺﾞｼｯｸM-PRO" panose="020F0600000000000000" pitchFamily="50" charset="-128"/>
              </a:rPr>
              <a:t>労働組合等から</a:t>
            </a:r>
            <a:r>
              <a:rPr lang="ja-JP" altLang="en-US" sz="1200" dirty="0" smtClean="0">
                <a:latin typeface="HG丸ｺﾞｼｯｸM-PRO" panose="020F0600000000000000" pitchFamily="50" charset="-128"/>
                <a:ea typeface="HG丸ｺﾞｼｯｸM-PRO" panose="020F0600000000000000" pitchFamily="50" charset="-128"/>
              </a:rPr>
              <a:t>の　意見を聴く必要があります</a:t>
            </a:r>
            <a:r>
              <a:rPr lang="ja-JP" altLang="en-US" sz="1200" dirty="0">
                <a:latin typeface="HG丸ｺﾞｼｯｸM-PRO" panose="020F0600000000000000" pitchFamily="50" charset="-128"/>
                <a:ea typeface="HG丸ｺﾞｼｯｸM-PRO" panose="020F0600000000000000" pitchFamily="50" charset="-128"/>
              </a:rPr>
              <a:t>（１回の意見聴取で延長できる期間は３年まで）</a:t>
            </a:r>
          </a:p>
        </p:txBody>
      </p:sp>
      <p:sp>
        <p:nvSpPr>
          <p:cNvPr id="43" name="テキスト ボックス 42"/>
          <p:cNvSpPr txBox="1"/>
          <p:nvPr/>
        </p:nvSpPr>
        <p:spPr>
          <a:xfrm>
            <a:off x="218324" y="9189106"/>
            <a:ext cx="6533625" cy="523220"/>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以下の方は、例外として期間制限の対象外となります。</a:t>
            </a:r>
            <a:endParaRPr kumimoji="1" lang="en-US" altLang="ja-JP" sz="1200" dirty="0" smtClean="0">
              <a:latin typeface="HG丸ｺﾞｼｯｸM-PRO" panose="020F0600000000000000" pitchFamily="50" charset="-128"/>
              <a:ea typeface="HG丸ｺﾞｼｯｸM-PRO" panose="020F0600000000000000" pitchFamily="50" charset="-128"/>
            </a:endParaRPr>
          </a:p>
          <a:p>
            <a:endParaRPr lang="en-US" altLang="ja-JP" sz="200" dirty="0" smtClean="0">
              <a:latin typeface="HG丸ｺﾞｼｯｸM-PRO" panose="020F0600000000000000" pitchFamily="50" charset="-128"/>
              <a:ea typeface="HG丸ｺﾞｼｯｸM-PRO" panose="020F0600000000000000" pitchFamily="50" charset="-128"/>
            </a:endParaRPr>
          </a:p>
          <a:p>
            <a:endParaRPr lang="en-US" altLang="ja-JP" sz="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・派遣元で無期雇用されている派遣労働者　　・</a:t>
            </a:r>
            <a:r>
              <a:rPr lang="en-US" altLang="ja-JP" sz="1200" dirty="0" smtClean="0">
                <a:latin typeface="HG丸ｺﾞｼｯｸM-PRO" panose="020F0600000000000000" pitchFamily="50" charset="-128"/>
                <a:ea typeface="HG丸ｺﾞｼｯｸM-PRO" panose="020F0600000000000000" pitchFamily="50" charset="-128"/>
              </a:rPr>
              <a:t>60</a:t>
            </a:r>
            <a:r>
              <a:rPr lang="ja-JP" altLang="en-US" sz="1200" dirty="0" smtClean="0">
                <a:latin typeface="HG丸ｺﾞｼｯｸM-PRO" panose="020F0600000000000000" pitchFamily="50" charset="-128"/>
                <a:ea typeface="HG丸ｺﾞｼｯｸM-PRO" panose="020F0600000000000000" pitchFamily="50" charset="-128"/>
              </a:rPr>
              <a:t>歳以上の派遣労働者　　など</a:t>
            </a:r>
            <a:endParaRPr lang="en-US" altLang="ja-JP" sz="1200" dirty="0" smtClean="0">
              <a:latin typeface="HG丸ｺﾞｼｯｸM-PRO" panose="020F0600000000000000" pitchFamily="50" charset="-128"/>
              <a:ea typeface="HG丸ｺﾞｼｯｸM-PRO" panose="020F0600000000000000" pitchFamily="50" charset="-128"/>
            </a:endParaRPr>
          </a:p>
        </p:txBody>
      </p:sp>
      <p:sp>
        <p:nvSpPr>
          <p:cNvPr id="45" name="角丸四角形 44"/>
          <p:cNvSpPr/>
          <p:nvPr/>
        </p:nvSpPr>
        <p:spPr>
          <a:xfrm>
            <a:off x="824072" y="3813318"/>
            <a:ext cx="5557256" cy="1151212"/>
          </a:xfrm>
          <a:prstGeom prst="roundRect">
            <a:avLst/>
          </a:prstGeom>
          <a:ln w="19050">
            <a:solidFill>
              <a:srgbClr val="00B050"/>
            </a:solidFill>
          </a:ln>
        </p:spPr>
        <p:style>
          <a:lnRef idx="2">
            <a:schemeClr val="accent6"/>
          </a:lnRef>
          <a:fillRef idx="1">
            <a:schemeClr val="lt1"/>
          </a:fillRef>
          <a:effectRef idx="0">
            <a:schemeClr val="accent6"/>
          </a:effectRef>
          <a:fontRef idx="minor">
            <a:schemeClr val="dk1"/>
          </a:fontRef>
        </p:style>
        <p:txBody>
          <a:bodyPr lIns="35953" tIns="45661" rIns="35953" bIns="45661" rtlCol="0" anchor="ctr"/>
          <a:lstStyle/>
          <a:p>
            <a:pPr algn="ctr"/>
            <a:endParaRPr lang="ja-JP" altLang="en-US">
              <a:solidFill>
                <a:prstClr val="black"/>
              </a:solidFill>
            </a:endParaRPr>
          </a:p>
        </p:txBody>
      </p:sp>
      <p:sp>
        <p:nvSpPr>
          <p:cNvPr id="46" name="右矢印 45"/>
          <p:cNvSpPr/>
          <p:nvPr/>
        </p:nvSpPr>
        <p:spPr>
          <a:xfrm>
            <a:off x="1458061" y="4152646"/>
            <a:ext cx="2340000" cy="368024"/>
          </a:xfrm>
          <a:prstGeom prst="rightArrow">
            <a:avLst/>
          </a:prstGeom>
          <a:solidFill>
            <a:srgbClr val="99FF66"/>
          </a:solidFill>
          <a:ln w="19050">
            <a:solidFill>
              <a:srgbClr val="339966"/>
            </a:solidFill>
          </a:ln>
        </p:spPr>
        <p:style>
          <a:lnRef idx="2">
            <a:schemeClr val="accent1">
              <a:shade val="50000"/>
            </a:schemeClr>
          </a:lnRef>
          <a:fillRef idx="1">
            <a:schemeClr val="accent1"/>
          </a:fillRef>
          <a:effectRef idx="0">
            <a:schemeClr val="accent1"/>
          </a:effectRef>
          <a:fontRef idx="minor">
            <a:schemeClr val="lt1"/>
          </a:fontRef>
        </p:style>
        <p:txBody>
          <a:bodyPr lIns="91321" tIns="45661" rIns="91321" bIns="45661" rtlCol="0" anchor="ctr"/>
          <a:lstStyle/>
          <a:p>
            <a:pPr algn="ctr"/>
            <a:endParaRPr lang="ja-JP" altLang="en-US" sz="1000" b="1" dirty="0">
              <a:solidFill>
                <a:prstClr val="black"/>
              </a:solidFill>
              <a:latin typeface="Arial" pitchFamily="34" charset="0"/>
              <a:cs typeface="Arial" pitchFamily="34" charset="0"/>
            </a:endParaRPr>
          </a:p>
        </p:txBody>
      </p:sp>
      <p:sp>
        <p:nvSpPr>
          <p:cNvPr id="47" name="角丸四角形 46"/>
          <p:cNvSpPr/>
          <p:nvPr/>
        </p:nvSpPr>
        <p:spPr>
          <a:xfrm>
            <a:off x="476672" y="4226924"/>
            <a:ext cx="540000" cy="324000"/>
          </a:xfrm>
          <a:prstGeom prst="roundRect">
            <a:avLst/>
          </a:prstGeom>
          <a:solidFill>
            <a:schemeClr val="bg2">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321" tIns="45661" rIns="91321" bIns="45661" rtlCol="0" anchor="ctr"/>
          <a:lstStyle/>
          <a:p>
            <a:pPr algn="ctr"/>
            <a:r>
              <a:rPr lang="ja-JP" altLang="en-US" sz="1000" dirty="0" smtClean="0">
                <a:solidFill>
                  <a:prstClr val="black"/>
                </a:solidFill>
                <a:latin typeface="HG丸ｺﾞｼｯｸM-PRO" pitchFamily="50" charset="-128"/>
                <a:ea typeface="HG丸ｺﾞｼｯｸM-PRO" pitchFamily="50" charset="-128"/>
              </a:rPr>
              <a:t>○○</a:t>
            </a:r>
            <a:endParaRPr lang="en-US" altLang="ja-JP" sz="1000" dirty="0" smtClean="0">
              <a:solidFill>
                <a:prstClr val="black"/>
              </a:solidFill>
              <a:latin typeface="HG丸ｺﾞｼｯｸM-PRO" pitchFamily="50" charset="-128"/>
              <a:ea typeface="HG丸ｺﾞｼｯｸM-PRO" pitchFamily="50" charset="-128"/>
            </a:endParaRPr>
          </a:p>
          <a:p>
            <a:pPr algn="ctr"/>
            <a:r>
              <a:rPr lang="ja-JP" altLang="en-US" sz="1000" dirty="0">
                <a:solidFill>
                  <a:prstClr val="black"/>
                </a:solidFill>
                <a:latin typeface="HG丸ｺﾞｼｯｸM-PRO" pitchFamily="50" charset="-128"/>
                <a:ea typeface="HG丸ｺﾞｼｯｸM-PRO" pitchFamily="50" charset="-128"/>
              </a:rPr>
              <a:t>支店</a:t>
            </a:r>
          </a:p>
        </p:txBody>
      </p:sp>
      <p:sp>
        <p:nvSpPr>
          <p:cNvPr id="48" name="テキスト ボックス 47"/>
          <p:cNvSpPr txBox="1"/>
          <p:nvPr/>
        </p:nvSpPr>
        <p:spPr>
          <a:xfrm>
            <a:off x="353010" y="3806973"/>
            <a:ext cx="411694" cy="261598"/>
          </a:xfrm>
          <a:prstGeom prst="rect">
            <a:avLst/>
          </a:prstGeom>
          <a:noFill/>
        </p:spPr>
        <p:txBody>
          <a:bodyPr wrap="square" lIns="91321" tIns="45661" rIns="91321" bIns="45661" rtlCol="0">
            <a:spAutoFit/>
          </a:bodyPr>
          <a:lstStyle/>
          <a:p>
            <a:r>
              <a:rPr lang="ja-JP" altLang="en-US" sz="1100" dirty="0">
                <a:solidFill>
                  <a:prstClr val="black"/>
                </a:solidFill>
              </a:rPr>
              <a:t>例</a:t>
            </a:r>
          </a:p>
        </p:txBody>
      </p:sp>
      <p:sp>
        <p:nvSpPr>
          <p:cNvPr id="49" name="テキスト ボックス 48"/>
          <p:cNvSpPr txBox="1"/>
          <p:nvPr/>
        </p:nvSpPr>
        <p:spPr>
          <a:xfrm>
            <a:off x="1528208" y="3884168"/>
            <a:ext cx="2348746" cy="261610"/>
          </a:xfrm>
          <a:prstGeom prst="rect">
            <a:avLst/>
          </a:prstGeom>
          <a:noFill/>
        </p:spPr>
        <p:txBody>
          <a:bodyPr wrap="square" lIns="91321" tIns="45661" rIns="91321" bIns="45661" rtlCol="0">
            <a:spAutoFit/>
          </a:bodyPr>
          <a:lstStyle/>
          <a:p>
            <a:pPr algn="ctr"/>
            <a:r>
              <a:rPr lang="ja-JP" altLang="en-US" sz="1100" dirty="0" smtClean="0">
                <a:solidFill>
                  <a:prstClr val="black"/>
                </a:solidFill>
              </a:rPr>
              <a:t>３年</a:t>
            </a:r>
            <a:endParaRPr lang="ja-JP" altLang="en-US" sz="1100" dirty="0">
              <a:solidFill>
                <a:prstClr val="black"/>
              </a:solidFill>
            </a:endParaRPr>
          </a:p>
        </p:txBody>
      </p:sp>
      <p:sp>
        <p:nvSpPr>
          <p:cNvPr id="50" name="角丸四角形 49"/>
          <p:cNvSpPr/>
          <p:nvPr/>
        </p:nvSpPr>
        <p:spPr>
          <a:xfrm>
            <a:off x="1144289" y="3884168"/>
            <a:ext cx="306503" cy="903821"/>
          </a:xfrm>
          <a:prstGeom prst="roundRect">
            <a:avLst/>
          </a:prstGeom>
          <a:ln w="19050">
            <a:solidFill>
              <a:srgbClr val="0033CC"/>
            </a:solidFill>
          </a:ln>
        </p:spPr>
        <p:style>
          <a:lnRef idx="2">
            <a:schemeClr val="accent2"/>
          </a:lnRef>
          <a:fillRef idx="1">
            <a:schemeClr val="lt1"/>
          </a:fillRef>
          <a:effectRef idx="0">
            <a:schemeClr val="accent2"/>
          </a:effectRef>
          <a:fontRef idx="minor">
            <a:schemeClr val="dk1"/>
          </a:fontRef>
        </p:style>
        <p:txBody>
          <a:bodyPr vert="eaVert" lIns="91321" tIns="45661" rIns="91321" bIns="45661" rtlCol="0" anchor="ctr"/>
          <a:lstStyle/>
          <a:p>
            <a:pPr algn="ctr"/>
            <a:r>
              <a:rPr lang="ja-JP" altLang="en-US" sz="1000" dirty="0" smtClean="0">
                <a:solidFill>
                  <a:prstClr val="black"/>
                </a:solidFill>
                <a:latin typeface="Arial" pitchFamily="34" charset="0"/>
                <a:cs typeface="Arial" pitchFamily="34" charset="0"/>
              </a:rPr>
              <a:t>受入</a:t>
            </a:r>
            <a:r>
              <a:rPr lang="ja-JP" altLang="en-US" sz="1000" dirty="0">
                <a:solidFill>
                  <a:prstClr val="black"/>
                </a:solidFill>
                <a:latin typeface="Arial" pitchFamily="34" charset="0"/>
                <a:cs typeface="Arial" pitchFamily="34" charset="0"/>
              </a:rPr>
              <a:t>開始</a:t>
            </a:r>
          </a:p>
        </p:txBody>
      </p:sp>
      <p:cxnSp>
        <p:nvCxnSpPr>
          <p:cNvPr id="51" name="直線コネクタ 50"/>
          <p:cNvCxnSpPr/>
          <p:nvPr/>
        </p:nvCxnSpPr>
        <p:spPr>
          <a:xfrm flipH="1">
            <a:off x="3802108" y="3776924"/>
            <a:ext cx="532" cy="1224000"/>
          </a:xfrm>
          <a:prstGeom prst="line">
            <a:avLst/>
          </a:prstGeom>
          <a:ln w="19050">
            <a:prstDash val="sysDot"/>
          </a:ln>
        </p:spPr>
        <p:style>
          <a:lnRef idx="1">
            <a:schemeClr val="dk1"/>
          </a:lnRef>
          <a:fillRef idx="0">
            <a:schemeClr val="dk1"/>
          </a:fillRef>
          <a:effectRef idx="0">
            <a:schemeClr val="dk1"/>
          </a:effectRef>
          <a:fontRef idx="minor">
            <a:schemeClr val="tx1"/>
          </a:fontRef>
        </p:style>
      </p:cxnSp>
      <p:cxnSp>
        <p:nvCxnSpPr>
          <p:cNvPr id="52" name="直線矢印コネクタ 51"/>
          <p:cNvCxnSpPr/>
          <p:nvPr/>
        </p:nvCxnSpPr>
        <p:spPr>
          <a:xfrm>
            <a:off x="1458061" y="3929301"/>
            <a:ext cx="234000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pic>
        <p:nvPicPr>
          <p:cNvPr id="53" name="Picture 6" descr="http://kids.wanpug.com/illust/illust3513.png"/>
          <p:cNvPicPr>
            <a:picLocks noChangeAspect="1" noChangeArrowheads="1"/>
          </p:cNvPicPr>
          <p:nvPr/>
        </p:nvPicPr>
        <p:blipFill>
          <a:blip r:embed="rId2" cstate="print"/>
          <a:srcRect/>
          <a:stretch>
            <a:fillRect/>
          </a:stretch>
        </p:blipFill>
        <p:spPr bwMode="auto">
          <a:xfrm>
            <a:off x="1402695" y="4077218"/>
            <a:ext cx="362003" cy="490378"/>
          </a:xfrm>
          <a:prstGeom prst="rect">
            <a:avLst/>
          </a:prstGeom>
          <a:noFill/>
        </p:spPr>
      </p:pic>
      <p:sp>
        <p:nvSpPr>
          <p:cNvPr id="54" name="右矢印 53"/>
          <p:cNvSpPr/>
          <p:nvPr/>
        </p:nvSpPr>
        <p:spPr>
          <a:xfrm>
            <a:off x="3802666" y="4152646"/>
            <a:ext cx="2340000" cy="368024"/>
          </a:xfrm>
          <a:prstGeom prst="rightArrow">
            <a:avLst/>
          </a:prstGeom>
          <a:solidFill>
            <a:srgbClr val="99FF66"/>
          </a:solidFill>
          <a:ln w="19050">
            <a:solidFill>
              <a:srgbClr val="339966"/>
            </a:solidFill>
          </a:ln>
        </p:spPr>
        <p:style>
          <a:lnRef idx="2">
            <a:schemeClr val="accent1">
              <a:shade val="50000"/>
            </a:schemeClr>
          </a:lnRef>
          <a:fillRef idx="1">
            <a:schemeClr val="accent1"/>
          </a:fillRef>
          <a:effectRef idx="0">
            <a:schemeClr val="accent1"/>
          </a:effectRef>
          <a:fontRef idx="minor">
            <a:schemeClr val="lt1"/>
          </a:fontRef>
        </p:style>
        <p:txBody>
          <a:bodyPr lIns="91321" tIns="45661" rIns="91321" bIns="45661" rtlCol="0" anchor="ctr"/>
          <a:lstStyle/>
          <a:p>
            <a:pPr algn="ctr"/>
            <a:endParaRPr lang="ja-JP" altLang="en-US" sz="1000" b="1" dirty="0">
              <a:solidFill>
                <a:prstClr val="black"/>
              </a:solidFill>
              <a:latin typeface="Arial" pitchFamily="34" charset="0"/>
              <a:cs typeface="Arial" pitchFamily="34" charset="0"/>
            </a:endParaRPr>
          </a:p>
        </p:txBody>
      </p:sp>
      <p:sp>
        <p:nvSpPr>
          <p:cNvPr id="55" name="テキスト ボックス 54"/>
          <p:cNvSpPr txBox="1"/>
          <p:nvPr/>
        </p:nvSpPr>
        <p:spPr>
          <a:xfrm>
            <a:off x="3802666" y="3884168"/>
            <a:ext cx="2348746" cy="261610"/>
          </a:xfrm>
          <a:prstGeom prst="rect">
            <a:avLst/>
          </a:prstGeom>
          <a:noFill/>
        </p:spPr>
        <p:txBody>
          <a:bodyPr wrap="square" lIns="91321" tIns="45661" rIns="91321" bIns="45661" rtlCol="0">
            <a:spAutoFit/>
          </a:bodyPr>
          <a:lstStyle/>
          <a:p>
            <a:pPr algn="ctr"/>
            <a:r>
              <a:rPr lang="ja-JP" altLang="en-US" sz="1100" dirty="0" smtClean="0">
                <a:solidFill>
                  <a:prstClr val="black"/>
                </a:solidFill>
              </a:rPr>
              <a:t>３年</a:t>
            </a:r>
            <a:endParaRPr lang="ja-JP" altLang="en-US" sz="1100" dirty="0">
              <a:solidFill>
                <a:prstClr val="black"/>
              </a:solidFill>
            </a:endParaRPr>
          </a:p>
        </p:txBody>
      </p:sp>
      <p:cxnSp>
        <p:nvCxnSpPr>
          <p:cNvPr id="56" name="直線矢印コネクタ 55"/>
          <p:cNvCxnSpPr/>
          <p:nvPr/>
        </p:nvCxnSpPr>
        <p:spPr>
          <a:xfrm>
            <a:off x="3802108" y="3929301"/>
            <a:ext cx="234000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57" name="直線コネクタ 56"/>
          <p:cNvCxnSpPr/>
          <p:nvPr/>
        </p:nvCxnSpPr>
        <p:spPr>
          <a:xfrm flipH="1">
            <a:off x="6141576" y="3776924"/>
            <a:ext cx="532" cy="1224000"/>
          </a:xfrm>
          <a:prstGeom prst="line">
            <a:avLst/>
          </a:prstGeom>
          <a:ln w="19050">
            <a:prstDash val="sysDot"/>
          </a:ln>
        </p:spPr>
        <p:style>
          <a:lnRef idx="1">
            <a:schemeClr val="dk1"/>
          </a:lnRef>
          <a:fillRef idx="0">
            <a:schemeClr val="dk1"/>
          </a:fillRef>
          <a:effectRef idx="0">
            <a:schemeClr val="dk1"/>
          </a:effectRef>
          <a:fontRef idx="minor">
            <a:schemeClr val="tx1"/>
          </a:fontRef>
        </p:style>
      </p:cxnSp>
      <p:sp>
        <p:nvSpPr>
          <p:cNvPr id="58" name="角丸四角形 57"/>
          <p:cNvSpPr/>
          <p:nvPr/>
        </p:nvSpPr>
        <p:spPr>
          <a:xfrm>
            <a:off x="3127879" y="3886325"/>
            <a:ext cx="405894" cy="1005197"/>
          </a:xfrm>
          <a:prstGeom prst="roundRect">
            <a:avLst/>
          </a:prstGeom>
          <a:ln w="19050">
            <a:solidFill>
              <a:srgbClr val="0033CC"/>
            </a:solidFill>
          </a:ln>
        </p:spPr>
        <p:style>
          <a:lnRef idx="2">
            <a:schemeClr val="accent2"/>
          </a:lnRef>
          <a:fillRef idx="1">
            <a:schemeClr val="lt1"/>
          </a:fillRef>
          <a:effectRef idx="0">
            <a:schemeClr val="accent2"/>
          </a:effectRef>
          <a:fontRef idx="minor">
            <a:schemeClr val="dk1"/>
          </a:fontRef>
        </p:style>
        <p:txBody>
          <a:bodyPr vert="eaVert" lIns="91321" tIns="45661" rIns="91321" bIns="45661" rtlCol="0" anchor="ctr"/>
          <a:lstStyle/>
          <a:p>
            <a:pPr algn="ctr"/>
            <a:r>
              <a:rPr lang="ja-JP" altLang="en-US" sz="900" dirty="0">
                <a:solidFill>
                  <a:prstClr val="black"/>
                </a:solidFill>
                <a:latin typeface="Arial" pitchFamily="34" charset="0"/>
                <a:cs typeface="Arial" pitchFamily="34" charset="0"/>
              </a:rPr>
              <a:t>過半数組合等</a:t>
            </a:r>
            <a:r>
              <a:rPr lang="ja-JP" altLang="en-US" sz="900" dirty="0" smtClean="0">
                <a:solidFill>
                  <a:prstClr val="black"/>
                </a:solidFill>
                <a:latin typeface="Arial" pitchFamily="34" charset="0"/>
                <a:cs typeface="Arial" pitchFamily="34" charset="0"/>
              </a:rPr>
              <a:t>への</a:t>
            </a:r>
            <a:r>
              <a:rPr lang="ja-JP" altLang="en-US" sz="900" dirty="0">
                <a:solidFill>
                  <a:prstClr val="black"/>
                </a:solidFill>
                <a:latin typeface="Arial" pitchFamily="34" charset="0"/>
                <a:cs typeface="Arial" pitchFamily="34" charset="0"/>
              </a:rPr>
              <a:t>意見</a:t>
            </a:r>
            <a:r>
              <a:rPr lang="ja-JP" altLang="en-US" sz="900" dirty="0" smtClean="0">
                <a:solidFill>
                  <a:prstClr val="black"/>
                </a:solidFill>
                <a:latin typeface="Arial" pitchFamily="34" charset="0"/>
                <a:cs typeface="Arial" pitchFamily="34" charset="0"/>
              </a:rPr>
              <a:t>聴取</a:t>
            </a:r>
            <a:endParaRPr lang="ja-JP" altLang="en-US" sz="900" dirty="0">
              <a:solidFill>
                <a:prstClr val="black"/>
              </a:solidFill>
              <a:latin typeface="Arial" pitchFamily="34" charset="0"/>
              <a:cs typeface="Arial" pitchFamily="34" charset="0"/>
            </a:endParaRPr>
          </a:p>
        </p:txBody>
      </p:sp>
      <p:pic>
        <p:nvPicPr>
          <p:cNvPr id="59" name="Picture 2" descr="http://kids.wanpug.com/illust/illust614.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88040" y="4082138"/>
            <a:ext cx="346346" cy="489600"/>
          </a:xfrm>
          <a:prstGeom prst="rect">
            <a:avLst/>
          </a:prstGeom>
          <a:noFill/>
          <a:extLst>
            <a:ext uri="{909E8E84-426E-40DD-AFC4-6F175D3DCCD1}">
              <a14:hiddenFill xmlns:a14="http://schemas.microsoft.com/office/drawing/2010/main">
                <a:solidFill>
                  <a:srgbClr val="FFFFFF"/>
                </a:solidFill>
              </a14:hiddenFill>
            </a:ext>
          </a:extLst>
        </p:spPr>
      </p:pic>
      <p:sp>
        <p:nvSpPr>
          <p:cNvPr id="60" name="テキスト ボックス 59"/>
          <p:cNvSpPr txBox="1"/>
          <p:nvPr/>
        </p:nvSpPr>
        <p:spPr>
          <a:xfrm>
            <a:off x="332869" y="2358114"/>
            <a:ext cx="6192261" cy="338554"/>
          </a:xfrm>
          <a:prstGeom prst="rect">
            <a:avLst/>
          </a:prstGeom>
          <a:noFill/>
        </p:spPr>
        <p:txBody>
          <a:bodyPr wrap="square" rtlCol="0">
            <a:spAutoFit/>
          </a:bodyPr>
          <a:lstStyle/>
          <a:p>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① 派遣先事業所単位の期間制限</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角丸四角形 64"/>
          <p:cNvSpPr/>
          <p:nvPr/>
        </p:nvSpPr>
        <p:spPr bwMode="gray">
          <a:xfrm>
            <a:off x="210295" y="5194038"/>
            <a:ext cx="6437410" cy="3913206"/>
          </a:xfrm>
          <a:prstGeom prst="roundRect">
            <a:avLst>
              <a:gd name="adj" fmla="val 9874"/>
            </a:avLst>
          </a:prstGeom>
          <a:solidFill>
            <a:schemeClr val="accent1">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テキスト ボックス 65"/>
          <p:cNvSpPr txBox="1"/>
          <p:nvPr/>
        </p:nvSpPr>
        <p:spPr>
          <a:xfrm>
            <a:off x="332869" y="5650780"/>
            <a:ext cx="6192261" cy="800219"/>
          </a:xfrm>
          <a:prstGeom prst="rect">
            <a:avLst/>
          </a:prstGeom>
          <a:noFill/>
        </p:spPr>
        <p:txBody>
          <a:bodyPr wrap="square" rtlCol="0">
            <a:spAutoFit/>
          </a:bodyPr>
          <a:lstStyle/>
          <a:p>
            <a:r>
              <a:rPr lang="ja-JP" altLang="en-US" sz="1400" dirty="0" smtClean="0">
                <a:latin typeface="HG丸ｺﾞｼｯｸM-PRO" panose="020F0600000000000000" pitchFamily="50" charset="-128"/>
                <a:ea typeface="HG丸ｺﾞｼｯｸM-PRO" panose="020F0600000000000000" pitchFamily="50" charset="-128"/>
              </a:rPr>
              <a:t>同一の派遣労働者を、派遣先の事業所における同一の組織単位</a:t>
            </a:r>
            <a:r>
              <a:rPr lang="ja-JP" altLang="en-US" sz="800" dirty="0" smtClean="0">
                <a:latin typeface="HG丸ｺﾞｼｯｸM-PRO" panose="020F0600000000000000" pitchFamily="50" charset="-128"/>
                <a:ea typeface="HG丸ｺﾞｼｯｸM-PRO" panose="020F0600000000000000" pitchFamily="50" charset="-128"/>
              </a:rPr>
              <a:t>（</a:t>
            </a:r>
            <a:r>
              <a:rPr lang="en-US" altLang="ja-JP" sz="800" dirty="0" smtClean="0">
                <a:latin typeface="HG丸ｺﾞｼｯｸM-PRO" panose="020F0600000000000000" pitchFamily="50" charset="-128"/>
                <a:ea typeface="HG丸ｺﾞｼｯｸM-PRO" panose="020F0600000000000000" pitchFamily="50" charset="-128"/>
              </a:rPr>
              <a:t>※</a:t>
            </a:r>
            <a:r>
              <a:rPr lang="ja-JP" altLang="en-US" sz="8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に対し　派遣できる期間は、原則、３年が限度となります。</a:t>
            </a:r>
            <a:endParaRPr lang="en-US" altLang="ja-JP" sz="1400" dirty="0" smtClean="0">
              <a:latin typeface="HG丸ｺﾞｼｯｸM-PRO" panose="020F0600000000000000" pitchFamily="50" charset="-128"/>
              <a:ea typeface="HG丸ｺﾞｼｯｸM-PRO" panose="020F0600000000000000" pitchFamily="50" charset="-128"/>
            </a:endParaRPr>
          </a:p>
          <a:p>
            <a:endParaRPr kumimoji="1" lang="en-US" altLang="ja-JP" sz="600" dirty="0" smtClean="0">
              <a:latin typeface="HG丸ｺﾞｼｯｸM-PRO" panose="020F0600000000000000" pitchFamily="50" charset="-128"/>
              <a:ea typeface="HG丸ｺﾞｼｯｸM-PRO" panose="020F0600000000000000" pitchFamily="50" charset="-128"/>
            </a:endParaRPr>
          </a:p>
          <a:p>
            <a:r>
              <a:rPr kumimoji="1" lang="en-US" altLang="ja-JP" sz="1200" dirty="0" smtClean="0">
                <a:latin typeface="HG丸ｺﾞｼｯｸM-PRO" panose="020F0600000000000000" pitchFamily="50" charset="-128"/>
                <a:ea typeface="HG丸ｺﾞｼｯｸM-PRO" panose="020F0600000000000000" pitchFamily="50" charset="-128"/>
              </a:rPr>
              <a:t>※ </a:t>
            </a:r>
            <a:r>
              <a:rPr kumimoji="1" lang="ja-JP" altLang="en-US" sz="1200" dirty="0" smtClean="0">
                <a:latin typeface="HG丸ｺﾞｼｯｸM-PRO" panose="020F0600000000000000" pitchFamily="50" charset="-128"/>
                <a:ea typeface="HG丸ｺﾞｼｯｸM-PRO" panose="020F0600000000000000" pitchFamily="50" charset="-128"/>
              </a:rPr>
              <a:t>いわゆる「課」などを想定しています。</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83" name="テキスト ボックス 82"/>
          <p:cNvSpPr txBox="1"/>
          <p:nvPr/>
        </p:nvSpPr>
        <p:spPr>
          <a:xfrm>
            <a:off x="332869" y="5289398"/>
            <a:ext cx="6192261" cy="338554"/>
          </a:xfrm>
          <a:prstGeom prst="rect">
            <a:avLst/>
          </a:prstGeom>
          <a:noFill/>
        </p:spPr>
        <p:txBody>
          <a:bodyPr wrap="square" rtlCol="0">
            <a:spAutoFit/>
          </a:bodyPr>
          <a:lstStyle/>
          <a:p>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② 派遣労働者個人単位の期間制限</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4" name="角丸四角形 83"/>
          <p:cNvSpPr/>
          <p:nvPr/>
        </p:nvSpPr>
        <p:spPr>
          <a:xfrm>
            <a:off x="824072" y="6585713"/>
            <a:ext cx="5557256" cy="1784842"/>
          </a:xfrm>
          <a:prstGeom prst="roundRect">
            <a:avLst>
              <a:gd name="adj" fmla="val 8945"/>
            </a:avLst>
          </a:prstGeom>
          <a:ln w="19050">
            <a:solidFill>
              <a:srgbClr val="00B050"/>
            </a:solidFill>
          </a:ln>
        </p:spPr>
        <p:style>
          <a:lnRef idx="2">
            <a:schemeClr val="accent6"/>
          </a:lnRef>
          <a:fillRef idx="1">
            <a:schemeClr val="lt1"/>
          </a:fillRef>
          <a:effectRef idx="0">
            <a:schemeClr val="accent6"/>
          </a:effectRef>
          <a:fontRef idx="minor">
            <a:schemeClr val="dk1"/>
          </a:fontRef>
        </p:style>
        <p:txBody>
          <a:bodyPr lIns="35953" tIns="45661" rIns="35953" bIns="45661" rtlCol="0" anchor="ctr"/>
          <a:lstStyle/>
          <a:p>
            <a:pPr algn="ctr"/>
            <a:endParaRPr lang="ja-JP" altLang="en-US">
              <a:solidFill>
                <a:prstClr val="black"/>
              </a:solidFill>
            </a:endParaRPr>
          </a:p>
        </p:txBody>
      </p:sp>
      <p:cxnSp>
        <p:nvCxnSpPr>
          <p:cNvPr id="85" name="直線コネクタ 84"/>
          <p:cNvCxnSpPr/>
          <p:nvPr/>
        </p:nvCxnSpPr>
        <p:spPr>
          <a:xfrm>
            <a:off x="392022" y="7228636"/>
            <a:ext cx="59089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86" name="角丸四角形 85"/>
          <p:cNvSpPr/>
          <p:nvPr/>
        </p:nvSpPr>
        <p:spPr>
          <a:xfrm>
            <a:off x="824071" y="8370555"/>
            <a:ext cx="5557257" cy="520665"/>
          </a:xfrm>
          <a:prstGeom prst="roundRect">
            <a:avLst/>
          </a:prstGeom>
          <a:ln w="19050">
            <a:solidFill>
              <a:srgbClr val="00B050"/>
            </a:solidFill>
          </a:ln>
        </p:spPr>
        <p:style>
          <a:lnRef idx="2">
            <a:schemeClr val="accent6"/>
          </a:lnRef>
          <a:fillRef idx="1">
            <a:schemeClr val="lt1"/>
          </a:fillRef>
          <a:effectRef idx="0">
            <a:schemeClr val="accent6"/>
          </a:effectRef>
          <a:fontRef idx="minor">
            <a:schemeClr val="dk1"/>
          </a:fontRef>
        </p:style>
        <p:txBody>
          <a:bodyPr lIns="35953" tIns="45661" rIns="35953" bIns="45661" rtlCol="0" anchor="ctr"/>
          <a:lstStyle/>
          <a:p>
            <a:pPr algn="ctr"/>
            <a:endParaRPr lang="ja-JP" altLang="en-US">
              <a:solidFill>
                <a:prstClr val="black"/>
              </a:solidFill>
            </a:endParaRPr>
          </a:p>
        </p:txBody>
      </p:sp>
      <p:sp>
        <p:nvSpPr>
          <p:cNvPr id="87" name="右矢印 86"/>
          <p:cNvSpPr/>
          <p:nvPr/>
        </p:nvSpPr>
        <p:spPr>
          <a:xfrm>
            <a:off x="1505099" y="6819319"/>
            <a:ext cx="2340000" cy="360000"/>
          </a:xfrm>
          <a:prstGeom prst="rightArrow">
            <a:avLst/>
          </a:prstGeom>
          <a:solidFill>
            <a:srgbClr val="99FF66"/>
          </a:solidFill>
          <a:ln w="19050">
            <a:solidFill>
              <a:srgbClr val="339966"/>
            </a:solidFill>
          </a:ln>
        </p:spPr>
        <p:style>
          <a:lnRef idx="2">
            <a:schemeClr val="accent1">
              <a:shade val="50000"/>
            </a:schemeClr>
          </a:lnRef>
          <a:fillRef idx="1">
            <a:schemeClr val="accent1"/>
          </a:fillRef>
          <a:effectRef idx="0">
            <a:schemeClr val="accent1"/>
          </a:effectRef>
          <a:fontRef idx="minor">
            <a:schemeClr val="lt1"/>
          </a:fontRef>
        </p:style>
        <p:txBody>
          <a:bodyPr lIns="91321" tIns="45661" rIns="91321" bIns="45661" rtlCol="0" anchor="ctr"/>
          <a:lstStyle/>
          <a:p>
            <a:pPr algn="ctr"/>
            <a:endParaRPr lang="ja-JP" altLang="en-US" sz="1000" b="1" dirty="0">
              <a:solidFill>
                <a:prstClr val="black"/>
              </a:solidFill>
              <a:latin typeface="Arial" pitchFamily="34" charset="0"/>
              <a:cs typeface="Arial" pitchFamily="34" charset="0"/>
            </a:endParaRPr>
          </a:p>
        </p:txBody>
      </p:sp>
      <p:sp>
        <p:nvSpPr>
          <p:cNvPr id="88" name="角丸四角形 87"/>
          <p:cNvSpPr/>
          <p:nvPr/>
        </p:nvSpPr>
        <p:spPr>
          <a:xfrm>
            <a:off x="392023" y="6837319"/>
            <a:ext cx="653095" cy="324000"/>
          </a:xfrm>
          <a:prstGeom prst="roundRect">
            <a:avLst/>
          </a:prstGeom>
          <a:solidFill>
            <a:schemeClr val="bg2">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321" tIns="45661" rIns="91321" bIns="45661" rtlCol="0" anchor="ctr"/>
          <a:lstStyle/>
          <a:p>
            <a:pPr algn="ctr"/>
            <a:r>
              <a:rPr lang="ja-JP" altLang="en-US" sz="1000" dirty="0" smtClean="0">
                <a:solidFill>
                  <a:prstClr val="black"/>
                </a:solidFill>
                <a:latin typeface="HG丸ｺﾞｼｯｸM-PRO" pitchFamily="50" charset="-128"/>
                <a:ea typeface="HG丸ｺﾞｼｯｸM-PRO" pitchFamily="50" charset="-128"/>
              </a:rPr>
              <a:t>人事課１係</a:t>
            </a:r>
            <a:endParaRPr lang="ja-JP" altLang="en-US" sz="1000" dirty="0">
              <a:solidFill>
                <a:prstClr val="black"/>
              </a:solidFill>
              <a:latin typeface="HG丸ｺﾞｼｯｸM-PRO" pitchFamily="50" charset="-128"/>
              <a:ea typeface="HG丸ｺﾞｼｯｸM-PRO" pitchFamily="50" charset="-128"/>
            </a:endParaRPr>
          </a:p>
        </p:txBody>
      </p:sp>
      <p:sp>
        <p:nvSpPr>
          <p:cNvPr id="89" name="テキスト ボックス 88"/>
          <p:cNvSpPr txBox="1"/>
          <p:nvPr/>
        </p:nvSpPr>
        <p:spPr>
          <a:xfrm>
            <a:off x="353010" y="6549953"/>
            <a:ext cx="411694" cy="261598"/>
          </a:xfrm>
          <a:prstGeom prst="rect">
            <a:avLst/>
          </a:prstGeom>
          <a:noFill/>
        </p:spPr>
        <p:txBody>
          <a:bodyPr wrap="square" lIns="91321" tIns="45661" rIns="91321" bIns="45661" rtlCol="0">
            <a:spAutoFit/>
          </a:bodyPr>
          <a:lstStyle/>
          <a:p>
            <a:r>
              <a:rPr lang="ja-JP" altLang="en-US" sz="1100" dirty="0">
                <a:solidFill>
                  <a:prstClr val="black"/>
                </a:solidFill>
              </a:rPr>
              <a:t>例</a:t>
            </a:r>
          </a:p>
        </p:txBody>
      </p:sp>
      <p:sp>
        <p:nvSpPr>
          <p:cNvPr id="90" name="テキスト ボックス 89"/>
          <p:cNvSpPr txBox="1"/>
          <p:nvPr/>
        </p:nvSpPr>
        <p:spPr>
          <a:xfrm>
            <a:off x="1511796" y="6656563"/>
            <a:ext cx="2333303" cy="261610"/>
          </a:xfrm>
          <a:prstGeom prst="rect">
            <a:avLst/>
          </a:prstGeom>
          <a:noFill/>
        </p:spPr>
        <p:txBody>
          <a:bodyPr wrap="square" lIns="91321" tIns="45661" rIns="91321" bIns="45661" rtlCol="0">
            <a:spAutoFit/>
          </a:bodyPr>
          <a:lstStyle/>
          <a:p>
            <a:pPr algn="ctr"/>
            <a:r>
              <a:rPr lang="ja-JP" altLang="en-US" sz="1100" dirty="0" smtClean="0">
                <a:solidFill>
                  <a:prstClr val="black"/>
                </a:solidFill>
              </a:rPr>
              <a:t>３年</a:t>
            </a:r>
            <a:endParaRPr lang="ja-JP" altLang="en-US" sz="1100" dirty="0">
              <a:solidFill>
                <a:prstClr val="black"/>
              </a:solidFill>
            </a:endParaRPr>
          </a:p>
        </p:txBody>
      </p:sp>
      <p:sp>
        <p:nvSpPr>
          <p:cNvPr id="91" name="角丸四角形 90"/>
          <p:cNvSpPr/>
          <p:nvPr/>
        </p:nvSpPr>
        <p:spPr>
          <a:xfrm>
            <a:off x="1191327" y="6656562"/>
            <a:ext cx="306503" cy="1564179"/>
          </a:xfrm>
          <a:prstGeom prst="roundRect">
            <a:avLst/>
          </a:prstGeom>
          <a:ln w="19050">
            <a:solidFill>
              <a:srgbClr val="0033CC"/>
            </a:solidFill>
          </a:ln>
        </p:spPr>
        <p:style>
          <a:lnRef idx="2">
            <a:schemeClr val="accent2"/>
          </a:lnRef>
          <a:fillRef idx="1">
            <a:schemeClr val="lt1"/>
          </a:fillRef>
          <a:effectRef idx="0">
            <a:schemeClr val="accent2"/>
          </a:effectRef>
          <a:fontRef idx="minor">
            <a:schemeClr val="dk1"/>
          </a:fontRef>
        </p:style>
        <p:txBody>
          <a:bodyPr vert="eaVert" lIns="91321" tIns="45661" rIns="91321" bIns="45661" rtlCol="0" anchor="ctr"/>
          <a:lstStyle/>
          <a:p>
            <a:pPr algn="ctr"/>
            <a:r>
              <a:rPr lang="ja-JP" altLang="en-US" sz="1000" dirty="0" smtClean="0">
                <a:solidFill>
                  <a:prstClr val="black"/>
                </a:solidFill>
                <a:latin typeface="Arial" pitchFamily="34" charset="0"/>
                <a:cs typeface="Arial" pitchFamily="34" charset="0"/>
              </a:rPr>
              <a:t>受入</a:t>
            </a:r>
            <a:r>
              <a:rPr lang="ja-JP" altLang="en-US" sz="1000" dirty="0">
                <a:solidFill>
                  <a:prstClr val="black"/>
                </a:solidFill>
                <a:latin typeface="Arial" pitchFamily="34" charset="0"/>
                <a:cs typeface="Arial" pitchFamily="34" charset="0"/>
              </a:rPr>
              <a:t>開始</a:t>
            </a:r>
          </a:p>
        </p:txBody>
      </p:sp>
      <p:cxnSp>
        <p:nvCxnSpPr>
          <p:cNvPr id="92" name="直線コネクタ 91"/>
          <p:cNvCxnSpPr/>
          <p:nvPr/>
        </p:nvCxnSpPr>
        <p:spPr>
          <a:xfrm flipH="1">
            <a:off x="3834426" y="6549319"/>
            <a:ext cx="532" cy="2376000"/>
          </a:xfrm>
          <a:prstGeom prst="line">
            <a:avLst/>
          </a:prstGeom>
          <a:ln w="19050">
            <a:prstDash val="sysDot"/>
          </a:ln>
        </p:spPr>
        <p:style>
          <a:lnRef idx="1">
            <a:schemeClr val="dk1"/>
          </a:lnRef>
          <a:fillRef idx="0">
            <a:schemeClr val="dk1"/>
          </a:fillRef>
          <a:effectRef idx="0">
            <a:schemeClr val="dk1"/>
          </a:effectRef>
          <a:fontRef idx="minor">
            <a:schemeClr val="tx1"/>
          </a:fontRef>
        </p:style>
      </p:cxnSp>
      <p:cxnSp>
        <p:nvCxnSpPr>
          <p:cNvPr id="93" name="直線矢印コネクタ 92"/>
          <p:cNvCxnSpPr/>
          <p:nvPr/>
        </p:nvCxnSpPr>
        <p:spPr>
          <a:xfrm>
            <a:off x="1505099" y="6701696"/>
            <a:ext cx="234000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pic>
        <p:nvPicPr>
          <p:cNvPr id="94" name="Picture 6" descr="http://kids.wanpug.com/illust/illust3513.png"/>
          <p:cNvPicPr>
            <a:picLocks noChangeAspect="1" noChangeArrowheads="1"/>
          </p:cNvPicPr>
          <p:nvPr/>
        </p:nvPicPr>
        <p:blipFill>
          <a:blip r:embed="rId2" cstate="print"/>
          <a:srcRect/>
          <a:stretch>
            <a:fillRect/>
          </a:stretch>
        </p:blipFill>
        <p:spPr bwMode="auto">
          <a:xfrm>
            <a:off x="1449733" y="6754130"/>
            <a:ext cx="362003" cy="490378"/>
          </a:xfrm>
          <a:prstGeom prst="rect">
            <a:avLst/>
          </a:prstGeom>
          <a:noFill/>
        </p:spPr>
      </p:pic>
      <p:sp>
        <p:nvSpPr>
          <p:cNvPr id="95" name="右矢印 94"/>
          <p:cNvSpPr/>
          <p:nvPr/>
        </p:nvSpPr>
        <p:spPr>
          <a:xfrm>
            <a:off x="3834984" y="8446875"/>
            <a:ext cx="2340000" cy="360000"/>
          </a:xfrm>
          <a:prstGeom prst="rightArrow">
            <a:avLst/>
          </a:prstGeom>
          <a:solidFill>
            <a:srgbClr val="99FF66"/>
          </a:solidFill>
          <a:ln w="19050">
            <a:solidFill>
              <a:srgbClr val="339966"/>
            </a:solidFill>
          </a:ln>
        </p:spPr>
        <p:style>
          <a:lnRef idx="2">
            <a:schemeClr val="accent1">
              <a:shade val="50000"/>
            </a:schemeClr>
          </a:lnRef>
          <a:fillRef idx="1">
            <a:schemeClr val="accent1"/>
          </a:fillRef>
          <a:effectRef idx="0">
            <a:schemeClr val="accent1"/>
          </a:effectRef>
          <a:fontRef idx="minor">
            <a:schemeClr val="lt1"/>
          </a:fontRef>
        </p:style>
        <p:txBody>
          <a:bodyPr lIns="91321" tIns="45661" rIns="91321" bIns="45661" rtlCol="0" anchor="ctr"/>
          <a:lstStyle/>
          <a:p>
            <a:pPr algn="ctr"/>
            <a:endParaRPr lang="ja-JP" altLang="en-US" sz="1000" b="1" dirty="0">
              <a:solidFill>
                <a:prstClr val="black"/>
              </a:solidFill>
              <a:latin typeface="Arial" pitchFamily="34" charset="0"/>
              <a:cs typeface="Arial" pitchFamily="34" charset="0"/>
            </a:endParaRPr>
          </a:p>
        </p:txBody>
      </p:sp>
      <p:sp>
        <p:nvSpPr>
          <p:cNvPr id="96" name="テキスト ボックス 95"/>
          <p:cNvSpPr txBox="1"/>
          <p:nvPr/>
        </p:nvSpPr>
        <p:spPr>
          <a:xfrm>
            <a:off x="4311134" y="6656563"/>
            <a:ext cx="2348746" cy="261610"/>
          </a:xfrm>
          <a:prstGeom prst="rect">
            <a:avLst/>
          </a:prstGeom>
          <a:noFill/>
        </p:spPr>
        <p:txBody>
          <a:bodyPr wrap="square" lIns="91321" tIns="45661" rIns="91321" bIns="45661" rtlCol="0">
            <a:spAutoFit/>
          </a:bodyPr>
          <a:lstStyle/>
          <a:p>
            <a:pPr algn="ctr"/>
            <a:r>
              <a:rPr lang="ja-JP" altLang="en-US" sz="1100" dirty="0" smtClean="0">
                <a:solidFill>
                  <a:prstClr val="black"/>
                </a:solidFill>
              </a:rPr>
              <a:t>３年</a:t>
            </a:r>
            <a:endParaRPr lang="ja-JP" altLang="en-US" sz="1100" dirty="0">
              <a:solidFill>
                <a:prstClr val="black"/>
              </a:solidFill>
            </a:endParaRPr>
          </a:p>
        </p:txBody>
      </p:sp>
      <p:cxnSp>
        <p:nvCxnSpPr>
          <p:cNvPr id="97" name="直線矢印コネクタ 96"/>
          <p:cNvCxnSpPr/>
          <p:nvPr/>
        </p:nvCxnSpPr>
        <p:spPr>
          <a:xfrm>
            <a:off x="3834426" y="6701696"/>
            <a:ext cx="234000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98" name="直線コネクタ 97"/>
          <p:cNvCxnSpPr/>
          <p:nvPr/>
        </p:nvCxnSpPr>
        <p:spPr>
          <a:xfrm flipH="1">
            <a:off x="6174984" y="6549319"/>
            <a:ext cx="532" cy="2376000"/>
          </a:xfrm>
          <a:prstGeom prst="line">
            <a:avLst/>
          </a:prstGeom>
          <a:ln w="19050">
            <a:prstDash val="sysDot"/>
          </a:ln>
        </p:spPr>
        <p:style>
          <a:lnRef idx="1">
            <a:schemeClr val="dk1"/>
          </a:lnRef>
          <a:fillRef idx="0">
            <a:schemeClr val="dk1"/>
          </a:fillRef>
          <a:effectRef idx="0">
            <a:schemeClr val="dk1"/>
          </a:effectRef>
          <a:fontRef idx="minor">
            <a:schemeClr val="tx1"/>
          </a:fontRef>
        </p:style>
      </p:cxnSp>
      <p:sp>
        <p:nvSpPr>
          <p:cNvPr id="99" name="角丸四角形 98"/>
          <p:cNvSpPr/>
          <p:nvPr/>
        </p:nvSpPr>
        <p:spPr>
          <a:xfrm>
            <a:off x="3155622" y="6658719"/>
            <a:ext cx="405894" cy="2148155"/>
          </a:xfrm>
          <a:prstGeom prst="roundRect">
            <a:avLst/>
          </a:prstGeom>
          <a:ln w="19050">
            <a:solidFill>
              <a:srgbClr val="0033CC"/>
            </a:solidFill>
          </a:ln>
        </p:spPr>
        <p:style>
          <a:lnRef idx="2">
            <a:schemeClr val="accent2"/>
          </a:lnRef>
          <a:fillRef idx="1">
            <a:schemeClr val="lt1"/>
          </a:fillRef>
          <a:effectRef idx="0">
            <a:schemeClr val="accent2"/>
          </a:effectRef>
          <a:fontRef idx="minor">
            <a:schemeClr val="dk1"/>
          </a:fontRef>
        </p:style>
        <p:txBody>
          <a:bodyPr vert="eaVert" lIns="91321" tIns="45661" rIns="91321" bIns="45661" rtlCol="0" anchor="ctr"/>
          <a:lstStyle/>
          <a:p>
            <a:pPr algn="ctr"/>
            <a:r>
              <a:rPr lang="ja-JP" altLang="en-US" sz="900" dirty="0">
                <a:solidFill>
                  <a:prstClr val="black"/>
                </a:solidFill>
                <a:latin typeface="Arial" pitchFamily="34" charset="0"/>
                <a:cs typeface="Arial" pitchFamily="34" charset="0"/>
              </a:rPr>
              <a:t>過半数組合等</a:t>
            </a:r>
            <a:r>
              <a:rPr lang="ja-JP" altLang="en-US" sz="900" dirty="0" smtClean="0">
                <a:solidFill>
                  <a:prstClr val="black"/>
                </a:solidFill>
                <a:latin typeface="Arial" pitchFamily="34" charset="0"/>
                <a:cs typeface="Arial" pitchFamily="34" charset="0"/>
              </a:rPr>
              <a:t>への</a:t>
            </a:r>
            <a:r>
              <a:rPr lang="ja-JP" altLang="en-US" sz="900" dirty="0">
                <a:solidFill>
                  <a:prstClr val="black"/>
                </a:solidFill>
                <a:latin typeface="Arial" pitchFamily="34" charset="0"/>
                <a:cs typeface="Arial" pitchFamily="34" charset="0"/>
              </a:rPr>
              <a:t>意見</a:t>
            </a:r>
            <a:r>
              <a:rPr lang="ja-JP" altLang="en-US" sz="900" dirty="0" smtClean="0">
                <a:solidFill>
                  <a:prstClr val="black"/>
                </a:solidFill>
                <a:latin typeface="Arial" pitchFamily="34" charset="0"/>
                <a:cs typeface="Arial" pitchFamily="34" charset="0"/>
              </a:rPr>
              <a:t>聴取</a:t>
            </a:r>
            <a:endParaRPr lang="en-US" altLang="ja-JP" sz="900" dirty="0" smtClean="0">
              <a:solidFill>
                <a:prstClr val="black"/>
              </a:solidFill>
              <a:latin typeface="Arial" pitchFamily="34" charset="0"/>
              <a:cs typeface="Arial" pitchFamily="34" charset="0"/>
            </a:endParaRPr>
          </a:p>
        </p:txBody>
      </p:sp>
      <p:sp>
        <p:nvSpPr>
          <p:cNvPr id="101" name="角丸四角形 100"/>
          <p:cNvSpPr/>
          <p:nvPr/>
        </p:nvSpPr>
        <p:spPr>
          <a:xfrm>
            <a:off x="392022" y="7651942"/>
            <a:ext cx="653096" cy="324000"/>
          </a:xfrm>
          <a:prstGeom prst="roundRect">
            <a:avLst/>
          </a:prstGeom>
          <a:solidFill>
            <a:schemeClr val="bg2">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321" tIns="45661" rIns="91321" bIns="45661" rtlCol="0" anchor="ctr"/>
          <a:lstStyle/>
          <a:p>
            <a:pPr algn="ctr"/>
            <a:r>
              <a:rPr lang="ja-JP" altLang="en-US" sz="1000" dirty="0" smtClean="0">
                <a:solidFill>
                  <a:prstClr val="black"/>
                </a:solidFill>
                <a:latin typeface="HG丸ｺﾞｼｯｸM-PRO" pitchFamily="50" charset="-128"/>
                <a:ea typeface="HG丸ｺﾞｼｯｸM-PRO" pitchFamily="50" charset="-128"/>
              </a:rPr>
              <a:t>人事課</a:t>
            </a:r>
            <a:endParaRPr lang="en-US" altLang="ja-JP" sz="1000" dirty="0" smtClean="0">
              <a:solidFill>
                <a:prstClr val="black"/>
              </a:solidFill>
              <a:latin typeface="HG丸ｺﾞｼｯｸM-PRO" pitchFamily="50" charset="-128"/>
              <a:ea typeface="HG丸ｺﾞｼｯｸM-PRO" pitchFamily="50" charset="-128"/>
            </a:endParaRPr>
          </a:p>
          <a:p>
            <a:pPr algn="ctr"/>
            <a:r>
              <a:rPr lang="ja-JP" altLang="en-US" sz="1000" dirty="0" smtClean="0">
                <a:solidFill>
                  <a:prstClr val="black"/>
                </a:solidFill>
                <a:latin typeface="HG丸ｺﾞｼｯｸM-PRO" pitchFamily="50" charset="-128"/>
                <a:ea typeface="HG丸ｺﾞｼｯｸM-PRO" pitchFamily="50" charset="-128"/>
              </a:rPr>
              <a:t>２係</a:t>
            </a:r>
            <a:endParaRPr lang="ja-JP" altLang="en-US" sz="1000" dirty="0">
              <a:solidFill>
                <a:prstClr val="black"/>
              </a:solidFill>
              <a:latin typeface="HG丸ｺﾞｼｯｸM-PRO" pitchFamily="50" charset="-128"/>
              <a:ea typeface="HG丸ｺﾞｼｯｸM-PRO" pitchFamily="50" charset="-128"/>
            </a:endParaRPr>
          </a:p>
        </p:txBody>
      </p:sp>
      <p:sp>
        <p:nvSpPr>
          <p:cNvPr id="102" name="角丸四角形 101"/>
          <p:cNvSpPr/>
          <p:nvPr/>
        </p:nvSpPr>
        <p:spPr>
          <a:xfrm>
            <a:off x="392022" y="8468887"/>
            <a:ext cx="653096" cy="324000"/>
          </a:xfrm>
          <a:prstGeom prst="roundRect">
            <a:avLst/>
          </a:prstGeom>
          <a:solidFill>
            <a:schemeClr val="bg2">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321" tIns="45661" rIns="91321" bIns="45661" rtlCol="0" anchor="ctr"/>
          <a:lstStyle/>
          <a:p>
            <a:pPr algn="ctr"/>
            <a:r>
              <a:rPr lang="ja-JP" altLang="en-US" sz="1000" dirty="0" smtClean="0">
                <a:solidFill>
                  <a:prstClr val="black"/>
                </a:solidFill>
                <a:latin typeface="HG丸ｺﾞｼｯｸM-PRO" pitchFamily="50" charset="-128"/>
                <a:ea typeface="HG丸ｺﾞｼｯｸM-PRO" pitchFamily="50" charset="-128"/>
              </a:rPr>
              <a:t>会計課</a:t>
            </a:r>
            <a:endParaRPr lang="ja-JP" altLang="en-US" sz="1000" dirty="0">
              <a:solidFill>
                <a:prstClr val="black"/>
              </a:solidFill>
              <a:latin typeface="HG丸ｺﾞｼｯｸM-PRO" pitchFamily="50" charset="-128"/>
              <a:ea typeface="HG丸ｺﾞｼｯｸM-PRO" pitchFamily="50" charset="-128"/>
            </a:endParaRPr>
          </a:p>
        </p:txBody>
      </p:sp>
      <p:grpSp>
        <p:nvGrpSpPr>
          <p:cNvPr id="103" name="グループ化 102"/>
          <p:cNvGrpSpPr/>
          <p:nvPr/>
        </p:nvGrpSpPr>
        <p:grpSpPr>
          <a:xfrm>
            <a:off x="3720062" y="6514956"/>
            <a:ext cx="546938" cy="997228"/>
            <a:chOff x="4910118" y="811647"/>
            <a:chExt cx="546938" cy="997228"/>
          </a:xfrm>
        </p:grpSpPr>
        <p:pic>
          <p:nvPicPr>
            <p:cNvPr id="104" name="Picture 6" descr="http://kids.wanpug.com/illust/illust3513.png"/>
            <p:cNvPicPr>
              <a:picLocks noChangeAspect="1" noChangeArrowheads="1"/>
            </p:cNvPicPr>
            <p:nvPr/>
          </p:nvPicPr>
          <p:blipFill>
            <a:blip r:embed="rId2" cstate="print"/>
            <a:srcRect/>
            <a:stretch>
              <a:fillRect/>
            </a:stretch>
          </p:blipFill>
          <p:spPr bwMode="auto">
            <a:xfrm>
              <a:off x="4982857" y="1034949"/>
              <a:ext cx="362003" cy="490378"/>
            </a:xfrm>
            <a:prstGeom prst="rect">
              <a:avLst/>
            </a:prstGeom>
            <a:noFill/>
          </p:spPr>
        </p:pic>
        <p:sp>
          <p:nvSpPr>
            <p:cNvPr id="105" name="乗算記号 104"/>
            <p:cNvSpPr/>
            <p:nvPr/>
          </p:nvSpPr>
          <p:spPr>
            <a:xfrm>
              <a:off x="4910118" y="811647"/>
              <a:ext cx="546938" cy="997228"/>
            </a:xfrm>
            <a:prstGeom prst="mathMultiply">
              <a:avLst>
                <a:gd name="adj1" fmla="val 8700"/>
              </a:avLst>
            </a:prstGeom>
            <a:solidFill>
              <a:srgbClr val="CC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91321" tIns="45661" rIns="91321" bIns="45661" rtlCol="0" anchor="ctr"/>
            <a:lstStyle/>
            <a:p>
              <a:pPr algn="ctr"/>
              <a:endParaRPr lang="ja-JP" altLang="en-US">
                <a:solidFill>
                  <a:prstClr val="white"/>
                </a:solidFill>
              </a:endParaRPr>
            </a:p>
          </p:txBody>
        </p:sp>
      </p:grpSp>
      <p:pic>
        <p:nvPicPr>
          <p:cNvPr id="106" name="Picture 6" descr="http://kids.wanpug.com/illust/illust3513.png"/>
          <p:cNvPicPr>
            <a:picLocks noChangeAspect="1" noChangeArrowheads="1"/>
          </p:cNvPicPr>
          <p:nvPr/>
        </p:nvPicPr>
        <p:blipFill>
          <a:blip r:embed="rId2" cstate="print"/>
          <a:srcRect/>
          <a:stretch>
            <a:fillRect/>
          </a:stretch>
        </p:blipFill>
        <p:spPr bwMode="auto">
          <a:xfrm>
            <a:off x="3792800" y="8385698"/>
            <a:ext cx="362003" cy="490378"/>
          </a:xfrm>
          <a:prstGeom prst="rect">
            <a:avLst/>
          </a:prstGeom>
          <a:noFill/>
        </p:spPr>
      </p:pic>
      <p:sp>
        <p:nvSpPr>
          <p:cNvPr id="107" name="角丸四角形 106"/>
          <p:cNvSpPr/>
          <p:nvPr/>
        </p:nvSpPr>
        <p:spPr>
          <a:xfrm>
            <a:off x="4197883" y="6937782"/>
            <a:ext cx="1598869" cy="581127"/>
          </a:xfrm>
          <a:prstGeom prst="roundRect">
            <a:avLst/>
          </a:prstGeom>
          <a:ln w="9525">
            <a:solidFill>
              <a:srgbClr val="3366FF"/>
            </a:solidFill>
            <a:prstDash val="sysDot"/>
          </a:ln>
        </p:spPr>
        <p:style>
          <a:lnRef idx="2">
            <a:schemeClr val="accent2"/>
          </a:lnRef>
          <a:fillRef idx="1">
            <a:schemeClr val="lt1"/>
          </a:fillRef>
          <a:effectRef idx="0">
            <a:schemeClr val="accent2"/>
          </a:effectRef>
          <a:fontRef idx="minor">
            <a:schemeClr val="dk1"/>
          </a:fontRef>
        </p:style>
        <p:txBody>
          <a:bodyPr lIns="91321" tIns="45661" rIns="91321" bIns="45661" rtlCol="0" anchor="ctr"/>
          <a:lstStyle/>
          <a:p>
            <a:pPr algn="ctr"/>
            <a:r>
              <a:rPr lang="ja-JP" altLang="en-US" sz="1050" dirty="0" smtClean="0">
                <a:solidFill>
                  <a:prstClr val="black"/>
                </a:solidFill>
                <a:latin typeface="Arial" pitchFamily="34" charset="0"/>
                <a:cs typeface="Arial" pitchFamily="34" charset="0"/>
              </a:rPr>
              <a:t>同じ人について、</a:t>
            </a:r>
            <a:endParaRPr lang="en-US" altLang="ja-JP" sz="1050" dirty="0" smtClean="0">
              <a:solidFill>
                <a:prstClr val="black"/>
              </a:solidFill>
              <a:latin typeface="Arial" pitchFamily="34" charset="0"/>
              <a:cs typeface="Arial" pitchFamily="34" charset="0"/>
            </a:endParaRPr>
          </a:p>
          <a:p>
            <a:pPr algn="ctr"/>
            <a:r>
              <a:rPr lang="ja-JP" altLang="en-US" sz="1050" dirty="0" smtClean="0">
                <a:solidFill>
                  <a:prstClr val="black"/>
                </a:solidFill>
                <a:latin typeface="Arial" pitchFamily="34" charset="0"/>
                <a:cs typeface="Arial" pitchFamily="34" charset="0"/>
              </a:rPr>
              <a:t>３年を超えて同じ課への派遣は</a:t>
            </a:r>
            <a:r>
              <a:rPr lang="en-US" altLang="ja-JP" sz="1050" dirty="0" smtClean="0">
                <a:solidFill>
                  <a:prstClr val="black"/>
                </a:solidFill>
                <a:latin typeface="Arial" pitchFamily="34" charset="0"/>
                <a:cs typeface="Arial" pitchFamily="34" charset="0"/>
              </a:rPr>
              <a:t>×</a:t>
            </a:r>
            <a:endParaRPr lang="ja-JP" altLang="en-US" sz="1050" dirty="0">
              <a:solidFill>
                <a:prstClr val="black"/>
              </a:solidFill>
              <a:latin typeface="Arial" pitchFamily="34" charset="0"/>
              <a:cs typeface="Arial" pitchFamily="34" charset="0"/>
            </a:endParaRPr>
          </a:p>
        </p:txBody>
      </p:sp>
      <p:grpSp>
        <p:nvGrpSpPr>
          <p:cNvPr id="109" name="グループ化 108"/>
          <p:cNvGrpSpPr/>
          <p:nvPr/>
        </p:nvGrpSpPr>
        <p:grpSpPr>
          <a:xfrm>
            <a:off x="3720062" y="6999319"/>
            <a:ext cx="546938" cy="997228"/>
            <a:chOff x="4910118" y="811647"/>
            <a:chExt cx="546938" cy="997228"/>
          </a:xfrm>
        </p:grpSpPr>
        <p:pic>
          <p:nvPicPr>
            <p:cNvPr id="110" name="Picture 6" descr="http://kids.wanpug.com/illust/illust3513.png"/>
            <p:cNvPicPr>
              <a:picLocks noChangeAspect="1" noChangeArrowheads="1"/>
            </p:cNvPicPr>
            <p:nvPr/>
          </p:nvPicPr>
          <p:blipFill>
            <a:blip r:embed="rId2" cstate="print"/>
            <a:srcRect/>
            <a:stretch>
              <a:fillRect/>
            </a:stretch>
          </p:blipFill>
          <p:spPr bwMode="auto">
            <a:xfrm>
              <a:off x="4982857" y="1034949"/>
              <a:ext cx="362003" cy="490378"/>
            </a:xfrm>
            <a:prstGeom prst="rect">
              <a:avLst/>
            </a:prstGeom>
            <a:noFill/>
          </p:spPr>
        </p:pic>
        <p:sp>
          <p:nvSpPr>
            <p:cNvPr id="111" name="乗算記号 110"/>
            <p:cNvSpPr/>
            <p:nvPr/>
          </p:nvSpPr>
          <p:spPr>
            <a:xfrm>
              <a:off x="4910118" y="811647"/>
              <a:ext cx="546938" cy="997228"/>
            </a:xfrm>
            <a:prstGeom prst="mathMultiply">
              <a:avLst>
                <a:gd name="adj1" fmla="val 8700"/>
              </a:avLst>
            </a:prstGeom>
            <a:solidFill>
              <a:srgbClr val="CC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91321" tIns="45661" rIns="91321" bIns="45661" rtlCol="0" anchor="ctr"/>
            <a:lstStyle/>
            <a:p>
              <a:pPr algn="ctr"/>
              <a:endParaRPr lang="ja-JP" altLang="en-US">
                <a:solidFill>
                  <a:prstClr val="white"/>
                </a:solidFill>
              </a:endParaRPr>
            </a:p>
          </p:txBody>
        </p:sp>
      </p:grpSp>
      <p:sp>
        <p:nvSpPr>
          <p:cNvPr id="119" name="右矢印 118"/>
          <p:cNvSpPr/>
          <p:nvPr/>
        </p:nvSpPr>
        <p:spPr>
          <a:xfrm>
            <a:off x="3802666" y="7801650"/>
            <a:ext cx="2340000" cy="368024"/>
          </a:xfrm>
          <a:prstGeom prst="rightArrow">
            <a:avLst/>
          </a:prstGeom>
          <a:solidFill>
            <a:srgbClr val="99FF66"/>
          </a:solidFill>
          <a:ln w="19050">
            <a:solidFill>
              <a:srgbClr val="339966"/>
            </a:solidFill>
          </a:ln>
        </p:spPr>
        <p:style>
          <a:lnRef idx="2">
            <a:schemeClr val="accent1">
              <a:shade val="50000"/>
            </a:schemeClr>
          </a:lnRef>
          <a:fillRef idx="1">
            <a:schemeClr val="accent1"/>
          </a:fillRef>
          <a:effectRef idx="0">
            <a:schemeClr val="accent1"/>
          </a:effectRef>
          <a:fontRef idx="minor">
            <a:schemeClr val="lt1"/>
          </a:fontRef>
        </p:style>
        <p:txBody>
          <a:bodyPr lIns="91321" tIns="45661" rIns="91321" bIns="45661" rtlCol="0" anchor="ctr"/>
          <a:lstStyle/>
          <a:p>
            <a:pPr algn="ctr"/>
            <a:endParaRPr lang="ja-JP" altLang="en-US" sz="1000" b="1" dirty="0">
              <a:solidFill>
                <a:prstClr val="black"/>
              </a:solidFill>
              <a:latin typeface="Arial" pitchFamily="34" charset="0"/>
              <a:cs typeface="Arial" pitchFamily="34" charset="0"/>
            </a:endParaRPr>
          </a:p>
        </p:txBody>
      </p:sp>
      <p:pic>
        <p:nvPicPr>
          <p:cNvPr id="120" name="Picture 2" descr="http://kids.wanpug.com/illust/illust614.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88040" y="7731142"/>
            <a:ext cx="346346" cy="489600"/>
          </a:xfrm>
          <a:prstGeom prst="rect">
            <a:avLst/>
          </a:prstGeom>
          <a:noFill/>
          <a:extLst>
            <a:ext uri="{909E8E84-426E-40DD-AFC4-6F175D3DCCD1}">
              <a14:hiddenFill xmlns:a14="http://schemas.microsoft.com/office/drawing/2010/main">
                <a:solidFill>
                  <a:srgbClr val="FFFFFF"/>
                </a:solidFill>
              </a14:hiddenFill>
            </a:ext>
          </a:extLst>
        </p:spPr>
      </p:pic>
      <p:sp>
        <p:nvSpPr>
          <p:cNvPr id="122" name="角丸四角形 121"/>
          <p:cNvSpPr/>
          <p:nvPr/>
        </p:nvSpPr>
        <p:spPr>
          <a:xfrm>
            <a:off x="4317497" y="7830660"/>
            <a:ext cx="1359640" cy="290564"/>
          </a:xfrm>
          <a:prstGeom prst="roundRect">
            <a:avLst/>
          </a:prstGeom>
          <a:ln w="9525">
            <a:solidFill>
              <a:srgbClr val="3366FF"/>
            </a:solidFill>
            <a:prstDash val="sysDot"/>
          </a:ln>
        </p:spPr>
        <p:style>
          <a:lnRef idx="2">
            <a:schemeClr val="accent2"/>
          </a:lnRef>
          <a:fillRef idx="1">
            <a:schemeClr val="lt1"/>
          </a:fillRef>
          <a:effectRef idx="0">
            <a:schemeClr val="accent2"/>
          </a:effectRef>
          <a:fontRef idx="minor">
            <a:schemeClr val="dk1"/>
          </a:fontRef>
        </p:style>
        <p:txBody>
          <a:bodyPr lIns="91321" tIns="45661" rIns="91321" bIns="45661" rtlCol="0" anchor="ctr"/>
          <a:lstStyle/>
          <a:p>
            <a:pPr algn="ctr"/>
            <a:endParaRPr lang="ja-JP" altLang="en-US" sz="1050" dirty="0">
              <a:solidFill>
                <a:prstClr val="black"/>
              </a:solidFill>
              <a:latin typeface="Arial" pitchFamily="34" charset="0"/>
              <a:cs typeface="Arial" pitchFamily="34" charset="0"/>
            </a:endParaRPr>
          </a:p>
        </p:txBody>
      </p:sp>
      <p:sp>
        <p:nvSpPr>
          <p:cNvPr id="121" name="角丸四角形 120"/>
          <p:cNvSpPr/>
          <p:nvPr/>
        </p:nvSpPr>
        <p:spPr>
          <a:xfrm>
            <a:off x="4317497" y="7908632"/>
            <a:ext cx="1359640" cy="152400"/>
          </a:xfrm>
          <a:prstGeom prst="roundRect">
            <a:avLst/>
          </a:prstGeom>
          <a:noFill/>
          <a:ln w="9525">
            <a:noFill/>
            <a:prstDash val="sysDot"/>
          </a:ln>
        </p:spPr>
        <p:style>
          <a:lnRef idx="2">
            <a:schemeClr val="accent2"/>
          </a:lnRef>
          <a:fillRef idx="1">
            <a:schemeClr val="lt1"/>
          </a:fillRef>
          <a:effectRef idx="0">
            <a:schemeClr val="accent2"/>
          </a:effectRef>
          <a:fontRef idx="minor">
            <a:schemeClr val="dk1"/>
          </a:fontRef>
        </p:style>
        <p:txBody>
          <a:bodyPr lIns="91321" tIns="45661" rIns="91321" bIns="45661" rtlCol="0" anchor="ctr"/>
          <a:lstStyle/>
          <a:p>
            <a:pPr algn="ctr">
              <a:lnSpc>
                <a:spcPts val="1100"/>
              </a:lnSpc>
            </a:pPr>
            <a:r>
              <a:rPr lang="ja-JP" altLang="en-US" sz="1000" dirty="0" smtClean="0">
                <a:solidFill>
                  <a:prstClr val="black"/>
                </a:solidFill>
                <a:latin typeface="Arial" pitchFamily="34" charset="0"/>
                <a:cs typeface="Arial" pitchFamily="34" charset="0"/>
              </a:rPr>
              <a:t>別の人の場合、</a:t>
            </a:r>
            <a:endParaRPr lang="en-US" altLang="ja-JP" sz="1000" dirty="0" smtClean="0">
              <a:solidFill>
                <a:prstClr val="black"/>
              </a:solidFill>
              <a:latin typeface="Arial" pitchFamily="34" charset="0"/>
              <a:cs typeface="Arial" pitchFamily="34" charset="0"/>
            </a:endParaRPr>
          </a:p>
          <a:p>
            <a:pPr algn="ctr">
              <a:lnSpc>
                <a:spcPts val="1100"/>
              </a:lnSpc>
            </a:pPr>
            <a:r>
              <a:rPr lang="ja-JP" altLang="en-US" sz="1000" dirty="0" smtClean="0">
                <a:solidFill>
                  <a:prstClr val="black"/>
                </a:solidFill>
                <a:latin typeface="Arial" pitchFamily="34" charset="0"/>
                <a:cs typeface="Arial" pitchFamily="34" charset="0"/>
              </a:rPr>
              <a:t>同じ課への派遣○</a:t>
            </a:r>
            <a:endParaRPr lang="ja-JP" altLang="en-US" sz="1000" dirty="0">
              <a:solidFill>
                <a:prstClr val="black"/>
              </a:solidFill>
              <a:latin typeface="Arial" pitchFamily="34" charset="0"/>
              <a:cs typeface="Arial" pitchFamily="34" charset="0"/>
            </a:endParaRPr>
          </a:p>
        </p:txBody>
      </p:sp>
      <p:sp>
        <p:nvSpPr>
          <p:cNvPr id="123" name="角丸四角形 122"/>
          <p:cNvSpPr/>
          <p:nvPr/>
        </p:nvSpPr>
        <p:spPr>
          <a:xfrm>
            <a:off x="4317497" y="8472703"/>
            <a:ext cx="1359640" cy="290564"/>
          </a:xfrm>
          <a:prstGeom prst="roundRect">
            <a:avLst/>
          </a:prstGeom>
          <a:ln w="9525">
            <a:solidFill>
              <a:srgbClr val="3366FF"/>
            </a:solidFill>
            <a:prstDash val="sysDot"/>
          </a:ln>
        </p:spPr>
        <p:style>
          <a:lnRef idx="2">
            <a:schemeClr val="accent2"/>
          </a:lnRef>
          <a:fillRef idx="1">
            <a:schemeClr val="lt1"/>
          </a:fillRef>
          <a:effectRef idx="0">
            <a:schemeClr val="accent2"/>
          </a:effectRef>
          <a:fontRef idx="minor">
            <a:schemeClr val="dk1"/>
          </a:fontRef>
        </p:style>
        <p:txBody>
          <a:bodyPr lIns="91321" tIns="45661" rIns="91321" bIns="45661" rtlCol="0" anchor="ctr"/>
          <a:lstStyle/>
          <a:p>
            <a:pPr algn="ctr"/>
            <a:endParaRPr lang="ja-JP" altLang="en-US" sz="1050" dirty="0">
              <a:solidFill>
                <a:prstClr val="black"/>
              </a:solidFill>
              <a:latin typeface="Arial" pitchFamily="34" charset="0"/>
              <a:cs typeface="Arial" pitchFamily="34" charset="0"/>
            </a:endParaRPr>
          </a:p>
        </p:txBody>
      </p:sp>
      <p:sp>
        <p:nvSpPr>
          <p:cNvPr id="124" name="角丸四角形 123"/>
          <p:cNvSpPr/>
          <p:nvPr/>
        </p:nvSpPr>
        <p:spPr>
          <a:xfrm>
            <a:off x="4317497" y="8550675"/>
            <a:ext cx="1359640" cy="152400"/>
          </a:xfrm>
          <a:prstGeom prst="roundRect">
            <a:avLst/>
          </a:prstGeom>
          <a:noFill/>
          <a:ln w="9525">
            <a:noFill/>
            <a:prstDash val="sysDot"/>
          </a:ln>
        </p:spPr>
        <p:style>
          <a:lnRef idx="2">
            <a:schemeClr val="accent2"/>
          </a:lnRef>
          <a:fillRef idx="1">
            <a:schemeClr val="lt1"/>
          </a:fillRef>
          <a:effectRef idx="0">
            <a:schemeClr val="accent2"/>
          </a:effectRef>
          <a:fontRef idx="minor">
            <a:schemeClr val="dk1"/>
          </a:fontRef>
        </p:style>
        <p:txBody>
          <a:bodyPr lIns="91321" tIns="45661" rIns="91321" bIns="45661" rtlCol="0" anchor="ctr"/>
          <a:lstStyle/>
          <a:p>
            <a:pPr algn="ctr">
              <a:lnSpc>
                <a:spcPts val="1100"/>
              </a:lnSpc>
            </a:pPr>
            <a:r>
              <a:rPr lang="ja-JP" altLang="en-US" sz="1000" dirty="0" smtClean="0">
                <a:solidFill>
                  <a:prstClr val="black"/>
                </a:solidFill>
                <a:latin typeface="Arial" pitchFamily="34" charset="0"/>
                <a:cs typeface="Arial" pitchFamily="34" charset="0"/>
              </a:rPr>
              <a:t>課が異なれば、</a:t>
            </a:r>
            <a:endParaRPr lang="en-US" altLang="ja-JP" sz="1000" dirty="0" smtClean="0">
              <a:solidFill>
                <a:prstClr val="black"/>
              </a:solidFill>
              <a:latin typeface="Arial" pitchFamily="34" charset="0"/>
              <a:cs typeface="Arial" pitchFamily="34" charset="0"/>
            </a:endParaRPr>
          </a:p>
          <a:p>
            <a:pPr algn="ctr">
              <a:lnSpc>
                <a:spcPts val="1100"/>
              </a:lnSpc>
            </a:pPr>
            <a:r>
              <a:rPr lang="ja-JP" altLang="en-US" sz="1000" dirty="0" smtClean="0">
                <a:solidFill>
                  <a:prstClr val="black"/>
                </a:solidFill>
                <a:latin typeface="Arial" pitchFamily="34" charset="0"/>
                <a:cs typeface="Arial" pitchFamily="34" charset="0"/>
              </a:rPr>
              <a:t>同じ人の</a:t>
            </a:r>
            <a:r>
              <a:rPr lang="ja-JP" altLang="en-US" sz="1000" dirty="0">
                <a:solidFill>
                  <a:prstClr val="black"/>
                </a:solidFill>
                <a:latin typeface="Arial" pitchFamily="34" charset="0"/>
                <a:cs typeface="Arial" pitchFamily="34" charset="0"/>
              </a:rPr>
              <a:t>派遣</a:t>
            </a:r>
            <a:r>
              <a:rPr lang="ja-JP" altLang="en-US" sz="1000" dirty="0" smtClean="0">
                <a:solidFill>
                  <a:prstClr val="black"/>
                </a:solidFill>
                <a:latin typeface="Arial" pitchFamily="34" charset="0"/>
                <a:cs typeface="Arial" pitchFamily="34" charset="0"/>
              </a:rPr>
              <a:t>○</a:t>
            </a:r>
            <a:endParaRPr lang="ja-JP" altLang="en-US" sz="1000" dirty="0">
              <a:solidFill>
                <a:prstClr val="black"/>
              </a:solidFill>
              <a:latin typeface="Arial" pitchFamily="34" charset="0"/>
              <a:cs typeface="Arial" pitchFamily="34" charset="0"/>
            </a:endParaRPr>
          </a:p>
        </p:txBody>
      </p:sp>
      <p:sp>
        <p:nvSpPr>
          <p:cNvPr id="125" name="テキスト ボックス 124"/>
          <p:cNvSpPr txBox="1"/>
          <p:nvPr/>
        </p:nvSpPr>
        <p:spPr>
          <a:xfrm>
            <a:off x="218324" y="1131655"/>
            <a:ext cx="6533625" cy="523220"/>
          </a:xfrm>
          <a:prstGeom prst="rect">
            <a:avLst/>
          </a:prstGeom>
          <a:noFill/>
        </p:spPr>
        <p:txBody>
          <a:bodyPr wrap="square" rtlCol="0">
            <a:spAutoFit/>
          </a:bodyPr>
          <a:lstStyle/>
          <a:p>
            <a:r>
              <a:rPr lang="ja-JP" altLang="en-US" sz="1400" dirty="0" smtClean="0">
                <a:latin typeface="HG丸ｺﾞｼｯｸM-PRO" panose="020F0600000000000000" pitchFamily="50" charset="-128"/>
                <a:ea typeface="HG丸ｺﾞｼｯｸM-PRO" panose="020F0600000000000000" pitchFamily="50" charset="-128"/>
              </a:rPr>
              <a:t>施行</a:t>
            </a:r>
            <a:r>
              <a:rPr lang="ja-JP" altLang="en-US" sz="1400" dirty="0">
                <a:latin typeface="HG丸ｺﾞｼｯｸM-PRO" panose="020F0600000000000000" pitchFamily="50" charset="-128"/>
                <a:ea typeface="HG丸ｺﾞｼｯｸM-PRO" panose="020F0600000000000000" pitchFamily="50" charset="-128"/>
              </a:rPr>
              <a:t>日以後に締結／更新される労働者派遣契約では、すべて</a:t>
            </a:r>
            <a:r>
              <a:rPr lang="ja-JP" altLang="en-US" sz="1400" dirty="0" smtClean="0">
                <a:latin typeface="HG丸ｺﾞｼｯｸM-PRO" panose="020F0600000000000000" pitchFamily="50" charset="-128"/>
                <a:ea typeface="HG丸ｺﾞｼｯｸM-PRO" panose="020F0600000000000000" pitchFamily="50" charset="-128"/>
              </a:rPr>
              <a:t>の業務に対して、派遣期間に次の２種類の制限が適用されます。</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68" name="テキスト ボックス 67"/>
          <p:cNvSpPr txBox="1"/>
          <p:nvPr/>
        </p:nvSpPr>
        <p:spPr>
          <a:xfrm>
            <a:off x="1191327" y="1668810"/>
            <a:ext cx="5560621" cy="461665"/>
          </a:xfrm>
          <a:prstGeom prst="rect">
            <a:avLst/>
          </a:prstGeom>
          <a:noFill/>
        </p:spPr>
        <p:txBody>
          <a:bodyPr wrap="square" rtlCol="0">
            <a:spAutoFit/>
          </a:bodyPr>
          <a:lstStyle/>
          <a:p>
            <a:r>
              <a:rPr lang="ja-JP" altLang="en-US" sz="1200" dirty="0" smtClean="0">
                <a:latin typeface="HG丸ｺﾞｼｯｸM-PRO" panose="020F0600000000000000" pitchFamily="50" charset="-128"/>
                <a:ea typeface="HG丸ｺﾞｼｯｸM-PRO" panose="020F0600000000000000" pitchFamily="50" charset="-128"/>
              </a:rPr>
              <a:t>施行日時点ですでに締結されている労働者派遣契約については</a:t>
            </a:r>
            <a:r>
              <a:rPr lang="ja-JP" altLang="en-US" sz="1200" dirty="0" smtClean="0">
                <a:latin typeface="HG丸ｺﾞｼｯｸM-PRO" panose="020F0600000000000000" pitchFamily="50" charset="-128"/>
                <a:ea typeface="HG丸ｺﾞｼｯｸM-PRO" panose="020F0600000000000000" pitchFamily="50" charset="-128"/>
              </a:rPr>
              <a:t>、その労働者　派遣契約が終了するまで、改正前</a:t>
            </a:r>
            <a:r>
              <a:rPr lang="ja-JP" altLang="en-US" sz="1200" dirty="0" smtClean="0">
                <a:latin typeface="HG丸ｺﾞｼｯｸM-PRO" panose="020F0600000000000000" pitchFamily="50" charset="-128"/>
                <a:ea typeface="HG丸ｺﾞｼｯｸM-PRO" panose="020F0600000000000000" pitchFamily="50" charset="-128"/>
              </a:rPr>
              <a:t>の法律の期間制限が適用されます。</a:t>
            </a:r>
            <a:endParaRPr kumimoji="1" lang="ja-JP" altLang="en-US" sz="1200" dirty="0">
              <a:latin typeface="HG丸ｺﾞｼｯｸM-PRO" panose="020F0600000000000000" pitchFamily="50" charset="-128"/>
              <a:ea typeface="HG丸ｺﾞｼｯｸM-PRO" panose="020F0600000000000000" pitchFamily="50" charset="-128"/>
            </a:endParaRPr>
          </a:p>
        </p:txBody>
      </p:sp>
      <p:grpSp>
        <p:nvGrpSpPr>
          <p:cNvPr id="69" name="グループ化 68"/>
          <p:cNvGrpSpPr/>
          <p:nvPr/>
        </p:nvGrpSpPr>
        <p:grpSpPr>
          <a:xfrm>
            <a:off x="201596" y="1745754"/>
            <a:ext cx="902811" cy="307777"/>
            <a:chOff x="-1954954" y="5336867"/>
            <a:chExt cx="902811" cy="307777"/>
          </a:xfrm>
        </p:grpSpPr>
        <p:sp>
          <p:nvSpPr>
            <p:cNvPr id="70" name="正方形/長方形 69"/>
            <p:cNvSpPr/>
            <p:nvPr/>
          </p:nvSpPr>
          <p:spPr>
            <a:xfrm>
              <a:off x="-1899592" y="5347203"/>
              <a:ext cx="792088" cy="287107"/>
            </a:xfrm>
            <a:prstGeom prst="rect">
              <a:avLst/>
            </a:prstGeom>
            <a:solidFill>
              <a:schemeClr val="bg1">
                <a:lumMod val="85000"/>
              </a:schemeClr>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1" name="正方形/長方形 70"/>
            <p:cNvSpPr/>
            <p:nvPr/>
          </p:nvSpPr>
          <p:spPr>
            <a:xfrm>
              <a:off x="-1954954" y="5336867"/>
              <a:ext cx="902811" cy="307777"/>
            </a:xfrm>
            <a:prstGeom prst="rect">
              <a:avLst/>
            </a:prstGeom>
          </p:spPr>
          <p:txBody>
            <a:bodyPr wrap="none">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経過措置</a:t>
              </a:r>
            </a:p>
          </p:txBody>
        </p:sp>
      </p:grpSp>
    </p:spTree>
    <p:extLst>
      <p:ext uri="{BB962C8B-B14F-4D97-AF65-F5344CB8AC3E}">
        <p14:creationId xmlns:p14="http://schemas.microsoft.com/office/powerpoint/2010/main" val="3047869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39260" y="4141265"/>
            <a:ext cx="6779480" cy="407482"/>
          </a:xfrm>
          <a:prstGeom prst="rect">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39260" y="579170"/>
            <a:ext cx="6779480" cy="407482"/>
          </a:xfrm>
          <a:prstGeom prst="rect">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218324" y="973379"/>
            <a:ext cx="6533625" cy="738664"/>
          </a:xfrm>
          <a:prstGeom prst="rect">
            <a:avLst/>
          </a:prstGeom>
          <a:noFill/>
        </p:spPr>
        <p:txBody>
          <a:bodyPr wrap="square" rtlCol="0">
            <a:spAutoFit/>
          </a:bodyPr>
          <a:lstStyle/>
          <a:p>
            <a:r>
              <a:rPr kumimoji="1" lang="ja-JP" altLang="en-US" sz="1400" dirty="0" smtClean="0">
                <a:latin typeface="HG丸ｺﾞｼｯｸM-PRO" panose="020F0600000000000000" pitchFamily="50" charset="-128"/>
                <a:ea typeface="HG丸ｺﾞｼｯｸM-PRO" panose="020F0600000000000000" pitchFamily="50" charset="-128"/>
              </a:rPr>
              <a:t>派遣元は、同一の組織単位に継続して３年間派遣される見込みがある方に対し、派遣終了後の雇用を継続させる措置（雇用安定措置）を講じる義務があります</a:t>
            </a:r>
            <a:r>
              <a:rPr lang="ja-JP" altLang="en-US" sz="1400" dirty="0" smtClean="0">
                <a:latin typeface="HG丸ｺﾞｼｯｸM-PRO" panose="020F0600000000000000" pitchFamily="50" charset="-128"/>
                <a:ea typeface="HG丸ｺﾞｼｯｸM-PRO" panose="020F0600000000000000" pitchFamily="50" charset="-128"/>
              </a:rPr>
              <a:t>。</a:t>
            </a:r>
            <a:endParaRPr lang="en-US" altLang="ja-JP" sz="1400" dirty="0" smtClean="0">
              <a:latin typeface="HG丸ｺﾞｼｯｸM-PRO" panose="020F0600000000000000" pitchFamily="50" charset="-128"/>
              <a:ea typeface="HG丸ｺﾞｼｯｸM-PRO" panose="020F0600000000000000" pitchFamily="50" charset="-128"/>
            </a:endParaRPr>
          </a:p>
          <a:p>
            <a:r>
              <a:rPr kumimoji="1" lang="ja-JP" altLang="en-US" sz="1400" dirty="0" smtClean="0">
                <a:latin typeface="HG丸ｺﾞｼｯｸM-PRO" panose="020F0600000000000000" pitchFamily="50" charset="-128"/>
                <a:ea typeface="HG丸ｺﾞｼｯｸM-PRO" panose="020F0600000000000000" pitchFamily="50" charset="-128"/>
              </a:rPr>
              <a:t>（１年以上３年未満の見込みの方については、努力義務がかかります。）</a:t>
            </a:r>
            <a:endParaRPr kumimoji="1" lang="en-US" altLang="ja-JP" sz="1400" dirty="0" smtClean="0">
              <a:latin typeface="HG丸ｺﾞｼｯｸM-PRO" panose="020F0600000000000000" pitchFamily="50" charset="-128"/>
              <a:ea typeface="HG丸ｺﾞｼｯｸM-PRO" panose="020F0600000000000000" pitchFamily="50" charset="-128"/>
            </a:endParaRPr>
          </a:p>
        </p:txBody>
      </p:sp>
      <p:sp>
        <p:nvSpPr>
          <p:cNvPr id="9" name="角丸四角形 8"/>
          <p:cNvSpPr/>
          <p:nvPr/>
        </p:nvSpPr>
        <p:spPr bwMode="gray">
          <a:xfrm>
            <a:off x="210295" y="1750373"/>
            <a:ext cx="6437410" cy="1720276"/>
          </a:xfrm>
          <a:prstGeom prst="roundRect">
            <a:avLst/>
          </a:prstGeom>
          <a:solidFill>
            <a:schemeClr val="accent1">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332869" y="2154419"/>
            <a:ext cx="6192261" cy="1261884"/>
          </a:xfrm>
          <a:prstGeom prst="rect">
            <a:avLst/>
          </a:prstGeom>
          <a:noFill/>
        </p:spPr>
        <p:txBody>
          <a:bodyPr wrap="square" rtlCol="0">
            <a:spAutoFit/>
          </a:bodyPr>
          <a:lstStyle/>
          <a:p>
            <a:pPr marL="266700" indent="-266700">
              <a:spcBef>
                <a:spcPts val="200"/>
              </a:spcBef>
              <a:spcAft>
                <a:spcPts val="200"/>
              </a:spcAft>
            </a:pPr>
            <a:r>
              <a:rPr lang="ja-JP" altLang="en-US" sz="14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① 派遣先への直接雇用の</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依頼</a:t>
            </a:r>
            <a:endParaRPr lang="en-US" altLang="ja-JP" sz="100" dirty="0">
              <a:solidFill>
                <a:prstClr val="black"/>
              </a:solidFill>
              <a:latin typeface="HG丸ｺﾞｼｯｸM-PRO" panose="020F0600000000000000" pitchFamily="50" charset="-128"/>
              <a:ea typeface="HG丸ｺﾞｼｯｸM-PRO" panose="020F0600000000000000" pitchFamily="50" charset="-128"/>
            </a:endParaRPr>
          </a:p>
          <a:p>
            <a:pPr marL="266700" indent="-266700">
              <a:spcBef>
                <a:spcPts val="200"/>
              </a:spcBef>
              <a:spcAft>
                <a:spcPts val="200"/>
              </a:spcAft>
            </a:pPr>
            <a:r>
              <a:rPr lang="ja-JP" altLang="en-US" sz="14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② 新たな派遣先の</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提供（合理的なものに限る）</a:t>
            </a:r>
            <a:endParaRPr lang="en-US" altLang="ja-JP" sz="1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266700" indent="-266700">
              <a:spcBef>
                <a:spcPts val="200"/>
              </a:spcBef>
              <a:spcAft>
                <a:spcPts val="200"/>
              </a:spcAft>
            </a:pPr>
            <a:r>
              <a:rPr lang="ja-JP" altLang="en-US" sz="14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③ 派遣元で</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の（派遣労働者以外としての）無期雇用</a:t>
            </a:r>
            <a:endParaRPr lang="en-US" altLang="ja-JP" sz="1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266700" indent="-266700">
              <a:spcBef>
                <a:spcPts val="200"/>
              </a:spcBef>
              <a:spcAft>
                <a:spcPts val="200"/>
              </a:spcAft>
            </a:pPr>
            <a:r>
              <a:rPr lang="ja-JP" altLang="en-US" sz="14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④ その他安定した雇用の継続を図るための措置</a:t>
            </a:r>
            <a:endParaRPr lang="en-US" altLang="ja-JP" sz="14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266700" indent="-266700">
              <a:lnSpc>
                <a:spcPts val="1000"/>
              </a:lnSpc>
            </a:pPr>
            <a:r>
              <a:rPr lang="ja-JP" altLang="en-US" sz="14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10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雇用を維持したままの教育訓練、紹介予定派遣</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等、省令で定めるもの</a:t>
            </a:r>
            <a:endParaRPr lang="en-US" altLang="ja-JP" sz="10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11" name="テキスト ボックス 10"/>
          <p:cNvSpPr txBox="1"/>
          <p:nvPr/>
        </p:nvSpPr>
        <p:spPr>
          <a:xfrm>
            <a:off x="332869" y="1793037"/>
            <a:ext cx="6192261" cy="338554"/>
          </a:xfrm>
          <a:prstGeom prst="rect">
            <a:avLst/>
          </a:prstGeom>
          <a:noFill/>
        </p:spPr>
        <p:txBody>
          <a:bodyPr wrap="square" rtlCol="0">
            <a:spAutoFit/>
          </a:bodyPr>
          <a:lstStyle/>
          <a:p>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雇用安定措置</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218324" y="3493079"/>
            <a:ext cx="6533625" cy="523220"/>
          </a:xfrm>
          <a:prstGeom prst="rect">
            <a:avLst/>
          </a:prstGeom>
          <a:noFill/>
        </p:spPr>
        <p:txBody>
          <a:bodyPr wrap="square" rtlCol="0">
            <a:spAutoFit/>
          </a:bodyPr>
          <a:lstStyle/>
          <a:p>
            <a:r>
              <a:rPr kumimoji="1" lang="ja-JP" altLang="en-US" sz="1400" dirty="0" smtClean="0">
                <a:latin typeface="HG丸ｺﾞｼｯｸM-PRO" panose="020F0600000000000000" pitchFamily="50" charset="-128"/>
                <a:ea typeface="HG丸ｺﾞｼｯｸM-PRO" panose="020F0600000000000000" pitchFamily="50" charset="-128"/>
              </a:rPr>
              <a:t>雇用安定措置として①を講じた場合で、直接雇用に至らなかった場合は、</a:t>
            </a:r>
            <a:endParaRPr kumimoji="1" lang="en-US" altLang="ja-JP" sz="1400" dirty="0" smtClean="0">
              <a:latin typeface="HG丸ｺﾞｼｯｸM-PRO" panose="020F0600000000000000" pitchFamily="50" charset="-128"/>
              <a:ea typeface="HG丸ｺﾞｼｯｸM-PRO" panose="020F0600000000000000" pitchFamily="50" charset="-128"/>
            </a:endParaRPr>
          </a:p>
          <a:p>
            <a:r>
              <a:rPr kumimoji="1" lang="ja-JP" altLang="en-US" sz="1400" dirty="0" smtClean="0">
                <a:latin typeface="HG丸ｺﾞｼｯｸM-PRO" panose="020F0600000000000000" pitchFamily="50" charset="-128"/>
                <a:ea typeface="HG丸ｺﾞｼｯｸM-PRO" panose="020F0600000000000000" pitchFamily="50" charset="-128"/>
              </a:rPr>
              <a:t>別途②～④の措置を講じる必要があります。</a:t>
            </a:r>
            <a:endParaRPr kumimoji="1" lang="en-US" altLang="ja-JP" sz="1400" dirty="0" smtClean="0">
              <a:latin typeface="HG丸ｺﾞｼｯｸM-PRO" panose="020F0600000000000000" pitchFamily="50" charset="-128"/>
              <a:ea typeface="HG丸ｺﾞｼｯｸM-PRO" panose="020F0600000000000000" pitchFamily="50" charset="-128"/>
            </a:endParaRPr>
          </a:p>
        </p:txBody>
      </p:sp>
      <p:sp>
        <p:nvSpPr>
          <p:cNvPr id="15" name="テキスト ボックス 14"/>
          <p:cNvSpPr txBox="1"/>
          <p:nvPr/>
        </p:nvSpPr>
        <p:spPr>
          <a:xfrm>
            <a:off x="218324" y="598245"/>
            <a:ext cx="6533625" cy="369332"/>
          </a:xfrm>
          <a:prstGeom prst="rect">
            <a:avLst/>
          </a:prstGeom>
          <a:noFill/>
        </p:spPr>
        <p:txBody>
          <a:bodyPr wrap="square" rtlCol="0">
            <a:spAutoFit/>
          </a:bodyPr>
          <a:lstStyle/>
          <a:p>
            <a:r>
              <a:rPr kumimoji="1" lang="ja-JP" altLang="en-US" b="1" u="sng" dirty="0" smtClean="0">
                <a:latin typeface="Meiryo UI" panose="020B0604030504040204" pitchFamily="50" charset="-128"/>
                <a:ea typeface="Meiryo UI" panose="020B0604030504040204" pitchFamily="50" charset="-128"/>
                <a:cs typeface="Meiryo UI" panose="020B0604030504040204" pitchFamily="50" charset="-128"/>
              </a:rPr>
              <a:t>雇用安定措置の実施</a:t>
            </a:r>
            <a:endParaRPr kumimoji="1" lang="en-US" altLang="ja-JP" b="1" u="sng"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218324" y="4534894"/>
            <a:ext cx="6639676" cy="1384995"/>
          </a:xfrm>
          <a:prstGeom prst="rect">
            <a:avLst/>
          </a:prstGeom>
          <a:noFill/>
        </p:spPr>
        <p:txBody>
          <a:bodyPr wrap="square" rtlCol="0">
            <a:spAutoFit/>
          </a:bodyPr>
          <a:lstStyle/>
          <a:p>
            <a:r>
              <a:rPr kumimoji="1" lang="ja-JP" altLang="en-US" sz="1400" dirty="0" smtClean="0">
                <a:latin typeface="HG丸ｺﾞｼｯｸM-PRO" panose="020F0600000000000000" pitchFamily="50" charset="-128"/>
                <a:ea typeface="HG丸ｺﾞｼｯｸM-PRO" panose="020F0600000000000000" pitchFamily="50" charset="-128"/>
              </a:rPr>
              <a:t>派遣元は、雇用している派遣労働者のキャリアアップを図るため、</a:t>
            </a:r>
            <a:endParaRPr kumimoji="1"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a:t>
            </a:r>
            <a:r>
              <a:rPr kumimoji="1" lang="ja-JP" altLang="en-US" sz="1400" dirty="0" smtClean="0">
                <a:latin typeface="HG丸ｺﾞｼｯｸM-PRO" panose="020F0600000000000000" pitchFamily="50" charset="-128"/>
                <a:ea typeface="HG丸ｺﾞｼｯｸM-PRO" panose="020F0600000000000000" pitchFamily="50" charset="-128"/>
              </a:rPr>
              <a:t>段階的かつ体系的な教育訓練</a:t>
            </a:r>
            <a:endParaRPr kumimoji="1"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・希望者に対するキャリア・コンサルティング</a:t>
            </a:r>
            <a:endParaRPr lang="en-US" altLang="ja-JP" sz="1400" dirty="0" smtClean="0">
              <a:latin typeface="HG丸ｺﾞｼｯｸM-PRO" panose="020F0600000000000000" pitchFamily="50" charset="-128"/>
              <a:ea typeface="HG丸ｺﾞｼｯｸM-PRO" panose="020F0600000000000000" pitchFamily="50" charset="-128"/>
            </a:endParaRPr>
          </a:p>
          <a:p>
            <a:r>
              <a:rPr kumimoji="1" lang="ja-JP" altLang="en-US" sz="1400" dirty="0" smtClean="0">
                <a:latin typeface="HG丸ｺﾞｼｯｸM-PRO" panose="020F0600000000000000" pitchFamily="50" charset="-128"/>
                <a:ea typeface="HG丸ｺﾞｼｯｸM-PRO" panose="020F0600000000000000" pitchFamily="50" charset="-128"/>
              </a:rPr>
              <a:t>を実施する義務があります。</a:t>
            </a:r>
            <a:endParaRPr kumimoji="1" lang="en-US" altLang="ja-JP" sz="1400" dirty="0" smtClean="0">
              <a:latin typeface="HG丸ｺﾞｼｯｸM-PRO" panose="020F0600000000000000" pitchFamily="50" charset="-128"/>
              <a:ea typeface="HG丸ｺﾞｼｯｸM-PRO" panose="020F0600000000000000" pitchFamily="50" charset="-128"/>
            </a:endParaRPr>
          </a:p>
          <a:p>
            <a:endParaRPr lang="en-US" altLang="ja-JP" sz="400" dirty="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特</a:t>
            </a:r>
            <a:r>
              <a:rPr kumimoji="1" lang="ja-JP" altLang="en-US" sz="1200" dirty="0" smtClean="0">
                <a:latin typeface="HG丸ｺﾞｼｯｸM-PRO" panose="020F0600000000000000" pitchFamily="50" charset="-128"/>
                <a:ea typeface="HG丸ｺﾞｼｯｸM-PRO" panose="020F0600000000000000" pitchFamily="50" charset="-128"/>
              </a:rPr>
              <a:t>に、無期雇用派遣労働者に対しては、長期的なキャリア形成を視野に入れた教育訓練を実施する必要があります。</a:t>
            </a:r>
            <a:endParaRPr kumimoji="1" lang="en-US" altLang="ja-JP" sz="1200" dirty="0" smtClean="0">
              <a:latin typeface="HG丸ｺﾞｼｯｸM-PRO" panose="020F0600000000000000" pitchFamily="50" charset="-128"/>
              <a:ea typeface="HG丸ｺﾞｼｯｸM-PRO" panose="020F0600000000000000" pitchFamily="50" charset="-128"/>
            </a:endParaRPr>
          </a:p>
        </p:txBody>
      </p:sp>
      <p:sp>
        <p:nvSpPr>
          <p:cNvPr id="21" name="テキスト ボックス 20"/>
          <p:cNvSpPr txBox="1"/>
          <p:nvPr/>
        </p:nvSpPr>
        <p:spPr>
          <a:xfrm>
            <a:off x="218324" y="4160340"/>
            <a:ext cx="6533625" cy="369332"/>
          </a:xfrm>
          <a:prstGeom prst="rect">
            <a:avLst/>
          </a:prstGeom>
          <a:noFill/>
        </p:spPr>
        <p:txBody>
          <a:bodyPr wrap="square" rtlCol="0">
            <a:spAutoFit/>
          </a:bodyPr>
          <a:lstStyle/>
          <a:p>
            <a:r>
              <a:rPr kumimoji="1" lang="ja-JP" altLang="en-US" b="1" u="sng" dirty="0" smtClean="0">
                <a:latin typeface="Meiryo UI" panose="020B0604030504040204" pitchFamily="50" charset="-128"/>
                <a:ea typeface="Meiryo UI" panose="020B0604030504040204" pitchFamily="50" charset="-128"/>
                <a:cs typeface="Meiryo UI" panose="020B0604030504040204" pitchFamily="50" charset="-128"/>
              </a:rPr>
              <a:t>キャリアアップ措置の実施</a:t>
            </a:r>
            <a:endParaRPr kumimoji="1" lang="en-US" altLang="ja-JP" b="1" u="sng"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角丸四角形 28"/>
          <p:cNvSpPr/>
          <p:nvPr/>
        </p:nvSpPr>
        <p:spPr bwMode="gray">
          <a:xfrm>
            <a:off x="210295" y="7262115"/>
            <a:ext cx="6437410" cy="841256"/>
          </a:xfrm>
          <a:prstGeom prst="roundRect">
            <a:avLst/>
          </a:prstGeom>
          <a:solidFill>
            <a:schemeClr val="accent1">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332869" y="7262115"/>
            <a:ext cx="6192261" cy="841256"/>
          </a:xfrm>
          <a:prstGeom prst="rect">
            <a:avLst/>
          </a:prstGeom>
          <a:noFill/>
        </p:spPr>
        <p:txBody>
          <a:bodyPr wrap="square" rtlCol="0">
            <a:spAutoFit/>
          </a:bodyPr>
          <a:lstStyle/>
          <a:p>
            <a:pPr marL="266700" indent="-266700">
              <a:spcBef>
                <a:spcPts val="200"/>
              </a:spcBef>
              <a:spcAft>
                <a:spcPts val="200"/>
              </a:spcAft>
            </a:pPr>
            <a:r>
              <a:rPr lang="ja-JP" altLang="en-US" sz="14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① 賃金の決定</a:t>
            </a:r>
            <a:endParaRPr lang="en-US" altLang="ja-JP" sz="100" dirty="0">
              <a:solidFill>
                <a:prstClr val="black"/>
              </a:solidFill>
              <a:latin typeface="HG丸ｺﾞｼｯｸM-PRO" panose="020F0600000000000000" pitchFamily="50" charset="-128"/>
              <a:ea typeface="HG丸ｺﾞｼｯｸM-PRO" panose="020F0600000000000000" pitchFamily="50" charset="-128"/>
            </a:endParaRPr>
          </a:p>
          <a:p>
            <a:pPr marL="266700" indent="-266700">
              <a:spcBef>
                <a:spcPts val="200"/>
              </a:spcBef>
              <a:spcAft>
                <a:spcPts val="200"/>
              </a:spcAft>
            </a:pPr>
            <a:r>
              <a:rPr lang="ja-JP" altLang="en-US" sz="14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② 教育訓練の実施</a:t>
            </a:r>
            <a:endParaRPr lang="en-US" altLang="ja-JP" sz="1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266700" indent="-266700">
              <a:spcBef>
                <a:spcPts val="200"/>
              </a:spcBef>
              <a:spcAft>
                <a:spcPts val="200"/>
              </a:spcAft>
            </a:pPr>
            <a:r>
              <a:rPr lang="ja-JP" altLang="en-US" sz="14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③ </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福利厚生の実施</a:t>
            </a:r>
            <a:endParaRPr lang="en-US" altLang="ja-JP" sz="10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38" name="正方形/長方形 37"/>
          <p:cNvSpPr/>
          <p:nvPr/>
        </p:nvSpPr>
        <p:spPr>
          <a:xfrm>
            <a:off x="39260" y="6085481"/>
            <a:ext cx="6779480" cy="407482"/>
          </a:xfrm>
          <a:prstGeom prst="rect">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218324" y="6479110"/>
            <a:ext cx="6639676" cy="738664"/>
          </a:xfrm>
          <a:prstGeom prst="rect">
            <a:avLst/>
          </a:prstGeom>
          <a:noFill/>
        </p:spPr>
        <p:txBody>
          <a:bodyPr wrap="square" rtlCol="0">
            <a:spAutoFit/>
          </a:bodyPr>
          <a:lstStyle/>
          <a:p>
            <a:r>
              <a:rPr lang="ja-JP" altLang="en-US" sz="1400" dirty="0">
                <a:latin typeface="HG丸ｺﾞｼｯｸM-PRO" panose="020F0600000000000000" pitchFamily="50" charset="-128"/>
                <a:ea typeface="HG丸ｺﾞｼｯｸM-PRO" panose="020F0600000000000000" pitchFamily="50" charset="-128"/>
              </a:rPr>
              <a:t>派遣元は、派遣労働者から求めがあった場合、以下の点について、派遣労働者と派遣先</a:t>
            </a:r>
            <a:r>
              <a:rPr lang="ja-JP" altLang="en-US" sz="1400" dirty="0" smtClean="0">
                <a:latin typeface="HG丸ｺﾞｼｯｸM-PRO" panose="020F0600000000000000" pitchFamily="50" charset="-128"/>
                <a:ea typeface="HG丸ｺﾞｼｯｸM-PRO" panose="020F0600000000000000" pitchFamily="50" charset="-128"/>
              </a:rPr>
              <a:t>で</a:t>
            </a:r>
            <a:r>
              <a:rPr lang="ja-JP" altLang="en-US" sz="1400" dirty="0">
                <a:latin typeface="HG丸ｺﾞｼｯｸM-PRO" panose="020F0600000000000000" pitchFamily="50" charset="-128"/>
                <a:ea typeface="HG丸ｺﾞｼｯｸM-PRO" panose="020F0600000000000000" pitchFamily="50" charset="-128"/>
              </a:rPr>
              <a:t>同種</a:t>
            </a:r>
            <a:r>
              <a:rPr lang="ja-JP" altLang="en-US" sz="1400" dirty="0" smtClean="0">
                <a:latin typeface="HG丸ｺﾞｼｯｸM-PRO" panose="020F0600000000000000" pitchFamily="50" charset="-128"/>
                <a:ea typeface="HG丸ｺﾞｼｯｸM-PRO" panose="020F0600000000000000" pitchFamily="50" charset="-128"/>
              </a:rPr>
              <a:t>の</a:t>
            </a:r>
            <a:r>
              <a:rPr lang="ja-JP" altLang="en-US" sz="1400" dirty="0">
                <a:latin typeface="HG丸ｺﾞｼｯｸM-PRO" panose="020F0600000000000000" pitchFamily="50" charset="-128"/>
                <a:ea typeface="HG丸ｺﾞｼｯｸM-PRO" panose="020F0600000000000000" pitchFamily="50" charset="-128"/>
              </a:rPr>
              <a:t>業務に従事する労働者の待遇の均衡を図るために考慮した内容を説明する義務があります。</a:t>
            </a:r>
            <a:endParaRPr lang="en-US" altLang="ja-JP" sz="1200" dirty="0">
              <a:latin typeface="HG丸ｺﾞｼｯｸM-PRO" panose="020F0600000000000000" pitchFamily="50" charset="-128"/>
              <a:ea typeface="HG丸ｺﾞｼｯｸM-PRO" panose="020F0600000000000000" pitchFamily="50" charset="-128"/>
            </a:endParaRPr>
          </a:p>
        </p:txBody>
      </p:sp>
      <p:sp>
        <p:nvSpPr>
          <p:cNvPr id="40" name="テキスト ボックス 39"/>
          <p:cNvSpPr txBox="1"/>
          <p:nvPr/>
        </p:nvSpPr>
        <p:spPr>
          <a:xfrm>
            <a:off x="218324" y="6104556"/>
            <a:ext cx="6533625" cy="369332"/>
          </a:xfrm>
          <a:prstGeom prst="rect">
            <a:avLst/>
          </a:prstGeom>
          <a:noFill/>
        </p:spPr>
        <p:txBody>
          <a:bodyPr wrap="square" rtlCol="0">
            <a:spAutoFit/>
          </a:bodyPr>
          <a:lstStyle/>
          <a:p>
            <a:r>
              <a:rPr lang="ja-JP" altLang="en-US" b="1" u="sng" dirty="0">
                <a:latin typeface="Meiryo UI" panose="020B0604030504040204" pitchFamily="50" charset="-128"/>
                <a:ea typeface="Meiryo UI" panose="020B0604030504040204" pitchFamily="50" charset="-128"/>
                <a:cs typeface="Meiryo UI" panose="020B0604030504040204" pitchFamily="50" charset="-128"/>
              </a:rPr>
              <a:t>均衡待遇の推進</a:t>
            </a:r>
            <a:endParaRPr lang="en-US" altLang="ja-JP"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p:cNvSpPr/>
          <p:nvPr/>
        </p:nvSpPr>
        <p:spPr>
          <a:xfrm>
            <a:off x="39260" y="8317729"/>
            <a:ext cx="6779480" cy="407482"/>
          </a:xfrm>
          <a:prstGeom prst="rect">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テキスト ボックス 47"/>
          <p:cNvSpPr txBox="1"/>
          <p:nvPr/>
        </p:nvSpPr>
        <p:spPr>
          <a:xfrm>
            <a:off x="218324" y="8711358"/>
            <a:ext cx="6639676" cy="954107"/>
          </a:xfrm>
          <a:prstGeom prst="rect">
            <a:avLst/>
          </a:prstGeom>
          <a:noFill/>
        </p:spPr>
        <p:txBody>
          <a:bodyPr wrap="square" rtlCol="0">
            <a:spAutoFit/>
          </a:bodyPr>
          <a:lstStyle/>
          <a:p>
            <a:r>
              <a:rPr lang="ja-JP" altLang="en-US" sz="1400" dirty="0" smtClean="0">
                <a:latin typeface="HG丸ｺﾞｼｯｸM-PRO" panose="020F0600000000000000" pitchFamily="50" charset="-128"/>
                <a:ea typeface="HG丸ｺﾞｼｯｸM-PRO" panose="020F0600000000000000" pitchFamily="50" charset="-128"/>
              </a:rPr>
              <a:t>派遣元管理台帳に記載する事項に、以下の項目等が追加されます。</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・無期雇用派遣労働者であるか有期雇用派遣労働者であるかの別</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・雇用安定措置として講じた内容</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・段階的かつ体系的な教育訓練を行った日時および内容</a:t>
            </a:r>
            <a:endParaRPr lang="en-US" altLang="ja-JP" sz="1200" dirty="0">
              <a:latin typeface="HG丸ｺﾞｼｯｸM-PRO" panose="020F0600000000000000" pitchFamily="50" charset="-128"/>
              <a:ea typeface="HG丸ｺﾞｼｯｸM-PRO" panose="020F0600000000000000" pitchFamily="50" charset="-128"/>
            </a:endParaRPr>
          </a:p>
        </p:txBody>
      </p:sp>
      <p:sp>
        <p:nvSpPr>
          <p:cNvPr id="49" name="テキスト ボックス 48"/>
          <p:cNvSpPr txBox="1"/>
          <p:nvPr/>
        </p:nvSpPr>
        <p:spPr>
          <a:xfrm>
            <a:off x="218324" y="8336804"/>
            <a:ext cx="6533625" cy="369332"/>
          </a:xfrm>
          <a:prstGeom prst="rect">
            <a:avLst/>
          </a:prstGeom>
          <a:noFill/>
        </p:spPr>
        <p:txBody>
          <a:bodyPr wrap="square" rtlCol="0">
            <a:spAutoFit/>
          </a:bodyPr>
          <a:lstStyle/>
          <a:p>
            <a:r>
              <a:rPr lang="ja-JP" altLang="en-US" b="1" u="sng" dirty="0" smtClean="0">
                <a:latin typeface="Meiryo UI" panose="020B0604030504040204" pitchFamily="50" charset="-128"/>
                <a:ea typeface="Meiryo UI" panose="020B0604030504040204" pitchFamily="50" charset="-128"/>
                <a:cs typeface="Meiryo UI" panose="020B0604030504040204" pitchFamily="50" charset="-128"/>
              </a:rPr>
              <a:t>派遣元管理台帳に記載する事項</a:t>
            </a:r>
            <a:endParaRPr lang="en-US" altLang="ja-JP"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39260" y="328518"/>
            <a:ext cx="6779480" cy="94320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bwMode="white">
          <a:xfrm>
            <a:off x="565724" y="128464"/>
            <a:ext cx="6031628" cy="400110"/>
          </a:xfrm>
          <a:prstGeom prst="rect">
            <a:avLst/>
          </a:prstGeom>
          <a:solidFill>
            <a:schemeClr val="bg1"/>
          </a:solidFill>
        </p:spPr>
        <p:txBody>
          <a:bodyPr wrap="square" rtlCol="0">
            <a:spAutoFit/>
          </a:bodyPr>
          <a:lstStyle/>
          <a:p>
            <a:r>
              <a:rPr kumimoji="1" lang="ja-JP" altLang="en-US" sz="2000" dirty="0" smtClean="0">
                <a:solidFill>
                  <a:schemeClr val="tx2"/>
                </a:solidFill>
                <a:latin typeface="ＤＦ特太ゴシック体" panose="020B0509000000000000" pitchFamily="49" charset="-128"/>
                <a:ea typeface="ＤＦ特太ゴシック体" panose="020B0509000000000000" pitchFamily="49" charset="-128"/>
              </a:rPr>
              <a:t> 派遣元事業主に新たに課される内容</a:t>
            </a:r>
            <a:endParaRPr kumimoji="1" lang="ja-JP" altLang="en-US" sz="2000" dirty="0">
              <a:solidFill>
                <a:schemeClr val="tx2"/>
              </a:solidFill>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218324" y="154819"/>
            <a:ext cx="347400" cy="347400"/>
          </a:xfrm>
          <a:prstGeom prst="rect">
            <a:avLst/>
          </a:prstGeom>
          <a:solidFill>
            <a:schemeClr val="bg1">
              <a:lumMod val="75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テキスト ボックス 6"/>
          <p:cNvSpPr txBox="1"/>
          <p:nvPr/>
        </p:nvSpPr>
        <p:spPr>
          <a:xfrm>
            <a:off x="176001" y="128464"/>
            <a:ext cx="432047" cy="400110"/>
          </a:xfrm>
          <a:prstGeom prst="rect">
            <a:avLst/>
          </a:prstGeom>
          <a:noFill/>
        </p:spPr>
        <p:txBody>
          <a:bodyPr wrap="square" rtlCol="0">
            <a:spAutoFit/>
          </a:bodyPr>
          <a:lstStyle/>
          <a:p>
            <a:pPr algn="ctr"/>
            <a:r>
              <a:rPr kumimoji="1" lang="ja-JP" altLang="en-US" sz="2000" dirty="0" smtClean="0">
                <a:solidFill>
                  <a:schemeClr val="tx2"/>
                </a:solidFill>
                <a:latin typeface="ＤＦ特太ゴシック体" panose="020B0509000000000000" pitchFamily="49" charset="-128"/>
                <a:ea typeface="ＤＦ特太ゴシック体" panose="020B0509000000000000" pitchFamily="49" charset="-128"/>
              </a:rPr>
              <a:t>３</a:t>
            </a:r>
            <a:endParaRPr kumimoji="1" lang="ja-JP" altLang="en-US" sz="2000" dirty="0">
              <a:solidFill>
                <a:schemeClr val="tx2"/>
              </a:solidFill>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2189034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p:cNvSpPr/>
          <p:nvPr/>
        </p:nvSpPr>
        <p:spPr>
          <a:xfrm>
            <a:off x="39260" y="579170"/>
            <a:ext cx="6779480" cy="407482"/>
          </a:xfrm>
          <a:prstGeom prst="rect">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39260" y="328518"/>
            <a:ext cx="6779480" cy="48456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bwMode="white">
          <a:xfrm>
            <a:off x="565724" y="128464"/>
            <a:ext cx="6031628" cy="400110"/>
          </a:xfrm>
          <a:prstGeom prst="rect">
            <a:avLst/>
          </a:prstGeom>
          <a:solidFill>
            <a:schemeClr val="bg1"/>
          </a:solidFill>
        </p:spPr>
        <p:txBody>
          <a:bodyPr wrap="square" rtlCol="0">
            <a:spAutoFit/>
          </a:bodyPr>
          <a:lstStyle/>
          <a:p>
            <a:r>
              <a:rPr lang="ja-JP" altLang="en-US" sz="2000" dirty="0" smtClean="0">
                <a:solidFill>
                  <a:schemeClr val="tx2"/>
                </a:solidFill>
                <a:latin typeface="ＤＦ特太ゴシック体" panose="020B0509000000000000" pitchFamily="49" charset="-128"/>
                <a:ea typeface="ＤＦ特太ゴシック体" panose="020B0509000000000000" pitchFamily="49" charset="-128"/>
              </a:rPr>
              <a:t> 労働</a:t>
            </a:r>
            <a:r>
              <a:rPr lang="ja-JP" altLang="en-US" sz="2000" dirty="0">
                <a:solidFill>
                  <a:schemeClr val="tx2"/>
                </a:solidFill>
                <a:latin typeface="ＤＦ特太ゴシック体" panose="020B0509000000000000" pitchFamily="49" charset="-128"/>
                <a:ea typeface="ＤＦ特太ゴシック体" panose="020B0509000000000000" pitchFamily="49" charset="-128"/>
              </a:rPr>
              <a:t>契約申込みみなし制度</a:t>
            </a:r>
            <a:endParaRPr kumimoji="1" lang="ja-JP" altLang="en-US" sz="2000" dirty="0">
              <a:solidFill>
                <a:schemeClr val="tx2"/>
              </a:solidFill>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218324" y="154819"/>
            <a:ext cx="347400" cy="347400"/>
          </a:xfrm>
          <a:prstGeom prst="rect">
            <a:avLst/>
          </a:prstGeom>
          <a:solidFill>
            <a:schemeClr val="bg1">
              <a:lumMod val="75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テキスト ボックス 6"/>
          <p:cNvSpPr txBox="1"/>
          <p:nvPr/>
        </p:nvSpPr>
        <p:spPr>
          <a:xfrm>
            <a:off x="176001" y="128464"/>
            <a:ext cx="432047" cy="400110"/>
          </a:xfrm>
          <a:prstGeom prst="rect">
            <a:avLst/>
          </a:prstGeom>
          <a:noFill/>
        </p:spPr>
        <p:txBody>
          <a:bodyPr wrap="square" rtlCol="0">
            <a:spAutoFit/>
          </a:bodyPr>
          <a:lstStyle/>
          <a:p>
            <a:pPr algn="ctr"/>
            <a:r>
              <a:rPr lang="ja-JP" altLang="en-US" sz="2000" dirty="0">
                <a:solidFill>
                  <a:schemeClr val="tx2"/>
                </a:solidFill>
                <a:latin typeface="ＤＦ特太ゴシック体" panose="020B0509000000000000" pitchFamily="49" charset="-128"/>
                <a:ea typeface="ＤＦ特太ゴシック体" panose="020B0509000000000000" pitchFamily="49" charset="-128"/>
              </a:rPr>
              <a:t>４</a:t>
            </a:r>
            <a:endParaRPr kumimoji="1" lang="ja-JP" altLang="en-US" sz="2000" dirty="0">
              <a:solidFill>
                <a:schemeClr val="tx2"/>
              </a:solidFill>
              <a:latin typeface="ＤＦ特太ゴシック体" panose="020B0509000000000000" pitchFamily="49" charset="-128"/>
              <a:ea typeface="ＤＦ特太ゴシック体" panose="020B0509000000000000" pitchFamily="49" charset="-128"/>
            </a:endParaRPr>
          </a:p>
        </p:txBody>
      </p:sp>
      <p:sp>
        <p:nvSpPr>
          <p:cNvPr id="8" name="テキスト ボックス 7"/>
          <p:cNvSpPr txBox="1"/>
          <p:nvPr/>
        </p:nvSpPr>
        <p:spPr>
          <a:xfrm>
            <a:off x="218324" y="1032829"/>
            <a:ext cx="6533625" cy="969496"/>
          </a:xfrm>
          <a:prstGeom prst="rect">
            <a:avLst/>
          </a:prstGeom>
          <a:noFill/>
        </p:spPr>
        <p:txBody>
          <a:bodyPr wrap="square" rtlCol="0">
            <a:spAutoFit/>
          </a:bodyPr>
          <a:lstStyle/>
          <a:p>
            <a:r>
              <a:rPr lang="ja-JP" altLang="en-US" sz="1400" dirty="0" smtClean="0">
                <a:latin typeface="HG丸ｺﾞｼｯｸM-PRO" panose="020F0600000000000000" pitchFamily="50" charset="-128"/>
                <a:ea typeface="HG丸ｺﾞｼｯｸM-PRO" panose="020F0600000000000000" pitchFamily="50" charset="-128"/>
              </a:rPr>
              <a:t>派遣先が次に掲げる違法派遣を受け入れた場合、その時点で、</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派遣先が派遣労働者に対して、その派遣労働者の派遣元における労働条件と　同一の労働条件を内容とする労働契約の申込みをしたものとみなされます。　</a:t>
            </a:r>
            <a:endParaRPr lang="en-US" altLang="ja-JP" sz="1400" dirty="0" smtClean="0">
              <a:latin typeface="HG丸ｺﾞｼｯｸM-PRO" panose="020F0600000000000000" pitchFamily="50" charset="-128"/>
              <a:ea typeface="HG丸ｺﾞｼｯｸM-PRO" panose="020F0600000000000000" pitchFamily="50" charset="-128"/>
            </a:endParaRPr>
          </a:p>
          <a:p>
            <a:endParaRPr lang="en-US" altLang="ja-JP" sz="3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（違法派遣について、派遣先が善意無過失である場合を除きます。）</a:t>
            </a:r>
            <a:endParaRPr lang="ja-JP" altLang="en-US" sz="1200" dirty="0">
              <a:latin typeface="HG丸ｺﾞｼｯｸM-PRO" panose="020F0600000000000000" pitchFamily="50" charset="-128"/>
              <a:ea typeface="HG丸ｺﾞｼｯｸM-PRO" panose="020F0600000000000000" pitchFamily="50" charset="-128"/>
            </a:endParaRPr>
          </a:p>
        </p:txBody>
      </p:sp>
      <p:sp>
        <p:nvSpPr>
          <p:cNvPr id="9" name="角丸四角形 8"/>
          <p:cNvSpPr/>
          <p:nvPr/>
        </p:nvSpPr>
        <p:spPr bwMode="gray">
          <a:xfrm>
            <a:off x="210295" y="2053033"/>
            <a:ext cx="6437410" cy="1415675"/>
          </a:xfrm>
          <a:prstGeom prst="roundRect">
            <a:avLst/>
          </a:prstGeom>
          <a:solidFill>
            <a:schemeClr val="accent1">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332869" y="2360712"/>
            <a:ext cx="6192261" cy="1107996"/>
          </a:xfrm>
          <a:prstGeom prst="rect">
            <a:avLst/>
          </a:prstGeom>
          <a:noFill/>
        </p:spPr>
        <p:txBody>
          <a:bodyPr wrap="square" rtlCol="0">
            <a:spAutoFit/>
          </a:bodyPr>
          <a:lstStyle/>
          <a:p>
            <a:pPr marL="266700" indent="-266700">
              <a:lnSpc>
                <a:spcPts val="1600"/>
              </a:lnSpc>
              <a:spcBef>
                <a:spcPts val="200"/>
              </a:spcBef>
              <a:spcAft>
                <a:spcPts val="200"/>
              </a:spcAft>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①労働者</a:t>
            </a:r>
            <a:r>
              <a:rPr lang="ja-JP" altLang="en-US" sz="14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派遣の禁止業務に従事させた</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場合</a:t>
            </a:r>
            <a:endParaRPr lang="ja-JP" altLang="en-US" sz="14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266700" indent="-266700">
              <a:lnSpc>
                <a:spcPts val="1600"/>
              </a:lnSpc>
              <a:spcBef>
                <a:spcPts val="200"/>
              </a:spcBef>
              <a:spcAft>
                <a:spcPts val="200"/>
              </a:spcAft>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②無許可の事業</a:t>
            </a:r>
            <a:r>
              <a:rPr lang="ja-JP" altLang="en-US" sz="14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主から労働者派遣を受け入れた場合</a:t>
            </a:r>
          </a:p>
          <a:p>
            <a:pPr marL="266700" indent="-266700">
              <a:lnSpc>
                <a:spcPts val="1600"/>
              </a:lnSpc>
              <a:spcBef>
                <a:spcPts val="200"/>
              </a:spcBef>
              <a:spcAft>
                <a:spcPts val="200"/>
              </a:spcAft>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③派遣</a:t>
            </a:r>
            <a:r>
              <a:rPr lang="ja-JP" altLang="en-US" sz="14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可能期間を超えて労働者派遣を受け入れた</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場合</a:t>
            </a:r>
            <a:r>
              <a:rPr lang="ja-JP" altLang="en-US" sz="80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80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80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lang="ja-JP" altLang="en-US" sz="8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266700" indent="-266700">
              <a:lnSpc>
                <a:spcPts val="1600"/>
              </a:lnSpc>
              <a:spcBef>
                <a:spcPts val="200"/>
              </a:spcBef>
              <a:spcAft>
                <a:spcPts val="200"/>
              </a:spcAft>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④いわゆる</a:t>
            </a:r>
            <a:r>
              <a:rPr lang="ja-JP" altLang="en-US" sz="14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偽装請負の</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場合</a:t>
            </a:r>
            <a:endParaRPr lang="en-US" altLang="ja-JP" sz="3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11" name="テキスト ボックス 10"/>
          <p:cNvSpPr txBox="1"/>
          <p:nvPr/>
        </p:nvSpPr>
        <p:spPr>
          <a:xfrm>
            <a:off x="332869" y="2072403"/>
            <a:ext cx="6192261" cy="338554"/>
          </a:xfrm>
          <a:prstGeom prst="rect">
            <a:avLst/>
          </a:prstGeom>
          <a:noFill/>
        </p:spPr>
        <p:txBody>
          <a:bodyPr wrap="square" rtlCol="0">
            <a:spAutoFit/>
          </a:bodyPr>
          <a:lstStyle/>
          <a:p>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労働契約申込みみなし制度の対象となる違法派遣</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162188" y="598245"/>
            <a:ext cx="6533625" cy="338554"/>
          </a:xfrm>
          <a:prstGeom prst="rect">
            <a:avLst/>
          </a:prstGeom>
          <a:noFill/>
        </p:spPr>
        <p:txBody>
          <a:bodyPr wrap="square" rtlCol="0">
            <a:spAutoFit/>
          </a:bodyPr>
          <a:lstStyle/>
          <a:p>
            <a:pPr algn="ct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月１日から、労働契約申込みみなし制度が施行されます</a:t>
            </a:r>
            <a:endPar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4160110094"/>
              </p:ext>
            </p:extLst>
          </p:nvPr>
        </p:nvGraphicFramePr>
        <p:xfrm>
          <a:off x="153144" y="5502684"/>
          <a:ext cx="6551888" cy="4346860"/>
        </p:xfrm>
        <a:graphic>
          <a:graphicData uri="http://schemas.openxmlformats.org/drawingml/2006/table">
            <a:tbl>
              <a:tblPr firstRow="1" bandRow="1">
                <a:tableStyleId>{5940675A-B579-460E-94D1-54222C63F5DA}</a:tableStyleId>
              </a:tblPr>
              <a:tblGrid>
                <a:gridCol w="683568"/>
                <a:gridCol w="1152000"/>
                <a:gridCol w="1440160"/>
                <a:gridCol w="684000"/>
                <a:gridCol w="1152000"/>
                <a:gridCol w="1440160"/>
              </a:tblGrid>
              <a:tr h="321940">
                <a:tc>
                  <a:txBody>
                    <a:bodyPr/>
                    <a:lstStyle/>
                    <a:p>
                      <a:pPr algn="ctr">
                        <a:lnSpc>
                          <a:spcPct val="100000"/>
                        </a:lnSpc>
                      </a:pPr>
                      <a:r>
                        <a:rPr kumimoji="1" lang="ja-JP" altLang="en-US" sz="900" dirty="0" smtClean="0">
                          <a:latin typeface="HG丸ｺﾞｼｯｸM-PRO" panose="020F0600000000000000" pitchFamily="50" charset="-128"/>
                          <a:ea typeface="HG丸ｺﾞｼｯｸM-PRO" panose="020F0600000000000000" pitchFamily="50" charset="-128"/>
                        </a:rPr>
                        <a:t>労働局名</a:t>
                      </a:r>
                      <a:endParaRPr kumimoji="1" lang="ja-JP" altLang="en-US" sz="9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0000"/>
                        </a:lnSpc>
                      </a:pPr>
                      <a:r>
                        <a:rPr kumimoji="1" lang="ja-JP" altLang="en-US" sz="900" dirty="0" smtClean="0">
                          <a:latin typeface="HG丸ｺﾞｼｯｸM-PRO" panose="020F0600000000000000" pitchFamily="50" charset="-128"/>
                          <a:ea typeface="HG丸ｺﾞｼｯｸM-PRO" panose="020F0600000000000000" pitchFamily="50" charset="-128"/>
                        </a:rPr>
                        <a:t>課室名</a:t>
                      </a:r>
                      <a:endParaRPr kumimoji="1" lang="ja-JP" altLang="en-US" sz="9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0000"/>
                        </a:lnSpc>
                      </a:pPr>
                      <a:r>
                        <a:rPr kumimoji="1" lang="ja-JP" altLang="en-US" sz="900" dirty="0" smtClean="0">
                          <a:latin typeface="HG丸ｺﾞｼｯｸM-PRO" panose="020F0600000000000000" pitchFamily="50" charset="-128"/>
                          <a:ea typeface="HG丸ｺﾞｼｯｸM-PRO" panose="020F0600000000000000" pitchFamily="50" charset="-128"/>
                        </a:rPr>
                        <a:t>電話番号</a:t>
                      </a:r>
                      <a:endParaRPr kumimoji="1" lang="ja-JP" altLang="en-US" sz="9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0000"/>
                        </a:lnSpc>
                      </a:pPr>
                      <a:r>
                        <a:rPr kumimoji="1" lang="ja-JP" altLang="en-US" sz="900" dirty="0" smtClean="0">
                          <a:latin typeface="HG丸ｺﾞｼｯｸM-PRO" panose="020F0600000000000000" pitchFamily="50" charset="-128"/>
                          <a:ea typeface="HG丸ｺﾞｼｯｸM-PRO" panose="020F0600000000000000" pitchFamily="50" charset="-128"/>
                        </a:rPr>
                        <a:t>労働局名</a:t>
                      </a:r>
                      <a:endParaRPr kumimoji="1" lang="ja-JP" altLang="en-US" sz="9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0000"/>
                        </a:lnSpc>
                      </a:pPr>
                      <a:r>
                        <a:rPr kumimoji="1" lang="ja-JP" altLang="en-US" sz="900" dirty="0" smtClean="0">
                          <a:latin typeface="HG丸ｺﾞｼｯｸM-PRO" panose="020F0600000000000000" pitchFamily="50" charset="-128"/>
                          <a:ea typeface="HG丸ｺﾞｼｯｸM-PRO" panose="020F0600000000000000" pitchFamily="50" charset="-128"/>
                        </a:rPr>
                        <a:t>課室名</a:t>
                      </a:r>
                      <a:endParaRPr kumimoji="1" lang="ja-JP" altLang="en-US" sz="9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00000"/>
                        </a:lnSpc>
                      </a:pPr>
                      <a:r>
                        <a:rPr kumimoji="1" lang="ja-JP" altLang="en-US" sz="900" smtClean="0">
                          <a:latin typeface="HG丸ｺﾞｼｯｸM-PRO" panose="020F0600000000000000" pitchFamily="50" charset="-128"/>
                          <a:ea typeface="HG丸ｺﾞｼｯｸM-PRO" panose="020F0600000000000000" pitchFamily="50" charset="-128"/>
                        </a:rPr>
                        <a:t>電話番号</a:t>
                      </a:r>
                      <a:endParaRPr kumimoji="1" lang="ja-JP" altLang="en-US" sz="9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r>
              <a:tr h="169200">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北海道</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需給調整事業課</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dirty="0">
                          <a:solidFill>
                            <a:schemeClr val="tx1"/>
                          </a:solidFill>
                          <a:latin typeface="HG丸ｺﾞｼｯｸM-PRO" panose="020F0600000000000000" pitchFamily="50" charset="-128"/>
                          <a:ea typeface="HG丸ｺﾞｼｯｸM-PRO" panose="020F0600000000000000" pitchFamily="50" charset="-128"/>
                          <a:cs typeface="+mn-cs"/>
                        </a:rPr>
                        <a:t>011-738-1015</a:t>
                      </a:r>
                    </a:p>
                  </a:txBody>
                  <a:tcPr marL="9525" marR="9525" marT="9525" marB="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三　重</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dirty="0">
                          <a:solidFill>
                            <a:schemeClr val="tx1"/>
                          </a:solidFill>
                          <a:latin typeface="HG丸ｺﾞｼｯｸM-PRO" panose="020F0600000000000000" pitchFamily="50" charset="-128"/>
                          <a:ea typeface="HG丸ｺﾞｼｯｸM-PRO" panose="020F0600000000000000" pitchFamily="50" charset="-128"/>
                          <a:cs typeface="+mn-cs"/>
                        </a:rPr>
                        <a:t>059-226-2165</a:t>
                      </a:r>
                    </a:p>
                  </a:txBody>
                  <a:tcPr marL="9525" marR="9525" marT="9525" marB="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r>
              <a:tr h="154800">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青　森</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dirty="0">
                          <a:solidFill>
                            <a:schemeClr val="tx1"/>
                          </a:solidFill>
                          <a:latin typeface="HG丸ｺﾞｼｯｸM-PRO" panose="020F0600000000000000" pitchFamily="50" charset="-128"/>
                          <a:ea typeface="HG丸ｺﾞｼｯｸM-PRO" panose="020F0600000000000000" pitchFamily="50" charset="-128"/>
                          <a:cs typeface="+mn-cs"/>
                        </a:rPr>
                        <a:t>017-721-2000</a:t>
                      </a:r>
                    </a:p>
                  </a:txBody>
                  <a:tcPr marL="9525" marR="9525" marT="9525" marB="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滋　賀</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077-526-8617</a:t>
                      </a:r>
                    </a:p>
                  </a:txBody>
                  <a:tcPr marL="9525" marR="9525" marT="9525" marB="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r>
              <a:tr h="154800">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岩　手</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019-604-3004</a:t>
                      </a:r>
                    </a:p>
                  </a:txBody>
                  <a:tcPr marL="9525" marR="9525" marT="9525" marB="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京　都</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需給調整事業課</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075-241-3225</a:t>
                      </a:r>
                    </a:p>
                  </a:txBody>
                  <a:tcPr marL="9525" marR="9525" marT="9525" marB="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r>
              <a:tr h="154800">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宮　城</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需給調整事業課</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022-292-6071</a:t>
                      </a:r>
                    </a:p>
                  </a:txBody>
                  <a:tcPr marL="9525" marR="9525" marT="9525" marB="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大　阪</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需給調整事業第一課</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06-4790-6303</a:t>
                      </a:r>
                    </a:p>
                  </a:txBody>
                  <a:tcPr marL="9525" marR="9525" marT="9525" marB="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r>
              <a:tr h="154800">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秋　田</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dirty="0">
                          <a:solidFill>
                            <a:schemeClr val="tx1"/>
                          </a:solidFill>
                          <a:latin typeface="HG丸ｺﾞｼｯｸM-PRO" panose="020F0600000000000000" pitchFamily="50" charset="-128"/>
                          <a:ea typeface="HG丸ｺﾞｼｯｸM-PRO" panose="020F0600000000000000" pitchFamily="50" charset="-128"/>
                          <a:cs typeface="+mn-cs"/>
                        </a:rPr>
                        <a:t>018-883-0007</a:t>
                      </a:r>
                    </a:p>
                  </a:txBody>
                  <a:tcPr marL="9525" marR="9525" marT="9525" marB="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兵　庫</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需給調整事業課</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078-367-0831</a:t>
                      </a:r>
                    </a:p>
                  </a:txBody>
                  <a:tcPr marL="9525" marR="9525" marT="9525" marB="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r>
              <a:tr h="154800">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山　形</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023-626-6109</a:t>
                      </a:r>
                    </a:p>
                  </a:txBody>
                  <a:tcPr marL="9525" marR="9525" marT="9525" marB="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奈　良</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0742-32-0208</a:t>
                      </a:r>
                    </a:p>
                  </a:txBody>
                  <a:tcPr marL="9525" marR="9525" marT="9525" marB="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r>
              <a:tr h="154800">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福　島</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024-529-5746</a:t>
                      </a:r>
                    </a:p>
                  </a:txBody>
                  <a:tcPr marL="9525" marR="9525" marT="9525" marB="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和歌山</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073-488-1160</a:t>
                      </a:r>
                    </a:p>
                  </a:txBody>
                  <a:tcPr marL="9525" marR="9525" marT="9525" marB="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r>
              <a:tr h="154800">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茨　城</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dirty="0">
                          <a:solidFill>
                            <a:schemeClr val="tx1"/>
                          </a:solidFill>
                          <a:latin typeface="HG丸ｺﾞｼｯｸM-PRO" panose="020F0600000000000000" pitchFamily="50" charset="-128"/>
                          <a:ea typeface="HG丸ｺﾞｼｯｸM-PRO" panose="020F0600000000000000" pitchFamily="50" charset="-128"/>
                          <a:cs typeface="+mn-cs"/>
                        </a:rPr>
                        <a:t>029-224-6239</a:t>
                      </a:r>
                    </a:p>
                  </a:txBody>
                  <a:tcPr marL="9525" marR="9525" marT="9525" marB="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鳥　取</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職業安定課</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0857-29-1707</a:t>
                      </a:r>
                    </a:p>
                  </a:txBody>
                  <a:tcPr marL="9525" marR="9525" marT="9525" marB="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r>
              <a:tr h="154800">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栃　木</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028-610-3556</a:t>
                      </a:r>
                    </a:p>
                  </a:txBody>
                  <a:tcPr marL="9525" marR="9525" marT="9525" marB="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島　根</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職業安定課</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0852-20-7017</a:t>
                      </a:r>
                    </a:p>
                  </a:txBody>
                  <a:tcPr marL="9525" marR="9525" marT="9525" marB="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r>
              <a:tr h="154800">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群　馬</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dirty="0">
                          <a:solidFill>
                            <a:schemeClr val="tx1"/>
                          </a:solidFill>
                          <a:latin typeface="HG丸ｺﾞｼｯｸM-PRO" panose="020F0600000000000000" pitchFamily="50" charset="-128"/>
                          <a:ea typeface="HG丸ｺﾞｼｯｸM-PRO" panose="020F0600000000000000" pitchFamily="50" charset="-128"/>
                          <a:cs typeface="+mn-cs"/>
                        </a:rPr>
                        <a:t>027-210-5105</a:t>
                      </a:r>
                    </a:p>
                  </a:txBody>
                  <a:tcPr marL="9525" marR="9525" marT="9525" marB="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岡　山</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086-801-5110</a:t>
                      </a:r>
                    </a:p>
                  </a:txBody>
                  <a:tcPr marL="9525" marR="9525" marT="9525" marB="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r>
              <a:tr h="154800">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埼　玉</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需給調整事業課</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dirty="0">
                          <a:solidFill>
                            <a:schemeClr val="tx1"/>
                          </a:solidFill>
                          <a:latin typeface="HG丸ｺﾞｼｯｸM-PRO" panose="020F0600000000000000" pitchFamily="50" charset="-128"/>
                          <a:ea typeface="HG丸ｺﾞｼｯｸM-PRO" panose="020F0600000000000000" pitchFamily="50" charset="-128"/>
                          <a:cs typeface="+mn-cs"/>
                        </a:rPr>
                        <a:t>048-600-6211</a:t>
                      </a:r>
                    </a:p>
                  </a:txBody>
                  <a:tcPr marL="9525" marR="9525" marT="9525" marB="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広　島</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需給調整事業課</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082-511-1066</a:t>
                      </a:r>
                    </a:p>
                  </a:txBody>
                  <a:tcPr marL="9525" marR="9525" marT="9525" marB="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r>
              <a:tr h="154800">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千　葉</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需給調整事業課</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043-221-5500</a:t>
                      </a:r>
                    </a:p>
                  </a:txBody>
                  <a:tcPr marL="9525" marR="9525" marT="9525" marB="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山　口</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083-995-0385</a:t>
                      </a:r>
                    </a:p>
                  </a:txBody>
                  <a:tcPr marL="9525" marR="9525" marT="9525" marB="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r>
              <a:tr h="154800">
                <a:tc rowSpan="2">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東　京</a:t>
                      </a:r>
                      <a:endParaRPr kumimoji="1" lang="ja-JP" altLang="en-US" sz="8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需給調整事業第一課</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dirty="0" smtClean="0">
                          <a:solidFill>
                            <a:schemeClr val="tx1"/>
                          </a:solidFill>
                          <a:latin typeface="HG丸ｺﾞｼｯｸM-PRO" panose="020F0600000000000000" pitchFamily="50" charset="-128"/>
                          <a:ea typeface="HG丸ｺﾞｼｯｸM-PRO" panose="020F0600000000000000" pitchFamily="50" charset="-128"/>
                          <a:cs typeface="+mn-cs"/>
                        </a:rPr>
                        <a:t>03-3452-1472</a:t>
                      </a:r>
                      <a:endParaRPr kumimoji="1" lang="ja-JP" altLang="en-US" sz="800" kern="1200" dirty="0">
                        <a:solidFill>
                          <a:schemeClr val="tx1"/>
                        </a:solidFill>
                        <a:latin typeface="HG丸ｺﾞｼｯｸM-PRO" panose="020F0600000000000000" pitchFamily="50" charset="-128"/>
                        <a:ea typeface="HG丸ｺﾞｼｯｸM-PRO" panose="020F0600000000000000" pitchFamily="50" charset="-128"/>
                        <a:cs typeface="+mn-cs"/>
                      </a:endParaRPr>
                    </a:p>
                  </a:txBody>
                  <a:tcPr marL="9525" marR="9525" marT="9525" marB="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徳　島</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088-611-5386</a:t>
                      </a:r>
                    </a:p>
                  </a:txBody>
                  <a:tcPr marL="9525" marR="9525" marT="9525" marB="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r>
              <a:tr h="154800">
                <a:tc vMerge="1">
                  <a:txBody>
                    <a:bodyPr/>
                    <a:lstStyle/>
                    <a:p>
                      <a:pPr algn="ctr">
                        <a:lnSpc>
                          <a:spcPts val="600"/>
                        </a:lnSpc>
                      </a:pPr>
                      <a:endParaRPr kumimoji="1" lang="ja-JP" altLang="en-US" sz="800" dirty="0">
                        <a:latin typeface="HG丸ｺﾞｼｯｸM-PRO" panose="020F0600000000000000" pitchFamily="50" charset="-128"/>
                        <a:ea typeface="HG丸ｺﾞｼｯｸM-PRO" panose="020F0600000000000000" pitchFamily="50" charset="-128"/>
                      </a:endParaRPr>
                    </a:p>
                  </a:txBody>
                  <a:tcPr anchor="b"/>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需給調整事業第二課</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dirty="0" smtClean="0">
                          <a:solidFill>
                            <a:schemeClr val="tx1"/>
                          </a:solidFill>
                          <a:latin typeface="HG丸ｺﾞｼｯｸM-PRO" panose="020F0600000000000000" pitchFamily="50" charset="-128"/>
                          <a:ea typeface="HG丸ｺﾞｼｯｸM-PRO" panose="020F0600000000000000" pitchFamily="50" charset="-128"/>
                          <a:cs typeface="+mn-cs"/>
                        </a:rPr>
                        <a:t>03-3452-1474</a:t>
                      </a:r>
                      <a:endParaRPr kumimoji="1" lang="ja-JP" altLang="en-US" sz="800" kern="1200" dirty="0">
                        <a:solidFill>
                          <a:schemeClr val="tx1"/>
                        </a:solidFill>
                        <a:latin typeface="HG丸ｺﾞｼｯｸM-PRO" panose="020F0600000000000000" pitchFamily="50" charset="-128"/>
                        <a:ea typeface="HG丸ｺﾞｼｯｸM-PRO" panose="020F0600000000000000" pitchFamily="50" charset="-128"/>
                        <a:cs typeface="+mn-cs"/>
                      </a:endParaRPr>
                    </a:p>
                  </a:txBody>
                  <a:tcPr marL="9525" marR="9525" marT="9525" marB="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香　川</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087-806-0010</a:t>
                      </a:r>
                    </a:p>
                  </a:txBody>
                  <a:tcPr marL="9525" marR="9525" marT="9525" marB="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r>
              <a:tr h="154800">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神奈川</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需給調整事業課</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dirty="0">
                          <a:solidFill>
                            <a:schemeClr val="tx1"/>
                          </a:solidFill>
                          <a:latin typeface="HG丸ｺﾞｼｯｸM-PRO" panose="020F0600000000000000" pitchFamily="50" charset="-128"/>
                          <a:ea typeface="HG丸ｺﾞｼｯｸM-PRO" panose="020F0600000000000000" pitchFamily="50" charset="-128"/>
                          <a:cs typeface="+mn-cs"/>
                        </a:rPr>
                        <a:t>045-650-2810</a:t>
                      </a:r>
                    </a:p>
                  </a:txBody>
                  <a:tcPr marL="9525" marR="9525" marT="9525" marB="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愛　媛</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089-943-5833</a:t>
                      </a:r>
                    </a:p>
                  </a:txBody>
                  <a:tcPr marL="9525" marR="9525" marT="9525" marB="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r>
              <a:tr h="154800">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新　潟</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025-288-3510</a:t>
                      </a:r>
                    </a:p>
                  </a:txBody>
                  <a:tcPr marL="9525" marR="9525" marT="9525" marB="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高　知</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職業安定課</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088-885-6051</a:t>
                      </a:r>
                    </a:p>
                  </a:txBody>
                  <a:tcPr marL="9525" marR="9525" marT="9525" marB="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r>
              <a:tr h="154800">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富　山</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076-432-2718</a:t>
                      </a:r>
                    </a:p>
                  </a:txBody>
                  <a:tcPr marL="9525" marR="9525" marT="9525" marB="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福　岡</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需給調整事業課</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092-434-9711</a:t>
                      </a:r>
                    </a:p>
                  </a:txBody>
                  <a:tcPr marL="9525" marR="9525" marT="9525" marB="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r>
              <a:tr h="154800">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石　川</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dirty="0">
                          <a:solidFill>
                            <a:schemeClr val="tx1"/>
                          </a:solidFill>
                          <a:latin typeface="HG丸ｺﾞｼｯｸM-PRO" panose="020F0600000000000000" pitchFamily="50" charset="-128"/>
                          <a:ea typeface="HG丸ｺﾞｼｯｸM-PRO" panose="020F0600000000000000" pitchFamily="50" charset="-128"/>
                          <a:cs typeface="+mn-cs"/>
                        </a:rPr>
                        <a:t>076-265-4435</a:t>
                      </a:r>
                    </a:p>
                  </a:txBody>
                  <a:tcPr marL="9525" marR="9525" marT="9525" marB="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佐　賀</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0952-32-7219</a:t>
                      </a:r>
                    </a:p>
                  </a:txBody>
                  <a:tcPr marL="9525" marR="9525" marT="9525" marB="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r>
              <a:tr h="154800">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福　井</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0776-26-8617</a:t>
                      </a:r>
                    </a:p>
                  </a:txBody>
                  <a:tcPr marL="9525" marR="9525" marT="9525" marB="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長　崎</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095-801-0045</a:t>
                      </a:r>
                    </a:p>
                  </a:txBody>
                  <a:tcPr marL="9525" marR="9525" marT="9525" marB="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r>
              <a:tr h="154800">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山　梨</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dirty="0">
                          <a:solidFill>
                            <a:schemeClr val="tx1"/>
                          </a:solidFill>
                          <a:latin typeface="HG丸ｺﾞｼｯｸM-PRO" panose="020F0600000000000000" pitchFamily="50" charset="-128"/>
                          <a:ea typeface="HG丸ｺﾞｼｯｸM-PRO" panose="020F0600000000000000" pitchFamily="50" charset="-128"/>
                          <a:cs typeface="+mn-cs"/>
                        </a:rPr>
                        <a:t>055-225-2862</a:t>
                      </a:r>
                    </a:p>
                  </a:txBody>
                  <a:tcPr marL="9525" marR="9525" marT="9525" marB="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熊　本</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096-211-1731</a:t>
                      </a:r>
                    </a:p>
                  </a:txBody>
                  <a:tcPr marL="9525" marR="9525" marT="9525" marB="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r>
              <a:tr h="154800">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長　野</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dirty="0">
                          <a:solidFill>
                            <a:schemeClr val="tx1"/>
                          </a:solidFill>
                          <a:latin typeface="HG丸ｺﾞｼｯｸM-PRO" panose="020F0600000000000000" pitchFamily="50" charset="-128"/>
                          <a:ea typeface="HG丸ｺﾞｼｯｸM-PRO" panose="020F0600000000000000" pitchFamily="50" charset="-128"/>
                          <a:cs typeface="+mn-cs"/>
                        </a:rPr>
                        <a:t>026-226-0864</a:t>
                      </a:r>
                    </a:p>
                  </a:txBody>
                  <a:tcPr marL="9525" marR="9525" marT="9525" marB="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大　分</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097-535-2095</a:t>
                      </a:r>
                    </a:p>
                  </a:txBody>
                  <a:tcPr marL="9525" marR="9525" marT="9525" marB="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r>
              <a:tr h="154800">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岐　阜</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dirty="0">
                          <a:solidFill>
                            <a:schemeClr val="tx1"/>
                          </a:solidFill>
                          <a:latin typeface="HG丸ｺﾞｼｯｸM-PRO" panose="020F0600000000000000" pitchFamily="50" charset="-128"/>
                          <a:ea typeface="HG丸ｺﾞｼｯｸM-PRO" panose="020F0600000000000000" pitchFamily="50" charset="-128"/>
                          <a:cs typeface="+mn-cs"/>
                        </a:rPr>
                        <a:t>058-245-1312</a:t>
                      </a:r>
                    </a:p>
                  </a:txBody>
                  <a:tcPr marL="9525" marR="9525" marT="9525" marB="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宮　崎</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0985-38-8823</a:t>
                      </a:r>
                    </a:p>
                  </a:txBody>
                  <a:tcPr marL="9525" marR="9525" marT="9525" marB="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r>
              <a:tr h="154800">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静　岡</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需給調整事業課</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dirty="0">
                          <a:solidFill>
                            <a:schemeClr val="tx1"/>
                          </a:solidFill>
                          <a:latin typeface="HG丸ｺﾞｼｯｸM-PRO" panose="020F0600000000000000" pitchFamily="50" charset="-128"/>
                          <a:ea typeface="HG丸ｺﾞｼｯｸM-PRO" panose="020F0600000000000000" pitchFamily="50" charset="-128"/>
                          <a:cs typeface="+mn-cs"/>
                        </a:rPr>
                        <a:t>054-271-9980</a:t>
                      </a:r>
                    </a:p>
                  </a:txBody>
                  <a:tcPr marL="9525" marR="9525" marT="9525" marB="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鹿児島</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需給調整事業室</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a:solidFill>
                            <a:schemeClr val="tx1"/>
                          </a:solidFill>
                          <a:latin typeface="HG丸ｺﾞｼｯｸM-PRO" panose="020F0600000000000000" pitchFamily="50" charset="-128"/>
                          <a:ea typeface="HG丸ｺﾞｼｯｸM-PRO" panose="020F0600000000000000" pitchFamily="50" charset="-128"/>
                          <a:cs typeface="+mn-cs"/>
                        </a:rPr>
                        <a:t>099-219-8711</a:t>
                      </a:r>
                    </a:p>
                  </a:txBody>
                  <a:tcPr marL="9525" marR="9525" marT="9525" marB="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ysDash"/>
                      <a:round/>
                      <a:headEnd type="none" w="med" len="med"/>
                      <a:tailEnd type="none" w="med" len="med"/>
                    </a:lnB>
                    <a:lnTlToBr w="12700" cmpd="sng">
                      <a:noFill/>
                      <a:prstDash val="solid"/>
                    </a:lnTlToBr>
                    <a:lnBlToTr w="12700" cmpd="sng">
                      <a:noFill/>
                      <a:prstDash val="solid"/>
                    </a:lnBlToTr>
                  </a:tcPr>
                </a:tc>
              </a:tr>
              <a:tr h="154800">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愛　知</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需給調整事業第一課</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en-US" altLang="ja-JP" sz="800" kern="1200" dirty="0" smtClean="0">
                          <a:solidFill>
                            <a:schemeClr val="tx1"/>
                          </a:solidFill>
                          <a:latin typeface="HG丸ｺﾞｼｯｸM-PRO" panose="020F0600000000000000" pitchFamily="50" charset="-128"/>
                          <a:ea typeface="HG丸ｺﾞｼｯｸM-PRO" panose="020F0600000000000000" pitchFamily="50" charset="-128"/>
                          <a:cs typeface="+mn-cs"/>
                        </a:rPr>
                        <a:t>052-219-5587</a:t>
                      </a:r>
                      <a:endParaRPr kumimoji="1" lang="ja-JP" altLang="en-US" sz="800" kern="1200" dirty="0">
                        <a:solidFill>
                          <a:schemeClr val="tx1"/>
                        </a:solidFill>
                        <a:latin typeface="HG丸ｺﾞｼｯｸM-PRO" panose="020F0600000000000000" pitchFamily="50" charset="-128"/>
                        <a:ea typeface="HG丸ｺﾞｼｯｸM-PRO" panose="020F0600000000000000" pitchFamily="50" charset="-128"/>
                        <a:cs typeface="+mn-cs"/>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沖　縄</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olid"/>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600"/>
                        </a:lnSpc>
                      </a:pPr>
                      <a:r>
                        <a:rPr kumimoji="1" lang="ja-JP" altLang="en-US" sz="800" dirty="0" smtClean="0">
                          <a:latin typeface="HG丸ｺﾞｼｯｸM-PRO" panose="020F0600000000000000" pitchFamily="50" charset="-128"/>
                          <a:ea typeface="HG丸ｺﾞｼｯｸM-PRO" panose="020F0600000000000000" pitchFamily="50" charset="-128"/>
                        </a:rPr>
                        <a:t>職業安定課</a:t>
                      </a:r>
                      <a:endParaRPr kumimoji="1" lang="ja-JP" altLang="en-US" sz="800" dirty="0">
                        <a:latin typeface="HG丸ｺﾞｼｯｸM-PRO" panose="020F0600000000000000" pitchFamily="50" charset="-128"/>
                        <a:ea typeface="HG丸ｺﾞｼｯｸM-PRO" panose="020F0600000000000000" pitchFamily="50" charset="-128"/>
                      </a:endParaRPr>
                    </a:p>
                  </a:txBody>
                  <a:tcPr anchor="b">
                    <a:lnL w="12700" cap="flat" cmpd="sng" algn="ctr">
                      <a:solidFill>
                        <a:schemeClr val="accent1"/>
                      </a:solidFill>
                      <a:prstDash val="sysDash"/>
                      <a:round/>
                      <a:headEnd type="none" w="med" len="med"/>
                      <a:tailEnd type="none" w="med" len="med"/>
                    </a:lnL>
                    <a:lnR w="12700" cap="flat" cmpd="sng" algn="ctr">
                      <a:solidFill>
                        <a:schemeClr val="accent1"/>
                      </a:solidFill>
                      <a:prstDash val="sysDash"/>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kumimoji="1" lang="en-US" altLang="ja-JP" sz="800" kern="1200" dirty="0">
                          <a:solidFill>
                            <a:schemeClr val="tx1"/>
                          </a:solidFill>
                          <a:latin typeface="HG丸ｺﾞｼｯｸM-PRO" panose="020F0600000000000000" pitchFamily="50" charset="-128"/>
                          <a:ea typeface="HG丸ｺﾞｼｯｸM-PRO" panose="020F0600000000000000" pitchFamily="50" charset="-128"/>
                          <a:cs typeface="+mn-cs"/>
                        </a:rPr>
                        <a:t>098-868-1655</a:t>
                      </a:r>
                    </a:p>
                  </a:txBody>
                  <a:tcPr marL="9525" marR="9525" marT="9525" marB="0">
                    <a:lnL w="12700" cap="flat" cmpd="sng" algn="ctr">
                      <a:solidFill>
                        <a:schemeClr val="accent1"/>
                      </a:solidFill>
                      <a:prstDash val="sysDash"/>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ysDash"/>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1" name="テキスト ボックス 20"/>
          <p:cNvSpPr txBox="1"/>
          <p:nvPr/>
        </p:nvSpPr>
        <p:spPr>
          <a:xfrm>
            <a:off x="162188" y="5221930"/>
            <a:ext cx="6533625" cy="276999"/>
          </a:xfrm>
          <a:prstGeom prst="rect">
            <a:avLst/>
          </a:prstGeom>
          <a:noFill/>
        </p:spPr>
        <p:txBody>
          <a:bodyPr wrap="square" rtlCol="0">
            <a:spAutoFit/>
          </a:bodyPr>
          <a:lstStyle/>
          <a:p>
            <a:pPr algn="ctr"/>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問い合わせ先</a:t>
            </a:r>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　都道府県労働局</a:t>
            </a:r>
            <a:endParaRPr lang="en-US" altLang="ja-JP" sz="1200" dirty="0" smtClean="0">
              <a:latin typeface="HG丸ｺﾞｼｯｸM-PRO" panose="020F0600000000000000" pitchFamily="50" charset="-128"/>
              <a:ea typeface="HG丸ｺﾞｼｯｸM-PRO" panose="020F0600000000000000" pitchFamily="50" charset="-128"/>
            </a:endParaRPr>
          </a:p>
        </p:txBody>
      </p:sp>
      <p:sp>
        <p:nvSpPr>
          <p:cNvPr id="16" name="テキスト ボックス 15"/>
          <p:cNvSpPr txBox="1"/>
          <p:nvPr/>
        </p:nvSpPr>
        <p:spPr>
          <a:xfrm>
            <a:off x="218324" y="3478932"/>
            <a:ext cx="6639676" cy="1623521"/>
          </a:xfrm>
          <a:prstGeom prst="rect">
            <a:avLst/>
          </a:prstGeom>
          <a:noFill/>
        </p:spPr>
        <p:txBody>
          <a:bodyPr wrap="square" rtlCol="0">
            <a:spAutoFit/>
          </a:bodyPr>
          <a:lstStyle/>
          <a:p>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期間制限違反について</a:t>
            </a:r>
            <a:endParaRPr lang="en-US" altLang="ja-JP" sz="1200" dirty="0" smtClean="0">
              <a:latin typeface="HG丸ｺﾞｼｯｸM-PRO" panose="020F0600000000000000" pitchFamily="50" charset="-128"/>
              <a:ea typeface="HG丸ｺﾞｼｯｸM-PRO" panose="020F0600000000000000" pitchFamily="50" charset="-128"/>
            </a:endParaRPr>
          </a:p>
          <a:p>
            <a:endParaRPr lang="en-US" altLang="ja-JP" sz="300" dirty="0" smtClean="0">
              <a:latin typeface="HG丸ｺﾞｼｯｸM-PRO" panose="020F0600000000000000" pitchFamily="50" charset="-128"/>
              <a:ea typeface="HG丸ｺﾞｼｯｸM-PRO" panose="020F0600000000000000" pitchFamily="50" charset="-128"/>
            </a:endParaRPr>
          </a:p>
          <a:p>
            <a:r>
              <a:rPr lang="ja-JP" altLang="en-US" sz="1150" dirty="0" smtClean="0">
                <a:latin typeface="HG丸ｺﾞｼｯｸM-PRO" panose="020F0600000000000000" pitchFamily="50" charset="-128"/>
                <a:ea typeface="HG丸ｺﾞｼｯｸM-PRO" panose="020F0600000000000000" pitchFamily="50" charset="-128"/>
              </a:rPr>
              <a:t>　・新たに設けられる事業所単位・個人単位の２つの期間制限のどちらに違反した場合も、</a:t>
            </a:r>
            <a:endParaRPr lang="en-US" altLang="ja-JP" sz="1150" dirty="0" smtClean="0">
              <a:latin typeface="HG丸ｺﾞｼｯｸM-PRO" panose="020F0600000000000000" pitchFamily="50" charset="-128"/>
              <a:ea typeface="HG丸ｺﾞｼｯｸM-PRO" panose="020F0600000000000000" pitchFamily="50" charset="-128"/>
            </a:endParaRPr>
          </a:p>
          <a:p>
            <a:r>
              <a:rPr lang="ja-JP" altLang="en-US" sz="1150" dirty="0">
                <a:latin typeface="HG丸ｺﾞｼｯｸM-PRO" panose="020F0600000000000000" pitchFamily="50" charset="-128"/>
                <a:ea typeface="HG丸ｺﾞｼｯｸM-PRO" panose="020F0600000000000000" pitchFamily="50" charset="-128"/>
              </a:rPr>
              <a:t>　</a:t>
            </a:r>
            <a:r>
              <a:rPr lang="ja-JP" altLang="en-US" sz="1150" dirty="0" smtClean="0">
                <a:latin typeface="HG丸ｺﾞｼｯｸM-PRO" panose="020F0600000000000000" pitchFamily="50" charset="-128"/>
                <a:ea typeface="HG丸ｺﾞｼｯｸM-PRO" panose="020F0600000000000000" pitchFamily="50" charset="-128"/>
              </a:rPr>
              <a:t>　労働契約申込みみなし制度の対象となります。</a:t>
            </a:r>
            <a:endParaRPr lang="en-US" altLang="ja-JP" sz="1150" dirty="0" smtClean="0">
              <a:latin typeface="HG丸ｺﾞｼｯｸM-PRO" panose="020F0600000000000000" pitchFamily="50" charset="-128"/>
              <a:ea typeface="HG丸ｺﾞｼｯｸM-PRO" panose="020F0600000000000000" pitchFamily="50" charset="-128"/>
            </a:endParaRPr>
          </a:p>
          <a:p>
            <a:endParaRPr lang="en-US" altLang="ja-JP" sz="100" dirty="0" smtClean="0">
              <a:latin typeface="HG丸ｺﾞｼｯｸM-PRO" panose="020F0600000000000000" pitchFamily="50" charset="-128"/>
              <a:ea typeface="HG丸ｺﾞｼｯｸM-PRO" panose="020F0600000000000000" pitchFamily="50" charset="-128"/>
            </a:endParaRPr>
          </a:p>
          <a:p>
            <a:endParaRPr lang="en-US" altLang="ja-JP" sz="100" dirty="0" smtClean="0">
              <a:latin typeface="HG丸ｺﾞｼｯｸM-PRO" panose="020F0600000000000000" pitchFamily="50" charset="-128"/>
              <a:ea typeface="HG丸ｺﾞｼｯｸM-PRO" panose="020F0600000000000000" pitchFamily="50" charset="-128"/>
            </a:endParaRPr>
          </a:p>
          <a:p>
            <a:r>
              <a:rPr lang="ja-JP" altLang="en-US" sz="1150" dirty="0">
                <a:latin typeface="HG丸ｺﾞｼｯｸM-PRO" panose="020F0600000000000000" pitchFamily="50" charset="-128"/>
                <a:ea typeface="HG丸ｺﾞｼｯｸM-PRO" panose="020F0600000000000000" pitchFamily="50" charset="-128"/>
              </a:rPr>
              <a:t>　</a:t>
            </a:r>
            <a:r>
              <a:rPr lang="ja-JP" altLang="en-US" sz="1150" dirty="0" smtClean="0">
                <a:latin typeface="HG丸ｺﾞｼｯｸM-PRO" panose="020F0600000000000000" pitchFamily="50" charset="-128"/>
                <a:ea typeface="HG丸ｺﾞｼｯｸM-PRO" panose="020F0600000000000000" pitchFamily="50" charset="-128"/>
              </a:rPr>
              <a:t>・派遣元は、派遣労働者に対して就業条件などを明示する際に、期間制限違反が労働契約申込み</a:t>
            </a:r>
            <a:endParaRPr lang="en-US" altLang="ja-JP" sz="1150" dirty="0" smtClean="0">
              <a:latin typeface="HG丸ｺﾞｼｯｸM-PRO" panose="020F0600000000000000" pitchFamily="50" charset="-128"/>
              <a:ea typeface="HG丸ｺﾞｼｯｸM-PRO" panose="020F0600000000000000" pitchFamily="50" charset="-128"/>
            </a:endParaRPr>
          </a:p>
          <a:p>
            <a:r>
              <a:rPr lang="ja-JP" altLang="en-US" sz="1150" dirty="0">
                <a:latin typeface="HG丸ｺﾞｼｯｸM-PRO" panose="020F0600000000000000" pitchFamily="50" charset="-128"/>
                <a:ea typeface="HG丸ｺﾞｼｯｸM-PRO" panose="020F0600000000000000" pitchFamily="50" charset="-128"/>
              </a:rPr>
              <a:t>　</a:t>
            </a:r>
            <a:r>
              <a:rPr lang="ja-JP" altLang="en-US" sz="1150" dirty="0" smtClean="0">
                <a:latin typeface="HG丸ｺﾞｼｯｸM-PRO" panose="020F0600000000000000" pitchFamily="50" charset="-128"/>
                <a:ea typeface="HG丸ｺﾞｼｯｸM-PRO" panose="020F0600000000000000" pitchFamily="50" charset="-128"/>
              </a:rPr>
              <a:t>　みなし制度の対象となる旨も明示しなければなりません。</a:t>
            </a:r>
            <a:endParaRPr lang="en-US" altLang="ja-JP" sz="1150" dirty="0" smtClean="0">
              <a:latin typeface="HG丸ｺﾞｼｯｸM-PRO" panose="020F0600000000000000" pitchFamily="50" charset="-128"/>
              <a:ea typeface="HG丸ｺﾞｼｯｸM-PRO" panose="020F0600000000000000" pitchFamily="50" charset="-128"/>
            </a:endParaRPr>
          </a:p>
          <a:p>
            <a:endParaRPr lang="en-US" altLang="ja-JP" sz="100" dirty="0" smtClean="0">
              <a:latin typeface="HG丸ｺﾞｼｯｸM-PRO" panose="020F0600000000000000" pitchFamily="50" charset="-128"/>
              <a:ea typeface="HG丸ｺﾞｼｯｸM-PRO" panose="020F0600000000000000" pitchFamily="50" charset="-128"/>
            </a:endParaRPr>
          </a:p>
          <a:p>
            <a:endParaRPr lang="en-US" altLang="ja-JP" sz="100" dirty="0" smtClean="0">
              <a:latin typeface="HG丸ｺﾞｼｯｸM-PRO" panose="020F0600000000000000" pitchFamily="50" charset="-128"/>
              <a:ea typeface="HG丸ｺﾞｼｯｸM-PRO" panose="020F0600000000000000" pitchFamily="50" charset="-128"/>
            </a:endParaRPr>
          </a:p>
          <a:p>
            <a:r>
              <a:rPr lang="ja-JP" altLang="en-US" sz="1150" dirty="0">
                <a:latin typeface="HG丸ｺﾞｼｯｸM-PRO" panose="020F0600000000000000" pitchFamily="50" charset="-128"/>
                <a:ea typeface="HG丸ｺﾞｼｯｸM-PRO" panose="020F0600000000000000" pitchFamily="50" charset="-128"/>
              </a:rPr>
              <a:t>　</a:t>
            </a:r>
            <a:r>
              <a:rPr lang="ja-JP" altLang="en-US" sz="1150" dirty="0" smtClean="0">
                <a:latin typeface="HG丸ｺﾞｼｯｸM-PRO" panose="020F0600000000000000" pitchFamily="50" charset="-128"/>
                <a:ea typeface="HG丸ｺﾞｼｯｸM-PRO" panose="020F0600000000000000" pitchFamily="50" charset="-128"/>
              </a:rPr>
              <a:t>・改正法の施行日（</a:t>
            </a:r>
            <a:r>
              <a:rPr lang="en-US" altLang="ja-JP" sz="1150" dirty="0" smtClean="0">
                <a:latin typeface="HG丸ｺﾞｼｯｸM-PRO" panose="020F0600000000000000" pitchFamily="50" charset="-128"/>
                <a:ea typeface="HG丸ｺﾞｼｯｸM-PRO" panose="020F0600000000000000" pitchFamily="50" charset="-128"/>
              </a:rPr>
              <a:t>9/30</a:t>
            </a:r>
            <a:r>
              <a:rPr lang="ja-JP" altLang="en-US" sz="1150" dirty="0" smtClean="0">
                <a:latin typeface="HG丸ｺﾞｼｯｸM-PRO" panose="020F0600000000000000" pitchFamily="50" charset="-128"/>
                <a:ea typeface="HG丸ｺﾞｼｯｸM-PRO" panose="020F0600000000000000" pitchFamily="50" charset="-128"/>
              </a:rPr>
              <a:t>）時点ですでに行われている労働者派遣については、改正前の期間制</a:t>
            </a:r>
            <a:endParaRPr lang="en-US" altLang="ja-JP" sz="1150" dirty="0" smtClean="0">
              <a:latin typeface="HG丸ｺﾞｼｯｸM-PRO" panose="020F0600000000000000" pitchFamily="50" charset="-128"/>
              <a:ea typeface="HG丸ｺﾞｼｯｸM-PRO" panose="020F0600000000000000" pitchFamily="50" charset="-128"/>
            </a:endParaRPr>
          </a:p>
          <a:p>
            <a:r>
              <a:rPr lang="ja-JP" altLang="en-US" sz="1150" dirty="0">
                <a:latin typeface="HG丸ｺﾞｼｯｸM-PRO" panose="020F0600000000000000" pitchFamily="50" charset="-128"/>
                <a:ea typeface="HG丸ｺﾞｼｯｸM-PRO" panose="020F0600000000000000" pitchFamily="50" charset="-128"/>
              </a:rPr>
              <a:t>　</a:t>
            </a:r>
            <a:r>
              <a:rPr lang="ja-JP" altLang="en-US" sz="1150" dirty="0" smtClean="0">
                <a:latin typeface="HG丸ｺﾞｼｯｸM-PRO" panose="020F0600000000000000" pitchFamily="50" charset="-128"/>
                <a:ea typeface="HG丸ｺﾞｼｯｸM-PRO" panose="020F0600000000000000" pitchFamily="50" charset="-128"/>
              </a:rPr>
              <a:t>　限が適用され、制限を超えて派遣労働者を使用しようとするときは、改正前</a:t>
            </a:r>
            <a:r>
              <a:rPr lang="ja-JP" altLang="en-US" sz="1150" dirty="0">
                <a:latin typeface="HG丸ｺﾞｼｯｸM-PRO" panose="020F0600000000000000" pitchFamily="50" charset="-128"/>
                <a:ea typeface="HG丸ｺﾞｼｯｸM-PRO" panose="020F0600000000000000" pitchFamily="50" charset="-128"/>
              </a:rPr>
              <a:t>の</a:t>
            </a:r>
            <a:r>
              <a:rPr lang="ja-JP" altLang="en-US" sz="1150" dirty="0" smtClean="0">
                <a:latin typeface="HG丸ｺﾞｼｯｸM-PRO" panose="020F0600000000000000" pitchFamily="50" charset="-128"/>
                <a:ea typeface="HG丸ｺﾞｼｯｸM-PRO" panose="020F0600000000000000" pitchFamily="50" charset="-128"/>
              </a:rPr>
              <a:t>法律</a:t>
            </a:r>
            <a:r>
              <a:rPr lang="ja-JP" altLang="en-US" sz="1150" dirty="0">
                <a:latin typeface="HG丸ｺﾞｼｯｸM-PRO" panose="020F0600000000000000" pitchFamily="50" charset="-128"/>
                <a:ea typeface="HG丸ｺﾞｼｯｸM-PRO" panose="020F0600000000000000" pitchFamily="50" charset="-128"/>
              </a:rPr>
              <a:t>の労働</a:t>
            </a:r>
            <a:r>
              <a:rPr lang="ja-JP" altLang="en-US" sz="1150" dirty="0" smtClean="0">
                <a:latin typeface="HG丸ｺﾞｼｯｸM-PRO" panose="020F0600000000000000" pitchFamily="50" charset="-128"/>
                <a:ea typeface="HG丸ｺﾞｼｯｸM-PRO" panose="020F0600000000000000" pitchFamily="50" charset="-128"/>
              </a:rPr>
              <a:t>契約</a:t>
            </a:r>
            <a:endParaRPr lang="en-US" altLang="ja-JP" sz="1150" dirty="0" smtClean="0">
              <a:latin typeface="HG丸ｺﾞｼｯｸM-PRO" panose="020F0600000000000000" pitchFamily="50" charset="-128"/>
              <a:ea typeface="HG丸ｺﾞｼｯｸM-PRO" panose="020F0600000000000000" pitchFamily="50" charset="-128"/>
            </a:endParaRPr>
          </a:p>
          <a:p>
            <a:r>
              <a:rPr lang="ja-JP" altLang="en-US" sz="1150" dirty="0">
                <a:latin typeface="HG丸ｺﾞｼｯｸM-PRO" panose="020F0600000000000000" pitchFamily="50" charset="-128"/>
                <a:ea typeface="HG丸ｺﾞｼｯｸM-PRO" panose="020F0600000000000000" pitchFamily="50" charset="-128"/>
              </a:rPr>
              <a:t>　</a:t>
            </a:r>
            <a:r>
              <a:rPr lang="ja-JP" altLang="en-US" sz="1150" dirty="0" smtClean="0">
                <a:latin typeface="HG丸ｺﾞｼｯｸM-PRO" panose="020F0600000000000000" pitchFamily="50" charset="-128"/>
                <a:ea typeface="HG丸ｺﾞｼｯｸM-PRO" panose="020F0600000000000000" pitchFamily="50" charset="-128"/>
              </a:rPr>
              <a:t>　申込み義務の対象となります。（</a:t>
            </a:r>
            <a:r>
              <a:rPr lang="ja-JP" altLang="en-US" sz="1150" dirty="0">
                <a:latin typeface="HG丸ｺﾞｼｯｸM-PRO" panose="020F0600000000000000" pitchFamily="50" charset="-128"/>
                <a:ea typeface="HG丸ｺﾞｼｯｸM-PRO" panose="020F0600000000000000" pitchFamily="50" charset="-128"/>
              </a:rPr>
              <a:t>労働契約申込みみなし制度の対象とはなりません</a:t>
            </a:r>
            <a:r>
              <a:rPr lang="ja-JP" altLang="en-US" sz="1150" dirty="0" smtClean="0">
                <a:latin typeface="HG丸ｺﾞｼｯｸM-PRO" panose="020F0600000000000000" pitchFamily="50" charset="-128"/>
                <a:ea typeface="HG丸ｺﾞｼｯｸM-PRO" panose="020F0600000000000000" pitchFamily="50" charset="-128"/>
              </a:rPr>
              <a:t>）</a:t>
            </a:r>
            <a:endParaRPr lang="ja-JP" altLang="en-US" sz="115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43739231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725</TotalTime>
  <Words>1113</Words>
  <Application>Microsoft Office PowerPoint</Application>
  <PresentationFormat>A4 210 x 297 mm</PresentationFormat>
  <Paragraphs>271</Paragraphs>
  <Slides>4</Slides>
  <Notes>1</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厚生労働省ネットワークシステム</cp:lastModifiedBy>
  <cp:revision>68</cp:revision>
  <cp:lastPrinted>2015-09-10T13:27:49Z</cp:lastPrinted>
  <dcterms:created xsi:type="dcterms:W3CDTF">2015-09-09T04:08:19Z</dcterms:created>
  <dcterms:modified xsi:type="dcterms:W3CDTF">2015-09-11T01:32:45Z</dcterms:modified>
</cp:coreProperties>
</file>