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73" r:id="rId2"/>
    <p:sldId id="277" r:id="rId3"/>
    <p:sldId id="282" r:id="rId4"/>
    <p:sldId id="257" r:id="rId5"/>
    <p:sldId id="278" r:id="rId6"/>
    <p:sldId id="276" r:id="rId7"/>
    <p:sldId id="280" r:id="rId8"/>
    <p:sldId id="275" r:id="rId9"/>
    <p:sldId id="281" r:id="rId10"/>
    <p:sldId id="283" r:id="rId11"/>
  </p:sldIdLst>
  <p:sldSz cx="7200900" cy="10333038"/>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93713" indent="-36513"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87425" indent="-7302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481138" indent="-10953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974850" indent="-14605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E1F4FF"/>
    <a:srgbClr val="CCECFF"/>
    <a:srgbClr val="FFFFCC"/>
    <a:srgbClr val="FFE7FF"/>
    <a:srgbClr val="FFCCFF"/>
    <a:srgbClr val="CCFFFF"/>
    <a:srgbClr val="99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21" autoAdjust="0"/>
    <p:restoredTop sz="93155" autoAdjust="0"/>
  </p:normalViewPr>
  <p:slideViewPr>
    <p:cSldViewPr>
      <p:cViewPr>
        <p:scale>
          <a:sx n="125" d="100"/>
          <a:sy n="125" d="100"/>
        </p:scale>
        <p:origin x="-390" y="-72"/>
      </p:cViewPr>
      <p:guideLst>
        <p:guide orient="horz" pos="3255"/>
        <p:guide pos="226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atin typeface="Arial" pitchFamily="34" charset="0"/>
                <a:ea typeface="ＭＳ Ｐゴシック" pitchFamily="50" charset="-128"/>
              </a:defRPr>
            </a:lvl1pPr>
          </a:lstStyle>
          <a:p>
            <a:pPr>
              <a:defRPr/>
            </a:pPr>
            <a:fld id="{1ECFCDE7-4F45-4895-8622-BE00F301B76F}" type="datetimeFigureOut">
              <a:rPr lang="ja-JP" altLang="en-US"/>
              <a:pPr>
                <a:defRPr/>
              </a:pPr>
              <a:t>2014/12/17</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atin typeface="Arial" pitchFamily="34" charset="0"/>
                <a:ea typeface="ＭＳ Ｐゴシック" pitchFamily="50" charset="-128"/>
              </a:defRPr>
            </a:lvl1pPr>
          </a:lstStyle>
          <a:p>
            <a:pPr>
              <a:defRPr/>
            </a:pPr>
            <a:fld id="{E5E863C6-E2B0-4D9B-85A5-4DDC61E1F941}" type="slidenum">
              <a:rPr lang="ja-JP" altLang="en-US"/>
              <a:pPr>
                <a:defRPr/>
              </a:pPr>
              <a:t>‹#›</a:t>
            </a:fld>
            <a:endParaRPr lang="ja-JP" altLang="en-US"/>
          </a:p>
        </p:txBody>
      </p:sp>
    </p:spTree>
    <p:extLst>
      <p:ext uri="{BB962C8B-B14F-4D97-AF65-F5344CB8AC3E}">
        <p14:creationId xmlns:p14="http://schemas.microsoft.com/office/powerpoint/2010/main" val="42736026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B05E26F-BA33-438A-BBA7-1EB244E34458}" type="datetimeFigureOut">
              <a:rPr lang="ja-JP" altLang="en-US"/>
              <a:pPr>
                <a:defRPr/>
              </a:pPr>
              <a:t>2014/12/17</a:t>
            </a:fld>
            <a:endParaRPr lang="ja-JP" altLang="en-US"/>
          </a:p>
        </p:txBody>
      </p:sp>
      <p:sp>
        <p:nvSpPr>
          <p:cNvPr id="4" name="スライド イメージ プレースホルダ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968CD7DE-56E8-4EA5-A3A2-D15D5E7DB597}" type="slidenum">
              <a:rPr lang="ja-JP" altLang="en-US"/>
              <a:pPr>
                <a:defRPr/>
              </a:pPr>
              <a:t>‹#›</a:t>
            </a:fld>
            <a:endParaRPr lang="ja-JP" altLang="en-US"/>
          </a:p>
        </p:txBody>
      </p:sp>
    </p:spTree>
    <p:extLst>
      <p:ext uri="{BB962C8B-B14F-4D97-AF65-F5344CB8AC3E}">
        <p14:creationId xmlns:p14="http://schemas.microsoft.com/office/powerpoint/2010/main" val="327784339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93713" algn="l" rtl="0" eaLnBrk="0" fontAlgn="base" hangingPunct="0">
      <a:spcBef>
        <a:spcPct val="30000"/>
      </a:spcBef>
      <a:spcAft>
        <a:spcPct val="0"/>
      </a:spcAft>
      <a:defRPr kumimoji="1" sz="1300" kern="1200">
        <a:solidFill>
          <a:schemeClr val="tx1"/>
        </a:solidFill>
        <a:latin typeface="+mn-lt"/>
        <a:ea typeface="+mn-ea"/>
        <a:cs typeface="+mn-cs"/>
      </a:defRPr>
    </a:lvl2pPr>
    <a:lvl3pPr marL="987425" algn="l" rtl="0" eaLnBrk="0" fontAlgn="base" hangingPunct="0">
      <a:spcBef>
        <a:spcPct val="30000"/>
      </a:spcBef>
      <a:spcAft>
        <a:spcPct val="0"/>
      </a:spcAft>
      <a:defRPr kumimoji="1" sz="1300" kern="1200">
        <a:solidFill>
          <a:schemeClr val="tx1"/>
        </a:solidFill>
        <a:latin typeface="+mn-lt"/>
        <a:ea typeface="+mn-ea"/>
        <a:cs typeface="+mn-cs"/>
      </a:defRPr>
    </a:lvl3pPr>
    <a:lvl4pPr marL="1481138" algn="l" rtl="0" eaLnBrk="0" fontAlgn="base" hangingPunct="0">
      <a:spcBef>
        <a:spcPct val="30000"/>
      </a:spcBef>
      <a:spcAft>
        <a:spcPct val="0"/>
      </a:spcAft>
      <a:defRPr kumimoji="1" sz="1300" kern="1200">
        <a:solidFill>
          <a:schemeClr val="tx1"/>
        </a:solidFill>
        <a:latin typeface="+mn-lt"/>
        <a:ea typeface="+mn-ea"/>
        <a:cs typeface="+mn-cs"/>
      </a:defRPr>
    </a:lvl4pPr>
    <a:lvl5pPr marL="1974850" algn="l" rtl="0" eaLnBrk="0" fontAlgn="base" hangingPunct="0">
      <a:spcBef>
        <a:spcPct val="30000"/>
      </a:spcBef>
      <a:spcAft>
        <a:spcPct val="0"/>
      </a:spcAft>
      <a:defRPr kumimoji="1" sz="1300" kern="1200">
        <a:solidFill>
          <a:schemeClr val="tx1"/>
        </a:solidFill>
        <a:latin typeface="+mn-lt"/>
        <a:ea typeface="+mn-ea"/>
        <a:cs typeface="+mn-cs"/>
      </a:defRPr>
    </a:lvl5pPr>
    <a:lvl6pPr marL="2468651" algn="l" defTabSz="987461" rtl="0" eaLnBrk="1" latinLnBrk="0" hangingPunct="1">
      <a:defRPr kumimoji="1" sz="1300" kern="1200">
        <a:solidFill>
          <a:schemeClr val="tx1"/>
        </a:solidFill>
        <a:latin typeface="+mn-lt"/>
        <a:ea typeface="+mn-ea"/>
        <a:cs typeface="+mn-cs"/>
      </a:defRPr>
    </a:lvl6pPr>
    <a:lvl7pPr marL="2962382" algn="l" defTabSz="987461" rtl="0" eaLnBrk="1" latinLnBrk="0" hangingPunct="1">
      <a:defRPr kumimoji="1" sz="1300" kern="1200">
        <a:solidFill>
          <a:schemeClr val="tx1"/>
        </a:solidFill>
        <a:latin typeface="+mn-lt"/>
        <a:ea typeface="+mn-ea"/>
        <a:cs typeface="+mn-cs"/>
      </a:defRPr>
    </a:lvl7pPr>
    <a:lvl8pPr marL="3456112" algn="l" defTabSz="987461" rtl="0" eaLnBrk="1" latinLnBrk="0" hangingPunct="1">
      <a:defRPr kumimoji="1" sz="1300" kern="1200">
        <a:solidFill>
          <a:schemeClr val="tx1"/>
        </a:solidFill>
        <a:latin typeface="+mn-lt"/>
        <a:ea typeface="+mn-ea"/>
        <a:cs typeface="+mn-cs"/>
      </a:defRPr>
    </a:lvl8pPr>
    <a:lvl9pPr marL="3949842" algn="l" defTabSz="98746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8070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xfrm>
            <a:off x="2105025" y="746125"/>
            <a:ext cx="259715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bwMode="auto">
          <a:xfrm>
            <a:off x="2105025" y="746125"/>
            <a:ext cx="259715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34594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bwMode="auto">
          <a:xfrm>
            <a:off x="2105025" y="746125"/>
            <a:ext cx="259715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09942"/>
            <a:ext cx="6120765" cy="221490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855388"/>
            <a:ext cx="5040630" cy="2640666"/>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E152C0F-9BA8-4BB9-B3D4-329122EC3559}" type="datetime1">
              <a:rPr lang="ja-JP" altLang="en-US"/>
              <a:pPr>
                <a:defRPr/>
              </a:pPr>
              <a:t>2014/12/17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8EB0E91-40D9-4FE3-B7CF-309E3A7FEF76}" type="slidenum">
              <a:rPr lang="ja-JP" altLang="en-US"/>
              <a:pPr>
                <a:defRPr/>
              </a:pPr>
              <a:t>‹#›</a:t>
            </a:fld>
            <a:endParaRPr lang="ja-JP" altLang="en-US"/>
          </a:p>
        </p:txBody>
      </p:sp>
    </p:spTree>
    <p:extLst>
      <p:ext uri="{BB962C8B-B14F-4D97-AF65-F5344CB8AC3E}">
        <p14:creationId xmlns:p14="http://schemas.microsoft.com/office/powerpoint/2010/main" val="257986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B476A6-E0A5-42A2-9ED9-E8C2395CAC0E}" type="datetime1">
              <a:rPr lang="ja-JP" altLang="en-US"/>
              <a:pPr>
                <a:defRPr/>
              </a:pPr>
              <a:t>2014/12/17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F1931BC-55AC-471F-81CC-428305A08BD5}" type="slidenum">
              <a:rPr lang="ja-JP" altLang="en-US"/>
              <a:pPr>
                <a:defRPr/>
              </a:pPr>
              <a:t>‹#›</a:t>
            </a:fld>
            <a:endParaRPr lang="ja-JP" altLang="en-US"/>
          </a:p>
        </p:txBody>
      </p:sp>
    </p:spTree>
    <p:extLst>
      <p:ext uri="{BB962C8B-B14F-4D97-AF65-F5344CB8AC3E}">
        <p14:creationId xmlns:p14="http://schemas.microsoft.com/office/powerpoint/2010/main" val="285170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3" cy="8816569"/>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60046" y="413802"/>
            <a:ext cx="4740593" cy="881656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A682555-CA81-4E09-B489-4F7975316F4E}" type="datetime1">
              <a:rPr lang="ja-JP" altLang="en-US"/>
              <a:pPr>
                <a:defRPr/>
              </a:pPr>
              <a:t>2014/12/17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4F1ACD3-332F-4368-9945-29612DFFFB12}" type="slidenum">
              <a:rPr lang="ja-JP" altLang="en-US"/>
              <a:pPr>
                <a:defRPr/>
              </a:pPr>
              <a:t>‹#›</a:t>
            </a:fld>
            <a:endParaRPr lang="ja-JP" altLang="en-US"/>
          </a:p>
        </p:txBody>
      </p:sp>
    </p:spTree>
    <p:extLst>
      <p:ext uri="{BB962C8B-B14F-4D97-AF65-F5344CB8AC3E}">
        <p14:creationId xmlns:p14="http://schemas.microsoft.com/office/powerpoint/2010/main" val="100863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507CB0F-D1ED-4A3D-8054-7FAD487A3A8D}" type="datetime1">
              <a:rPr lang="ja-JP" altLang="en-US"/>
              <a:pPr>
                <a:defRPr/>
              </a:pPr>
              <a:t>2014/12/17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314F05-A23E-43DA-9E8D-28AABA79AC9C}" type="slidenum">
              <a:rPr lang="ja-JP" altLang="en-US"/>
              <a:pPr>
                <a:defRPr/>
              </a:pPr>
              <a:t>‹#›</a:t>
            </a:fld>
            <a:endParaRPr lang="ja-JP" altLang="en-US"/>
          </a:p>
        </p:txBody>
      </p:sp>
    </p:spTree>
    <p:extLst>
      <p:ext uri="{BB962C8B-B14F-4D97-AF65-F5344CB8AC3E}">
        <p14:creationId xmlns:p14="http://schemas.microsoft.com/office/powerpoint/2010/main" val="69821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639934"/>
            <a:ext cx="6120765" cy="2052256"/>
          </a:xfrm>
        </p:spPr>
        <p:txBody>
          <a:bodyPr anchor="t"/>
          <a:lstStyle>
            <a:lvl1pPr algn="l">
              <a:defRPr sz="43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3" y="4379584"/>
            <a:ext cx="6120765" cy="2260351"/>
          </a:xfrm>
        </p:spPr>
        <p:txBody>
          <a:bodyPr anchor="b"/>
          <a:lstStyle>
            <a:lvl1pPr marL="0" indent="0">
              <a:buNone/>
              <a:defRPr sz="2200">
                <a:solidFill>
                  <a:schemeClr val="tx1">
                    <a:tint val="75000"/>
                  </a:schemeClr>
                </a:solidFill>
              </a:defRPr>
            </a:lvl1pPr>
            <a:lvl2pPr marL="493730" indent="0">
              <a:buNone/>
              <a:defRPr sz="1900">
                <a:solidFill>
                  <a:schemeClr val="tx1">
                    <a:tint val="75000"/>
                  </a:schemeClr>
                </a:solidFill>
              </a:defRPr>
            </a:lvl2pPr>
            <a:lvl3pPr marL="987461" indent="0">
              <a:buNone/>
              <a:defRPr sz="1700">
                <a:solidFill>
                  <a:schemeClr val="tx1">
                    <a:tint val="75000"/>
                  </a:schemeClr>
                </a:solidFill>
              </a:defRPr>
            </a:lvl3pPr>
            <a:lvl4pPr marL="1481191" indent="0">
              <a:buNone/>
              <a:defRPr sz="1500">
                <a:solidFill>
                  <a:schemeClr val="tx1">
                    <a:tint val="75000"/>
                  </a:schemeClr>
                </a:solidFill>
              </a:defRPr>
            </a:lvl4pPr>
            <a:lvl5pPr marL="1974921" indent="0">
              <a:buNone/>
              <a:defRPr sz="1500">
                <a:solidFill>
                  <a:schemeClr val="tx1">
                    <a:tint val="75000"/>
                  </a:schemeClr>
                </a:solidFill>
              </a:defRPr>
            </a:lvl5pPr>
            <a:lvl6pPr marL="2468651" indent="0">
              <a:buNone/>
              <a:defRPr sz="1500">
                <a:solidFill>
                  <a:schemeClr val="tx1">
                    <a:tint val="75000"/>
                  </a:schemeClr>
                </a:solidFill>
              </a:defRPr>
            </a:lvl6pPr>
            <a:lvl7pPr marL="2962382" indent="0">
              <a:buNone/>
              <a:defRPr sz="1500">
                <a:solidFill>
                  <a:schemeClr val="tx1">
                    <a:tint val="75000"/>
                  </a:schemeClr>
                </a:solidFill>
              </a:defRPr>
            </a:lvl7pPr>
            <a:lvl8pPr marL="3456112" indent="0">
              <a:buNone/>
              <a:defRPr sz="1500">
                <a:solidFill>
                  <a:schemeClr val="tx1">
                    <a:tint val="75000"/>
                  </a:schemeClr>
                </a:solidFill>
              </a:defRPr>
            </a:lvl8pPr>
            <a:lvl9pPr marL="3949842"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CA2D314-1E82-4B0F-B6EB-00EABAFD3142}" type="datetime1">
              <a:rPr lang="ja-JP" altLang="en-US"/>
              <a:pPr>
                <a:defRPr/>
              </a:pPr>
              <a:t>2014/12/17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4693CD0-3402-4DE8-BDE6-E36181EA27BD}" type="slidenum">
              <a:rPr lang="ja-JP" altLang="en-US"/>
              <a:pPr>
                <a:defRPr/>
              </a:pPr>
              <a:t>‹#›</a:t>
            </a:fld>
            <a:endParaRPr lang="ja-JP" altLang="en-US"/>
          </a:p>
        </p:txBody>
      </p:sp>
    </p:spTree>
    <p:extLst>
      <p:ext uri="{BB962C8B-B14F-4D97-AF65-F5344CB8AC3E}">
        <p14:creationId xmlns:p14="http://schemas.microsoft.com/office/powerpoint/2010/main" val="269171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A6214366-28BB-4EBC-AE97-22051E904496}" type="datetime1">
              <a:rPr lang="ja-JP" altLang="en-US"/>
              <a:pPr>
                <a:defRPr/>
              </a:pPr>
              <a:t>2014/12/17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373C1A3-D29A-48B2-9DBC-52ED2D1EE798}" type="slidenum">
              <a:rPr lang="ja-JP" altLang="en-US"/>
              <a:pPr>
                <a:defRPr/>
              </a:pPr>
              <a:t>‹#›</a:t>
            </a:fld>
            <a:endParaRPr lang="ja-JP" altLang="en-US"/>
          </a:p>
        </p:txBody>
      </p:sp>
    </p:spTree>
    <p:extLst>
      <p:ext uri="{BB962C8B-B14F-4D97-AF65-F5344CB8AC3E}">
        <p14:creationId xmlns:p14="http://schemas.microsoft.com/office/powerpoint/2010/main" val="104352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6" y="3276911"/>
            <a:ext cx="3181648" cy="595345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58" y="2312975"/>
            <a:ext cx="3182898" cy="963938"/>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58" y="3276911"/>
            <a:ext cx="3182898" cy="595345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F42C1FA-D08D-413E-B8CE-CEE7C591F180}" type="datetime1">
              <a:rPr lang="ja-JP" altLang="en-US"/>
              <a:pPr>
                <a:defRPr/>
              </a:pPr>
              <a:t>2014/12/17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B8783B1-8CA5-4681-85E7-622BC0F52B74}" type="slidenum">
              <a:rPr lang="ja-JP" altLang="en-US"/>
              <a:pPr>
                <a:defRPr/>
              </a:pPr>
              <a:t>‹#›</a:t>
            </a:fld>
            <a:endParaRPr lang="ja-JP" altLang="en-US"/>
          </a:p>
        </p:txBody>
      </p:sp>
    </p:spTree>
    <p:extLst>
      <p:ext uri="{BB962C8B-B14F-4D97-AF65-F5344CB8AC3E}">
        <p14:creationId xmlns:p14="http://schemas.microsoft.com/office/powerpoint/2010/main" val="331128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41D26F3-F09D-43E6-9F4D-81D28147EEFF}" type="datetime1">
              <a:rPr lang="ja-JP" altLang="en-US"/>
              <a:pPr>
                <a:defRPr/>
              </a:pPr>
              <a:t>2014/12/17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73D1443-5D8F-41BC-8048-61B1FFA8C92B}" type="slidenum">
              <a:rPr lang="ja-JP" altLang="en-US"/>
              <a:pPr>
                <a:defRPr/>
              </a:pPr>
              <a:t>‹#›</a:t>
            </a:fld>
            <a:endParaRPr lang="ja-JP" altLang="en-US"/>
          </a:p>
        </p:txBody>
      </p:sp>
    </p:spTree>
    <p:extLst>
      <p:ext uri="{BB962C8B-B14F-4D97-AF65-F5344CB8AC3E}">
        <p14:creationId xmlns:p14="http://schemas.microsoft.com/office/powerpoint/2010/main" val="401365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C11B2BA-8E2B-422D-891F-130DE04507F4}" type="datetime1">
              <a:rPr lang="ja-JP" altLang="en-US"/>
              <a:pPr>
                <a:defRPr/>
              </a:pPr>
              <a:t>2014/12/17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EE525FB-386A-4330-9AC0-C0F273C9F0E4}" type="slidenum">
              <a:rPr lang="ja-JP" altLang="en-US"/>
              <a:pPr>
                <a:defRPr/>
              </a:pPr>
              <a:t>‹#›</a:t>
            </a:fld>
            <a:endParaRPr lang="ja-JP" altLang="en-US"/>
          </a:p>
        </p:txBody>
      </p:sp>
    </p:spTree>
    <p:extLst>
      <p:ext uri="{BB962C8B-B14F-4D97-AF65-F5344CB8AC3E}">
        <p14:creationId xmlns:p14="http://schemas.microsoft.com/office/powerpoint/2010/main" val="159429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2" y="411409"/>
            <a:ext cx="4025504" cy="881896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46" y="2162285"/>
            <a:ext cx="2369047" cy="7068087"/>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657C26C-F4B6-422E-AA6C-26930AA38517}" type="datetime1">
              <a:rPr lang="ja-JP" altLang="en-US"/>
              <a:pPr>
                <a:defRPr/>
              </a:pPr>
              <a:t>2014/12/17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A2A2EB1-A778-4341-8543-E46EC4183867}" type="slidenum">
              <a:rPr lang="ja-JP" altLang="en-US"/>
              <a:pPr>
                <a:defRPr/>
              </a:pPr>
              <a:t>‹#›</a:t>
            </a:fld>
            <a:endParaRPr lang="ja-JP" altLang="en-US"/>
          </a:p>
        </p:txBody>
      </p:sp>
    </p:spTree>
    <p:extLst>
      <p:ext uri="{BB962C8B-B14F-4D97-AF65-F5344CB8AC3E}">
        <p14:creationId xmlns:p14="http://schemas.microsoft.com/office/powerpoint/2010/main" val="69374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7" y="923276"/>
            <a:ext cx="4320540" cy="6199823"/>
          </a:xfrm>
        </p:spPr>
        <p:txBody>
          <a:bodyPr rtlCol="0">
            <a:normAutofit/>
          </a:bodyPr>
          <a:lstStyle>
            <a:lvl1pPr marL="0" indent="0">
              <a:buNone/>
              <a:defRPr sz="3500"/>
            </a:lvl1pPr>
            <a:lvl2pPr marL="493730" indent="0">
              <a:buNone/>
              <a:defRPr sz="3000"/>
            </a:lvl2pPr>
            <a:lvl3pPr marL="987461" indent="0">
              <a:buNone/>
              <a:defRPr sz="2600"/>
            </a:lvl3pPr>
            <a:lvl4pPr marL="1481191" indent="0">
              <a:buNone/>
              <a:defRPr sz="2200"/>
            </a:lvl4pPr>
            <a:lvl5pPr marL="1974921" indent="0">
              <a:buNone/>
              <a:defRPr sz="2200"/>
            </a:lvl5pPr>
            <a:lvl6pPr marL="2468651" indent="0">
              <a:buNone/>
              <a:defRPr sz="2200"/>
            </a:lvl6pPr>
            <a:lvl7pPr marL="2962382" indent="0">
              <a:buNone/>
              <a:defRPr sz="2200"/>
            </a:lvl7pPr>
            <a:lvl8pPr marL="3456112" indent="0">
              <a:buNone/>
              <a:defRPr sz="2200"/>
            </a:lvl8pPr>
            <a:lvl9pPr marL="3949842"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1411427" y="8087039"/>
            <a:ext cx="4320540" cy="1212695"/>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0DC5965-A325-49F8-82CE-4A7513FEEDF5}" type="datetime1">
              <a:rPr lang="ja-JP" altLang="en-US"/>
              <a:pPr>
                <a:defRPr/>
              </a:pPr>
              <a:t>2014/12/17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1934F3B-41EB-40FC-8331-1BE20D04DE8D}" type="slidenum">
              <a:rPr lang="ja-JP" altLang="en-US"/>
              <a:pPr>
                <a:defRPr/>
              </a:pPr>
              <a:t>‹#›</a:t>
            </a:fld>
            <a:endParaRPr lang="ja-JP" altLang="en-US"/>
          </a:p>
        </p:txBody>
      </p:sp>
    </p:spTree>
    <p:extLst>
      <p:ext uri="{BB962C8B-B14F-4D97-AF65-F5344CB8AC3E}">
        <p14:creationId xmlns:p14="http://schemas.microsoft.com/office/powerpoint/2010/main" val="1173472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4" y="414950"/>
            <a:ext cx="6480175" cy="172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46" tIns="49373" rIns="98746" bIns="49373"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60364" y="2411585"/>
            <a:ext cx="6480175" cy="6818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746" tIns="49373" rIns="98746" bIns="4937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60364" y="9577994"/>
            <a:ext cx="1679575" cy="548384"/>
          </a:xfrm>
          <a:prstGeom prst="rect">
            <a:avLst/>
          </a:prstGeom>
        </p:spPr>
        <p:txBody>
          <a:bodyPr vert="horz" lIns="98746" tIns="49373" rIns="98746" bIns="49373" rtlCol="0" anchor="ctr"/>
          <a:lstStyle>
            <a:lvl1pPr algn="l" fontAlgn="auto">
              <a:spcBef>
                <a:spcPts val="0"/>
              </a:spcBef>
              <a:spcAft>
                <a:spcPts val="0"/>
              </a:spcAft>
              <a:defRPr sz="1300">
                <a:solidFill>
                  <a:schemeClr val="tx1">
                    <a:tint val="75000"/>
                  </a:schemeClr>
                </a:solidFill>
                <a:latin typeface="+mn-lt"/>
                <a:ea typeface="+mn-ea"/>
              </a:defRPr>
            </a:lvl1pPr>
          </a:lstStyle>
          <a:p>
            <a:pPr>
              <a:defRPr/>
            </a:pPr>
            <a:fld id="{D213E67E-9BCA-4FE3-A51A-6785BAAB0FF6}" type="datetime1">
              <a:rPr lang="ja-JP" altLang="en-US"/>
              <a:pPr>
                <a:defRPr/>
              </a:pPr>
              <a:t>2014/12/17</a:t>
            </a:fld>
            <a:endParaRPr lang="ja-JP" altLang="en-US"/>
          </a:p>
        </p:txBody>
      </p:sp>
      <p:sp>
        <p:nvSpPr>
          <p:cNvPr id="5" name="フッター プレースホルダ 4"/>
          <p:cNvSpPr>
            <a:spLocks noGrp="1"/>
          </p:cNvSpPr>
          <p:nvPr>
            <p:ph type="ftr" sz="quarter" idx="3"/>
          </p:nvPr>
        </p:nvSpPr>
        <p:spPr>
          <a:xfrm>
            <a:off x="2460625" y="9577994"/>
            <a:ext cx="2279650" cy="548384"/>
          </a:xfrm>
          <a:prstGeom prst="rect">
            <a:avLst/>
          </a:prstGeom>
        </p:spPr>
        <p:txBody>
          <a:bodyPr vert="horz" lIns="98746" tIns="49373" rIns="98746" bIns="49373" rtlCol="0" anchor="ctr"/>
          <a:lstStyle>
            <a:lvl1pPr algn="ctr"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4" y="9577994"/>
            <a:ext cx="1679575" cy="548384"/>
          </a:xfrm>
          <a:prstGeom prst="rect">
            <a:avLst/>
          </a:prstGeom>
        </p:spPr>
        <p:txBody>
          <a:bodyPr vert="horz" lIns="98746" tIns="49373" rIns="98746" bIns="49373" rtlCol="0" anchor="ctr"/>
          <a:lstStyle>
            <a:lvl1pPr algn="r" fontAlgn="auto">
              <a:spcBef>
                <a:spcPts val="0"/>
              </a:spcBef>
              <a:spcAft>
                <a:spcPts val="0"/>
              </a:spcAft>
              <a:defRPr sz="1300">
                <a:solidFill>
                  <a:schemeClr val="tx1">
                    <a:tint val="75000"/>
                  </a:schemeClr>
                </a:solidFill>
                <a:latin typeface="+mn-lt"/>
                <a:ea typeface="+mn-ea"/>
              </a:defRPr>
            </a:lvl1pPr>
          </a:lstStyle>
          <a:p>
            <a:pPr>
              <a:defRPr/>
            </a:pPr>
            <a:fld id="{5036D93D-2F08-43BA-9A4C-C6301584FFF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800" kern="1200">
          <a:solidFill>
            <a:schemeClr val="tx1"/>
          </a:solidFill>
          <a:latin typeface="+mj-lt"/>
          <a:ea typeface="+mj-ea"/>
          <a:cs typeface="+mj-cs"/>
        </a:defRPr>
      </a:lvl1pPr>
      <a:lvl2pPr algn="ctr" rtl="0" eaLnBrk="0" fontAlgn="base" hangingPunct="0">
        <a:spcBef>
          <a:spcPct val="0"/>
        </a:spcBef>
        <a:spcAft>
          <a:spcPct val="0"/>
        </a:spcAft>
        <a:defRPr kumimoji="1" sz="48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8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8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800">
          <a:solidFill>
            <a:schemeClr val="tx1"/>
          </a:solidFill>
          <a:latin typeface="Calibri" pitchFamily="34" charset="0"/>
          <a:ea typeface="ＭＳ Ｐゴシック" pitchFamily="50" charset="-128"/>
        </a:defRPr>
      </a:lvl5pPr>
      <a:lvl6pPr marL="493730" algn="ctr" rtl="0" fontAlgn="base">
        <a:spcBef>
          <a:spcPct val="0"/>
        </a:spcBef>
        <a:spcAft>
          <a:spcPct val="0"/>
        </a:spcAft>
        <a:defRPr kumimoji="1" sz="4800">
          <a:solidFill>
            <a:schemeClr val="tx1"/>
          </a:solidFill>
          <a:latin typeface="Calibri" pitchFamily="34" charset="0"/>
          <a:ea typeface="ＭＳ Ｐゴシック" pitchFamily="50" charset="-128"/>
        </a:defRPr>
      </a:lvl6pPr>
      <a:lvl7pPr marL="987461" algn="ctr" rtl="0" fontAlgn="base">
        <a:spcBef>
          <a:spcPct val="0"/>
        </a:spcBef>
        <a:spcAft>
          <a:spcPct val="0"/>
        </a:spcAft>
        <a:defRPr kumimoji="1" sz="4800">
          <a:solidFill>
            <a:schemeClr val="tx1"/>
          </a:solidFill>
          <a:latin typeface="Calibri" pitchFamily="34" charset="0"/>
          <a:ea typeface="ＭＳ Ｐゴシック" pitchFamily="50" charset="-128"/>
        </a:defRPr>
      </a:lvl7pPr>
      <a:lvl8pPr marL="1481191" algn="ctr" rtl="0" fontAlgn="base">
        <a:spcBef>
          <a:spcPct val="0"/>
        </a:spcBef>
        <a:spcAft>
          <a:spcPct val="0"/>
        </a:spcAft>
        <a:defRPr kumimoji="1" sz="4800">
          <a:solidFill>
            <a:schemeClr val="tx1"/>
          </a:solidFill>
          <a:latin typeface="Calibri" pitchFamily="34" charset="0"/>
          <a:ea typeface="ＭＳ Ｐゴシック" pitchFamily="50" charset="-128"/>
        </a:defRPr>
      </a:lvl8pPr>
      <a:lvl9pPr marL="1974921" algn="ctr" rtl="0" fontAlgn="base">
        <a:spcBef>
          <a:spcPct val="0"/>
        </a:spcBef>
        <a:spcAft>
          <a:spcPct val="0"/>
        </a:spcAft>
        <a:defRPr kumimoji="1" sz="4800">
          <a:solidFill>
            <a:schemeClr val="tx1"/>
          </a:solidFill>
          <a:latin typeface="Calibri" pitchFamily="34" charset="0"/>
          <a:ea typeface="ＭＳ Ｐゴシック" pitchFamily="50" charset="-128"/>
        </a:defRPr>
      </a:lvl9pPr>
    </p:titleStyle>
    <p:bodyStyle>
      <a:lvl1pPr marL="369888" indent="-369888" algn="l"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1688" indent="-307975" algn="l"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3488" indent="-246063" algn="l"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27200" indent="-246063" algn="l"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20913" indent="-246063" algn="l"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71551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0924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0297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9670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hlw.go.jp/new-info/kobetu/roudou/gyousei/anzen/" TargetMode="External"/><Relationship Id="rId2" Type="http://schemas.openxmlformats.org/officeDocument/2006/relationships/hyperlink" Target="http://www.mhlw.go.jp/bunya/roudoukijun/index.html" TargetMode="External"/><Relationship Id="rId1" Type="http://schemas.openxmlformats.org/officeDocument/2006/relationships/slideLayout" Target="../slideLayouts/slideLayout7.xml"/><Relationship Id="rId4" Type="http://schemas.openxmlformats.org/officeDocument/2006/relationships/hyperlink" Target="http://anzeninfo.mhlw.go.jp/user/anzen/kag/ankgc05.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473948" y="9628331"/>
            <a:ext cx="4642249" cy="4649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8746" tIns="49373" rIns="98746" bIns="49373" anchor="ctr"/>
          <a:lstStyle/>
          <a:p>
            <a:pPr fontAlgn="auto">
              <a:spcBef>
                <a:spcPts val="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厚生労働省　都道府県労働局　労働基準監督署</a:t>
            </a:r>
          </a:p>
        </p:txBody>
      </p:sp>
      <p:sp>
        <p:nvSpPr>
          <p:cNvPr id="2051" name="正方形/長方形 9"/>
          <p:cNvSpPr>
            <a:spLocks noChangeArrowheads="1"/>
          </p:cNvSpPr>
          <p:nvPr/>
        </p:nvSpPr>
        <p:spPr bwMode="auto">
          <a:xfrm>
            <a:off x="391951" y="3800139"/>
            <a:ext cx="6621785" cy="150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600"/>
              </a:lnSpc>
            </a:pPr>
            <a:r>
              <a:rPr lang="ja-JP" altLang="en-US" sz="1400" dirty="0" smtClean="0">
                <a:latin typeface="メイリオ" pitchFamily="50" charset="-128"/>
                <a:ea typeface="メイリオ" pitchFamily="50" charset="-128"/>
                <a:cs typeface="メイリオ" pitchFamily="50" charset="-128"/>
              </a:rPr>
              <a:t>国際がん研究機関（</a:t>
            </a:r>
            <a:r>
              <a:rPr lang="en-US" altLang="ja-JP" sz="1400" dirty="0" smtClean="0">
                <a:latin typeface="メイリオ" pitchFamily="50" charset="-128"/>
                <a:ea typeface="メイリオ" pitchFamily="50" charset="-128"/>
                <a:cs typeface="メイリオ" pitchFamily="50" charset="-128"/>
              </a:rPr>
              <a:t>IARC</a:t>
            </a:r>
            <a:r>
              <a:rPr lang="ja-JP" altLang="en-US" sz="1400" dirty="0" smtClean="0">
                <a:latin typeface="メイリオ" pitchFamily="50" charset="-128"/>
                <a:ea typeface="メイリオ" pitchFamily="50" charset="-128"/>
                <a:cs typeface="メイリオ" pitchFamily="50" charset="-128"/>
              </a:rPr>
              <a:t>）の発がん性分類において２Ｂ以上に区分されるなど、発がんのおそれがあることから、</a:t>
            </a:r>
            <a:endParaRPr lang="en-US" altLang="ja-JP" sz="1400" dirty="0" smtClean="0">
              <a:latin typeface="メイリオ" pitchFamily="50" charset="-128"/>
              <a:ea typeface="メイリオ" pitchFamily="50" charset="-128"/>
              <a:cs typeface="メイリオ" pitchFamily="50" charset="-128"/>
            </a:endParaRPr>
          </a:p>
          <a:p>
            <a:pPr eaLnBrk="1" hangingPunct="1">
              <a:lnSpc>
                <a:spcPts val="600"/>
              </a:lnSpc>
            </a:pPr>
            <a:endParaRPr lang="en-US" altLang="ja-JP" sz="1400" b="1" dirty="0" smtClean="0">
              <a:latin typeface="メイリオ" pitchFamily="50" charset="-128"/>
              <a:ea typeface="メイリオ" pitchFamily="50" charset="-128"/>
              <a:cs typeface="メイリオ" pitchFamily="50" charset="-128"/>
            </a:endParaRPr>
          </a:p>
          <a:p>
            <a:pPr indent="85725" eaLnBrk="1" hangingPunct="1">
              <a:lnSpc>
                <a:spcPts val="1600"/>
              </a:lnSpc>
            </a:pPr>
            <a:r>
              <a:rPr lang="ja-JP" altLang="en-US" sz="1400" b="1" dirty="0">
                <a:latin typeface="メイリオ" pitchFamily="50" charset="-128"/>
                <a:ea typeface="メイリオ" pitchFamily="50" charset="-128"/>
                <a:cs typeface="メイリオ" pitchFamily="50" charset="-128"/>
              </a:rPr>
              <a:t> </a:t>
            </a:r>
            <a:r>
              <a:rPr lang="ja-JP" altLang="en-US" sz="1400" b="1" dirty="0" smtClean="0">
                <a:latin typeface="メイリオ" pitchFamily="50" charset="-128"/>
                <a:ea typeface="メイリオ" pitchFamily="50" charset="-128"/>
                <a:cs typeface="メイリオ" pitchFamily="50" charset="-128"/>
              </a:rPr>
              <a:t>ジメチル</a:t>
            </a:r>
            <a:r>
              <a:rPr lang="en-US" altLang="ja-JP" sz="1400" b="1" dirty="0" smtClean="0">
                <a:latin typeface="メイリオ" pitchFamily="50" charset="-128"/>
                <a:ea typeface="メイリオ" pitchFamily="50" charset="-128"/>
                <a:cs typeface="メイリオ" pitchFamily="50" charset="-128"/>
              </a:rPr>
              <a:t>-2,2-</a:t>
            </a:r>
            <a:r>
              <a:rPr lang="ja-JP" altLang="en-US" sz="1400" b="1" dirty="0" smtClean="0">
                <a:latin typeface="メイリオ" pitchFamily="50" charset="-128"/>
                <a:ea typeface="メイリオ" pitchFamily="50" charset="-128"/>
                <a:cs typeface="メイリオ" pitchFamily="50" charset="-128"/>
              </a:rPr>
              <a:t>ジクロロビニルホスフェイト（別名</a:t>
            </a:r>
            <a:r>
              <a:rPr lang="en-US" altLang="ja-JP" sz="1400" b="1" dirty="0" smtClean="0">
                <a:latin typeface="メイリオ" pitchFamily="50" charset="-128"/>
                <a:ea typeface="メイリオ" pitchFamily="50" charset="-128"/>
                <a:cs typeface="メイリオ" pitchFamily="50" charset="-128"/>
              </a:rPr>
              <a:t>DDVP)</a:t>
            </a:r>
            <a:r>
              <a:rPr lang="ja-JP" altLang="en-US" sz="1400" b="1" dirty="0" err="1">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スチレン、</a:t>
            </a:r>
            <a:endParaRPr lang="en-US" altLang="ja-JP" sz="1400" b="1" dirty="0" smtClean="0">
              <a:latin typeface="メイリオ" pitchFamily="50" charset="-128"/>
              <a:ea typeface="メイリオ" pitchFamily="50" charset="-128"/>
              <a:cs typeface="メイリオ" pitchFamily="50" charset="-128"/>
            </a:endParaRPr>
          </a:p>
          <a:p>
            <a:pPr indent="85725" eaLnBrk="1" hangingPunct="1">
              <a:lnSpc>
                <a:spcPts val="1600"/>
              </a:lnSpc>
            </a:pPr>
            <a:r>
              <a:rPr lang="ja-JP" altLang="en-US" sz="1400" b="1" dirty="0">
                <a:latin typeface="メイリオ" pitchFamily="50" charset="-128"/>
                <a:ea typeface="メイリオ" pitchFamily="50" charset="-128"/>
                <a:cs typeface="メイリオ" pitchFamily="50" charset="-128"/>
              </a:rPr>
              <a:t> </a:t>
            </a:r>
            <a:r>
              <a:rPr lang="en-US" altLang="ja-JP" sz="1400" b="1" dirty="0" smtClean="0">
                <a:latin typeface="メイリオ" pitchFamily="50" charset="-128"/>
                <a:ea typeface="メイリオ" pitchFamily="50" charset="-128"/>
                <a:cs typeface="メイリオ" pitchFamily="50" charset="-128"/>
              </a:rPr>
              <a:t>1,1,2,2-</a:t>
            </a:r>
            <a:r>
              <a:rPr lang="ja-JP" altLang="en-US" sz="1400" b="1" dirty="0" smtClean="0">
                <a:latin typeface="メイリオ" pitchFamily="50" charset="-128"/>
                <a:ea typeface="メイリオ" pitchFamily="50" charset="-128"/>
                <a:cs typeface="メイリオ" pitchFamily="50" charset="-128"/>
              </a:rPr>
              <a:t>テトラクロロエタン</a:t>
            </a:r>
            <a:r>
              <a:rPr lang="ja-JP" altLang="en-US" sz="1400" b="1" dirty="0">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トリクロロエチレン、メチルイソブチルケトン</a:t>
            </a:r>
            <a:endParaRPr lang="en-US" altLang="ja-JP" sz="1400" b="1" dirty="0" smtClean="0">
              <a:latin typeface="メイリオ" pitchFamily="50" charset="-128"/>
              <a:ea typeface="メイリオ" pitchFamily="50" charset="-128"/>
              <a:cs typeface="メイリオ" pitchFamily="50" charset="-128"/>
            </a:endParaRPr>
          </a:p>
          <a:p>
            <a:pPr eaLnBrk="1" hangingPunct="1">
              <a:lnSpc>
                <a:spcPts val="600"/>
              </a:lnSpc>
            </a:pPr>
            <a:endParaRPr lang="en-US" altLang="ja-JP" sz="1400" b="1" dirty="0" smtClean="0">
              <a:latin typeface="メイリオ" pitchFamily="50" charset="-128"/>
              <a:ea typeface="メイリオ" pitchFamily="50" charset="-128"/>
              <a:cs typeface="メイリオ" pitchFamily="50" charset="-128"/>
            </a:endParaRPr>
          </a:p>
          <a:p>
            <a:pPr eaLnBrk="1" hangingPunct="1">
              <a:lnSpc>
                <a:spcPts val="1200"/>
              </a:lnSpc>
            </a:pPr>
            <a:r>
              <a:rPr lang="ja-JP" altLang="en-US" sz="1400" dirty="0" smtClean="0">
                <a:latin typeface="メイリオ" pitchFamily="50" charset="-128"/>
                <a:ea typeface="メイリオ" pitchFamily="50" charset="-128"/>
                <a:cs typeface="メイリオ" pitchFamily="50" charset="-128"/>
              </a:rPr>
              <a:t>を指針の</a:t>
            </a:r>
            <a:r>
              <a:rPr lang="ja-JP" altLang="en-US" sz="1400" b="1" dirty="0" smtClean="0">
                <a:latin typeface="メイリオ" pitchFamily="50" charset="-128"/>
                <a:ea typeface="メイリオ" pitchFamily="50" charset="-128"/>
                <a:cs typeface="メイリオ" pitchFamily="50" charset="-128"/>
              </a:rPr>
              <a:t>対象物質に追加</a:t>
            </a:r>
            <a:r>
              <a:rPr lang="ja-JP" altLang="en-US" sz="1400" dirty="0" smtClean="0">
                <a:latin typeface="メイリオ" pitchFamily="50" charset="-128"/>
                <a:ea typeface="メイリオ" pitchFamily="50" charset="-128"/>
                <a:cs typeface="メイリオ" pitchFamily="50" charset="-128"/>
              </a:rPr>
              <a:t>しました。</a:t>
            </a:r>
            <a:endParaRPr lang="en-US" altLang="ja-JP" sz="1400" dirty="0" smtClean="0">
              <a:latin typeface="メイリオ" pitchFamily="50" charset="-128"/>
              <a:ea typeface="メイリオ" pitchFamily="50" charset="-128"/>
              <a:cs typeface="メイリオ" pitchFamily="50" charset="-128"/>
            </a:endParaRPr>
          </a:p>
          <a:p>
            <a:pPr eaLnBrk="1" hangingPunct="1">
              <a:lnSpc>
                <a:spcPct val="150000"/>
              </a:lnSpc>
            </a:pPr>
            <a:r>
              <a:rPr lang="ja-JP" altLang="en-US" sz="1200" dirty="0" smtClean="0">
                <a:latin typeface="メイリオ" pitchFamily="50" charset="-128"/>
                <a:ea typeface="メイリオ" pitchFamily="50" charset="-128"/>
                <a:cs typeface="メイリオ" pitchFamily="50" charset="-128"/>
              </a:rPr>
              <a:t>（これらの物質の有害性等については３ページを参照してください）</a:t>
            </a:r>
            <a:endParaRPr lang="en-US" altLang="ja-JP" sz="1200" dirty="0">
              <a:latin typeface="メイリオ" pitchFamily="50" charset="-128"/>
              <a:ea typeface="メイリオ" pitchFamily="50" charset="-128"/>
              <a:cs typeface="メイリオ" pitchFamily="50" charset="-128"/>
            </a:endParaRPr>
          </a:p>
        </p:txBody>
      </p:sp>
      <p:sp>
        <p:nvSpPr>
          <p:cNvPr id="2052" name="テキスト ボックス 7"/>
          <p:cNvSpPr txBox="1">
            <a:spLocks noChangeArrowheads="1"/>
          </p:cNvSpPr>
          <p:nvPr/>
        </p:nvSpPr>
        <p:spPr bwMode="auto">
          <a:xfrm>
            <a:off x="310149" y="2269434"/>
            <a:ext cx="6815554" cy="943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600"/>
              </a:lnSpc>
            </a:pPr>
            <a:r>
              <a:rPr lang="ja-JP" altLang="en-US" sz="1400" dirty="0" smtClean="0">
                <a:latin typeface="メイリオ" pitchFamily="50" charset="-128"/>
                <a:ea typeface="メイリオ" pitchFamily="50" charset="-128"/>
                <a:cs typeface="メイリオ" pitchFamily="50" charset="-128"/>
              </a:rPr>
              <a:t>厚生</a:t>
            </a:r>
            <a:r>
              <a:rPr lang="ja-JP" altLang="en-US" sz="1400" dirty="0">
                <a:latin typeface="メイリオ" pitchFamily="50" charset="-128"/>
                <a:ea typeface="メイリオ" pitchFamily="50" charset="-128"/>
                <a:cs typeface="メイリオ" pitchFamily="50" charset="-128"/>
              </a:rPr>
              <a:t>労働大臣は、労働安全衛生法第</a:t>
            </a:r>
            <a:r>
              <a:rPr lang="en-US" altLang="ja-JP" sz="1400" dirty="0">
                <a:latin typeface="メイリオ" pitchFamily="50" charset="-128"/>
                <a:ea typeface="メイリオ" pitchFamily="50" charset="-128"/>
                <a:cs typeface="メイリオ" pitchFamily="50" charset="-128"/>
              </a:rPr>
              <a:t>28</a:t>
            </a:r>
            <a:r>
              <a:rPr lang="ja-JP" altLang="en-US" sz="1400" dirty="0">
                <a:latin typeface="メイリオ" pitchFamily="50" charset="-128"/>
                <a:ea typeface="メイリオ" pitchFamily="50" charset="-128"/>
                <a:cs typeface="メイリオ" pitchFamily="50" charset="-128"/>
              </a:rPr>
              <a:t>条第３項の規定に基づき</a:t>
            </a:r>
            <a:r>
              <a:rPr lang="ja-JP" altLang="en-US" sz="1400" dirty="0" smtClean="0">
                <a:latin typeface="メイリオ" pitchFamily="50" charset="-128"/>
                <a:ea typeface="メイリオ" pitchFamily="50" charset="-128"/>
                <a:cs typeface="メイリオ" pitchFamily="50" charset="-128"/>
              </a:rPr>
              <a:t>、がんを起こす</a:t>
            </a:r>
            <a:endParaRPr lang="en-US" altLang="ja-JP" sz="1400" dirty="0" smtClean="0">
              <a:latin typeface="メイリオ" pitchFamily="50" charset="-128"/>
              <a:ea typeface="メイリオ" pitchFamily="50" charset="-128"/>
              <a:cs typeface="メイリオ" pitchFamily="50" charset="-128"/>
            </a:endParaRPr>
          </a:p>
          <a:p>
            <a:pPr eaLnBrk="1" hangingPunct="1">
              <a:lnSpc>
                <a:spcPts val="1600"/>
              </a:lnSpc>
            </a:pPr>
            <a:r>
              <a:rPr lang="ja-JP" altLang="en-US" sz="1400" dirty="0" smtClean="0">
                <a:latin typeface="メイリオ" pitchFamily="50" charset="-128"/>
                <a:ea typeface="メイリオ" pitchFamily="50" charset="-128"/>
                <a:cs typeface="メイリオ" pitchFamily="50" charset="-128"/>
              </a:rPr>
              <a:t>おそれ</a:t>
            </a:r>
            <a:r>
              <a:rPr lang="ja-JP" altLang="en-US" sz="1400" dirty="0">
                <a:latin typeface="メイリオ" pitchFamily="50" charset="-128"/>
                <a:ea typeface="メイリオ" pitchFamily="50" charset="-128"/>
                <a:cs typeface="メイリオ" pitchFamily="50" charset="-128"/>
              </a:rPr>
              <a:t>のある化学物質について、労働者の健康障害を防止するため</a:t>
            </a:r>
            <a:r>
              <a:rPr lang="ja-JP" altLang="en-US" sz="1400" dirty="0" smtClean="0">
                <a:latin typeface="メイリオ" pitchFamily="50" charset="-128"/>
                <a:ea typeface="メイリオ" pitchFamily="50" charset="-128"/>
                <a:cs typeface="メイリオ" pitchFamily="50" charset="-128"/>
              </a:rPr>
              <a:t>の指針</a:t>
            </a:r>
            <a:r>
              <a:rPr lang="ja-JP" altLang="en-US" sz="1400" dirty="0">
                <a:latin typeface="メイリオ" pitchFamily="50" charset="-128"/>
                <a:ea typeface="メイリオ" pitchFamily="50" charset="-128"/>
                <a:cs typeface="メイリオ" pitchFamily="50" charset="-128"/>
              </a:rPr>
              <a:t>を</a:t>
            </a:r>
            <a:r>
              <a:rPr lang="ja-JP" altLang="en-US" sz="1400" dirty="0" smtClean="0">
                <a:latin typeface="メイリオ" pitchFamily="50" charset="-128"/>
                <a:ea typeface="メイリオ" pitchFamily="50" charset="-128"/>
                <a:cs typeface="メイリオ" pitchFamily="50" charset="-128"/>
              </a:rPr>
              <a:t>公表</a:t>
            </a:r>
            <a:endParaRPr lang="en-US" altLang="ja-JP" sz="1400" dirty="0" smtClean="0">
              <a:latin typeface="メイリオ" pitchFamily="50" charset="-128"/>
              <a:ea typeface="メイリオ" pitchFamily="50" charset="-128"/>
              <a:cs typeface="メイリオ" pitchFamily="50" charset="-128"/>
            </a:endParaRPr>
          </a:p>
          <a:p>
            <a:pPr eaLnBrk="1" hangingPunct="1">
              <a:lnSpc>
                <a:spcPts val="1600"/>
              </a:lnSpc>
            </a:pPr>
            <a:r>
              <a:rPr lang="ja-JP" altLang="en-US" sz="1400" dirty="0" smtClean="0">
                <a:latin typeface="メイリオ" pitchFamily="50" charset="-128"/>
                <a:ea typeface="メイリオ" pitchFamily="50" charset="-128"/>
                <a:cs typeface="メイリオ" pitchFamily="50" charset="-128"/>
              </a:rPr>
              <a:t>して</a:t>
            </a:r>
            <a:r>
              <a:rPr lang="ja-JP" altLang="en-US" sz="1400" dirty="0">
                <a:latin typeface="メイリオ" pitchFamily="50" charset="-128"/>
                <a:ea typeface="メイリオ" pitchFamily="50" charset="-128"/>
                <a:cs typeface="メイリオ" pitchFamily="50" charset="-128"/>
              </a:rPr>
              <a:t>います</a:t>
            </a:r>
            <a:r>
              <a:rPr lang="ja-JP" altLang="en-US" sz="1400" dirty="0" smtClean="0">
                <a:latin typeface="メイリオ" pitchFamily="50" charset="-128"/>
                <a:ea typeface="メイリオ" pitchFamily="50" charset="-128"/>
                <a:cs typeface="メイリオ" pitchFamily="50" charset="-128"/>
              </a:rPr>
              <a:t>。平成</a:t>
            </a:r>
            <a:r>
              <a:rPr lang="en-US" altLang="ja-JP" sz="1400" dirty="0" smtClean="0">
                <a:latin typeface="メイリオ" pitchFamily="50" charset="-128"/>
                <a:ea typeface="メイリオ" pitchFamily="50" charset="-128"/>
                <a:cs typeface="メイリオ" pitchFamily="50" charset="-128"/>
              </a:rPr>
              <a:t>26</a:t>
            </a:r>
            <a:r>
              <a:rPr lang="ja-JP" altLang="en-US" sz="1400" dirty="0" smtClean="0">
                <a:latin typeface="メイリオ" pitchFamily="50" charset="-128"/>
                <a:ea typeface="メイリオ" pitchFamily="50" charset="-128"/>
                <a:cs typeface="メイリオ" pitchFamily="50" charset="-128"/>
              </a:rPr>
              <a:t>年</a:t>
            </a:r>
            <a:r>
              <a:rPr lang="en-US" altLang="ja-JP" sz="1400" dirty="0">
                <a:latin typeface="メイリオ" pitchFamily="50" charset="-128"/>
                <a:ea typeface="メイリオ" pitchFamily="50" charset="-128"/>
                <a:cs typeface="メイリオ" pitchFamily="50" charset="-128"/>
              </a:rPr>
              <a:t>10</a:t>
            </a:r>
            <a:r>
              <a:rPr lang="ja-JP" altLang="en-US" sz="1400" dirty="0" smtClean="0">
                <a:latin typeface="メイリオ" pitchFamily="50" charset="-128"/>
                <a:ea typeface="メイリオ" pitchFamily="50" charset="-128"/>
                <a:cs typeface="メイリオ" pitchFamily="50" charset="-128"/>
              </a:rPr>
              <a:t>月</a:t>
            </a:r>
            <a:r>
              <a:rPr lang="en-US" altLang="ja-JP" sz="1400" dirty="0" smtClean="0">
                <a:latin typeface="メイリオ" pitchFamily="50" charset="-128"/>
                <a:ea typeface="メイリオ" pitchFamily="50" charset="-128"/>
                <a:cs typeface="メイリオ" pitchFamily="50" charset="-128"/>
              </a:rPr>
              <a:t>31</a:t>
            </a:r>
            <a:r>
              <a:rPr lang="ja-JP" altLang="en-US" sz="1400" dirty="0" smtClean="0">
                <a:latin typeface="メイリオ" pitchFamily="50" charset="-128"/>
                <a:ea typeface="メイリオ" pitchFamily="50" charset="-128"/>
                <a:cs typeface="メイリオ" pitchFamily="50" charset="-128"/>
              </a:rPr>
              <a:t>日付け</a:t>
            </a:r>
            <a:r>
              <a:rPr lang="ja-JP" altLang="en-US" sz="1400" dirty="0">
                <a:latin typeface="メイリオ" pitchFamily="50" charset="-128"/>
                <a:ea typeface="メイリオ" pitchFamily="50" charset="-128"/>
                <a:cs typeface="メイリオ" pitchFamily="50" charset="-128"/>
              </a:rPr>
              <a:t>で指針を改正し</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11</a:t>
            </a:r>
            <a:r>
              <a:rPr lang="ja-JP" altLang="en-US" sz="1400" dirty="0" smtClean="0">
                <a:latin typeface="メイリオ" pitchFamily="50" charset="-128"/>
                <a:ea typeface="メイリオ" pitchFamily="50" charset="-128"/>
                <a:cs typeface="メイリオ" pitchFamily="50" charset="-128"/>
              </a:rPr>
              <a:t>月</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日から</a:t>
            </a:r>
            <a:r>
              <a:rPr lang="ja-JP" altLang="en-US" sz="1400" dirty="0">
                <a:latin typeface="メイリオ" pitchFamily="50" charset="-128"/>
                <a:ea typeface="メイリオ" pitchFamily="50" charset="-128"/>
                <a:cs typeface="メイリオ" pitchFamily="50" charset="-128"/>
              </a:rPr>
              <a:t>適用しました。 </a:t>
            </a:r>
            <a:r>
              <a:rPr lang="ja-JP" altLang="en-US" sz="1200" dirty="0">
                <a:latin typeface="メイリオ" pitchFamily="50" charset="-128"/>
                <a:ea typeface="メイリオ" pitchFamily="50" charset="-128"/>
                <a:cs typeface="メイリオ" pitchFamily="50" charset="-128"/>
              </a:rPr>
              <a:t>（健康障害を防止するための指針公示第</a:t>
            </a:r>
            <a:r>
              <a:rPr lang="en-US" altLang="ja-JP" sz="1200" dirty="0" smtClean="0">
                <a:latin typeface="メイリオ" pitchFamily="50" charset="-128"/>
                <a:ea typeface="メイリオ" pitchFamily="50" charset="-128"/>
                <a:cs typeface="メイリオ" pitchFamily="50" charset="-128"/>
              </a:rPr>
              <a:t>25</a:t>
            </a:r>
            <a:r>
              <a:rPr lang="ja-JP" altLang="en-US" sz="1200" dirty="0" smtClean="0">
                <a:latin typeface="メイリオ" pitchFamily="50" charset="-128"/>
                <a:ea typeface="メイリオ" pitchFamily="50" charset="-128"/>
                <a:cs typeface="メイリオ" pitchFamily="50" charset="-128"/>
              </a:rPr>
              <a:t>号）</a:t>
            </a:r>
            <a:endParaRPr lang="ja-JP" altLang="en-US" sz="1200" dirty="0">
              <a:latin typeface="メイリオ" pitchFamily="50" charset="-128"/>
              <a:ea typeface="メイリオ" pitchFamily="50" charset="-128"/>
              <a:cs typeface="メイリオ" pitchFamily="50" charset="-128"/>
            </a:endParaRPr>
          </a:p>
        </p:txBody>
      </p:sp>
      <p:sp>
        <p:nvSpPr>
          <p:cNvPr id="2053" name="テキスト ボックス 11"/>
          <p:cNvSpPr txBox="1">
            <a:spLocks noChangeArrowheads="1"/>
          </p:cNvSpPr>
          <p:nvPr/>
        </p:nvSpPr>
        <p:spPr bwMode="auto">
          <a:xfrm>
            <a:off x="3373438" y="9984807"/>
            <a:ext cx="304800" cy="29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a:t>１</a:t>
            </a:r>
          </a:p>
        </p:txBody>
      </p:sp>
      <p:sp>
        <p:nvSpPr>
          <p:cNvPr id="2054" name="テキスト ボックス 1"/>
          <p:cNvSpPr txBox="1">
            <a:spLocks noChangeArrowheads="1"/>
          </p:cNvSpPr>
          <p:nvPr/>
        </p:nvSpPr>
        <p:spPr bwMode="auto">
          <a:xfrm>
            <a:off x="1152178" y="305979"/>
            <a:ext cx="5174194" cy="34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化学物質を取り扱う事業者・労働者の皆さまへ</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5" name="正方形/長方形 9"/>
          <p:cNvSpPr>
            <a:spLocks noChangeArrowheads="1"/>
          </p:cNvSpPr>
          <p:nvPr/>
        </p:nvSpPr>
        <p:spPr bwMode="auto">
          <a:xfrm>
            <a:off x="422115" y="5922603"/>
            <a:ext cx="6591622" cy="139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900"/>
              </a:lnSpc>
            </a:pPr>
            <a:r>
              <a:rPr lang="ja-JP" altLang="en-US" sz="1400" dirty="0" smtClean="0">
                <a:latin typeface="メイリオ" pitchFamily="50" charset="-128"/>
                <a:ea typeface="メイリオ" pitchFamily="50" charset="-128"/>
                <a:cs typeface="メイリオ" pitchFamily="50" charset="-128"/>
              </a:rPr>
              <a:t>現行の対象物質である</a:t>
            </a:r>
            <a:endParaRPr lang="en-US" altLang="ja-JP" sz="1400" dirty="0" smtClean="0">
              <a:latin typeface="メイリオ" pitchFamily="50" charset="-128"/>
              <a:ea typeface="メイリオ" pitchFamily="50" charset="-128"/>
              <a:cs typeface="メイリオ" pitchFamily="50" charset="-128"/>
            </a:endParaRPr>
          </a:p>
          <a:p>
            <a:pPr eaLnBrk="1" hangingPunct="1">
              <a:lnSpc>
                <a:spcPts val="600"/>
              </a:lnSpc>
            </a:pPr>
            <a:endParaRPr lang="en-US" altLang="ja-JP" sz="1400" b="1" dirty="0" smtClean="0">
              <a:latin typeface="メイリオ" pitchFamily="50" charset="-128"/>
              <a:ea typeface="メイリオ" pitchFamily="50" charset="-128"/>
              <a:cs typeface="メイリオ" pitchFamily="50" charset="-128"/>
            </a:endParaRPr>
          </a:p>
          <a:p>
            <a:pPr marL="180975" eaLnBrk="1" hangingPunct="1">
              <a:lnSpc>
                <a:spcPts val="1900"/>
              </a:lnSpc>
            </a:pPr>
            <a:r>
              <a:rPr lang="ja-JP" altLang="en-US" sz="1400" b="1" dirty="0" smtClean="0">
                <a:latin typeface="メイリオ" pitchFamily="50" charset="-128"/>
                <a:ea typeface="メイリオ" pitchFamily="50" charset="-128"/>
                <a:cs typeface="メイリオ" pitchFamily="50" charset="-128"/>
              </a:rPr>
              <a:t>クロロホルム、四塩化炭素、１，４－ジオキサン、１，２－ジクロロエタン、ジクロロメタン、テトラクロロエチレン</a:t>
            </a:r>
            <a:endParaRPr lang="en-US" altLang="ja-JP" sz="1400" b="1" dirty="0" smtClean="0">
              <a:latin typeface="メイリオ" pitchFamily="50" charset="-128"/>
              <a:ea typeface="メイリオ" pitchFamily="50" charset="-128"/>
              <a:cs typeface="メイリオ" pitchFamily="50" charset="-128"/>
            </a:endParaRPr>
          </a:p>
          <a:p>
            <a:pPr eaLnBrk="1" hangingPunct="1">
              <a:lnSpc>
                <a:spcPts val="600"/>
              </a:lnSpc>
            </a:pPr>
            <a:endParaRPr lang="en-US" altLang="ja-JP" sz="1400" dirty="0" smtClean="0">
              <a:latin typeface="メイリオ" pitchFamily="50" charset="-128"/>
              <a:ea typeface="メイリオ" pitchFamily="50" charset="-128"/>
              <a:cs typeface="メイリオ" pitchFamily="50" charset="-128"/>
            </a:endParaRPr>
          </a:p>
          <a:p>
            <a:pPr eaLnBrk="1" hangingPunct="1">
              <a:lnSpc>
                <a:spcPts val="1600"/>
              </a:lnSpc>
            </a:pPr>
            <a:r>
              <a:rPr lang="ja-JP" altLang="en-US" sz="1400" dirty="0" smtClean="0">
                <a:latin typeface="メイリオ" pitchFamily="50" charset="-128"/>
                <a:ea typeface="メイリオ" pitchFamily="50" charset="-128"/>
                <a:cs typeface="メイリオ" pitchFamily="50" charset="-128"/>
              </a:rPr>
              <a:t>について、有機溶剤業務が特定化学物質障害予防規則の規制対象に</a:t>
            </a:r>
            <a:r>
              <a:rPr lang="ja-JP" altLang="en-US" sz="1400" dirty="0">
                <a:latin typeface="メイリオ" pitchFamily="50" charset="-128"/>
                <a:ea typeface="メイリオ" pitchFamily="50" charset="-128"/>
                <a:cs typeface="メイリオ" pitchFamily="50" charset="-128"/>
              </a:rPr>
              <a:t>なり</a:t>
            </a:r>
            <a:r>
              <a:rPr lang="ja-JP" altLang="en-US" sz="1400" dirty="0" smtClean="0">
                <a:latin typeface="メイリオ" pitchFamily="50" charset="-128"/>
                <a:ea typeface="メイリオ" pitchFamily="50" charset="-128"/>
                <a:cs typeface="メイリオ" pitchFamily="50" charset="-128"/>
              </a:rPr>
              <a:t>ました。これに伴い、これらの</a:t>
            </a:r>
            <a:r>
              <a:rPr lang="ja-JP" altLang="en-US" sz="1400" b="1" dirty="0" smtClean="0">
                <a:latin typeface="メイリオ" pitchFamily="50" charset="-128"/>
                <a:ea typeface="メイリオ" pitchFamily="50" charset="-128"/>
                <a:cs typeface="メイリオ" pitchFamily="50" charset="-128"/>
              </a:rPr>
              <a:t>有機溶剤業務を指針の対象から除外</a:t>
            </a:r>
            <a:r>
              <a:rPr lang="ja-JP" altLang="en-US" sz="1400" dirty="0" smtClean="0">
                <a:latin typeface="メイリオ" pitchFamily="50" charset="-128"/>
                <a:ea typeface="メイリオ" pitchFamily="50" charset="-128"/>
                <a:cs typeface="メイリオ" pitchFamily="50" charset="-128"/>
              </a:rPr>
              <a:t>しました。</a:t>
            </a:r>
            <a:endParaRPr lang="en-US" altLang="ja-JP" sz="1400" dirty="0">
              <a:latin typeface="メイリオ" pitchFamily="50" charset="-128"/>
              <a:ea typeface="メイリオ" pitchFamily="50" charset="-128"/>
              <a:cs typeface="メイリオ" pitchFamily="50" charset="-128"/>
            </a:endParaRPr>
          </a:p>
        </p:txBody>
      </p:sp>
      <p:sp>
        <p:nvSpPr>
          <p:cNvPr id="18" name="ホームベース 17"/>
          <p:cNvSpPr/>
          <p:nvPr/>
        </p:nvSpPr>
        <p:spPr bwMode="auto">
          <a:xfrm>
            <a:off x="396094" y="3330315"/>
            <a:ext cx="1632037" cy="369386"/>
          </a:xfrm>
          <a:prstGeom prst="homePlate">
            <a:avLst>
              <a:gd name="adj" fmla="val 32460"/>
            </a:avLst>
          </a:prstGeom>
          <a:solidFill>
            <a:schemeClr val="bg1"/>
          </a:solidFill>
          <a:ln w="15875">
            <a:solidFill>
              <a:srgbClr val="6666FF"/>
            </a:solid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a:defRPr/>
            </a:pPr>
            <a:r>
              <a:rPr lang="ja-JP" altLang="en-US" sz="1600" b="1" dirty="0">
                <a:solidFill>
                  <a:srgbClr val="3366FF"/>
                </a:solidFill>
                <a:latin typeface="メイリオ" pitchFamily="50" charset="-128"/>
                <a:ea typeface="メイリオ" pitchFamily="50" charset="-128"/>
                <a:cs typeface="メイリオ" pitchFamily="50" charset="-128"/>
              </a:rPr>
              <a:t>対象物質の</a:t>
            </a:r>
            <a:r>
              <a:rPr lang="ja-JP" altLang="en-US" sz="1600" b="1" dirty="0" smtClean="0">
                <a:solidFill>
                  <a:srgbClr val="3366FF"/>
                </a:solidFill>
                <a:latin typeface="メイリオ" pitchFamily="50" charset="-128"/>
                <a:ea typeface="メイリオ" pitchFamily="50" charset="-128"/>
                <a:cs typeface="メイリオ" pitchFamily="50" charset="-128"/>
              </a:rPr>
              <a:t>追加</a:t>
            </a:r>
            <a:endParaRPr lang="ja-JP" altLang="en-US" sz="1600" b="1" dirty="0">
              <a:solidFill>
                <a:srgbClr val="3366FF"/>
              </a:solidFill>
              <a:latin typeface="メイリオ" pitchFamily="50" charset="-128"/>
              <a:ea typeface="メイリオ" pitchFamily="50" charset="-128"/>
              <a:cs typeface="メイリオ" pitchFamily="50" charset="-128"/>
            </a:endParaRPr>
          </a:p>
        </p:txBody>
      </p:sp>
      <p:sp>
        <p:nvSpPr>
          <p:cNvPr id="19" name="ホームベース 18"/>
          <p:cNvSpPr/>
          <p:nvPr/>
        </p:nvSpPr>
        <p:spPr bwMode="auto">
          <a:xfrm>
            <a:off x="420241" y="5454551"/>
            <a:ext cx="1632037" cy="371013"/>
          </a:xfrm>
          <a:prstGeom prst="homePlate">
            <a:avLst>
              <a:gd name="adj" fmla="val 32460"/>
            </a:avLst>
          </a:prstGeom>
          <a:solidFill>
            <a:schemeClr val="bg1"/>
          </a:solidFill>
          <a:ln w="15875">
            <a:solidFill>
              <a:srgbClr val="6666FF"/>
            </a:solid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endParaRPr lang="en-US" altLang="ja-JP" sz="1600" b="1" dirty="0">
              <a:solidFill>
                <a:srgbClr val="3366FF"/>
              </a:solidFill>
              <a:latin typeface="メイリオ" pitchFamily="50" charset="-128"/>
              <a:ea typeface="メイリオ" pitchFamily="50" charset="-128"/>
              <a:cs typeface="メイリオ" pitchFamily="50" charset="-128"/>
            </a:endParaRPr>
          </a:p>
          <a:p>
            <a:r>
              <a:rPr lang="ja-JP" altLang="en-US" sz="1600" b="1" dirty="0">
                <a:solidFill>
                  <a:srgbClr val="3366FF"/>
                </a:solidFill>
                <a:latin typeface="メイリオ" pitchFamily="50" charset="-128"/>
                <a:ea typeface="メイリオ" pitchFamily="50" charset="-128"/>
                <a:cs typeface="メイリオ" pitchFamily="50" charset="-128"/>
              </a:rPr>
              <a:t>適用範囲の変更</a:t>
            </a:r>
          </a:p>
          <a:p>
            <a:r>
              <a:rPr lang="ja-JP" altLang="en-US" sz="1600" b="1" dirty="0">
                <a:solidFill>
                  <a:srgbClr val="3366FF"/>
                </a:solidFill>
                <a:latin typeface="メイリオ" pitchFamily="50" charset="-128"/>
                <a:ea typeface="メイリオ" pitchFamily="50" charset="-128"/>
                <a:cs typeface="メイリオ" pitchFamily="50" charset="-128"/>
              </a:rPr>
              <a:t>　</a:t>
            </a:r>
          </a:p>
        </p:txBody>
      </p:sp>
      <p:pic>
        <p:nvPicPr>
          <p:cNvPr id="20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4186" y="9700218"/>
            <a:ext cx="249761" cy="245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角丸四角形 2"/>
          <p:cNvSpPr/>
          <p:nvPr/>
        </p:nvSpPr>
        <p:spPr>
          <a:xfrm>
            <a:off x="257175" y="584183"/>
            <a:ext cx="6620198" cy="1482272"/>
          </a:xfrm>
          <a:prstGeom prst="roundRect">
            <a:avLst>
              <a:gd name="adj" fmla="val 8136"/>
            </a:avLst>
          </a:prstGeom>
          <a:solidFill>
            <a:srgbClr val="3366FF"/>
          </a:solidFill>
          <a:ln>
            <a:noFill/>
          </a:ln>
          <a:effectLst>
            <a:outerShdw blurRad="50800" dist="38100" dir="8100000" algn="tr" rotWithShape="0">
              <a:schemeClr val="tx2">
                <a:alpha val="40000"/>
              </a:schemeClr>
            </a:outerShdw>
          </a:effectLst>
          <a:scene3d>
            <a:camera prst="orthographicFront"/>
            <a:lightRig rig="threePt" dir="t"/>
          </a:scene3d>
          <a:sp3d prstMaterial="metal">
            <a:bevelT/>
          </a:sp3d>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indent="542925"/>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化学物質</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よる健康障害防止指針</a:t>
            </a:r>
            <a:endPar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447675"/>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（がん原性指針）を改正しました</a:t>
            </a:r>
            <a:endPar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895350">
              <a:lnSpc>
                <a:spcPts val="2700"/>
              </a:lnSpc>
            </a:pP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～対象物質の追加と適用範囲の改正～</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73917" y="7434771"/>
            <a:ext cx="6839819" cy="1944216"/>
          </a:xfrm>
          <a:prstGeom prst="roundRect">
            <a:avLst>
              <a:gd name="adj" fmla="val 3128"/>
            </a:avLst>
          </a:prstGeom>
          <a:solidFill>
            <a:srgbClr val="FDEFE3"/>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pPr>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＜指針の対象物質＞</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8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２ページの表にある</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物質とこれらを重量の１％を超えて含有するものをあわせたもの（「対象物質等」という）が指針の対象です。</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8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これらの物質は、長期毒性試験の結果、ほ乳動物にがんを生じさせることが判明したもの、または国際機関などで発がんのおそれがあるとされているものです。労働者がこれらの物質に長期間ばく</a:t>
            </a:r>
            <a:r>
              <a:rPr kumimoji="1"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露した</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場合、がんを生じる可能性が否定できないことから、「化学物質による健康障害を防止するための指針」の対象としています。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368102" y="478945"/>
            <a:ext cx="942256" cy="253916"/>
          </a:xfrm>
          <a:prstGeom prst="rect">
            <a:avLst/>
          </a:prstGeom>
          <a:ln w="9525"/>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a:defRPr sz="1050">
                <a:latin typeface="+mn-ea"/>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ja-JP" altLang="en-US" dirty="0"/>
              <a:t>溶け込み</a:t>
            </a:r>
            <a:r>
              <a:rPr lang="ja-JP" altLang="en-US" dirty="0" smtClean="0"/>
              <a:t>版</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82587" y="6310589"/>
            <a:ext cx="6573838" cy="2472670"/>
          </a:xfrm>
          <a:prstGeom prst="roundRect">
            <a:avLst>
              <a:gd name="adj" fmla="val 2568"/>
            </a:avLst>
          </a:prstGeom>
          <a:solidFill>
            <a:schemeClr val="bg1"/>
          </a:solidFill>
          <a:ln w="12700">
            <a:solidFill>
              <a:schemeClr val="tx1"/>
            </a:solidFill>
          </a:ln>
          <a:effectLst>
            <a:outerShdw blurRad="1016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8746" tIns="49373" rIns="98746" bIns="49373"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fontAlgn="auto">
              <a:spcBef>
                <a:spcPts val="0"/>
              </a:spcBef>
              <a:spcAft>
                <a:spcPts val="0"/>
              </a:spcAft>
              <a:defRPr/>
            </a:pPr>
            <a:r>
              <a:rPr lang="ja-JP" altLang="en-US" sz="1300" dirty="0">
                <a:solidFill>
                  <a:schemeClr val="tx1"/>
                </a:solidFill>
                <a:latin typeface="ＭＳ 明朝" pitchFamily="17" charset="-128"/>
                <a:ea typeface="ＭＳ 明朝" pitchFamily="17" charset="-128"/>
              </a:rPr>
              <a:t>　</a:t>
            </a:r>
            <a:r>
              <a:rPr lang="en-US" altLang="ja-JP" sz="1200" dirty="0" smtClean="0">
                <a:solidFill>
                  <a:schemeClr val="tx1"/>
                </a:solidFill>
                <a:latin typeface="メイリオ" pitchFamily="50" charset="-128"/>
                <a:ea typeface="メイリオ" pitchFamily="50" charset="-128"/>
                <a:cs typeface="メイリオ" pitchFamily="50" charset="-128"/>
              </a:rPr>
              <a:t>【</a:t>
            </a:r>
            <a:r>
              <a:rPr lang="ja-JP" altLang="en-US" sz="1200" dirty="0" smtClean="0">
                <a:solidFill>
                  <a:schemeClr val="tx1"/>
                </a:solidFill>
                <a:latin typeface="メイリオ" pitchFamily="50" charset="-128"/>
                <a:ea typeface="メイリオ" pitchFamily="50" charset="-128"/>
                <a:cs typeface="メイリオ" pitchFamily="50" charset="-128"/>
              </a:rPr>
              <a:t>お問い合わせ</a:t>
            </a:r>
            <a:r>
              <a:rPr lang="ja-JP" altLang="en-US" sz="1200" dirty="0">
                <a:solidFill>
                  <a:schemeClr val="tx1"/>
                </a:solidFill>
                <a:latin typeface="メイリオ" pitchFamily="50" charset="-128"/>
                <a:ea typeface="メイリオ" pitchFamily="50" charset="-128"/>
                <a:cs typeface="メイリオ" pitchFamily="50" charset="-128"/>
              </a:rPr>
              <a:t>は、最寄りの都道府県</a:t>
            </a:r>
            <a:r>
              <a:rPr lang="ja-JP" altLang="en-US" sz="1200" dirty="0" smtClean="0">
                <a:solidFill>
                  <a:schemeClr val="tx1"/>
                </a:solidFill>
                <a:latin typeface="メイリオ" pitchFamily="50" charset="-128"/>
                <a:ea typeface="メイリオ" pitchFamily="50" charset="-128"/>
                <a:cs typeface="メイリオ" pitchFamily="50" charset="-128"/>
              </a:rPr>
              <a:t>労働局、労働</a:t>
            </a:r>
            <a:r>
              <a:rPr lang="ja-JP" altLang="en-US" sz="1200" dirty="0">
                <a:solidFill>
                  <a:schemeClr val="tx1"/>
                </a:solidFill>
                <a:latin typeface="メイリオ" pitchFamily="50" charset="-128"/>
                <a:ea typeface="メイリオ" pitchFamily="50" charset="-128"/>
                <a:cs typeface="メイリオ" pitchFamily="50" charset="-128"/>
              </a:rPr>
              <a:t>基準監督</a:t>
            </a:r>
            <a:r>
              <a:rPr lang="ja-JP" altLang="en-US" sz="1200" dirty="0" smtClean="0">
                <a:solidFill>
                  <a:schemeClr val="tx1"/>
                </a:solidFill>
                <a:latin typeface="メイリオ" pitchFamily="50" charset="-128"/>
                <a:ea typeface="メイリオ" pitchFamily="50" charset="-128"/>
                <a:cs typeface="メイリオ" pitchFamily="50" charset="-128"/>
              </a:rPr>
              <a:t>署へ</a:t>
            </a:r>
            <a:r>
              <a:rPr lang="en-US" altLang="ja-JP" sz="1200" dirty="0" smtClean="0">
                <a:solidFill>
                  <a:schemeClr val="tx1"/>
                </a:solidFill>
                <a:latin typeface="メイリオ" pitchFamily="50" charset="-128"/>
                <a:ea typeface="メイリオ" pitchFamily="50" charset="-128"/>
                <a:cs typeface="メイリオ" pitchFamily="50" charset="-128"/>
              </a:rPr>
              <a:t>】</a:t>
            </a:r>
          </a:p>
          <a:p>
            <a:pPr marL="361950" indent="-180975" fontAlgn="auto">
              <a:lnSpc>
                <a:spcPts val="1400"/>
              </a:lnSpc>
              <a:spcBef>
                <a:spcPts val="0"/>
              </a:spcBef>
              <a:spcAft>
                <a:spcPts val="0"/>
              </a:spcAft>
              <a:defRPr/>
            </a:pPr>
            <a:endParaRPr lang="en-US" altLang="ja-JP" sz="1200" dirty="0" smtClean="0">
              <a:solidFill>
                <a:schemeClr val="tx1"/>
              </a:solidFill>
              <a:latin typeface="メイリオ" pitchFamily="50" charset="-128"/>
              <a:ea typeface="メイリオ" pitchFamily="50" charset="-128"/>
              <a:cs typeface="メイリオ" pitchFamily="50" charset="-128"/>
            </a:endParaRPr>
          </a:p>
          <a:p>
            <a:pPr marL="361950" indent="-95250" fontAlgn="auto">
              <a:lnSpc>
                <a:spcPts val="1400"/>
              </a:lnSpc>
              <a:spcBef>
                <a:spcPts val="0"/>
              </a:spcBef>
              <a:spcAft>
                <a:spcPts val="0"/>
              </a:spcAft>
              <a:defRPr/>
            </a:pPr>
            <a:r>
              <a:rPr lang="ja-JP" altLang="en-US" sz="1400" dirty="0" smtClean="0">
                <a:solidFill>
                  <a:schemeClr val="tx1"/>
                </a:solidFill>
                <a:latin typeface="メイリオ" pitchFamily="50" charset="-128"/>
                <a:ea typeface="メイリオ" pitchFamily="50" charset="-128"/>
                <a:cs typeface="メイリオ" pitchFamily="50" charset="-128"/>
              </a:rPr>
              <a:t>所在地</a:t>
            </a:r>
            <a:r>
              <a:rPr lang="ja-JP" altLang="en-US" sz="1400" dirty="0">
                <a:solidFill>
                  <a:schemeClr val="tx1"/>
                </a:solidFill>
                <a:latin typeface="メイリオ" pitchFamily="50" charset="-128"/>
                <a:ea typeface="メイリオ" pitchFamily="50" charset="-128"/>
                <a:cs typeface="メイリオ" pitchFamily="50" charset="-128"/>
              </a:rPr>
              <a:t>の</a:t>
            </a:r>
            <a:r>
              <a:rPr lang="ja-JP" altLang="en-US" sz="1400" dirty="0" smtClean="0">
                <a:solidFill>
                  <a:schemeClr val="tx1"/>
                </a:solidFill>
                <a:latin typeface="メイリオ" pitchFamily="50" charset="-128"/>
                <a:ea typeface="メイリオ" pitchFamily="50" charset="-128"/>
                <a:cs typeface="メイリオ" pitchFamily="50" charset="-128"/>
              </a:rPr>
              <a:t>案内・連絡先（厚生労働省ホームページ）</a:t>
            </a:r>
            <a:endParaRPr lang="en-US" altLang="ja-JP" sz="1400" dirty="0">
              <a:solidFill>
                <a:schemeClr val="tx1"/>
              </a:solidFill>
              <a:latin typeface="メイリオ" pitchFamily="50" charset="-128"/>
              <a:ea typeface="メイリオ" pitchFamily="50" charset="-128"/>
              <a:cs typeface="メイリオ" pitchFamily="50" charset="-128"/>
            </a:endParaRPr>
          </a:p>
          <a:p>
            <a:pPr marL="361950" indent="-95250" fontAlgn="auto">
              <a:lnSpc>
                <a:spcPts val="1400"/>
              </a:lnSpc>
              <a:spcBef>
                <a:spcPts val="0"/>
              </a:spcBef>
              <a:spcAft>
                <a:spcPts val="0"/>
              </a:spcAft>
              <a:defRPr/>
            </a:pPr>
            <a:r>
              <a:rPr lang="en-US" altLang="ja-JP" sz="1200" dirty="0" smtClean="0">
                <a:solidFill>
                  <a:schemeClr val="tx1"/>
                </a:solidFill>
                <a:latin typeface="メイリオ" pitchFamily="50" charset="-128"/>
                <a:ea typeface="メイリオ" pitchFamily="50" charset="-128"/>
                <a:cs typeface="メイリオ" pitchFamily="50" charset="-128"/>
                <a:hlinkClick r:id="rId2"/>
              </a:rPr>
              <a:t>http</a:t>
            </a:r>
            <a:r>
              <a:rPr lang="en-US" altLang="ja-JP" sz="1200" dirty="0">
                <a:solidFill>
                  <a:schemeClr val="tx1"/>
                </a:solidFill>
                <a:latin typeface="メイリオ" pitchFamily="50" charset="-128"/>
                <a:ea typeface="メイリオ" pitchFamily="50" charset="-128"/>
                <a:cs typeface="メイリオ" pitchFamily="50" charset="-128"/>
                <a:hlinkClick r:id="rId2"/>
              </a:rPr>
              <a:t>://</a:t>
            </a:r>
            <a:r>
              <a:rPr lang="en-US" altLang="ja-JP" sz="1200" dirty="0" smtClean="0">
                <a:solidFill>
                  <a:schemeClr val="tx1"/>
                </a:solidFill>
                <a:latin typeface="メイリオ" pitchFamily="50" charset="-128"/>
                <a:ea typeface="メイリオ" pitchFamily="50" charset="-128"/>
                <a:cs typeface="メイリオ" pitchFamily="50" charset="-128"/>
                <a:hlinkClick r:id="rId2"/>
              </a:rPr>
              <a:t>www.mhlw.go.jp/bunya/roudoukijun/index.html</a:t>
            </a:r>
            <a:r>
              <a:rPr lang="ja-JP" altLang="en-US" sz="1200" dirty="0">
                <a:solidFill>
                  <a:schemeClr val="tx1"/>
                </a:solidFill>
                <a:latin typeface="メイリオ" pitchFamily="50" charset="-128"/>
                <a:ea typeface="メイリオ" pitchFamily="50" charset="-128"/>
                <a:cs typeface="メイリオ" pitchFamily="50" charset="-128"/>
              </a:rPr>
              <a:t>　</a:t>
            </a:r>
            <a:endParaRPr lang="en-US" altLang="ja-JP" sz="1200" dirty="0" smtClean="0">
              <a:solidFill>
                <a:schemeClr val="tx1"/>
              </a:solidFill>
              <a:latin typeface="メイリオ" pitchFamily="50" charset="-128"/>
              <a:ea typeface="メイリオ" pitchFamily="50" charset="-128"/>
              <a:cs typeface="メイリオ" pitchFamily="50" charset="-128"/>
            </a:endParaRPr>
          </a:p>
          <a:p>
            <a:pPr marL="361950" indent="-180975" fontAlgn="auto">
              <a:lnSpc>
                <a:spcPts val="1400"/>
              </a:lnSpc>
              <a:spcBef>
                <a:spcPts val="0"/>
              </a:spcBef>
              <a:spcAft>
                <a:spcPts val="0"/>
              </a:spcAft>
              <a:defRPr/>
            </a:pPr>
            <a:endParaRPr lang="en-US" altLang="ja-JP" sz="1100" dirty="0" smtClean="0">
              <a:solidFill>
                <a:schemeClr val="tx1"/>
              </a:solidFill>
              <a:latin typeface="メイリオ" pitchFamily="50" charset="-128"/>
              <a:ea typeface="メイリオ" pitchFamily="50" charset="-128"/>
              <a:cs typeface="メイリオ" pitchFamily="50" charset="-128"/>
            </a:endParaRPr>
          </a:p>
          <a:p>
            <a:pPr marL="266700" fontAlgn="auto">
              <a:lnSpc>
                <a:spcPts val="1400"/>
              </a:lnSpc>
              <a:spcBef>
                <a:spcPts val="0"/>
              </a:spcBef>
              <a:spcAft>
                <a:spcPts val="0"/>
              </a:spcAft>
              <a:defRPr/>
            </a:pPr>
            <a:r>
              <a:rPr lang="ja-JP" altLang="en-US" sz="1400" dirty="0" smtClean="0">
                <a:solidFill>
                  <a:schemeClr val="tx1"/>
                </a:solidFill>
                <a:latin typeface="メイリオ" pitchFamily="50" charset="-128"/>
                <a:ea typeface="メイリオ" pitchFamily="50" charset="-128"/>
                <a:cs typeface="メイリオ" pitchFamily="50" charset="-128"/>
              </a:rPr>
              <a:t>◆パンフレット</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安全衛生関係リーフレット等一覧</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endParaRPr lang="en-US" altLang="ja-JP" sz="1400" dirty="0">
              <a:solidFill>
                <a:schemeClr val="tx1"/>
              </a:solidFill>
              <a:latin typeface="メイリオ" pitchFamily="50" charset="-128"/>
              <a:ea typeface="メイリオ" pitchFamily="50" charset="-128"/>
              <a:cs typeface="メイリオ" pitchFamily="50" charset="-128"/>
            </a:endParaRPr>
          </a:p>
          <a:p>
            <a:pPr marL="266700" indent="180975" fontAlgn="auto">
              <a:lnSpc>
                <a:spcPts val="1400"/>
              </a:lnSpc>
              <a:spcBef>
                <a:spcPts val="0"/>
              </a:spcBef>
              <a:spcAft>
                <a:spcPts val="0"/>
              </a:spcAft>
              <a:defRPr/>
            </a:pPr>
            <a:r>
              <a:rPr lang="en-US" altLang="ja-JP" sz="1100" dirty="0" smtClean="0">
                <a:solidFill>
                  <a:schemeClr val="tx1"/>
                </a:solidFill>
                <a:latin typeface="メイリオ" pitchFamily="50" charset="-128"/>
                <a:ea typeface="メイリオ" pitchFamily="50" charset="-128"/>
                <a:cs typeface="メイリオ" pitchFamily="50" charset="-128"/>
                <a:hlinkClick r:id="rId3"/>
              </a:rPr>
              <a:t>http</a:t>
            </a:r>
            <a:r>
              <a:rPr lang="en-US" altLang="ja-JP" sz="1100" dirty="0">
                <a:solidFill>
                  <a:schemeClr val="tx1"/>
                </a:solidFill>
                <a:latin typeface="メイリオ" pitchFamily="50" charset="-128"/>
                <a:ea typeface="メイリオ" pitchFamily="50" charset="-128"/>
                <a:cs typeface="メイリオ" pitchFamily="50" charset="-128"/>
                <a:hlinkClick r:id="rId3"/>
              </a:rPr>
              <a:t>://www.mhlw.go.jp/new-info/kobetu/roudou/gyousei/anzen</a:t>
            </a:r>
            <a:r>
              <a:rPr lang="en-US" altLang="ja-JP" sz="1100" dirty="0" smtClean="0">
                <a:solidFill>
                  <a:schemeClr val="tx1"/>
                </a:solidFill>
                <a:latin typeface="メイリオ" pitchFamily="50" charset="-128"/>
                <a:ea typeface="メイリオ" pitchFamily="50" charset="-128"/>
                <a:cs typeface="メイリオ" pitchFamily="50" charset="-128"/>
                <a:hlinkClick r:id="rId3"/>
              </a:rPr>
              <a:t>/</a:t>
            </a:r>
            <a:endParaRPr lang="en-US" altLang="ja-JP" sz="1100" dirty="0" smtClean="0">
              <a:solidFill>
                <a:schemeClr val="tx1"/>
              </a:solidFill>
              <a:latin typeface="メイリオ" pitchFamily="50" charset="-128"/>
              <a:ea typeface="メイリオ" pitchFamily="50" charset="-128"/>
              <a:cs typeface="メイリオ" pitchFamily="50" charset="-128"/>
            </a:endParaRPr>
          </a:p>
          <a:p>
            <a:pPr marL="266700" indent="180975" fontAlgn="auto">
              <a:lnSpc>
                <a:spcPts val="1400"/>
              </a:lnSpc>
              <a:spcBef>
                <a:spcPts val="0"/>
              </a:spcBef>
              <a:spcAft>
                <a:spcPts val="0"/>
              </a:spcAft>
              <a:defRPr/>
            </a:pPr>
            <a:endParaRPr lang="en-US" altLang="ja-JP" sz="1100" dirty="0">
              <a:solidFill>
                <a:schemeClr val="tx1"/>
              </a:solidFill>
              <a:latin typeface="メイリオ" pitchFamily="50" charset="-128"/>
              <a:ea typeface="メイリオ" pitchFamily="50" charset="-128"/>
              <a:cs typeface="メイリオ" pitchFamily="50" charset="-128"/>
            </a:endParaRPr>
          </a:p>
          <a:p>
            <a:pPr marL="447675" indent="-180975" fontAlgn="auto">
              <a:lnSpc>
                <a:spcPts val="1400"/>
              </a:lnSpc>
              <a:spcBef>
                <a:spcPts val="0"/>
              </a:spcBef>
              <a:spcAft>
                <a:spcPts val="0"/>
              </a:spcAft>
              <a:defRPr/>
            </a:pP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指針</a:t>
            </a:r>
            <a:r>
              <a:rPr lang="ja-JP" altLang="en-US" sz="1400" dirty="0">
                <a:solidFill>
                  <a:schemeClr val="tx1"/>
                </a:solidFill>
                <a:latin typeface="メイリオ" pitchFamily="50" charset="-128"/>
                <a:ea typeface="メイリオ" pitchFamily="50" charset="-128"/>
                <a:cs typeface="メイリオ" pitchFamily="50" charset="-128"/>
              </a:rPr>
              <a:t>・関係</a:t>
            </a:r>
            <a:r>
              <a:rPr lang="ja-JP" altLang="en-US" sz="1400" dirty="0" smtClean="0">
                <a:solidFill>
                  <a:schemeClr val="tx1"/>
                </a:solidFill>
                <a:latin typeface="メイリオ" pitchFamily="50" charset="-128"/>
                <a:ea typeface="メイリオ" pitchFamily="50" charset="-128"/>
                <a:cs typeface="メイリオ" pitchFamily="50" charset="-128"/>
              </a:rPr>
              <a:t>通達</a:t>
            </a:r>
            <a:endParaRPr lang="en-US" altLang="ja-JP" sz="1400" dirty="0" smtClean="0">
              <a:solidFill>
                <a:schemeClr val="tx1"/>
              </a:solidFill>
              <a:latin typeface="メイリオ" pitchFamily="50" charset="-128"/>
              <a:ea typeface="メイリオ" pitchFamily="50" charset="-128"/>
              <a:cs typeface="メイリオ" pitchFamily="50" charset="-128"/>
            </a:endParaRPr>
          </a:p>
          <a:p>
            <a:pPr marL="447675" indent="-180975" fontAlgn="auto">
              <a:lnSpc>
                <a:spcPts val="1400"/>
              </a:lnSpc>
              <a:spcBef>
                <a:spcPts val="0"/>
              </a:spcBef>
              <a:spcAft>
                <a:spcPts val="0"/>
              </a:spcAft>
              <a:defRPr/>
            </a:pP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職場のあんぜんサイト」の「がん原性に係る指針対象物質</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200" dirty="0">
                <a:solidFill>
                  <a:schemeClr val="tx1"/>
                </a:solidFill>
                <a:latin typeface="メイリオ" pitchFamily="50" charset="-128"/>
                <a:ea typeface="メイリオ" pitchFamily="50" charset="-128"/>
                <a:cs typeface="メイリオ" pitchFamily="50" charset="-128"/>
              </a:rPr>
              <a:t>　</a:t>
            </a:r>
            <a:r>
              <a:rPr lang="ja-JP" altLang="en-US" sz="1100" dirty="0">
                <a:solidFill>
                  <a:schemeClr val="tx1"/>
                </a:solidFill>
                <a:latin typeface="メイリオ" pitchFamily="50" charset="-128"/>
                <a:ea typeface="メイリオ" pitchFamily="50" charset="-128"/>
                <a:cs typeface="メイリオ" pitchFamily="50" charset="-128"/>
              </a:rPr>
              <a:t>　　　</a:t>
            </a:r>
            <a:r>
              <a:rPr lang="en-US" altLang="ja-JP" sz="1100" dirty="0">
                <a:solidFill>
                  <a:schemeClr val="tx1"/>
                </a:solidFill>
                <a:latin typeface="メイリオ" pitchFamily="50" charset="-128"/>
                <a:ea typeface="メイリオ" pitchFamily="50" charset="-128"/>
                <a:cs typeface="メイリオ" pitchFamily="50" charset="-128"/>
              </a:rPr>
              <a:t> </a:t>
            </a:r>
            <a:r>
              <a:rPr lang="ja-JP" altLang="en-US" sz="1100" dirty="0" smtClean="0">
                <a:solidFill>
                  <a:schemeClr val="tx1"/>
                </a:solidFill>
                <a:latin typeface="メイリオ" pitchFamily="50" charset="-128"/>
                <a:ea typeface="メイリオ" pitchFamily="50" charset="-128"/>
                <a:cs typeface="メイリオ" pitchFamily="50" charset="-128"/>
              </a:rPr>
              <a:t>　　</a:t>
            </a:r>
            <a:r>
              <a:rPr lang="ja-JP" altLang="en-US" sz="1100" dirty="0">
                <a:solidFill>
                  <a:schemeClr val="tx1"/>
                </a:solidFill>
                <a:latin typeface="メイリオ" pitchFamily="50" charset="-128"/>
                <a:ea typeface="メイリオ" pitchFamily="50" charset="-128"/>
                <a:cs typeface="メイリオ" pitchFamily="50" charset="-128"/>
              </a:rPr>
              <a:t>　</a:t>
            </a:r>
            <a:r>
              <a:rPr lang="ja-JP" altLang="en-US" sz="1100" dirty="0" smtClean="0">
                <a:solidFill>
                  <a:schemeClr val="tx1"/>
                </a:solidFill>
                <a:latin typeface="メイリオ" pitchFamily="50" charset="-128"/>
                <a:ea typeface="メイリオ" pitchFamily="50" charset="-128"/>
                <a:cs typeface="メイリオ" pitchFamily="50" charset="-128"/>
              </a:rPr>
              <a:t>　</a:t>
            </a:r>
            <a:r>
              <a:rPr lang="en-US" altLang="ja-JP" sz="1200" dirty="0" smtClean="0">
                <a:solidFill>
                  <a:schemeClr val="tx1"/>
                </a:solidFill>
                <a:latin typeface="メイリオ" pitchFamily="50" charset="-128"/>
                <a:ea typeface="メイリオ" pitchFamily="50" charset="-128"/>
                <a:cs typeface="メイリオ" pitchFamily="50" charset="-128"/>
                <a:hlinkClick r:id="rId4"/>
              </a:rPr>
              <a:t>http</a:t>
            </a:r>
            <a:r>
              <a:rPr lang="en-US" altLang="ja-JP" sz="1200" dirty="0">
                <a:solidFill>
                  <a:schemeClr val="tx1"/>
                </a:solidFill>
                <a:latin typeface="メイリオ" pitchFamily="50" charset="-128"/>
                <a:ea typeface="メイリオ" pitchFamily="50" charset="-128"/>
                <a:cs typeface="メイリオ" pitchFamily="50" charset="-128"/>
                <a:hlinkClick r:id="rId4"/>
              </a:rPr>
              <a:t>://anzeninfo.mhlw.go.jp/user/anzen/kag/ankgc05.htm</a:t>
            </a:r>
            <a:endParaRPr lang="en-US" altLang="ja-JP" sz="1200" dirty="0">
              <a:solidFill>
                <a:schemeClr val="tx1"/>
              </a:solidFill>
              <a:latin typeface="メイリオ" pitchFamily="50" charset="-128"/>
              <a:ea typeface="メイリオ" pitchFamily="50" charset="-128"/>
              <a:cs typeface="メイリオ" pitchFamily="50" charset="-128"/>
            </a:endParaRPr>
          </a:p>
          <a:p>
            <a:pPr fontAlgn="auto">
              <a:lnSpc>
                <a:spcPts val="1500"/>
              </a:lnSpc>
              <a:spcBef>
                <a:spcPts val="0"/>
              </a:spcBef>
              <a:spcAft>
                <a:spcPts val="0"/>
              </a:spcAft>
              <a:defRPr/>
            </a:pPr>
            <a:endParaRPr lang="ja-JP" altLang="en-US" sz="1400" dirty="0">
              <a:solidFill>
                <a:schemeClr val="tx1"/>
              </a:solidFill>
              <a:latin typeface="+mn-ea"/>
            </a:endParaRPr>
          </a:p>
        </p:txBody>
      </p:sp>
      <p:sp>
        <p:nvSpPr>
          <p:cNvPr id="3" name="テキスト ボックス 5"/>
          <p:cNvSpPr txBox="1">
            <a:spLocks noChangeArrowheads="1"/>
          </p:cNvSpPr>
          <p:nvPr/>
        </p:nvSpPr>
        <p:spPr bwMode="auto">
          <a:xfrm>
            <a:off x="5580671" y="9853520"/>
            <a:ext cx="1436687" cy="26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100" dirty="0">
                <a:latin typeface="メイリオ" pitchFamily="50" charset="-128"/>
                <a:ea typeface="メイリオ" pitchFamily="50" charset="-128"/>
                <a:cs typeface="メイリオ" pitchFamily="50" charset="-128"/>
              </a:rPr>
              <a:t>平成</a:t>
            </a:r>
            <a:r>
              <a:rPr lang="en-US" altLang="ja-JP" sz="1100" dirty="0" smtClean="0">
                <a:latin typeface="メイリオ" pitchFamily="50" charset="-128"/>
                <a:ea typeface="メイリオ" pitchFamily="50" charset="-128"/>
                <a:cs typeface="メイリオ" pitchFamily="50" charset="-128"/>
              </a:rPr>
              <a:t>26</a:t>
            </a:r>
            <a:r>
              <a:rPr lang="ja-JP" altLang="en-US" sz="1100" dirty="0" smtClean="0">
                <a:latin typeface="メイリオ" pitchFamily="50" charset="-128"/>
                <a:ea typeface="メイリオ" pitchFamily="50" charset="-128"/>
                <a:cs typeface="メイリオ" pitchFamily="50" charset="-128"/>
              </a:rPr>
              <a:t>年</a:t>
            </a:r>
            <a:r>
              <a:rPr lang="en-US" altLang="ja-JP" sz="1100" dirty="0" smtClean="0">
                <a:latin typeface="メイリオ" pitchFamily="50" charset="-128"/>
                <a:ea typeface="メイリオ" pitchFamily="50" charset="-128"/>
                <a:cs typeface="メイリオ" pitchFamily="50" charset="-128"/>
              </a:rPr>
              <a:t>12</a:t>
            </a:r>
            <a:r>
              <a:rPr lang="ja-JP" altLang="en-US" sz="1100" dirty="0" smtClean="0">
                <a:latin typeface="メイリオ" pitchFamily="50" charset="-128"/>
                <a:ea typeface="メイリオ" pitchFamily="50" charset="-128"/>
                <a:cs typeface="メイリオ" pitchFamily="50" charset="-128"/>
              </a:rPr>
              <a:t>月</a:t>
            </a:r>
            <a:r>
              <a:rPr lang="ja-JP" altLang="en-US" sz="1100" dirty="0">
                <a:latin typeface="メイリオ" pitchFamily="50" charset="-128"/>
                <a:ea typeface="メイリオ" pitchFamily="50" charset="-128"/>
                <a:cs typeface="メイリオ" pitchFamily="50" charset="-128"/>
              </a:rPr>
              <a:t>作成</a:t>
            </a:r>
          </a:p>
        </p:txBody>
      </p:sp>
      <p:sp>
        <p:nvSpPr>
          <p:cNvPr id="12" name="テキスト ボックス 11"/>
          <p:cNvSpPr txBox="1">
            <a:spLocks noChangeArrowheads="1"/>
          </p:cNvSpPr>
          <p:nvPr/>
        </p:nvSpPr>
        <p:spPr bwMode="auto">
          <a:xfrm>
            <a:off x="3276415" y="9945752"/>
            <a:ext cx="402244" cy="2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smtClean="0"/>
              <a:t>10</a:t>
            </a:r>
            <a:endParaRPr lang="ja-JP" altLang="en-US" sz="1200" dirty="0"/>
          </a:p>
        </p:txBody>
      </p:sp>
      <p:graphicFrame>
        <p:nvGraphicFramePr>
          <p:cNvPr id="18" name="表 17"/>
          <p:cNvGraphicFramePr>
            <a:graphicFrameLocks noGrp="1"/>
          </p:cNvGraphicFramePr>
          <p:nvPr>
            <p:extLst>
              <p:ext uri="{D42A27DB-BD31-4B8C-83A1-F6EECF244321}">
                <p14:modId xmlns:p14="http://schemas.microsoft.com/office/powerpoint/2010/main" val="2465681767"/>
              </p:ext>
            </p:extLst>
          </p:nvPr>
        </p:nvGraphicFramePr>
        <p:xfrm>
          <a:off x="676197" y="1114473"/>
          <a:ext cx="4536568" cy="1176015"/>
        </p:xfrm>
        <a:graphic>
          <a:graphicData uri="http://schemas.openxmlformats.org/drawingml/2006/table">
            <a:tbl>
              <a:tblPr firstRow="1" bandRow="1">
                <a:tableStyleId>{5C22544A-7EE6-4342-B048-85BDC9FD1C3A}</a:tableStyleId>
              </a:tblPr>
              <a:tblGrid>
                <a:gridCol w="1296208"/>
                <a:gridCol w="1692188"/>
                <a:gridCol w="1548172"/>
              </a:tblGrid>
              <a:tr h="368637">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含有量</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成形、加工</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または包装の</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業務</a:t>
                      </a:r>
                      <a:endParaRPr lang="zh-TW"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成形、加工または包装</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の業務以外の業務</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403689">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１％超え</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3689">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１％以下</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86743293"/>
              </p:ext>
            </p:extLst>
          </p:nvPr>
        </p:nvGraphicFramePr>
        <p:xfrm>
          <a:off x="669552" y="3042283"/>
          <a:ext cx="3009107" cy="1272967"/>
        </p:xfrm>
        <a:graphic>
          <a:graphicData uri="http://schemas.openxmlformats.org/drawingml/2006/table">
            <a:tbl>
              <a:tblPr firstRow="1" bandRow="1">
                <a:tableStyleId>{5C22544A-7EE6-4342-B048-85BDC9FD1C3A}</a:tableStyleId>
              </a:tblPr>
              <a:tblGrid>
                <a:gridCol w="1296144"/>
                <a:gridCol w="1712963"/>
              </a:tblGrid>
              <a:tr h="405961">
                <a:tc>
                  <a:txBody>
                    <a:bodyPr/>
                    <a:lstStyle/>
                    <a:p>
                      <a:pPr algn="ctr" fontAlgn="ct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含有量</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zh-TW"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製造</a:t>
                      </a: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取扱</a:t>
                      </a: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い</a:t>
                      </a:r>
                      <a:r>
                        <a:rPr lang="zh-TW"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業務</a:t>
                      </a:r>
                      <a:endPar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461045">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１％超え</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5961">
                <a:tc>
                  <a:txBody>
                    <a:bodyPr/>
                    <a:lstStyle/>
                    <a:p>
                      <a:pPr algn="ctr" rtl="0" fontAlgn="ct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１％以下</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43"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13" name="グループ化 12"/>
          <p:cNvGrpSpPr/>
          <p:nvPr/>
        </p:nvGrpSpPr>
        <p:grpSpPr>
          <a:xfrm>
            <a:off x="592658" y="828572"/>
            <a:ext cx="4562957" cy="988241"/>
            <a:chOff x="477653" y="6194502"/>
            <a:chExt cx="4562957" cy="988241"/>
          </a:xfrm>
        </p:grpSpPr>
        <p:sp>
          <p:nvSpPr>
            <p:cNvPr id="15" name="正方形/長方形 9"/>
            <p:cNvSpPr>
              <a:spLocks noChangeArrowheads="1"/>
            </p:cNvSpPr>
            <p:nvPr/>
          </p:nvSpPr>
          <p:spPr bwMode="auto">
            <a:xfrm>
              <a:off x="477653" y="6194502"/>
              <a:ext cx="4216511" cy="26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 hangingPunct="1"/>
              <a:r>
                <a:rPr lang="ja-JP" altLang="en-US" sz="1100" dirty="0" smtClean="0">
                  <a:solidFill>
                    <a:srgbClr val="000000"/>
                  </a:solidFill>
                  <a:latin typeface="メイリオ" pitchFamily="50" charset="-128"/>
                  <a:ea typeface="メイリオ" pitchFamily="50" charset="-128"/>
                  <a:cs typeface="メイリオ" pitchFamily="50" charset="-128"/>
                </a:rPr>
                <a:t>○ジメチル－２，２－ジクロロビニルホスフェイト物質</a:t>
              </a:r>
              <a:r>
                <a:rPr lang="ja-JP" altLang="en-US" sz="1100" dirty="0">
                  <a:solidFill>
                    <a:srgbClr val="000000"/>
                  </a:solidFill>
                  <a:latin typeface="メイリオ" pitchFamily="50" charset="-128"/>
                  <a:ea typeface="メイリオ" pitchFamily="50" charset="-128"/>
                  <a:cs typeface="メイリオ" pitchFamily="50" charset="-128"/>
                </a:rPr>
                <a:t>関係</a:t>
              </a:r>
            </a:p>
          </p:txBody>
        </p:sp>
        <p:sp>
          <p:nvSpPr>
            <p:cNvPr id="16" name="正方形/長方形 15"/>
            <p:cNvSpPr/>
            <p:nvPr/>
          </p:nvSpPr>
          <p:spPr>
            <a:xfrm>
              <a:off x="3619500" y="6894711"/>
              <a:ext cx="1421110" cy="288000"/>
            </a:xfrm>
            <a:prstGeom prst="rect">
              <a:avLst/>
            </a:prstGeom>
            <a:noFill/>
            <a:ln w="2540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45720" numCol="1" spcCol="0" rtlCol="0" fromWordArt="0" anchor="t" anchorCtr="0" forceAA="0" compatLnSpc="1">
              <a:prstTxWarp prst="textNoShape">
                <a:avLst/>
              </a:prstTxWarp>
              <a:noAutofit/>
            </a:bodyPr>
            <a:lstStyle/>
            <a:p>
              <a:pPr algn="ctr">
                <a:spcAft>
                  <a:spcPts val="0"/>
                </a:spcAft>
              </a:pPr>
              <a:r>
                <a:rPr lang="ja-JP" sz="1050" b="1" kern="100" dirty="0" smtClean="0">
                  <a:solidFill>
                    <a:srgbClr val="000000"/>
                  </a:solidFill>
                  <a:effectLst/>
                  <a:ea typeface="メイリオ"/>
                  <a:cs typeface="Times New Roman"/>
                </a:rPr>
                <a:t>指針対象</a:t>
              </a:r>
              <a:endParaRPr lang="ja-JP" sz="1050" kern="100" dirty="0">
                <a:effectLst/>
                <a:ea typeface="ＭＳ 明朝"/>
                <a:cs typeface="Times New Roman"/>
              </a:endParaRPr>
            </a:p>
          </p:txBody>
        </p:sp>
        <p:sp>
          <p:nvSpPr>
            <p:cNvPr id="17" name="正方形/長方形 16"/>
            <p:cNvSpPr/>
            <p:nvPr/>
          </p:nvSpPr>
          <p:spPr>
            <a:xfrm>
              <a:off x="1944267" y="6894743"/>
              <a:ext cx="1533270" cy="288000"/>
            </a:xfrm>
            <a:prstGeom prst="rect">
              <a:avLst/>
            </a:prstGeom>
            <a:no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ts val="1200"/>
                </a:lnSpc>
                <a:spcAft>
                  <a:spcPts val="0"/>
                </a:spcAft>
              </a:pPr>
              <a:r>
                <a:rPr lang="ja-JP" altLang="en-US" sz="1050" b="1" kern="100" dirty="0">
                  <a:solidFill>
                    <a:srgbClr val="000000"/>
                  </a:solidFill>
                  <a:ea typeface="メイリオ"/>
                  <a:cs typeface="Times New Roman"/>
                </a:rPr>
                <a:t>特化</a:t>
              </a:r>
              <a:r>
                <a:rPr lang="ja-JP" sz="1050" b="1" kern="100" dirty="0" smtClean="0">
                  <a:solidFill>
                    <a:srgbClr val="000000"/>
                  </a:solidFill>
                  <a:effectLst/>
                  <a:ea typeface="メイリオ"/>
                  <a:cs typeface="Times New Roman"/>
                </a:rPr>
                <a:t>則対象</a:t>
              </a:r>
              <a:endParaRPr lang="ja-JP" sz="1050" kern="100" dirty="0">
                <a:effectLst/>
                <a:ea typeface="ＭＳ 明朝"/>
                <a:cs typeface="Times New Roman"/>
              </a:endParaRPr>
            </a:p>
          </p:txBody>
        </p:sp>
      </p:grpSp>
      <p:grpSp>
        <p:nvGrpSpPr>
          <p:cNvPr id="4" name="グループ化 3"/>
          <p:cNvGrpSpPr/>
          <p:nvPr/>
        </p:nvGrpSpPr>
        <p:grpSpPr>
          <a:xfrm>
            <a:off x="626026" y="2783312"/>
            <a:ext cx="2966516" cy="1051059"/>
            <a:chOff x="383877" y="8649011"/>
            <a:chExt cx="2966516" cy="1051059"/>
          </a:xfrm>
        </p:grpSpPr>
        <p:sp>
          <p:nvSpPr>
            <p:cNvPr id="22" name="正方形/長方形 13"/>
            <p:cNvSpPr>
              <a:spLocks noChangeArrowheads="1"/>
            </p:cNvSpPr>
            <p:nvPr/>
          </p:nvSpPr>
          <p:spPr bwMode="auto">
            <a:xfrm>
              <a:off x="383877" y="8649011"/>
              <a:ext cx="2286000" cy="268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 hangingPunct="1"/>
              <a:r>
                <a:rPr lang="ja-JP" altLang="en-US" sz="1100" dirty="0">
                  <a:solidFill>
                    <a:srgbClr val="000000"/>
                  </a:solidFill>
                  <a:latin typeface="メイリオ" pitchFamily="50" charset="-128"/>
                  <a:ea typeface="メイリオ" pitchFamily="50" charset="-128"/>
                  <a:cs typeface="メイリオ" pitchFamily="50" charset="-128"/>
                </a:rPr>
                <a:t>○</a:t>
              </a:r>
              <a:r>
                <a:rPr lang="ja-JP" altLang="en-US" sz="1100" dirty="0" smtClean="0">
                  <a:solidFill>
                    <a:srgbClr val="000000"/>
                  </a:solidFill>
                  <a:latin typeface="メイリオ" pitchFamily="50" charset="-128"/>
                  <a:ea typeface="メイリオ" pitchFamily="50" charset="-128"/>
                  <a:cs typeface="メイリオ" pitchFamily="50" charset="-128"/>
                </a:rPr>
                <a:t>その他</a:t>
              </a:r>
              <a:r>
                <a:rPr lang="ja-JP" altLang="en-US" sz="1100" dirty="0">
                  <a:solidFill>
                    <a:srgbClr val="000000"/>
                  </a:solidFill>
                  <a:latin typeface="メイリオ" pitchFamily="50" charset="-128"/>
                  <a:ea typeface="メイリオ" pitchFamily="50" charset="-128"/>
                  <a:cs typeface="メイリオ" pitchFamily="50" charset="-128"/>
                </a:rPr>
                <a:t>の物質関係</a:t>
              </a:r>
            </a:p>
          </p:txBody>
        </p:sp>
        <p:sp>
          <p:nvSpPr>
            <p:cNvPr id="23" name="正方形/長方形 22"/>
            <p:cNvSpPr/>
            <p:nvPr/>
          </p:nvSpPr>
          <p:spPr>
            <a:xfrm>
              <a:off x="1766218" y="9412070"/>
              <a:ext cx="1584175" cy="288000"/>
            </a:xfrm>
            <a:prstGeom prst="rect">
              <a:avLst/>
            </a:prstGeom>
            <a:noFill/>
            <a:ln w="2540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45720" numCol="1" spcCol="0" rtlCol="0" fromWordArt="0" anchor="t" anchorCtr="0" forceAA="0" compatLnSpc="1">
              <a:prstTxWarp prst="textNoShape">
                <a:avLst/>
              </a:prstTxWarp>
              <a:noAutofit/>
            </a:bodyPr>
            <a:lstStyle/>
            <a:p>
              <a:pPr algn="ctr">
                <a:spcAft>
                  <a:spcPts val="0"/>
                </a:spcAft>
              </a:pPr>
              <a:r>
                <a:rPr lang="ja-JP" sz="1050" b="1" kern="100" dirty="0" smtClean="0">
                  <a:solidFill>
                    <a:srgbClr val="000000"/>
                  </a:solidFill>
                  <a:effectLst/>
                  <a:ea typeface="メイリオ"/>
                  <a:cs typeface="Times New Roman"/>
                </a:rPr>
                <a:t>指針対象</a:t>
              </a:r>
              <a:endParaRPr lang="ja-JP" sz="1050" kern="100" dirty="0">
                <a:effectLst/>
                <a:ea typeface="ＭＳ 明朝"/>
                <a:cs typeface="Times New Roman"/>
              </a:endParaRPr>
            </a:p>
          </p:txBody>
        </p:sp>
      </p:grpSp>
    </p:spTree>
    <p:extLst>
      <p:ext uri="{BB962C8B-B14F-4D97-AF65-F5344CB8AC3E}">
        <p14:creationId xmlns:p14="http://schemas.microsoft.com/office/powerpoint/2010/main" val="1612881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テキスト ボックス 18"/>
          <p:cNvSpPr txBox="1">
            <a:spLocks noChangeArrowheads="1"/>
          </p:cNvSpPr>
          <p:nvPr/>
        </p:nvSpPr>
        <p:spPr bwMode="auto">
          <a:xfrm>
            <a:off x="3373438" y="9984807"/>
            <a:ext cx="354012" cy="29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a:latin typeface="メイリオ" pitchFamily="50" charset="-128"/>
                <a:ea typeface="メイリオ" pitchFamily="50" charset="-128"/>
                <a:cs typeface="メイリオ" pitchFamily="50" charset="-128"/>
              </a:rPr>
              <a:t>２</a:t>
            </a:r>
          </a:p>
        </p:txBody>
      </p:sp>
      <p:graphicFrame>
        <p:nvGraphicFramePr>
          <p:cNvPr id="3" name="表 2"/>
          <p:cNvGraphicFramePr>
            <a:graphicFrameLocks noGrp="1"/>
          </p:cNvGraphicFramePr>
          <p:nvPr>
            <p:extLst>
              <p:ext uri="{D42A27DB-BD31-4B8C-83A1-F6EECF244321}">
                <p14:modId xmlns:p14="http://schemas.microsoft.com/office/powerpoint/2010/main" val="3340938769"/>
              </p:ext>
            </p:extLst>
          </p:nvPr>
        </p:nvGraphicFramePr>
        <p:xfrm>
          <a:off x="302640" y="2035340"/>
          <a:ext cx="6468038" cy="7090178"/>
        </p:xfrm>
        <a:graphic>
          <a:graphicData uri="http://schemas.openxmlformats.org/drawingml/2006/table">
            <a:tbl>
              <a:tblPr/>
              <a:tblGrid>
                <a:gridCol w="273474"/>
                <a:gridCol w="1898427"/>
                <a:gridCol w="1080120"/>
                <a:gridCol w="288032"/>
                <a:gridCol w="1883869"/>
                <a:gridCol w="1044116"/>
              </a:tblGrid>
              <a:tr h="360040">
                <a:tc gridSpan="2">
                  <a:txBody>
                    <a:bodyPr/>
                    <a:lstStyle/>
                    <a:p>
                      <a:pPr algn="ctr" fontAlgn="ctr"/>
                      <a:r>
                        <a:rPr lang="ja-JP" altLang="en-US" sz="1000" b="0" i="0" u="none" strike="noStrike" dirty="0">
                          <a:solidFill>
                            <a:srgbClr val="000000"/>
                          </a:solidFill>
                          <a:effectLst/>
                          <a:latin typeface="メイリオ"/>
                        </a:rPr>
                        <a:t>　</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物質名</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tc hMerge="1">
                  <a:txBody>
                    <a:bodyPr/>
                    <a:lstStyle/>
                    <a:p>
                      <a:pPr algn="ctr"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CAS　</a:t>
                      </a:r>
                      <a:r>
                        <a:rPr lang="en-US" sz="1000" b="0" i="0" u="none" strike="noStrike" dirty="0" err="1">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Ｎｏ</a:t>
                      </a:r>
                      <a:r>
                        <a:rPr 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tc gridSpan="2">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物質名</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tc hMerge="1">
                  <a:txBody>
                    <a:bodyPr/>
                    <a:lstStyle/>
                    <a:p>
                      <a:pPr algn="ctr"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CAS　</a:t>
                      </a:r>
                      <a:r>
                        <a:rPr lang="en-US" sz="1000" b="0" i="0" u="none" strike="noStrike" dirty="0" err="1">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Ｎｏ</a:t>
                      </a:r>
                      <a:r>
                        <a:rPr 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tr>
              <a:tr h="380785">
                <a:tc>
                  <a:txBody>
                    <a:bodyPr/>
                    <a:lstStyle/>
                    <a:p>
                      <a:pPr algn="ctr" fontAlgn="ctr">
                        <a:lnSpc>
                          <a:spcPts val="1000"/>
                        </a:lnSpc>
                      </a:pPr>
                      <a:r>
                        <a:rPr lang="en-US" altLang="ja-JP" sz="900" b="0" i="0" u="none" strike="noStrike" dirty="0">
                          <a:solidFill>
                            <a:schemeClr val="tx1"/>
                          </a:solidFill>
                          <a:effectLst/>
                          <a:latin typeface="メイリオ"/>
                        </a:rPr>
                        <a:t>1</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アミノ</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クロロフェノール</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95-85-2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ジメチル</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62-73-7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r>
              <a:tr h="356579">
                <a:tc>
                  <a:txBody>
                    <a:bodyPr/>
                    <a:lstStyle/>
                    <a:p>
                      <a:pPr algn="ctr" fontAlgn="ctr">
                        <a:lnSpc>
                          <a:spcPts val="1000"/>
                        </a:lnSpc>
                      </a:pPr>
                      <a:r>
                        <a:rPr lang="en-US" altLang="ja-JP" sz="900" b="0" i="0" u="none" strike="noStrike" dirty="0">
                          <a:solidFill>
                            <a:schemeClr val="tx1"/>
                          </a:solidFill>
                          <a:effectLst/>
                          <a:latin typeface="メイリオ"/>
                        </a:rPr>
                        <a:t>2</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アントラセン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120-12-7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19</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N,N-</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ジメチルホルムアミド</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68-12-2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69055">
                <a:tc>
                  <a:txBody>
                    <a:bodyPr/>
                    <a:lstStyle/>
                    <a:p>
                      <a:pPr algn="ctr" fontAlgn="ctr">
                        <a:lnSpc>
                          <a:spcPts val="1000"/>
                        </a:lnSpc>
                      </a:pPr>
                      <a:r>
                        <a:rPr lang="en-US" altLang="ja-JP" sz="900" b="0" i="0" u="none" strike="noStrike" dirty="0">
                          <a:solidFill>
                            <a:schemeClr val="tx1"/>
                          </a:solidFill>
                          <a:effectLst/>
                          <a:latin typeface="メイリオ"/>
                        </a:rPr>
                        <a:t>3</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エポキシ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プロパノール</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556-52-5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スチレン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100-42-5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r>
              <a:tr h="369055">
                <a:tc>
                  <a:txBody>
                    <a:bodyPr/>
                    <a:lstStyle/>
                    <a:p>
                      <a:pPr algn="ctr" fontAlgn="ctr">
                        <a:lnSpc>
                          <a:spcPts val="1000"/>
                        </a:lnSpc>
                      </a:pPr>
                      <a:r>
                        <a:rPr lang="en-US" altLang="ja-JP" sz="900" b="0" i="0" u="none" strike="noStrike" dirty="0">
                          <a:solidFill>
                            <a:schemeClr val="tx1"/>
                          </a:solidFill>
                          <a:effectLst/>
                          <a:latin typeface="メイリオ"/>
                        </a:rPr>
                        <a:t>4</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塩化アリル</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107-05-1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1,1,2,2-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テトラクロロエタン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79-34-5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r>
              <a:tr h="332150">
                <a:tc>
                  <a:txBody>
                    <a:bodyPr/>
                    <a:lstStyle/>
                    <a:p>
                      <a:pPr algn="ctr" fontAlgn="ctr">
                        <a:lnSpc>
                          <a:spcPts val="1000"/>
                        </a:lnSpc>
                      </a:pPr>
                      <a:r>
                        <a:rPr lang="en-US" altLang="ja-JP" sz="900" b="0" i="0" u="none" strike="noStrike" dirty="0">
                          <a:solidFill>
                            <a:schemeClr val="tx1"/>
                          </a:solidFill>
                          <a:effectLst/>
                          <a:latin typeface="メイリオ"/>
                        </a:rPr>
                        <a:t>5</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オルト－</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フェニレンジアミン</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その塩</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95-54-5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ほか</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22</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テトラクロロエチレン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127-18-4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r>
              <a:tr h="369055">
                <a:tc>
                  <a:txBody>
                    <a:bodyPr/>
                    <a:lstStyle/>
                    <a:p>
                      <a:pPr algn="ctr" fontAlgn="ctr">
                        <a:lnSpc>
                          <a:spcPts val="1000"/>
                        </a:lnSpc>
                      </a:pPr>
                      <a:r>
                        <a:rPr lang="en-US" altLang="ja-JP" sz="900" b="0" i="0" u="none" strike="noStrike" dirty="0">
                          <a:solidFill>
                            <a:schemeClr val="tx1"/>
                          </a:solidFill>
                          <a:effectLst/>
                          <a:latin typeface="メイリオ"/>
                        </a:rPr>
                        <a:t>6</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キノリン及びその塩</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91-22-5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ほか</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トリクロルエタン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71-55-6</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69055">
                <a:tc>
                  <a:txBody>
                    <a:bodyPr/>
                    <a:lstStyle/>
                    <a:p>
                      <a:pPr algn="ctr" fontAlgn="ctr">
                        <a:lnSpc>
                          <a:spcPts val="1000"/>
                        </a:lnSpc>
                      </a:pPr>
                      <a:r>
                        <a:rPr lang="en-US" altLang="ja-JP" sz="900" b="0" i="0" u="none" strike="noStrike" dirty="0">
                          <a:solidFill>
                            <a:schemeClr val="tx1"/>
                          </a:solidFill>
                          <a:effectLst/>
                          <a:latin typeface="メイリオ"/>
                        </a:rPr>
                        <a:t>7</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ニトロベンゼン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88-73-3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トリクロロエチレン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79-01-6</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FFFFCC"/>
                    </a:solidFill>
                  </a:tcPr>
                </a:tc>
              </a:tr>
              <a:tr h="369055">
                <a:tc>
                  <a:txBody>
                    <a:bodyPr/>
                    <a:lstStyle/>
                    <a:p>
                      <a:pPr algn="ctr" fontAlgn="ctr">
                        <a:lnSpc>
                          <a:spcPts val="1000"/>
                        </a:lnSpc>
                      </a:pPr>
                      <a:r>
                        <a:rPr lang="en-US" altLang="ja-JP" sz="900" b="0" i="0" u="none" strike="noStrike" dirty="0">
                          <a:solidFill>
                            <a:schemeClr val="tx1"/>
                          </a:solidFill>
                          <a:effectLst/>
                          <a:latin typeface="メイリオ"/>
                        </a:rPr>
                        <a:t>8</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クロロホルム</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67-66-3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ノルマル－</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ブチル</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エポキシプロピルエーテル</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2426-08-6</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69055">
                <a:tc>
                  <a:txBody>
                    <a:bodyPr/>
                    <a:lstStyle/>
                    <a:p>
                      <a:pPr algn="ctr" fontAlgn="ctr">
                        <a:lnSpc>
                          <a:spcPts val="1000"/>
                        </a:lnSpc>
                      </a:pPr>
                      <a:r>
                        <a:rPr lang="en-US" altLang="ja-JP" sz="900" b="0" i="0" u="none" strike="noStrike" dirty="0">
                          <a:solidFill>
                            <a:schemeClr val="tx1"/>
                          </a:solidFill>
                          <a:effectLst/>
                          <a:latin typeface="メイリオ"/>
                        </a:rPr>
                        <a:t>9</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酢酸ビニル</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108-05-4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パラ－ジクロルベンゼン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106-46-7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69055">
                <a:tc>
                  <a:txBody>
                    <a:bodyPr/>
                    <a:lstStyle/>
                    <a:p>
                      <a:pPr algn="ctr" fontAlgn="ctr">
                        <a:lnSpc>
                          <a:spcPts val="1000"/>
                        </a:lnSpc>
                      </a:pPr>
                      <a:r>
                        <a:rPr lang="en-US" altLang="ja-JP" sz="900" b="0" i="0" u="none" strike="noStrike" dirty="0">
                          <a:solidFill>
                            <a:schemeClr val="tx1"/>
                          </a:solidFill>
                          <a:effectLst/>
                          <a:latin typeface="メイリオ"/>
                        </a:rPr>
                        <a:t>10</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四塩化炭素</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56-23-5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パラ－ニトロアニソール</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100-17-4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05961">
                <a:tc>
                  <a:txBody>
                    <a:bodyPr/>
                    <a:lstStyle/>
                    <a:p>
                      <a:pPr algn="ctr" fontAlgn="ctr">
                        <a:lnSpc>
                          <a:spcPts val="1000"/>
                        </a:lnSpc>
                      </a:pPr>
                      <a:r>
                        <a:rPr lang="en-US" altLang="ja-JP" sz="900" b="0" i="0" u="none" strike="noStrike">
                          <a:solidFill>
                            <a:schemeClr val="tx1"/>
                          </a:solidFill>
                          <a:effectLst/>
                          <a:latin typeface="メイリオ"/>
                        </a:rPr>
                        <a:t>11</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ジオキサン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123-91-1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パラ－ニトロクロルベンゼン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100-00-5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9371">
                <a:tc>
                  <a:txBody>
                    <a:bodyPr/>
                    <a:lstStyle/>
                    <a:p>
                      <a:pPr algn="ctr" fontAlgn="ctr">
                        <a:lnSpc>
                          <a:spcPts val="1000"/>
                        </a:lnSpc>
                      </a:pPr>
                      <a:r>
                        <a:rPr lang="en-US" altLang="ja-JP" sz="900" b="0" i="0" u="none" strike="noStrike">
                          <a:solidFill>
                            <a:schemeClr val="tx1"/>
                          </a:solidFill>
                          <a:effectLst/>
                          <a:latin typeface="メイリオ"/>
                        </a:rPr>
                        <a:t>12</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ジクロロエタン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107-06-2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ctr" fontAlgn="ctr">
                        <a:lnSpc>
                          <a:spcPts val="1000"/>
                        </a:lnSpc>
                      </a:pPr>
                      <a:r>
                        <a:rPr lang="en-US" altLang="ja-JP" sz="9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29</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ヒドラジン及びその塩、</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ヒドラジン</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一</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水和物</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302-01-2</a:t>
                      </a:r>
                      <a:r>
                        <a:rPr lang="ja-JP" altLang="en-US" sz="900" b="0" i="0" u="none" strike="noStrike" dirty="0" err="1"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7803-57-8</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ほか</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09456">
                <a:tc>
                  <a:txBody>
                    <a:bodyPr/>
                    <a:lstStyle/>
                    <a:p>
                      <a:pPr algn="ctr" fontAlgn="ctr">
                        <a:lnSpc>
                          <a:spcPts val="1000"/>
                        </a:lnSpc>
                      </a:pPr>
                      <a:r>
                        <a:rPr lang="en-US" altLang="ja-JP" sz="900" b="0" i="0" u="none" strike="noStrike">
                          <a:solidFill>
                            <a:schemeClr val="tx1"/>
                          </a:solidFill>
                          <a:effectLst/>
                          <a:latin typeface="メイリオ"/>
                        </a:rPr>
                        <a:t>13</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ニトロベンゼン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89-61-2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ビフェニル</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92-52-4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74135">
                <a:tc>
                  <a:txBody>
                    <a:bodyPr/>
                    <a:lstStyle/>
                    <a:p>
                      <a:pPr algn="ctr" fontAlgn="ctr">
                        <a:lnSpc>
                          <a:spcPts val="1000"/>
                        </a:lnSpc>
                      </a:pPr>
                      <a:r>
                        <a:rPr lang="en-US" altLang="ja-JP" sz="900" b="0" i="0" u="none" strike="noStrike">
                          <a:solidFill>
                            <a:schemeClr val="tx1"/>
                          </a:solidFill>
                          <a:effectLst/>
                          <a:latin typeface="メイリオ"/>
                        </a:rPr>
                        <a:t>14</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ニトロベンゼン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611-06-3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ブテナール</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85725" indent="0"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123-73-9</a:t>
                      </a:r>
                      <a:r>
                        <a:rPr lang="ja-JP" altLang="en-US" sz="900" b="0" i="0" u="none" strike="noStrike" dirty="0" err="1"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4170-30-3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15798-64-8</a:t>
                      </a: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11597">
                <a:tc>
                  <a:txBody>
                    <a:bodyPr/>
                    <a:lstStyle/>
                    <a:p>
                      <a:pPr algn="ctr" fontAlgn="ctr">
                        <a:lnSpc>
                          <a:spcPts val="1000"/>
                        </a:lnSpc>
                      </a:pPr>
                      <a:r>
                        <a:rPr lang="en-US" altLang="ja-JP" sz="900" b="0" i="0" u="none" strike="noStrike" dirty="0">
                          <a:solidFill>
                            <a:schemeClr val="tx1"/>
                          </a:solidFill>
                          <a:effectLst/>
                          <a:latin typeface="メイリオ"/>
                        </a:rPr>
                        <a:t>15</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78-87-5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ctr">
                        <a:lnSpc>
                          <a:spcPts val="1000"/>
                        </a:lnSpc>
                      </a:pPr>
                      <a:r>
                        <a:rPr lang="en-US" altLang="ja-JP" sz="9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ブロモ</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クロロプロパン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109-70-6</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69055">
                <a:tc>
                  <a:txBody>
                    <a:bodyPr/>
                    <a:lstStyle/>
                    <a:p>
                      <a:pPr algn="ctr" fontAlgn="ctr">
                        <a:lnSpc>
                          <a:spcPts val="1000"/>
                        </a:lnSpc>
                      </a:pPr>
                      <a:r>
                        <a:rPr lang="en-US" altLang="ja-JP" sz="900" b="0" i="0" u="none" strike="noStrike" dirty="0">
                          <a:solidFill>
                            <a:schemeClr val="tx1"/>
                          </a:solidFill>
                          <a:effectLst/>
                          <a:latin typeface="メイリオ"/>
                        </a:rPr>
                        <a:t>16</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75-09-2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1F4FF"/>
                    </a:solidFill>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33</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ブロモブタン</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109-65-9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05961">
                <a:tc>
                  <a:txBody>
                    <a:bodyPr/>
                    <a:lstStyle/>
                    <a:p>
                      <a:pPr algn="ctr" fontAlgn="ctr">
                        <a:lnSpc>
                          <a:spcPts val="1000"/>
                        </a:lnSpc>
                      </a:pPr>
                      <a:r>
                        <a:rPr lang="en-US" altLang="ja-JP" sz="900" b="0" i="0" u="none" strike="noStrike" dirty="0">
                          <a:solidFill>
                            <a:schemeClr val="tx1"/>
                          </a:solidFill>
                          <a:effectLst/>
                          <a:latin typeface="メイリオ"/>
                        </a:rPr>
                        <a:t>17</a:t>
                      </a:r>
                    </a:p>
                  </a:txBody>
                  <a:tcPr marL="5353" marR="5353" marT="5487" marB="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N,N-</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ジメチルアセトアミド</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127-19-5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lnSpc>
                          <a:spcPts val="1000"/>
                        </a:lnSpc>
                      </a:pP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34</a:t>
                      </a:r>
                    </a:p>
                  </a:txBody>
                  <a:tcPr marL="5353" marR="5353" marT="5487" marB="0" anchor="ctr">
                    <a:lnL w="317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lnSpc>
                          <a:spcPts val="1000"/>
                        </a:lnSpc>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メチルイソブチルケトン</a:t>
                      </a:r>
                    </a:p>
                  </a:txBody>
                  <a:tcPr marL="5353" marR="5353" marT="5487"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tc>
                  <a:txBody>
                    <a:bodyPr/>
                    <a:lstStyle/>
                    <a:p>
                      <a:pPr algn="l" fontAlgn="ctr">
                        <a:lnSpc>
                          <a:spcPts val="1000"/>
                        </a:lnSpc>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108-10-1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53" marR="5353" marT="5487" marB="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tr>
              <a:tr h="161703">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w="3175" cap="flat" cmpd="sng" algn="ctr">
                      <a:noFill/>
                      <a:prstDash val="sysDot"/>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w="3175" cap="flat" cmpd="sng" algn="ctr">
                      <a:noFill/>
                      <a:prstDash val="sysDot"/>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Ｐゴシック"/>
                      </a:endParaRPr>
                    </a:p>
                  </a:txBody>
                  <a:tcPr marL="5353" marR="5353" marT="5487" marB="0" anchor="ctr">
                    <a:lnL>
                      <a:noFill/>
                    </a:lnL>
                    <a:lnR>
                      <a:noFill/>
                    </a:lnR>
                    <a:lnT w="9525" cap="flat" cmpd="sng" algn="ctr">
                      <a:solidFill>
                        <a:schemeClr val="tx1"/>
                      </a:solidFill>
                      <a:prstDash val="solid"/>
                      <a:round/>
                      <a:headEnd type="none" w="med" len="med"/>
                      <a:tailEnd type="none" w="med" len="med"/>
                    </a:lnT>
                    <a:lnB>
                      <a:noFill/>
                    </a:lnB>
                  </a:tcPr>
                </a:tc>
              </a:tr>
            </a:tbl>
          </a:graphicData>
        </a:graphic>
      </p:graphicFrame>
      <p:sp>
        <p:nvSpPr>
          <p:cNvPr id="9" name="角丸四角形 8"/>
          <p:cNvSpPr/>
          <p:nvPr/>
        </p:nvSpPr>
        <p:spPr bwMode="auto">
          <a:xfrm>
            <a:off x="792138" y="275718"/>
            <a:ext cx="5616624" cy="1168510"/>
          </a:xfrm>
          <a:prstGeom prst="roundRect">
            <a:avLst>
              <a:gd name="adj" fmla="val 4000"/>
            </a:avLst>
          </a:prstGeom>
          <a:solidFill>
            <a:schemeClr val="bg1"/>
          </a:solidFill>
          <a:ln w="19050">
            <a:solidFill>
              <a:schemeClr val="bg1">
                <a:lumMod val="75000"/>
              </a:schemeClr>
            </a:solidFill>
            <a:prstDash val="sysDash"/>
          </a:ln>
          <a:effectLst>
            <a:outerShdw blurRad="101600" dist="762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chor="ctr"/>
          <a:lstStyle/>
          <a:p>
            <a:pPr lvl="0" algn="ctr" defTabSz="533400">
              <a:lnSpc>
                <a:spcPct val="90000"/>
              </a:lnSpc>
              <a:spcAft>
                <a:spcPct val="35000"/>
              </a:spcAft>
            </a:pP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683755" y="398364"/>
            <a:ext cx="1872208" cy="339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指針公表までの流れ</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998418" y="738027"/>
            <a:ext cx="1305888" cy="538228"/>
          </a:xfrm>
          <a:prstGeom prst="roundRect">
            <a:avLst>
              <a:gd name="adj" fmla="val 10000"/>
            </a:avLst>
          </a:prstGeom>
          <a:noFill/>
          <a:ln w="158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角丸四角形 4"/>
          <p:cNvSpPr/>
          <p:nvPr/>
        </p:nvSpPr>
        <p:spPr>
          <a:xfrm>
            <a:off x="1008162" y="768991"/>
            <a:ext cx="1254406" cy="432505"/>
          </a:xfrm>
          <a:prstGeom prst="rect">
            <a:avLst/>
          </a:prstGeom>
          <a:ln w="15875"/>
        </p:spPr>
        <p:style>
          <a:lnRef idx="0">
            <a:scrgbClr r="0" g="0" b="0"/>
          </a:lnRef>
          <a:fillRef idx="0">
            <a:scrgbClr r="0" g="0" b="0"/>
          </a:fillRef>
          <a:effectRef idx="0">
            <a:scrgbClr r="0" g="0" b="0"/>
          </a:effectRef>
          <a:fontRef idx="minor">
            <a:schemeClr val="lt1"/>
          </a:fontRef>
        </p:style>
        <p:txBody>
          <a:bodyPr spcFirstLastPara="0" vert="horz" wrap="square" lIns="45720" tIns="144000" rIns="45720" bIns="45720" numCol="1" spcCol="1270" anchor="ctr" anchorCtr="0">
            <a:noAutofit/>
          </a:bodyPr>
          <a:lstStyle/>
          <a:p>
            <a:pPr lvl="0" algn="ctr" defTabSz="533400">
              <a:lnSpc>
                <a:spcPts val="1000"/>
              </a:lnSpc>
              <a:spcBef>
                <a:spcPct val="0"/>
              </a:spcBef>
              <a:spcAft>
                <a:spcPts val="0"/>
              </a:spcAft>
            </a:pPr>
            <a:r>
              <a:rPr lang="ja-JP" altLang="en-US"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長期毒性試験の実施</a:t>
            </a:r>
            <a:endParaRPr lang="en-US" altLang="ja-JP"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533400">
              <a:lnSpc>
                <a:spcPts val="1000"/>
              </a:lnSpc>
              <a:spcBef>
                <a:spcPct val="0"/>
              </a:spcBef>
              <a:spcAft>
                <a:spcPts val="0"/>
              </a:spcAft>
            </a:pPr>
            <a:r>
              <a:rPr kumimoji="1" lang="ja-JP" altLang="en-US"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国際機関等に</a:t>
            </a:r>
            <a:endParaRPr lang="en-US" altLang="ja-JP"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533400">
              <a:lnSpc>
                <a:spcPts val="1000"/>
              </a:lnSpc>
              <a:spcBef>
                <a:spcPct val="0"/>
              </a:spcBef>
              <a:spcAft>
                <a:spcPts val="0"/>
              </a:spcAft>
            </a:pPr>
            <a:r>
              <a:rPr lang="ja-JP" altLang="en-US"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よる発がん性の評価</a:t>
            </a:r>
            <a:endParaRPr kumimoji="1" lang="ja-JP" altLang="en-US" sz="900" kern="1200" dirty="0"/>
          </a:p>
        </p:txBody>
      </p:sp>
      <p:grpSp>
        <p:nvGrpSpPr>
          <p:cNvPr id="14" name="グループ化 13"/>
          <p:cNvGrpSpPr/>
          <p:nvPr/>
        </p:nvGrpSpPr>
        <p:grpSpPr>
          <a:xfrm>
            <a:off x="2482218" y="812791"/>
            <a:ext cx="362148" cy="420691"/>
            <a:chOff x="3973927" y="427365"/>
            <a:chExt cx="362148" cy="420691"/>
          </a:xfrm>
          <a:solidFill>
            <a:schemeClr val="bg1">
              <a:lumMod val="75000"/>
            </a:schemeClr>
          </a:solidFill>
        </p:grpSpPr>
        <p:sp>
          <p:nvSpPr>
            <p:cNvPr id="15" name="右矢印 14"/>
            <p:cNvSpPr/>
            <p:nvPr/>
          </p:nvSpPr>
          <p:spPr>
            <a:xfrm rot="21572255">
              <a:off x="3973927" y="427365"/>
              <a:ext cx="362148" cy="420691"/>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右矢印 4"/>
            <p:cNvSpPr/>
            <p:nvPr/>
          </p:nvSpPr>
          <p:spPr>
            <a:xfrm rot="21572255">
              <a:off x="3973929" y="511941"/>
              <a:ext cx="253504" cy="2524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p:txBody>
        </p:sp>
      </p:grpSp>
      <p:sp>
        <p:nvSpPr>
          <p:cNvPr id="21" name="角丸四角形 20"/>
          <p:cNvSpPr/>
          <p:nvPr/>
        </p:nvSpPr>
        <p:spPr>
          <a:xfrm>
            <a:off x="4860590" y="738027"/>
            <a:ext cx="1305889" cy="557156"/>
          </a:xfrm>
          <a:prstGeom prst="roundRect">
            <a:avLst>
              <a:gd name="adj" fmla="val 10000"/>
            </a:avLst>
          </a:prstGeom>
          <a:solidFill>
            <a:srgbClr val="FFE7FF"/>
          </a:solidFill>
          <a:ln w="158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指針の公表</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3" name="グループ化 22"/>
          <p:cNvGrpSpPr/>
          <p:nvPr/>
        </p:nvGrpSpPr>
        <p:grpSpPr>
          <a:xfrm>
            <a:off x="4426434" y="811867"/>
            <a:ext cx="362148" cy="420691"/>
            <a:chOff x="3973927" y="427365"/>
            <a:chExt cx="362148" cy="420691"/>
          </a:xfrm>
          <a:solidFill>
            <a:schemeClr val="bg1">
              <a:lumMod val="75000"/>
            </a:schemeClr>
          </a:solidFill>
        </p:grpSpPr>
        <p:sp>
          <p:nvSpPr>
            <p:cNvPr id="24" name="右矢印 23"/>
            <p:cNvSpPr/>
            <p:nvPr/>
          </p:nvSpPr>
          <p:spPr>
            <a:xfrm rot="21572255">
              <a:off x="3973927" y="427365"/>
              <a:ext cx="362148" cy="420691"/>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右矢印 4"/>
            <p:cNvSpPr/>
            <p:nvPr/>
          </p:nvSpPr>
          <p:spPr>
            <a:xfrm rot="21572255">
              <a:off x="3973929" y="511941"/>
              <a:ext cx="253504" cy="2524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p:txBody>
        </p:sp>
      </p:grpSp>
      <p:grpSp>
        <p:nvGrpSpPr>
          <p:cNvPr id="31" name="グループ化 30"/>
          <p:cNvGrpSpPr/>
          <p:nvPr/>
        </p:nvGrpSpPr>
        <p:grpSpPr>
          <a:xfrm>
            <a:off x="2962188" y="738027"/>
            <a:ext cx="1322338" cy="538228"/>
            <a:chOff x="2854176" y="785213"/>
            <a:chExt cx="1322338" cy="538228"/>
          </a:xfrm>
        </p:grpSpPr>
        <p:grpSp>
          <p:nvGrpSpPr>
            <p:cNvPr id="26" name="グループ化 25"/>
            <p:cNvGrpSpPr/>
            <p:nvPr/>
          </p:nvGrpSpPr>
          <p:grpSpPr>
            <a:xfrm>
              <a:off x="2854176" y="785213"/>
              <a:ext cx="1305889" cy="538228"/>
              <a:chOff x="690" y="98296"/>
              <a:chExt cx="1696336" cy="1141621"/>
            </a:xfrm>
          </p:grpSpPr>
          <p:sp>
            <p:nvSpPr>
              <p:cNvPr id="27" name="角丸四角形 26"/>
              <p:cNvSpPr/>
              <p:nvPr/>
            </p:nvSpPr>
            <p:spPr>
              <a:xfrm>
                <a:off x="690" y="98296"/>
                <a:ext cx="1696336" cy="1141621"/>
              </a:xfrm>
              <a:prstGeom prst="roundRect">
                <a:avLst>
                  <a:gd name="adj" fmla="val 10000"/>
                </a:avLst>
              </a:prstGeom>
              <a:noFill/>
              <a:ln w="158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8" name="角丸四角形 4"/>
              <p:cNvSpPr/>
              <p:nvPr/>
            </p:nvSpPr>
            <p:spPr>
              <a:xfrm>
                <a:off x="10582" y="253790"/>
                <a:ext cx="1629461" cy="917375"/>
              </a:xfrm>
              <a:prstGeom prst="rect">
                <a:avLst/>
              </a:prstGeom>
              <a:ln w="15875"/>
            </p:spPr>
            <p:style>
              <a:lnRef idx="0">
                <a:scrgbClr r="0" g="0" b="0"/>
              </a:lnRef>
              <a:fillRef idx="0">
                <a:scrgbClr r="0" g="0" b="0"/>
              </a:fillRef>
              <a:effectRef idx="0">
                <a:scrgbClr r="0" g="0" b="0"/>
              </a:effectRef>
              <a:fontRef idx="minor">
                <a:schemeClr val="lt1"/>
              </a:fontRef>
            </p:style>
            <p:txBody>
              <a:bodyPr spcFirstLastPara="0" vert="horz" wrap="square" lIns="45720" tIns="144000" rIns="45720" bIns="45720" numCol="1" spcCol="1270" anchor="ctr" anchorCtr="0">
                <a:noAutofit/>
              </a:bodyPr>
              <a:lstStyle/>
              <a:p>
                <a:pPr lvl="0" algn="ctr" defTabSz="533400">
                  <a:lnSpc>
                    <a:spcPts val="1000"/>
                  </a:lnSpc>
                  <a:spcBef>
                    <a:spcPct val="0"/>
                  </a:spcBef>
                  <a:spcAft>
                    <a:spcPts val="0"/>
                  </a:spcAft>
                </a:pPr>
                <a:endParaRPr kumimoji="1" lang="ja-JP" altLang="en-US" sz="1000" kern="1200" dirty="0"/>
              </a:p>
            </p:txBody>
          </p:sp>
        </p:grpSp>
        <p:sp>
          <p:nvSpPr>
            <p:cNvPr id="4" name="正方形/長方形 3"/>
            <p:cNvSpPr/>
            <p:nvPr/>
          </p:nvSpPr>
          <p:spPr>
            <a:xfrm>
              <a:off x="2907560" y="918047"/>
              <a:ext cx="1268954" cy="300082"/>
            </a:xfrm>
            <a:prstGeom prst="rect">
              <a:avLst/>
            </a:prstGeom>
          </p:spPr>
          <p:txBody>
            <a:bodyPr wrap="square">
              <a:spAutoFit/>
            </a:bodyPr>
            <a:lstStyle/>
            <a:p>
              <a:pPr lvl="0" defTabSz="533400">
                <a:lnSpc>
                  <a:spcPts val="600"/>
                </a:lnSpc>
                <a:spcAft>
                  <a:spcPct val="3500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試験</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結果の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評価等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defTabSz="533400">
                <a:lnSpc>
                  <a:spcPts val="600"/>
                </a:lnSpc>
                <a:spcAft>
                  <a:spcPct val="3500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対策の検討</a:t>
              </a:r>
            </a:p>
          </p:txBody>
        </p:sp>
      </p:grpSp>
      <p:sp>
        <p:nvSpPr>
          <p:cNvPr id="30" name="正方形/長方形 29"/>
          <p:cNvSpPr/>
          <p:nvPr/>
        </p:nvSpPr>
        <p:spPr>
          <a:xfrm>
            <a:off x="252078" y="1710135"/>
            <a:ext cx="1620180" cy="339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指針の対象物質</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85214284"/>
              </p:ext>
            </p:extLst>
          </p:nvPr>
        </p:nvGraphicFramePr>
        <p:xfrm>
          <a:off x="485146" y="9126959"/>
          <a:ext cx="2360912" cy="592800"/>
        </p:xfrm>
        <a:graphic>
          <a:graphicData uri="http://schemas.openxmlformats.org/drawingml/2006/table">
            <a:tbl>
              <a:tblPr firstRow="1" bandRow="1">
                <a:tableStyleId>{5C22544A-7EE6-4342-B048-85BDC9FD1C3A}</a:tableStyleId>
              </a:tblPr>
              <a:tblGrid>
                <a:gridCol w="297185"/>
                <a:gridCol w="2063727"/>
              </a:tblGrid>
              <a:tr h="216024">
                <a:tc>
                  <a:txBody>
                    <a:bodyPr/>
                    <a:lstStyle/>
                    <a:p>
                      <a:pPr>
                        <a:lnSpc>
                          <a:spcPts val="1000"/>
                        </a:lnSpc>
                      </a:pPr>
                      <a:endParaRPr kumimoji="1" lang="ja-JP" altLang="en-US" sz="1000" dirty="0"/>
                    </a:p>
                  </a:txBody>
                  <a:tcPr marL="72000" marR="72000" marT="36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l" defTabSz="987461" rtl="0" eaLnBrk="1" fontAlgn="auto" latinLnBrk="0" hangingPunct="1">
                        <a:lnSpc>
                          <a:spcPts val="1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指針に追加した物質</a:t>
                      </a:r>
                    </a:p>
                  </a:txBody>
                  <a:tcPr marL="72000" marR="72000" marT="72000" marB="36000">
                    <a:lnL w="3175" cap="flat" cmpd="sng" algn="ctr">
                      <a:solidFill>
                        <a:schemeClr val="tx1"/>
                      </a:solidFill>
                      <a:prstDash val="sysDot"/>
                      <a:round/>
                      <a:headEnd type="none" w="med" len="med"/>
                      <a:tailEnd type="none" w="med" len="med"/>
                    </a:lnL>
                    <a:lnR w="3175" cap="flat" cmpd="sng" algn="ctr">
                      <a:noFill/>
                      <a:prstDash val="sysDot"/>
                      <a:round/>
                      <a:headEnd type="none" w="med" len="med"/>
                      <a:tailEnd type="none" w="med" len="med"/>
                    </a:lnR>
                    <a:lnT w="3175" cap="flat" cmpd="sng" algn="ctr">
                      <a:noFill/>
                      <a:prstDash val="sysDot"/>
                      <a:round/>
                      <a:headEnd type="none" w="med" len="med"/>
                      <a:tailEnd type="none" w="med" len="med"/>
                    </a:lnT>
                    <a:lnB w="3175" cap="flat" cmpd="sng" algn="ctr">
                      <a:no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nSpc>
                          <a:spcPts val="400"/>
                        </a:lnSpc>
                      </a:pPr>
                      <a:endParaRPr kumimoji="1" lang="ja-JP" altLang="en-US" sz="1000" dirty="0"/>
                    </a:p>
                  </a:txBody>
                  <a:tcPr marL="72000" marR="72000" marT="36000" marB="36000">
                    <a:lnL w="3175" cap="flat" cmpd="sng" algn="ctr">
                      <a:noFill/>
                      <a:prstDash val="sysDot"/>
                      <a:round/>
                      <a:headEnd type="none" w="med" len="med"/>
                      <a:tailEnd type="none" w="med" len="med"/>
                    </a:lnL>
                    <a:lnR w="3175" cap="flat" cmpd="sng" algn="ctr">
                      <a:no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4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0" marB="0">
                    <a:lnL w="3175" cap="flat" cmpd="sng" algn="ctr">
                      <a:noFill/>
                      <a:prstDash val="sysDot"/>
                      <a:round/>
                      <a:headEnd type="none" w="med" len="med"/>
                      <a:tailEnd type="none" w="med" len="med"/>
                    </a:lnL>
                    <a:lnR w="3175" cap="flat" cmpd="sng" algn="ctr">
                      <a:noFill/>
                      <a:prstDash val="sysDot"/>
                      <a:round/>
                      <a:headEnd type="none" w="med" len="med"/>
                      <a:tailEnd type="none" w="med" len="med"/>
                    </a:lnR>
                    <a:lnT w="3175" cap="flat" cmpd="sng" algn="ctr">
                      <a:noFill/>
                      <a:prstDash val="sysDot"/>
                      <a:round/>
                      <a:headEnd type="none" w="med" len="med"/>
                      <a:tailEnd type="none" w="med" len="med"/>
                    </a:lnT>
                    <a:lnB w="3175" cap="flat" cmpd="sng" algn="ctr">
                      <a:no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00339">
                <a:tc>
                  <a:txBody>
                    <a:bodyPr/>
                    <a:lstStyle/>
                    <a:p>
                      <a:pPr>
                        <a:lnSpc>
                          <a:spcPts val="1000"/>
                        </a:lnSpc>
                      </a:pPr>
                      <a:endParaRPr kumimoji="1" lang="ja-JP" altLang="en-US" sz="1000" dirty="0"/>
                    </a:p>
                  </a:txBody>
                  <a:tcPr marL="72000" marR="72000" marT="36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E1F4FF"/>
                    </a:solidFill>
                  </a:tcPr>
                </a:tc>
                <a:tc>
                  <a:txBody>
                    <a:bodyPr/>
                    <a:lstStyle/>
                    <a:p>
                      <a:pPr>
                        <a:lnSpc>
                          <a:spcPts val="1000"/>
                        </a:lnSpc>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指針の適用範囲を変更した物質</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72000" marB="36000">
                    <a:lnL w="3175" cap="flat" cmpd="sng" algn="ctr">
                      <a:solidFill>
                        <a:schemeClr val="tx1"/>
                      </a:solidFill>
                      <a:prstDash val="sysDot"/>
                      <a:round/>
                      <a:headEnd type="none" w="med" len="med"/>
                      <a:tailEnd type="none" w="med" len="med"/>
                    </a:lnL>
                    <a:lnR w="3175" cap="flat" cmpd="sng" algn="ctr">
                      <a:noFill/>
                      <a:prstDash val="sysDot"/>
                      <a:round/>
                      <a:headEnd type="none" w="med" len="med"/>
                      <a:tailEnd type="none" w="med" len="med"/>
                    </a:lnR>
                    <a:lnT w="3175" cap="flat" cmpd="sng" algn="ctr">
                      <a:noFill/>
                      <a:prstDash val="sysDot"/>
                      <a:round/>
                      <a:headEnd type="none" w="med" len="med"/>
                      <a:tailEnd type="none" w="med" len="med"/>
                    </a:lnT>
                    <a:lnB w="3175" cap="flat" cmpd="sng" algn="ctr">
                      <a:noFill/>
                      <a:prstDash val="sysDot"/>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2078" y="285465"/>
            <a:ext cx="4392488"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新たに追加した物質の有害性・性状・用途</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コンテンツ プレースホルダ 3"/>
          <p:cNvGraphicFramePr>
            <a:graphicFrameLocks noGrp="1"/>
          </p:cNvGraphicFramePr>
          <p:nvPr>
            <p:ph idx="4294967295"/>
            <p:extLst>
              <p:ext uri="{D42A27DB-BD31-4B8C-83A1-F6EECF244321}">
                <p14:modId xmlns:p14="http://schemas.microsoft.com/office/powerpoint/2010/main" val="3140819603"/>
              </p:ext>
            </p:extLst>
          </p:nvPr>
        </p:nvGraphicFramePr>
        <p:xfrm>
          <a:off x="284473" y="593242"/>
          <a:ext cx="6632974" cy="9001761"/>
        </p:xfrm>
        <a:graphic>
          <a:graphicData uri="http://schemas.openxmlformats.org/drawingml/2006/table">
            <a:tbl>
              <a:tblPr firstRow="1">
                <a:tableStyleId>{ED083AE6-46FA-4A59-8FB0-9F97EB10719F}</a:tableStyleId>
              </a:tblPr>
              <a:tblGrid>
                <a:gridCol w="3315977"/>
                <a:gridCol w="1516797"/>
                <a:gridCol w="1800200"/>
              </a:tblGrid>
              <a:tr h="417478">
                <a:tc>
                  <a:txBody>
                    <a:bodyPr/>
                    <a:lstStyle/>
                    <a:p>
                      <a:pPr algn="ctr">
                        <a:spcAft>
                          <a:spcPts val="0"/>
                        </a:spcAft>
                      </a:pPr>
                      <a:r>
                        <a:rPr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主な有害性</a:t>
                      </a:r>
                      <a:endParaRPr lang="en-US" altLang="ja-JP" sz="1050" b="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発がん性、その他の有害性</a:t>
                      </a:r>
                      <a:endParaRPr lang="en-US" altLang="ja-JP" sz="1050" b="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0" kern="100" dirty="0" smtClean="0">
                          <a:latin typeface="メイリオ" panose="020B0604030504040204" pitchFamily="50" charset="-128"/>
                          <a:ea typeface="メイリオ" panose="020B0604030504040204" pitchFamily="50" charset="-128"/>
                          <a:cs typeface="メイリオ" panose="020B0604030504040204" pitchFamily="50" charset="-128"/>
                        </a:rPr>
                        <a:t>GHS</a:t>
                      </a:r>
                      <a:r>
                        <a:rPr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区分１のもの）</a:t>
                      </a:r>
                    </a:p>
                  </a:txBody>
                  <a:tcPr marL="72000" marR="72000" marT="36901" marB="36901"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性状</a:t>
                      </a:r>
                      <a:endParaRPr lang="ja-JP" sz="1050" b="0" kern="100" dirty="0">
                        <a:latin typeface="メイリオ" panose="020B0604030504040204" pitchFamily="50" charset="-128"/>
                        <a:ea typeface="メイリオ" panose="020B0604030504040204" pitchFamily="50" charset="-128"/>
                        <a:cs typeface="メイリオ" panose="020B0604030504040204" pitchFamily="50" charset="-128"/>
                      </a:endParaRPr>
                    </a:p>
                  </a:txBody>
                  <a:tcPr marL="49506" marR="49506" marT="36901" marB="36901"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1050" b="0" kern="100" dirty="0" smtClean="0">
                          <a:latin typeface="メイリオ" panose="020B0604030504040204" pitchFamily="50" charset="-128"/>
                          <a:ea typeface="メイリオ" panose="020B0604030504040204" pitchFamily="50" charset="-128"/>
                          <a:cs typeface="メイリオ" panose="020B0604030504040204" pitchFamily="50" charset="-128"/>
                        </a:rPr>
                        <a:t>用途の例</a:t>
                      </a:r>
                      <a:r>
                        <a:rPr lang="ja-JP" altLang="en-US" sz="1050" b="0" kern="100" dirty="0" smtClean="0">
                          <a:latin typeface="メイリオ" panose="020B0604030504040204" pitchFamily="50" charset="-128"/>
                          <a:ea typeface="メイリオ" panose="020B0604030504040204" pitchFamily="50" charset="-128"/>
                          <a:cs typeface="メイリオ" panose="020B0604030504040204" pitchFamily="50" charset="-128"/>
                        </a:rPr>
                        <a:t>と構造式</a:t>
                      </a:r>
                      <a:endParaRPr kumimoji="1" lang="ja-JP" altLang="en-US" sz="1050" b="0" kern="100" dirty="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9" marR="72009" marT="36901" marB="36901"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5640">
                <a:tc gridSpan="3">
                  <a:txBody>
                    <a:bodyPr/>
                    <a:lstStyle/>
                    <a:p>
                      <a:pPr marL="85725" indent="-85725" algn="l">
                        <a:spcAft>
                          <a:spcPts val="0"/>
                        </a:spcAft>
                      </a:pP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ジメチル</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(DDVP)</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CAS No. 62-73-7 </a:t>
                      </a:r>
                    </a:p>
                  </a:txBody>
                  <a:tcPr marL="49506" marR="49506" marT="36901" marB="3690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349567">
                <a:tc>
                  <a:txBody>
                    <a:bodyPr/>
                    <a:lstStyle/>
                    <a:p>
                      <a:pPr marL="628650" indent="-628650" algn="l" hangingPunct="0">
                        <a:lnSpc>
                          <a:spcPts val="1400"/>
                        </a:lnSpc>
                        <a:spcAft>
                          <a:spcPts val="0"/>
                        </a:spcAft>
                      </a:pP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発がん性：</a:t>
                      </a:r>
                      <a:endPar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hangingPunct="0">
                        <a:lnSpc>
                          <a:spcPts val="1400"/>
                        </a:lnSpc>
                        <a:spcAft>
                          <a:spcPts val="0"/>
                        </a:spcAft>
                      </a:pP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国際がん研究機関（</a:t>
                      </a:r>
                      <a:r>
                        <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IARC</a:t>
                      </a: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ヒトに対して</a:t>
                      </a:r>
                      <a:endPar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hangingPunct="0">
                        <a:lnSpc>
                          <a:spcPts val="1400"/>
                        </a:lnSpc>
                        <a:spcAft>
                          <a:spcPts val="0"/>
                        </a:spcAft>
                      </a:pP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発がん性を示す可能性がある</a:t>
                      </a:r>
                      <a:r>
                        <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lgn="l" defTabSz="914400" rtl="0" eaLnBrk="1" latinLnBrk="0" hangingPunct="0">
                        <a:lnSpc>
                          <a:spcPts val="1400"/>
                        </a:lnSpc>
                        <a:spcAft>
                          <a:spcPts val="0"/>
                        </a:spcAft>
                      </a:pP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　：</a:t>
                      </a:r>
                      <a:endPar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0">
                        <a:lnSpc>
                          <a:spcPts val="1400"/>
                        </a:lnSpc>
                        <a:spcAft>
                          <a:spcPts val="0"/>
                        </a:spcAft>
                      </a:pP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急性毒性</a:t>
                      </a: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吸入：蒸気</a:t>
                      </a: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皮膚感作性、特定標的</a:t>
                      </a:r>
                      <a:endPar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0">
                        <a:lnSpc>
                          <a:spcPts val="1400"/>
                        </a:lnSpc>
                        <a:spcAft>
                          <a:spcPts val="0"/>
                        </a:spcAft>
                      </a:pP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臓器毒性</a:t>
                      </a: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単回ばく露</a:t>
                      </a: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神経系、特定標的臓器毒性</a:t>
                      </a:r>
                      <a:endPar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0">
                        <a:lnSpc>
                          <a:spcPts val="1400"/>
                        </a:lnSpc>
                        <a:spcAft>
                          <a:spcPts val="0"/>
                        </a:spcAft>
                      </a:pP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反復ばく露</a:t>
                      </a:r>
                      <a:r>
                        <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神経系・肝臓</a:t>
                      </a:r>
                    </a:p>
                  </a:txBody>
                  <a:tcPr marL="49506" marR="49506" marT="36901" marB="36901">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lnSpc>
                          <a:spcPts val="1400"/>
                        </a:lnSpc>
                      </a:pP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特徴的な臭気のある</a:t>
                      </a:r>
                      <a:endPar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1400"/>
                        </a:lnSpc>
                      </a:pP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無色～琥珀色の液体</a:t>
                      </a:r>
                      <a:endPar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a:lnSpc>
                          <a:spcPts val="1400"/>
                        </a:lnSpc>
                      </a:pP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沸　点：</a:t>
                      </a:r>
                      <a:r>
                        <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140℃</a:t>
                      </a:r>
                    </a:p>
                    <a:p>
                      <a:pPr marL="0" indent="85725" algn="l">
                        <a:lnSpc>
                          <a:spcPts val="1400"/>
                        </a:lnSpc>
                      </a:pP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蒸気圧：</a:t>
                      </a:r>
                      <a:r>
                        <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1.6Pa   </a:t>
                      </a:r>
                    </a:p>
                    <a:p>
                      <a:pPr marL="0" indent="85725" algn="l">
                        <a:lnSpc>
                          <a:spcPts val="1400"/>
                        </a:lnSpc>
                      </a:pPr>
                      <a:r>
                        <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49506" marR="49506" marT="72000" marB="36901">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95250" algn="l" defTabSz="914400" rtl="0" eaLnBrk="1" fontAlgn="auto" latinLnBrk="0" hangingPunct="1">
                        <a:lnSpc>
                          <a:spcPts val="1200"/>
                        </a:lnSpc>
                        <a:spcBef>
                          <a:spcPts val="0"/>
                        </a:spcBef>
                        <a:spcAft>
                          <a:spcPts val="0"/>
                        </a:spcAft>
                        <a:buClrTx/>
                        <a:buSzTx/>
                        <a:buFontTx/>
                        <a:buNone/>
                        <a:tabLst/>
                        <a:defRPr/>
                      </a:pP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家庭用殺虫剤または</a:t>
                      </a:r>
                      <a:endParaRPr kumimoji="1"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marR="0" indent="95250" algn="l" defTabSz="914400" rtl="0" eaLnBrk="1" fontAlgn="auto" latinLnBrk="0" hangingPunct="1">
                        <a:lnSpc>
                          <a:spcPts val="1200"/>
                        </a:lnSpc>
                        <a:spcBef>
                          <a:spcPts val="0"/>
                        </a:spcBef>
                        <a:spcAft>
                          <a:spcPts val="0"/>
                        </a:spcAft>
                        <a:buClrTx/>
                        <a:buSzTx/>
                        <a:buFontTx/>
                        <a:buNone/>
                        <a:tabLst/>
                        <a:defRPr/>
                      </a:pPr>
                      <a:r>
                        <a:rPr kumimoji="1"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文化財燻蒸剤</a:t>
                      </a:r>
                    </a:p>
                  </a:txBody>
                  <a:tcPr marL="49506" marR="49506" marT="72000" marB="36901">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9667">
                <a:tc gridSpan="3">
                  <a:txBody>
                    <a:bodyPr/>
                    <a:lstStyle/>
                    <a:p>
                      <a:pPr marL="0" marR="0" indent="0" algn="l" defTabSz="987461" rtl="0" eaLnBrk="1" fontAlgn="auto" latinLnBrk="0" hangingPunct="1">
                        <a:lnSpc>
                          <a:spcPts val="1400"/>
                        </a:lnSpc>
                        <a:spcBef>
                          <a:spcPts val="0"/>
                        </a:spcBef>
                        <a:spcAft>
                          <a:spcPts val="0"/>
                        </a:spcAft>
                        <a:buClrTx/>
                        <a:buSzTx/>
                        <a:buFontTx/>
                        <a:buNone/>
                        <a:tabLst/>
                        <a:defRPr/>
                      </a:pP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スチレン</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CAS</a:t>
                      </a:r>
                      <a:r>
                        <a:rPr lang="ja-JP" altLang="en-US" sz="1050" kern="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No. </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100-42-5</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514365">
                <a:tc>
                  <a:txBody>
                    <a:bodyPr/>
                    <a:lstStyle/>
                    <a:p>
                      <a:pPr marL="0" indent="0" algn="just" defTabSz="914400" rtl="0" eaLnBrk="1" latinLnBrk="0" hangingPunct="1">
                        <a:lnSpc>
                          <a:spcPts val="1400"/>
                        </a:lnSpc>
                        <a:spcAft>
                          <a:spcPts val="0"/>
                        </a:spcAft>
                      </a:pP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発がん性</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国際</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がん研究機関（</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IARC</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B</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（ヒトに</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対して</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がん性を示す可能性がある）</a:t>
                      </a:r>
                    </a:p>
                    <a:p>
                      <a:pPr marL="0" indent="0" algn="l">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a:lnSpc>
                          <a:spcPts val="1400"/>
                        </a:lnSpc>
                        <a:spcAft>
                          <a:spcPts val="0"/>
                        </a:spcAft>
                      </a:pP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生殖毒性（</a:t>
                      </a:r>
                      <a:r>
                        <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1B</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）、吸引性呼吸器有害性、</a:t>
                      </a:r>
                      <a:r>
                        <a:rPr kumimoji="1" lang="zh-TW"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単回ばく露</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中枢神経系、</a:t>
                      </a:r>
                      <a:r>
                        <a:rPr lang="zh-TW"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反復ばく露</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呼吸器</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肝臓</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神経系</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血液系</a:t>
                      </a:r>
                      <a:endParaRPr lang="en-US" altLang="zh-CN" sz="1050" kern="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85725" algn="l">
                        <a:lnSpc>
                          <a:spcPts val="14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無色～黄色の</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628650" indent="-447675"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沸</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145</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628650" indent="-447675"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蒸気圧</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0.7kPa</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85725" algn="just">
                        <a:lnSpc>
                          <a:spcPts val="1200"/>
                        </a:lnSpc>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合成</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原料</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ポリスチレン</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樹脂、</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ＡＢＳ</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樹脂、</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合成ゴム、</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不飽和</a:t>
                      </a:r>
                      <a:r>
                        <a:rPr lang="ja-JP" altLang="en-US"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ポリエステル</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樹脂</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、塗料樹脂、イオン</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交換</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80975" indent="-95250"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樹脂</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、化粧品原料）</a:t>
                      </a:r>
                    </a:p>
                  </a:txBody>
                  <a:tcPr marL="43488" marR="43488" marT="72000" marB="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2504">
                <a:tc gridSpan="3">
                  <a:txBody>
                    <a:bodyPr/>
                    <a:lstStyle/>
                    <a:p>
                      <a:pPr algn="just">
                        <a:lnSpc>
                          <a:spcPts val="1200"/>
                        </a:lnSpc>
                        <a:spcAft>
                          <a:spcPts val="0"/>
                        </a:spcAft>
                      </a:pP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1,1,2,2-</a:t>
                      </a: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テトラクロ</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ロ</a:t>
                      </a: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エタン</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別名四塩化アセチレン</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CAS No. 79-34-5</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191592">
                <a:tc>
                  <a:txBody>
                    <a:bodyPr/>
                    <a:lstStyle/>
                    <a:p>
                      <a:pPr marL="542925" indent="-542925" algn="l" defTabSz="914400" rtl="0" eaLnBrk="1" latinLnBrk="0" hangingPunct="1">
                        <a:lnSpc>
                          <a:spcPts val="1400"/>
                        </a:lnSpc>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発</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がん性</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国際</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がん研究機関（</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IARC</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B</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（ヒトに</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対して</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がん性を示す可能性がある）</a:t>
                      </a:r>
                    </a:p>
                    <a:p>
                      <a:pPr marL="623888" indent="-623888" algn="l">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a:lnSpc>
                          <a:spcPts val="1400"/>
                        </a:lnSpc>
                        <a:spcAft>
                          <a:spcPts val="0"/>
                        </a:spcAft>
                      </a:pPr>
                      <a:r>
                        <a:rPr kumimoji="1" lang="zh-TW"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単回ばく露</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中枢神経系</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肝臓</a:t>
                      </a:r>
                      <a:r>
                        <a:rPr lang="ja-JP" altLang="en-US" sz="1050" kern="0" dirty="0" err="1"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zh-TW" sz="1050" kern="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l">
                        <a:lnSpc>
                          <a:spcPts val="1400"/>
                        </a:lnSpc>
                        <a:spcAft>
                          <a:spcPts val="0"/>
                        </a:spcAft>
                      </a:pPr>
                      <a:r>
                        <a:rPr lang="zh-TW"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反復ばく露</a:t>
                      </a:r>
                      <a:r>
                        <a:rPr lang="en-US" alt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肝臓</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中枢神経系</a:t>
                      </a:r>
                      <a:endPar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クロロホルム</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似た</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a:lnSpc>
                          <a:spcPts val="1400"/>
                        </a:lnSpc>
                        <a:spcAft>
                          <a:spcPts val="0"/>
                        </a:spcAft>
                      </a:pP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臭気のある</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9525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沸</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146.5</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628650" indent="-447675"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蒸気圧</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0.6kPa</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lnSpc>
                          <a:spcPts val="1400"/>
                        </a:lnSpc>
                        <a:spcAft>
                          <a:spcPts val="0"/>
                        </a:spcAft>
                      </a:pPr>
                      <a:r>
                        <a:rPr lang="ja-JP" sz="1050" kern="100" smtClean="0">
                          <a:effectLst/>
                          <a:latin typeface="メイリオ" panose="020B0604030504040204" pitchFamily="50" charset="-128"/>
                          <a:ea typeface="メイリオ" panose="020B0604030504040204" pitchFamily="50" charset="-128"/>
                          <a:cs typeface="メイリオ" panose="020B0604030504040204" pitchFamily="50" charset="-128"/>
                        </a:rPr>
                        <a:t>溶剤</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572">
                <a:tc gridSpan="3">
                  <a:txBody>
                    <a:bodyPr/>
                    <a:lstStyle/>
                    <a:p>
                      <a:pPr algn="just">
                        <a:lnSpc>
                          <a:spcPts val="1200"/>
                        </a:lnSpc>
                        <a:spcAft>
                          <a:spcPts val="0"/>
                        </a:spcAft>
                      </a:pP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トリクロ</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ロ</a:t>
                      </a: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エチレン</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CAS No.</a:t>
                      </a:r>
                      <a:r>
                        <a:rPr lang="en-US" sz="1050" kern="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79-01-6</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093512">
                <a:tc>
                  <a:txBody>
                    <a:bodyPr/>
                    <a:lstStyle/>
                    <a:p>
                      <a:pPr marL="623888" marR="0" indent="-623888" algn="just" defTabSz="914400" rtl="0" eaLnBrk="1" fontAlgn="auto" latinLnBrk="0" hangingPunct="1">
                        <a:lnSpc>
                          <a:spcPts val="1400"/>
                        </a:lnSpc>
                        <a:spcBef>
                          <a:spcPts val="0"/>
                        </a:spcBef>
                        <a:spcAft>
                          <a:spcPts val="0"/>
                        </a:spcAft>
                        <a:buClrTx/>
                        <a:buSzTx/>
                        <a:buFontTx/>
                        <a:buNone/>
                        <a:tabLst/>
                        <a:defRPr/>
                      </a:pP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発がん性</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marR="0" indent="0" algn="just" defTabSz="914400" rtl="0" eaLnBrk="1" fontAlgn="auto" latinLnBrk="0" hangingPunct="1">
                        <a:lnSpc>
                          <a:spcPts val="1400"/>
                        </a:lnSpc>
                        <a:spcBef>
                          <a:spcPts val="0"/>
                        </a:spcBef>
                        <a:spcAft>
                          <a:spcPts val="0"/>
                        </a:spcAft>
                        <a:buClrTx/>
                        <a:buSzTx/>
                        <a:buFontTx/>
                        <a:buNone/>
                        <a:tabLst/>
                        <a:defRPr/>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国際</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がん研究機関（</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IARC</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）１（ヒトに</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対して</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marR="0" indent="0" algn="just" defTabSz="914400" rtl="0" eaLnBrk="1" fontAlgn="auto" latinLnBrk="0" hangingPunct="1">
                        <a:lnSpc>
                          <a:spcPts val="1400"/>
                        </a:lnSpc>
                        <a:spcBef>
                          <a:spcPts val="0"/>
                        </a:spcBef>
                        <a:spcAft>
                          <a:spcPts val="0"/>
                        </a:spcAft>
                        <a:buClrTx/>
                        <a:buSzTx/>
                        <a:buFontTx/>
                        <a:buNone/>
                        <a:tabLst/>
                        <a:defRPr/>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がん性を</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示す</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）ＧＨＳ発がん性区分１</a:t>
                      </a:r>
                      <a:r>
                        <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623888" indent="-623888" algn="just">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just">
                        <a:lnSpc>
                          <a:spcPts val="1400"/>
                        </a:lnSpc>
                        <a:spcAft>
                          <a:spcPts val="0"/>
                        </a:spcAft>
                      </a:pP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生殖毒性（</a:t>
                      </a:r>
                      <a:r>
                        <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1B</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endParaRPr kumimoji="1" lang="en-US" altLang="zh-TW"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just">
                        <a:lnSpc>
                          <a:spcPts val="1400"/>
                        </a:lnSpc>
                        <a:spcAft>
                          <a:spcPts val="0"/>
                        </a:spcAft>
                      </a:pP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（反復ばく露）</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中枢神経系</a:t>
                      </a:r>
                      <a:endPar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0" algn="l">
                        <a:lnSpc>
                          <a:spcPts val="14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特徴的な臭気の</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ある</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無色</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の</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a:lnSpc>
                          <a:spcPts val="600"/>
                        </a:lnSpc>
                        <a:spcAft>
                          <a:spcPts val="0"/>
                        </a:spcAft>
                      </a:pP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542925" indent="-36195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沸</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87</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628650" marR="0" indent="-447675" algn="l" defTabSz="987461" rtl="0" eaLnBrk="1" fontAlgn="auto" latinLnBrk="0" hangingPunct="1">
                        <a:lnSpc>
                          <a:spcPts val="1400"/>
                        </a:lnSpc>
                        <a:spcBef>
                          <a:spcPts val="0"/>
                        </a:spcBef>
                        <a:spcAft>
                          <a:spcPts val="0"/>
                        </a:spcAft>
                        <a:buClrTx/>
                        <a:buSzTx/>
                        <a:buFontTx/>
                        <a:buNone/>
                        <a:tabLst/>
                        <a:defRPr/>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蒸気圧</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7.8kPa</a:t>
                      </a:r>
                      <a:r>
                        <a:rPr lang="ja-JP"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marL="542925" indent="-457200" algn="l">
                        <a:lnSpc>
                          <a:spcPts val="1400"/>
                        </a:lnSpc>
                        <a:spcAft>
                          <a:spcPts val="0"/>
                        </a:spcAft>
                      </a:pP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200"/>
                        </a:lnSpc>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代替フロン合成原料、脱脂洗浄剤、工業用溶剤、試薬</a:t>
                      </a:r>
                    </a:p>
                  </a:txBody>
                  <a:tcPr marL="43488" marR="43488" marT="72000" marB="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5244">
                <a:tc gridSpan="3">
                  <a:txBody>
                    <a:bodyPr/>
                    <a:lstStyle/>
                    <a:p>
                      <a:pPr algn="just">
                        <a:lnSpc>
                          <a:spcPts val="1200"/>
                        </a:lnSpc>
                        <a:spcAft>
                          <a:spcPts val="0"/>
                        </a:spcAft>
                      </a:pPr>
                      <a:r>
                        <a:rPr lang="ja-JP"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メチルイソブチルケトン</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CAS No.</a:t>
                      </a:r>
                      <a:r>
                        <a:rPr lang="en-US" sz="1050" kern="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108-10-1</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809748">
                <a:tc>
                  <a:txBody>
                    <a:bodyPr/>
                    <a:lstStyle/>
                    <a:p>
                      <a:pPr marL="623888" indent="-623888" algn="just" defTabSz="914400" rtl="0" eaLnBrk="1" latinLnBrk="0" hangingPunct="1">
                        <a:lnSpc>
                          <a:spcPts val="1400"/>
                        </a:lnSpc>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発</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がん性</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just"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国際</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がん研究機関（</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IARC</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en-US"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B</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（ヒトに</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対して</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just" defTabSz="914400" rtl="0" eaLnBrk="1" latinLnBrk="0" hangingPunct="1">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発がん性</a:t>
                      </a:r>
                      <a:r>
                        <a:rPr kumimoji="1" lang="ja-JP" sz="105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を示す可能性がある）</a:t>
                      </a:r>
                    </a:p>
                    <a:p>
                      <a:pPr marL="623888" indent="-623888" algn="just">
                        <a:lnSpc>
                          <a:spcPts val="1400"/>
                        </a:lnSpc>
                        <a:spcAft>
                          <a:spcPts val="0"/>
                        </a:spcAft>
                      </a:pP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r>
                        <a:rPr kumimoji="1" lang="ja-JP"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80000" indent="0" algn="just">
                        <a:lnSpc>
                          <a:spcPts val="1400"/>
                        </a:lnSpc>
                        <a:spcAft>
                          <a:spcPts val="0"/>
                        </a:spcAft>
                      </a:pPr>
                      <a:r>
                        <a:rPr kumimoji="1" lang="zh-TW" altLang="en-US" sz="1050" kern="1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特定標的臓器毒性</a:t>
                      </a:r>
                      <a:r>
                        <a:rPr lang="ja-JP"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（反復ばく露）</a:t>
                      </a:r>
                      <a:r>
                        <a:rPr lang="zh-CN" altLang="en-US" sz="1050" kern="0" dirty="0" smtClean="0">
                          <a:effectLst/>
                          <a:latin typeface="メイリオ" panose="020B0604030504040204" pitchFamily="50" charset="-128"/>
                          <a:ea typeface="メイリオ" panose="020B0604030504040204" pitchFamily="50" charset="-128"/>
                          <a:cs typeface="メイリオ" panose="020B0604030504040204" pitchFamily="50" charset="-128"/>
                        </a:rPr>
                        <a:t>神経系</a:t>
                      </a:r>
                      <a:endPar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0" algn="l">
                        <a:lnSpc>
                          <a:spcPts val="14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特徴的な臭気</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のある</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無色</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の</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a:lnSpc>
                          <a:spcPts val="600"/>
                        </a:lnSpc>
                        <a:spcAft>
                          <a:spcPts val="0"/>
                        </a:spcAft>
                      </a:pP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542925" indent="-361950"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沸</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117</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118</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628650" indent="-447675" algn="l">
                        <a:lnSpc>
                          <a:spcPts val="1400"/>
                        </a:lnSpc>
                        <a:spcAft>
                          <a:spcPts val="0"/>
                        </a:spcAft>
                      </a:pP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蒸気圧</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2.1kPa</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硝酸</a:t>
                      </a:r>
                      <a:r>
                        <a:rPr lang="ja-JP" altLang="en-US"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セルロース</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及び合成</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樹脂</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、磁気テープ</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ラッカー</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溶剤、石油</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製品</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の</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脱ロウ溶剤、脱脂油</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製薬</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工業、電気</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メッキ</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工業、</a:t>
                      </a:r>
                      <a:r>
                        <a:rPr lang="ja-JP" altLang="en-US"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ピレトリン</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just">
                        <a:lnSpc>
                          <a:spcPts val="1200"/>
                        </a:lnSpc>
                        <a:spcAft>
                          <a:spcPts val="0"/>
                        </a:spcAft>
                      </a:pPr>
                      <a:r>
                        <a:rPr lang="ja-JP" altLang="en-US"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ペニシリン</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抽出剤</a:t>
                      </a:r>
                      <a:endParaRPr lang="en-US" alt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3488" marR="43488" marT="72000" marB="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700133052"/>
              </p:ext>
            </p:extLst>
          </p:nvPr>
        </p:nvGraphicFramePr>
        <p:xfrm>
          <a:off x="5332794" y="1818147"/>
          <a:ext cx="1428037" cy="743616"/>
        </p:xfrm>
        <a:graphic>
          <a:graphicData uri="http://schemas.openxmlformats.org/presentationml/2006/ole">
            <mc:AlternateContent xmlns:mc="http://schemas.openxmlformats.org/markup-compatibility/2006">
              <mc:Choice xmlns:v="urn:schemas-microsoft-com:vml" Requires="v">
                <p:oleObj spid="_x0000_s1442" r:id="rId3" imgW="1650149" imgH="852990" progId="ChemDraw.Document.6.0">
                  <p:embed/>
                </p:oleObj>
              </mc:Choice>
              <mc:Fallback>
                <p:oleObj r:id="rId3" imgW="1650149" imgH="852990" progId="ChemDraw.Document.6.0">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794" y="1818147"/>
                        <a:ext cx="1428037" cy="743616"/>
                      </a:xfrm>
                      <a:prstGeom prst="rect">
                        <a:avLst/>
                      </a:prstGeom>
                      <a:noFill/>
                      <a:ln>
                        <a:noFill/>
                      </a:ln>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1566356057"/>
              </p:ext>
            </p:extLst>
          </p:nvPr>
        </p:nvGraphicFramePr>
        <p:xfrm>
          <a:off x="5616674" y="5202523"/>
          <a:ext cx="656227" cy="544783"/>
        </p:xfrm>
        <a:graphic>
          <a:graphicData uri="http://schemas.openxmlformats.org/presentationml/2006/ole">
            <mc:AlternateContent xmlns:mc="http://schemas.openxmlformats.org/markup-compatibility/2006">
              <mc:Choice xmlns:v="urn:schemas-microsoft-com:vml" Requires="v">
                <p:oleObj spid="_x0000_s1443" r:id="rId5" imgW="726411" imgH="587645" progId="ChemDraw.Document.6.0">
                  <p:embed/>
                </p:oleObj>
              </mc:Choice>
              <mc:Fallback>
                <p:oleObj r:id="rId5" imgW="726411" imgH="587645" progId="ChemDraw.Document.6.0">
                  <p:embed/>
                  <p:pic>
                    <p:nvPicPr>
                      <p:cNvPr id="0" name="オブジェクト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16674" y="5202523"/>
                        <a:ext cx="656227" cy="544783"/>
                      </a:xfrm>
                      <a:prstGeom prst="rect">
                        <a:avLst/>
                      </a:prstGeom>
                      <a:noFill/>
                      <a:ln>
                        <a:noFill/>
                      </a:ln>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3383805398"/>
              </p:ext>
            </p:extLst>
          </p:nvPr>
        </p:nvGraphicFramePr>
        <p:xfrm>
          <a:off x="5605933" y="6678687"/>
          <a:ext cx="766825" cy="636397"/>
        </p:xfrm>
        <a:graphic>
          <a:graphicData uri="http://schemas.openxmlformats.org/presentationml/2006/ole">
            <mc:AlternateContent xmlns:mc="http://schemas.openxmlformats.org/markup-compatibility/2006">
              <mc:Choice xmlns:v="urn:schemas-microsoft-com:vml" Requires="v">
                <p:oleObj spid="_x0000_s1444" r:id="rId7" imgW="726681" imgH="587915" progId="ChemDraw.Document.6.0">
                  <p:embed/>
                </p:oleObj>
              </mc:Choice>
              <mc:Fallback>
                <p:oleObj r:id="rId7" imgW="726681" imgH="587915" progId="ChemDraw.Document.6.0">
                  <p:embed/>
                  <p:pic>
                    <p:nvPicPr>
                      <p:cNvPr id="0" name="オブジェクト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5933" y="6678687"/>
                        <a:ext cx="766825" cy="636397"/>
                      </a:xfrm>
                      <a:prstGeom prst="rect">
                        <a:avLst/>
                      </a:prstGeom>
                      <a:noFill/>
                      <a:ln>
                        <a:noFill/>
                      </a:ln>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3433297539"/>
              </p:ext>
            </p:extLst>
          </p:nvPr>
        </p:nvGraphicFramePr>
        <p:xfrm>
          <a:off x="5580670" y="8910935"/>
          <a:ext cx="900100" cy="482330"/>
        </p:xfrm>
        <a:graphic>
          <a:graphicData uri="http://schemas.openxmlformats.org/presentationml/2006/ole">
            <mc:AlternateContent xmlns:mc="http://schemas.openxmlformats.org/markup-compatibility/2006">
              <mc:Choice xmlns:v="urn:schemas-microsoft-com:vml" Requires="v">
                <p:oleObj spid="_x0000_s1445" r:id="rId9" imgW="921578" imgH="485880" progId="ChemDraw.Document.6.0">
                  <p:embed/>
                </p:oleObj>
              </mc:Choice>
              <mc:Fallback>
                <p:oleObj r:id="rId9" imgW="921578" imgH="485880" progId="ChemDraw.Document.6.0">
                  <p:embed/>
                  <p:pic>
                    <p:nvPicPr>
                      <p:cNvPr id="0" name="オブジェクト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0670" y="8910935"/>
                        <a:ext cx="900100" cy="482330"/>
                      </a:xfrm>
                      <a:prstGeom prst="rect">
                        <a:avLst/>
                      </a:prstGeom>
                      <a:noFill/>
                      <a:ln>
                        <a:noFill/>
                      </a:ln>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3410934713"/>
              </p:ext>
            </p:extLst>
          </p:nvPr>
        </p:nvGraphicFramePr>
        <p:xfrm>
          <a:off x="5616674" y="4050395"/>
          <a:ext cx="679111" cy="396044"/>
        </p:xfrm>
        <a:graphic>
          <a:graphicData uri="http://schemas.openxmlformats.org/presentationml/2006/ole">
            <mc:AlternateContent xmlns:mc="http://schemas.openxmlformats.org/markup-compatibility/2006">
              <mc:Choice xmlns:v="urn:schemas-microsoft-com:vml" Requires="v">
                <p:oleObj spid="_x0000_s1446" r:id="rId11" imgW="924547" imgH="562002" progId="ChemDraw.Document.6.0">
                  <p:embed/>
                </p:oleObj>
              </mc:Choice>
              <mc:Fallback>
                <p:oleObj r:id="rId11" imgW="924547" imgH="562002" progId="ChemDraw.Document.6.0">
                  <p:embed/>
                  <p:pic>
                    <p:nvPicPr>
                      <p:cNvPr id="0" name="オブジェクト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16674" y="4050395"/>
                        <a:ext cx="679111" cy="396044"/>
                      </a:xfrm>
                      <a:prstGeom prst="rect">
                        <a:avLst/>
                      </a:prstGeom>
                      <a:noFill/>
                      <a:ln>
                        <a:noFill/>
                      </a:ln>
                    </p:spPr>
                  </p:pic>
                </p:oleObj>
              </mc:Fallback>
            </mc:AlternateContent>
          </a:graphicData>
        </a:graphic>
      </p:graphicFrame>
      <p:sp>
        <p:nvSpPr>
          <p:cNvPr id="15" name="テキスト ボックス 9"/>
          <p:cNvSpPr txBox="1">
            <a:spLocks noChangeArrowheads="1"/>
          </p:cNvSpPr>
          <p:nvPr/>
        </p:nvSpPr>
        <p:spPr bwMode="auto">
          <a:xfrm>
            <a:off x="3373438" y="9962026"/>
            <a:ext cx="304800" cy="29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a:t>３</a:t>
            </a:r>
          </a:p>
        </p:txBody>
      </p:sp>
      <p:sp>
        <p:nvSpPr>
          <p:cNvPr id="2" name="大かっこ 1"/>
          <p:cNvSpPr/>
          <p:nvPr/>
        </p:nvSpPr>
        <p:spPr>
          <a:xfrm>
            <a:off x="1080170" y="723169"/>
            <a:ext cx="1738325" cy="338894"/>
          </a:xfrm>
          <a:prstGeom prst="bracketPair">
            <a:avLst/>
          </a:prstGeom>
          <a:noFill/>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四角形吹き出し 13"/>
          <p:cNvSpPr/>
          <p:nvPr/>
        </p:nvSpPr>
        <p:spPr>
          <a:xfrm>
            <a:off x="-1681794" y="1422103"/>
            <a:ext cx="1440160" cy="437956"/>
          </a:xfrm>
          <a:prstGeom prst="wedgeRectCallout">
            <a:avLst>
              <a:gd name="adj1" fmla="val 60885"/>
              <a:gd name="adj2" fmla="val -18971"/>
            </a:avLst>
          </a:prstGeom>
          <a:ln w="9525"/>
        </p:spPr>
        <p:style>
          <a:lnRef idx="2">
            <a:schemeClr val="accent6"/>
          </a:lnRef>
          <a:fillRef idx="1">
            <a:schemeClr val="lt1"/>
          </a:fillRef>
          <a:effectRef idx="0">
            <a:schemeClr val="accent6"/>
          </a:effectRef>
          <a:fontRef idx="minor">
            <a:schemeClr val="dk1"/>
          </a:fontRef>
        </p:style>
        <p:txBody>
          <a:bodyPr rtlCol="0" anchor="t"/>
          <a:lstStyle/>
          <a:p>
            <a:r>
              <a:rPr lang="ja-JP" altLang="en-US" sz="1050" dirty="0" smtClean="0">
                <a:solidFill>
                  <a:schemeClr val="tx1"/>
                </a:solidFill>
                <a:latin typeface="+mn-ea"/>
              </a:rPr>
              <a:t>改行位置を整え読みやすくしました。</a:t>
            </a:r>
            <a:endParaRPr lang="en-US" altLang="ja-JP" sz="1050" dirty="0" smtClean="0">
              <a:solidFill>
                <a:schemeClr val="tx1"/>
              </a:solidFill>
              <a:latin typeface="+mn-ea"/>
            </a:endParaRPr>
          </a:p>
          <a:p>
            <a:endParaRPr lang="en-US" altLang="ja-JP" sz="1050" dirty="0">
              <a:solidFill>
                <a:schemeClr val="tx1"/>
              </a:solidFill>
              <a:latin typeface="+mn-ea"/>
            </a:endParaRPr>
          </a:p>
          <a:p>
            <a:endParaRPr lang="ja-JP" altLang="en-US" sz="1050" dirty="0">
              <a:solidFill>
                <a:schemeClr val="tx1"/>
              </a:solidFill>
              <a:latin typeface="+mn-ea"/>
            </a:endParaRPr>
          </a:p>
        </p:txBody>
      </p:sp>
    </p:spTree>
    <p:extLst>
      <p:ext uri="{BB962C8B-B14F-4D97-AF65-F5344CB8AC3E}">
        <p14:creationId xmlns:p14="http://schemas.microsoft.com/office/powerpoint/2010/main" val="237965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2"/>
          <p:cNvSpPr txBox="1">
            <a:spLocks/>
          </p:cNvSpPr>
          <p:nvPr/>
        </p:nvSpPr>
        <p:spPr>
          <a:xfrm>
            <a:off x="0" y="3612496"/>
            <a:ext cx="6751638" cy="6720543"/>
          </a:xfrm>
          <a:prstGeom prst="rect">
            <a:avLst/>
          </a:prstGeom>
        </p:spPr>
        <p:txBody>
          <a:bodyPr lIns="98746" tIns="49373" rIns="98746" bIns="49373"/>
          <a:lstStyle/>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marL="370298" indent="-370298" fontAlgn="auto">
              <a:spcBef>
                <a:spcPct val="20000"/>
              </a:spcBef>
              <a:spcAft>
                <a:spcPts val="0"/>
              </a:spcAft>
              <a:defRPr/>
            </a:pPr>
            <a:endParaRPr lang="en-US" altLang="ja-JP" sz="1700" b="1" dirty="0">
              <a:latin typeface="Arial" pitchFamily="34" charset="0"/>
            </a:endParaRPr>
          </a:p>
          <a:p>
            <a:pPr>
              <a:defRPr/>
            </a:pPr>
            <a:endParaRPr lang="en-US" altLang="ja-JP" sz="1300" dirty="0">
              <a:latin typeface="+mn-lt"/>
              <a:ea typeface="+mn-ea"/>
            </a:endParaRPr>
          </a:p>
          <a:p>
            <a:pPr>
              <a:defRPr/>
            </a:pPr>
            <a:endParaRPr lang="en-US" altLang="ja-JP" sz="1700" b="1" dirty="0">
              <a:latin typeface="+mn-lt"/>
              <a:ea typeface="+mn-ea"/>
            </a:endParaRPr>
          </a:p>
          <a:p>
            <a:pPr>
              <a:defRPr/>
            </a:pPr>
            <a:endParaRPr lang="ja-JP" altLang="en-US" sz="1500" dirty="0">
              <a:latin typeface="+mn-lt"/>
              <a:ea typeface="+mn-ea"/>
            </a:endParaRPr>
          </a:p>
        </p:txBody>
      </p:sp>
      <p:sp>
        <p:nvSpPr>
          <p:cNvPr id="4101" name="テキスト ボックス 16"/>
          <p:cNvSpPr txBox="1">
            <a:spLocks noChangeArrowheads="1"/>
          </p:cNvSpPr>
          <p:nvPr/>
        </p:nvSpPr>
        <p:spPr bwMode="auto">
          <a:xfrm>
            <a:off x="369892" y="2466219"/>
            <a:ext cx="6434914" cy="3934093"/>
          </a:xfrm>
          <a:prstGeom prst="rect">
            <a:avLst/>
          </a:prstGeom>
          <a:solidFill>
            <a:schemeClr val="bg1"/>
          </a:solidFill>
          <a:ln w="3175">
            <a:solidFill>
              <a:schemeClr val="tx1"/>
            </a:solidFill>
            <a:miter lim="800000"/>
            <a:headEnd/>
            <a:tailEnd/>
          </a:ln>
        </p:spPr>
        <p:txBody>
          <a:bodyPr wrap="square" lIns="98746" tIns="72000" rIns="98746" bIns="36000">
            <a:spAutoFit/>
          </a:bodyPr>
          <a:lstStyle/>
          <a:p>
            <a:pPr>
              <a:lnSpc>
                <a:spcPts val="1300"/>
              </a:lnSpc>
              <a:defRPr/>
            </a:pPr>
            <a:r>
              <a:rPr lang="ja-JP" altLang="en-US" sz="1100" dirty="0">
                <a:latin typeface="メイリオ" pitchFamily="50" charset="-128"/>
                <a:ea typeface="メイリオ" pitchFamily="50" charset="-128"/>
                <a:cs typeface="メイリオ" pitchFamily="50" charset="-128"/>
              </a:rPr>
              <a:t>対象物質を製造、または、取り扱う業務については、次の措置を講じてください。</a:t>
            </a:r>
            <a:endParaRPr lang="en-US" altLang="ja-JP" sz="1100" dirty="0">
              <a:latin typeface="メイリオ" pitchFamily="50" charset="-128"/>
              <a:ea typeface="メイリオ" pitchFamily="50" charset="-128"/>
              <a:cs typeface="メイリオ" pitchFamily="50" charset="-128"/>
            </a:endParaRPr>
          </a:p>
          <a:p>
            <a:pPr marL="180975" indent="-180975">
              <a:lnSpc>
                <a:spcPts val="1300"/>
              </a:lnSpc>
              <a:defRPr/>
            </a:pPr>
            <a:r>
              <a:rPr lang="ja-JP" altLang="en-US" sz="1100" dirty="0" smtClean="0">
                <a:latin typeface="メイリオ" pitchFamily="50" charset="-128"/>
                <a:ea typeface="メイリオ" pitchFamily="50" charset="-128"/>
                <a:cs typeface="メイリオ" pitchFamily="50" charset="-128"/>
              </a:rPr>
              <a:t>１ </a:t>
            </a:r>
            <a:r>
              <a:rPr lang="ja-JP" altLang="ja-JP" sz="1100" dirty="0">
                <a:latin typeface="メイリオ" pitchFamily="50" charset="-128"/>
                <a:ea typeface="メイリオ" pitchFamily="50" charset="-128"/>
                <a:cs typeface="メイリオ" pitchFamily="50" charset="-128"/>
              </a:rPr>
              <a:t>事業場における対象物質等の製造量、取扱量、作業の頻度、作業時間、作業</a:t>
            </a:r>
            <a:r>
              <a:rPr lang="ja-JP" altLang="ja-JP" sz="1100" dirty="0" smtClean="0">
                <a:latin typeface="メイリオ" pitchFamily="50" charset="-128"/>
                <a:ea typeface="メイリオ" pitchFamily="50" charset="-128"/>
                <a:cs typeface="メイリオ" pitchFamily="50" charset="-128"/>
              </a:rPr>
              <a:t>の</a:t>
            </a:r>
            <a:r>
              <a:rPr lang="ja-JP" altLang="en-US" sz="1100" dirty="0">
                <a:latin typeface="メイリオ" pitchFamily="50" charset="-128"/>
                <a:ea typeface="メイリオ" pitchFamily="50" charset="-128"/>
                <a:cs typeface="メイリオ" pitchFamily="50" charset="-128"/>
              </a:rPr>
              <a:t>態様</a:t>
            </a:r>
            <a:r>
              <a:rPr lang="ja-JP" altLang="en-US" sz="1100" dirty="0" smtClean="0">
                <a:latin typeface="メイリオ" pitchFamily="50" charset="-128"/>
                <a:ea typeface="メイリオ" pitchFamily="50" charset="-128"/>
                <a:cs typeface="メイリオ" pitchFamily="50" charset="-128"/>
              </a:rPr>
              <a:t>を</a:t>
            </a:r>
            <a:r>
              <a:rPr lang="ja-JP" altLang="en-US" sz="1100" dirty="0">
                <a:latin typeface="メイリオ" pitchFamily="50" charset="-128"/>
                <a:ea typeface="メイリオ" pitchFamily="50" charset="-128"/>
                <a:cs typeface="メイリオ" pitchFamily="50" charset="-128"/>
              </a:rPr>
              <a:t>考え</a:t>
            </a:r>
            <a:r>
              <a:rPr lang="ja-JP" altLang="en-US" sz="1100" dirty="0" smtClean="0">
                <a:latin typeface="メイリオ" pitchFamily="50" charset="-128"/>
                <a:ea typeface="メイリオ" pitchFamily="50" charset="-128"/>
                <a:cs typeface="メイリオ" pitchFamily="50" charset="-128"/>
              </a:rPr>
              <a:t>、</a:t>
            </a:r>
            <a:endParaRPr lang="en-US" altLang="ja-JP" sz="1100" dirty="0" smtClean="0">
              <a:latin typeface="メイリオ" pitchFamily="50" charset="-128"/>
              <a:ea typeface="メイリオ" pitchFamily="50" charset="-128"/>
              <a:cs typeface="メイリオ" pitchFamily="50" charset="-128"/>
            </a:endParaRPr>
          </a:p>
          <a:p>
            <a:pPr marL="180975">
              <a:lnSpc>
                <a:spcPts val="1300"/>
              </a:lnSpc>
              <a:defRPr/>
            </a:pPr>
            <a:r>
              <a:rPr lang="ja-JP" altLang="ja-JP" sz="1100" dirty="0" smtClean="0">
                <a:latin typeface="メイリオ" pitchFamily="50" charset="-128"/>
                <a:ea typeface="メイリオ" pitchFamily="50" charset="-128"/>
                <a:cs typeface="メイリオ" pitchFamily="50" charset="-128"/>
              </a:rPr>
              <a:t>必要</a:t>
            </a:r>
            <a:r>
              <a:rPr lang="ja-JP" altLang="ja-JP" sz="1100" dirty="0">
                <a:latin typeface="メイリオ" pitchFamily="50" charset="-128"/>
                <a:ea typeface="メイリオ" pitchFamily="50" charset="-128"/>
                <a:cs typeface="メイリオ" pitchFamily="50" charset="-128"/>
              </a:rPr>
              <a:t>に応じ、危険性</a:t>
            </a:r>
            <a:r>
              <a:rPr lang="ja-JP" altLang="en-US" sz="1100" dirty="0">
                <a:latin typeface="メイリオ" pitchFamily="50" charset="-128"/>
                <a:ea typeface="メイリオ" pitchFamily="50" charset="-128"/>
                <a:cs typeface="メイリオ" pitchFamily="50" charset="-128"/>
              </a:rPr>
              <a:t>や</a:t>
            </a:r>
            <a:r>
              <a:rPr lang="ja-JP" altLang="ja-JP" sz="1100" dirty="0">
                <a:latin typeface="メイリオ" pitchFamily="50" charset="-128"/>
                <a:ea typeface="メイリオ" pitchFamily="50" charset="-128"/>
                <a:cs typeface="メイリオ" pitchFamily="50" charset="-128"/>
              </a:rPr>
              <a:t>有害性</a:t>
            </a:r>
            <a:r>
              <a:rPr lang="ja-JP" altLang="en-US" sz="1100" dirty="0">
                <a:latin typeface="メイリオ" pitchFamily="50" charset="-128"/>
                <a:ea typeface="メイリオ" pitchFamily="50" charset="-128"/>
                <a:cs typeface="メイリオ" pitchFamily="50" charset="-128"/>
              </a:rPr>
              <a:t>を</a:t>
            </a:r>
            <a:r>
              <a:rPr lang="ja-JP" altLang="ja-JP" sz="1100" dirty="0">
                <a:latin typeface="メイリオ" pitchFamily="50" charset="-128"/>
                <a:ea typeface="メイリオ" pitchFamily="50" charset="-128"/>
                <a:cs typeface="メイリオ" pitchFamily="50" charset="-128"/>
              </a:rPr>
              <a:t>調査し、作業環境管理、作業管理</a:t>
            </a:r>
            <a:r>
              <a:rPr lang="ja-JP" altLang="en-US" sz="1100" dirty="0">
                <a:latin typeface="メイリオ" pitchFamily="50" charset="-128"/>
                <a:ea typeface="メイリオ" pitchFamily="50" charset="-128"/>
                <a:cs typeface="メイリオ" pitchFamily="50" charset="-128"/>
              </a:rPr>
              <a:t>を行ってください</a:t>
            </a:r>
            <a:r>
              <a:rPr lang="ja-JP" altLang="ja-JP" sz="1100" dirty="0">
                <a:latin typeface="メイリオ" pitchFamily="50" charset="-128"/>
                <a:ea typeface="メイリオ" pitchFamily="50" charset="-128"/>
                <a:cs typeface="メイリオ" pitchFamily="50" charset="-128"/>
              </a:rPr>
              <a:t>。</a:t>
            </a:r>
          </a:p>
          <a:p>
            <a:pPr marL="180975">
              <a:lnSpc>
                <a:spcPts val="1300"/>
              </a:lnSpc>
              <a:defRPr/>
            </a:pPr>
            <a:r>
              <a:rPr lang="ja-JP" altLang="en-US" sz="1100" b="1"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作業環境管理</a:t>
            </a:r>
          </a:p>
          <a:p>
            <a:pPr marL="180975" indent="180975">
              <a:lnSpc>
                <a:spcPts val="1300"/>
              </a:lnSpc>
              <a:defRPr/>
            </a:pPr>
            <a:r>
              <a:rPr lang="ja-JP" altLang="ja-JP" sz="1100" dirty="0">
                <a:latin typeface="メイリオ" pitchFamily="50" charset="-128"/>
                <a:ea typeface="メイリオ" pitchFamily="50" charset="-128"/>
                <a:cs typeface="メイリオ" pitchFamily="50" charset="-128"/>
              </a:rPr>
              <a:t>①</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使用条件</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の変更</a:t>
            </a:r>
            <a:r>
              <a:rPr lang="ja-JP" altLang="en-US"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②</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作業工程の改善</a:t>
            </a:r>
            <a:r>
              <a:rPr lang="ja-JP" altLang="en-US"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③</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設備の密閉化</a:t>
            </a:r>
            <a:r>
              <a:rPr lang="ja-JP" altLang="en-US" sz="1100" dirty="0">
                <a:latin typeface="メイリオ" pitchFamily="50" charset="-128"/>
                <a:ea typeface="メイリオ" pitchFamily="50" charset="-128"/>
                <a:cs typeface="メイリオ" pitchFamily="50" charset="-128"/>
              </a:rPr>
              <a:t>　</a:t>
            </a:r>
            <a:r>
              <a:rPr lang="ja-JP" altLang="ja-JP" sz="1100" dirty="0" smtClean="0">
                <a:latin typeface="メイリオ" pitchFamily="50" charset="-128"/>
                <a:ea typeface="メイリオ" pitchFamily="50" charset="-128"/>
                <a:cs typeface="メイリオ" pitchFamily="50" charset="-128"/>
              </a:rPr>
              <a:t>④</a:t>
            </a:r>
            <a:r>
              <a:rPr lang="en-US" altLang="ja-JP" sz="1100" dirty="0" smtClean="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局所排気装置</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の設置</a:t>
            </a:r>
          </a:p>
          <a:p>
            <a:pPr marL="180975">
              <a:lnSpc>
                <a:spcPts val="1300"/>
              </a:lnSpc>
              <a:defRPr/>
            </a:pPr>
            <a:r>
              <a:rPr lang="ja-JP" altLang="en-US" sz="1100" b="1"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作業管理</a:t>
            </a:r>
          </a:p>
          <a:p>
            <a:pPr marL="361950">
              <a:lnSpc>
                <a:spcPts val="1300"/>
              </a:lnSpc>
              <a:defRPr/>
            </a:pPr>
            <a:r>
              <a:rPr lang="ja-JP" altLang="ja-JP" sz="1100" dirty="0">
                <a:latin typeface="メイリオ" pitchFamily="50" charset="-128"/>
                <a:ea typeface="メイリオ" pitchFamily="50" charset="-128"/>
                <a:cs typeface="メイリオ" pitchFamily="50" charset="-128"/>
              </a:rPr>
              <a:t>①</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作業を指揮する者の選任</a:t>
            </a:r>
          </a:p>
          <a:p>
            <a:pPr marL="361950">
              <a:lnSpc>
                <a:spcPts val="1300"/>
              </a:lnSpc>
              <a:defRPr/>
            </a:pPr>
            <a:r>
              <a:rPr lang="ja-JP" altLang="ja-JP" sz="1100" dirty="0">
                <a:latin typeface="メイリオ" pitchFamily="50" charset="-128"/>
                <a:ea typeface="メイリオ" pitchFamily="50" charset="-128"/>
                <a:cs typeface="メイリオ" pitchFamily="50" charset="-128"/>
              </a:rPr>
              <a:t>②</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労働者が対象物質にばく</a:t>
            </a:r>
            <a:r>
              <a:rPr lang="ja-JP" altLang="ja-JP" sz="1100" dirty="0" err="1">
                <a:latin typeface="メイリオ" pitchFamily="50" charset="-128"/>
                <a:ea typeface="メイリオ" pitchFamily="50" charset="-128"/>
                <a:cs typeface="メイリオ" pitchFamily="50" charset="-128"/>
              </a:rPr>
              <a:t>露</a:t>
            </a:r>
            <a:r>
              <a:rPr lang="ja-JP" altLang="en-US" sz="1100" dirty="0" err="1">
                <a:latin typeface="メイリオ" pitchFamily="50" charset="-128"/>
                <a:ea typeface="メイリオ" pitchFamily="50" charset="-128"/>
                <a:cs typeface="メイリオ" pitchFamily="50" charset="-128"/>
              </a:rPr>
              <a:t>し</a:t>
            </a:r>
            <a:r>
              <a:rPr lang="ja-JP" altLang="ja-JP" sz="1100" dirty="0" err="1">
                <a:latin typeface="メイリオ" pitchFamily="50" charset="-128"/>
                <a:ea typeface="メイリオ" pitchFamily="50" charset="-128"/>
                <a:cs typeface="メイリオ" pitchFamily="50" charset="-128"/>
              </a:rPr>
              <a:t>ない</a:t>
            </a:r>
            <a:r>
              <a:rPr lang="ja-JP" altLang="ja-JP" sz="1100" dirty="0">
                <a:latin typeface="メイリオ" pitchFamily="50" charset="-128"/>
                <a:ea typeface="メイリオ" pitchFamily="50" charset="-128"/>
                <a:cs typeface="メイリオ" pitchFamily="50" charset="-128"/>
              </a:rPr>
              <a:t>ような作業位置、作業姿勢</a:t>
            </a: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作業方法の選択</a:t>
            </a:r>
          </a:p>
          <a:p>
            <a:pPr marL="361950">
              <a:lnSpc>
                <a:spcPts val="1300"/>
              </a:lnSpc>
              <a:defRPr/>
            </a:pPr>
            <a:r>
              <a:rPr lang="ja-JP" altLang="ja-JP" sz="1100" dirty="0">
                <a:latin typeface="メイリオ" pitchFamily="50" charset="-128"/>
                <a:ea typeface="メイリオ" pitchFamily="50" charset="-128"/>
                <a:cs typeface="メイリオ" pitchFamily="50" charset="-128"/>
              </a:rPr>
              <a:t>③</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呼吸用保護具、不浸透性の保護衣、保護手袋</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保護具の使用</a:t>
            </a:r>
          </a:p>
          <a:p>
            <a:pPr marL="361950">
              <a:lnSpc>
                <a:spcPts val="1300"/>
              </a:lnSpc>
              <a:defRPr/>
            </a:pPr>
            <a:r>
              <a:rPr lang="ja-JP" altLang="ja-JP" sz="1100" dirty="0">
                <a:latin typeface="メイリオ" pitchFamily="50" charset="-128"/>
                <a:ea typeface="メイリオ" pitchFamily="50" charset="-128"/>
                <a:cs typeface="メイリオ" pitchFamily="50" charset="-128"/>
              </a:rPr>
              <a:t>④</a:t>
            </a:r>
            <a:r>
              <a:rPr lang="en-US" altLang="ja-JP" sz="1100" dirty="0">
                <a:latin typeface="メイリオ" pitchFamily="50" charset="-128"/>
                <a:ea typeface="メイリオ" pitchFamily="50" charset="-128"/>
                <a:cs typeface="メイリオ" pitchFamily="50" charset="-128"/>
              </a:rPr>
              <a:t> </a:t>
            </a:r>
            <a:r>
              <a:rPr lang="ja-JP" altLang="ja-JP" sz="1100" dirty="0">
                <a:latin typeface="メイリオ" pitchFamily="50" charset="-128"/>
                <a:ea typeface="メイリオ" pitchFamily="50" charset="-128"/>
                <a:cs typeface="メイリオ" pitchFamily="50" charset="-128"/>
              </a:rPr>
              <a:t>対象物質にばく</a:t>
            </a:r>
            <a:r>
              <a:rPr lang="ja-JP" altLang="ja-JP" sz="1100" dirty="0" err="1">
                <a:latin typeface="メイリオ" pitchFamily="50" charset="-128"/>
                <a:ea typeface="メイリオ" pitchFamily="50" charset="-128"/>
                <a:cs typeface="メイリオ" pitchFamily="50" charset="-128"/>
              </a:rPr>
              <a:t>露される</a:t>
            </a:r>
            <a:r>
              <a:rPr lang="ja-JP" altLang="ja-JP" sz="1100" dirty="0">
                <a:latin typeface="メイリオ" pitchFamily="50" charset="-128"/>
                <a:ea typeface="メイリオ" pitchFamily="50" charset="-128"/>
                <a:cs typeface="メイリオ" pitchFamily="50" charset="-128"/>
              </a:rPr>
              <a:t>時間の短縮</a:t>
            </a:r>
            <a:endParaRPr lang="en-US" altLang="ja-JP" sz="1100" dirty="0">
              <a:latin typeface="メイリオ" pitchFamily="50" charset="-128"/>
              <a:ea typeface="メイリオ" pitchFamily="50" charset="-128"/>
              <a:cs typeface="メイリオ" pitchFamily="50" charset="-128"/>
            </a:endParaRPr>
          </a:p>
          <a:p>
            <a:pPr>
              <a:lnSpc>
                <a:spcPts val="1300"/>
              </a:lnSpc>
              <a:defRPr/>
            </a:pPr>
            <a:r>
              <a:rPr lang="ja-JP" altLang="en-US" sz="1100" dirty="0" smtClean="0">
                <a:latin typeface="メイリオ" pitchFamily="50" charset="-128"/>
                <a:ea typeface="メイリオ" pitchFamily="50" charset="-128"/>
                <a:cs typeface="メイリオ" pitchFamily="50" charset="-128"/>
              </a:rPr>
              <a:t>２ </a:t>
            </a:r>
            <a:r>
              <a:rPr lang="ja-JP" altLang="ja-JP" sz="1100" dirty="0">
                <a:latin typeface="メイリオ" pitchFamily="50" charset="-128"/>
                <a:ea typeface="メイリオ" pitchFamily="50" charset="-128"/>
                <a:cs typeface="メイリオ" pitchFamily="50" charset="-128"/>
              </a:rPr>
              <a:t>上記</a:t>
            </a:r>
            <a:r>
              <a:rPr lang="ja-JP" altLang="en-US" sz="1100" dirty="0">
                <a:latin typeface="メイリオ" pitchFamily="50" charset="-128"/>
                <a:ea typeface="メイリオ" pitchFamily="50" charset="-128"/>
                <a:cs typeface="メイリオ" pitchFamily="50" charset="-128"/>
              </a:rPr>
              <a:t>１</a:t>
            </a:r>
            <a:r>
              <a:rPr lang="ja-JP" altLang="ja-JP" sz="1100" dirty="0">
                <a:latin typeface="メイリオ" pitchFamily="50" charset="-128"/>
                <a:ea typeface="メイリオ" pitchFamily="50" charset="-128"/>
                <a:cs typeface="メイリオ" pitchFamily="50" charset="-128"/>
              </a:rPr>
              <a:t>に</a:t>
            </a:r>
            <a:r>
              <a:rPr lang="ja-JP" altLang="ja-JP" sz="1100" dirty="0" smtClean="0">
                <a:latin typeface="メイリオ" pitchFamily="50" charset="-128"/>
                <a:ea typeface="メイリオ" pitchFamily="50" charset="-128"/>
                <a:cs typeface="メイリオ" pitchFamily="50" charset="-128"/>
              </a:rPr>
              <a:t>より</a:t>
            </a:r>
            <a:r>
              <a:rPr lang="ja-JP" altLang="en-US" sz="1100" dirty="0" smtClean="0">
                <a:solidFill>
                  <a:srgbClr val="FF0000"/>
                </a:solidFill>
                <a:latin typeface="メイリオ" pitchFamily="50" charset="-128"/>
                <a:ea typeface="メイリオ" pitchFamily="50" charset="-128"/>
                <a:cs typeface="メイリオ" pitchFamily="50" charset="-128"/>
              </a:rPr>
              <a:t>、</a:t>
            </a:r>
            <a:r>
              <a:rPr lang="ja-JP" altLang="ja-JP" sz="1100" dirty="0" smtClean="0">
                <a:latin typeface="メイリオ" pitchFamily="50" charset="-128"/>
                <a:ea typeface="メイリオ" pitchFamily="50" charset="-128"/>
                <a:cs typeface="メイリオ" pitchFamily="50" charset="-128"/>
              </a:rPr>
              <a:t>ばく</a:t>
            </a:r>
            <a:r>
              <a:rPr lang="ja-JP" altLang="ja-JP" sz="1100" dirty="0">
                <a:latin typeface="メイリオ" pitchFamily="50" charset="-128"/>
                <a:ea typeface="メイリオ" pitchFamily="50" charset="-128"/>
                <a:cs typeface="メイリオ" pitchFamily="50" charset="-128"/>
              </a:rPr>
              <a:t>露を低減するための</a:t>
            </a:r>
            <a:r>
              <a:rPr lang="ja-JP" altLang="en-US" sz="1100" dirty="0">
                <a:latin typeface="メイリオ" pitchFamily="50" charset="-128"/>
                <a:ea typeface="メイリオ" pitchFamily="50" charset="-128"/>
                <a:cs typeface="メイリオ" pitchFamily="50" charset="-128"/>
              </a:rPr>
              <a:t>装置を設置した場合</a:t>
            </a:r>
            <a:r>
              <a:rPr lang="ja-JP" altLang="ja-JP" sz="1100" dirty="0">
                <a:latin typeface="メイリオ" pitchFamily="50" charset="-128"/>
                <a:ea typeface="メイリオ" pitchFamily="50" charset="-128"/>
                <a:cs typeface="メイリオ" pitchFamily="50" charset="-128"/>
              </a:rPr>
              <a:t>、</a:t>
            </a:r>
            <a:r>
              <a:rPr lang="ja-JP" altLang="en-US" sz="1100" dirty="0">
                <a:latin typeface="メイリオ" pitchFamily="50" charset="-128"/>
                <a:ea typeface="メイリオ" pitchFamily="50" charset="-128"/>
                <a:cs typeface="メイリオ" pitchFamily="50" charset="-128"/>
              </a:rPr>
              <a:t>次のような</a:t>
            </a:r>
            <a:r>
              <a:rPr lang="ja-JP" altLang="ja-JP" sz="1100" dirty="0">
                <a:latin typeface="メイリオ" pitchFamily="50" charset="-128"/>
                <a:ea typeface="メイリオ" pitchFamily="50" charset="-128"/>
                <a:cs typeface="メイリオ" pitchFamily="50" charset="-128"/>
              </a:rPr>
              <a:t>管理を</a:t>
            </a:r>
            <a:r>
              <a:rPr lang="ja-JP" altLang="en-US" sz="1100" dirty="0">
                <a:latin typeface="メイリオ" pitchFamily="50" charset="-128"/>
                <a:ea typeface="メイリオ" pitchFamily="50" charset="-128"/>
                <a:cs typeface="メイリオ" pitchFamily="50" charset="-128"/>
              </a:rPr>
              <a:t>行ってください。</a:t>
            </a:r>
            <a:endParaRPr lang="en-US" altLang="ja-JP" sz="1100" strike="dblStrike" dirty="0">
              <a:latin typeface="メイリオ" pitchFamily="50" charset="-128"/>
              <a:ea typeface="メイリオ" pitchFamily="50" charset="-128"/>
              <a:cs typeface="メイリオ" pitchFamily="50" charset="-128"/>
            </a:endParaRPr>
          </a:p>
          <a:p>
            <a:pPr marL="266700" indent="-85725">
              <a:lnSpc>
                <a:spcPts val="1300"/>
              </a:lnSpc>
              <a:defRPr/>
            </a:pP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局所排気装置</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は、作業が行われている間、適正に稼働させること</a:t>
            </a:r>
          </a:p>
          <a:p>
            <a:pPr marL="180975">
              <a:lnSpc>
                <a:spcPts val="1300"/>
              </a:lnSpc>
              <a:defRPr/>
            </a:pP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局所排気装置</a:t>
            </a:r>
            <a:r>
              <a:rPr lang="ja-JP" altLang="en-US" sz="1100" dirty="0">
                <a:latin typeface="メイリオ" pitchFamily="50" charset="-128"/>
                <a:ea typeface="メイリオ" pitchFamily="50" charset="-128"/>
                <a:cs typeface="メイリオ" pitchFamily="50" charset="-128"/>
              </a:rPr>
              <a:t>などは</a:t>
            </a:r>
            <a:r>
              <a:rPr lang="ja-JP" altLang="ja-JP" sz="1100" dirty="0">
                <a:latin typeface="メイリオ" pitchFamily="50" charset="-128"/>
                <a:ea typeface="メイリオ" pitchFamily="50" charset="-128"/>
                <a:cs typeface="メイリオ" pitchFamily="50" charset="-128"/>
              </a:rPr>
              <a:t>、定期的に保守点検を行うこと</a:t>
            </a:r>
          </a:p>
          <a:p>
            <a:pPr marL="361950" indent="-180975">
              <a:lnSpc>
                <a:spcPts val="1300"/>
              </a:lnSpc>
              <a:defRPr/>
            </a:pP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対象物質を作業場外へ排出する場合は、</a:t>
            </a:r>
            <a:r>
              <a:rPr lang="ja-JP" altLang="en-US" sz="1100" dirty="0">
                <a:latin typeface="メイリオ" pitchFamily="50" charset="-128"/>
                <a:ea typeface="メイリオ" pitchFamily="50" charset="-128"/>
                <a:cs typeface="メイリオ" pitchFamily="50" charset="-128"/>
              </a:rPr>
              <a:t>その</a:t>
            </a:r>
            <a:r>
              <a:rPr lang="ja-JP" altLang="ja-JP" sz="1100" dirty="0">
                <a:latin typeface="メイリオ" pitchFamily="50" charset="-128"/>
                <a:ea typeface="メイリオ" pitchFamily="50" charset="-128"/>
                <a:cs typeface="メイリオ" pitchFamily="50" charset="-128"/>
              </a:rPr>
              <a:t>物質を含有する排気、排液による事業場の</a:t>
            </a:r>
            <a:r>
              <a:rPr lang="ja-JP" altLang="ja-JP" sz="1100" dirty="0" smtClean="0">
                <a:latin typeface="メイリオ" pitchFamily="50" charset="-128"/>
                <a:ea typeface="メイリオ" pitchFamily="50" charset="-128"/>
                <a:cs typeface="メイリオ" pitchFamily="50" charset="-128"/>
              </a:rPr>
              <a:t>汚染</a:t>
            </a:r>
            <a:r>
              <a:rPr lang="ja-JP" altLang="en-US" sz="1100" dirty="0" smtClean="0">
                <a:latin typeface="メイリオ" pitchFamily="50" charset="-128"/>
                <a:ea typeface="メイリオ" pitchFamily="50" charset="-128"/>
                <a:cs typeface="メイリオ" pitchFamily="50" charset="-128"/>
              </a:rPr>
              <a:t>を</a:t>
            </a:r>
            <a:endParaRPr lang="en-US" altLang="ja-JP" sz="1100" dirty="0">
              <a:latin typeface="メイリオ" pitchFamily="50" charset="-128"/>
              <a:ea typeface="メイリオ" pitchFamily="50" charset="-128"/>
              <a:cs typeface="メイリオ" pitchFamily="50" charset="-128"/>
            </a:endParaRPr>
          </a:p>
          <a:p>
            <a:pPr marL="361950" indent="-180975">
              <a:lnSpc>
                <a:spcPts val="1300"/>
              </a:lnSpc>
              <a:defRPr/>
            </a:pPr>
            <a:r>
              <a:rPr lang="en-US" altLang="ja-JP" sz="1100" dirty="0" smtClean="0">
                <a:latin typeface="メイリオ" pitchFamily="50" charset="-128"/>
                <a:ea typeface="メイリオ" pitchFamily="50" charset="-128"/>
                <a:cs typeface="メイリオ" pitchFamily="50" charset="-128"/>
              </a:rPr>
              <a:t>   </a:t>
            </a:r>
            <a:r>
              <a:rPr lang="ja-JP" altLang="ja-JP" sz="1100" dirty="0" smtClean="0">
                <a:latin typeface="メイリオ" pitchFamily="50" charset="-128"/>
                <a:ea typeface="メイリオ" pitchFamily="50" charset="-128"/>
                <a:cs typeface="メイリオ" pitchFamily="50" charset="-128"/>
              </a:rPr>
              <a:t>防止</a:t>
            </a:r>
            <a:r>
              <a:rPr lang="ja-JP" altLang="en-US" sz="1100" dirty="0">
                <a:latin typeface="メイリオ" pitchFamily="50" charset="-128"/>
                <a:ea typeface="メイリオ" pitchFamily="50" charset="-128"/>
                <a:cs typeface="メイリオ" pitchFamily="50" charset="-128"/>
              </a:rPr>
              <a:t>する</a:t>
            </a:r>
            <a:r>
              <a:rPr lang="ja-JP" altLang="ja-JP" sz="1100" dirty="0">
                <a:latin typeface="メイリオ" pitchFamily="50" charset="-128"/>
                <a:ea typeface="メイリオ" pitchFamily="50" charset="-128"/>
                <a:cs typeface="メイリオ" pitchFamily="50" charset="-128"/>
              </a:rPr>
              <a:t>こと</a:t>
            </a:r>
            <a:endParaRPr lang="en-US" altLang="ja-JP" sz="1100" dirty="0">
              <a:latin typeface="メイリオ" pitchFamily="50" charset="-128"/>
              <a:ea typeface="メイリオ" pitchFamily="50" charset="-128"/>
              <a:cs typeface="メイリオ" pitchFamily="50" charset="-128"/>
            </a:endParaRPr>
          </a:p>
          <a:p>
            <a:pPr marL="180975" indent="-180975">
              <a:lnSpc>
                <a:spcPts val="1300"/>
              </a:lnSpc>
              <a:defRPr/>
            </a:pPr>
            <a:r>
              <a:rPr lang="ja-JP" altLang="en-US" sz="1100" dirty="0" smtClean="0">
                <a:latin typeface="メイリオ" pitchFamily="50" charset="-128"/>
                <a:ea typeface="メイリオ" pitchFamily="50" charset="-128"/>
                <a:cs typeface="メイリオ" pitchFamily="50" charset="-128"/>
              </a:rPr>
              <a:t>３ </a:t>
            </a:r>
            <a:r>
              <a:rPr lang="ja-JP" altLang="ja-JP" sz="1100" dirty="0">
                <a:latin typeface="メイリオ" pitchFamily="50" charset="-128"/>
                <a:ea typeface="メイリオ" pitchFamily="50" charset="-128"/>
                <a:cs typeface="メイリオ" pitchFamily="50" charset="-128"/>
              </a:rPr>
              <a:t>保護具については、同時に就業する労働者の人数分以上を備え付け、常</a:t>
            </a:r>
            <a:r>
              <a:rPr lang="ja-JP" altLang="en-US" sz="1100" dirty="0">
                <a:latin typeface="メイリオ" pitchFamily="50" charset="-128"/>
                <a:ea typeface="メイリオ" pitchFamily="50" charset="-128"/>
                <a:cs typeface="メイリオ" pitchFamily="50" charset="-128"/>
              </a:rPr>
              <a:t>に有効に機能するようにするとともに、</a:t>
            </a:r>
            <a:r>
              <a:rPr lang="ja-JP" altLang="ja-JP" sz="1100" dirty="0">
                <a:latin typeface="メイリオ" pitchFamily="50" charset="-128"/>
                <a:ea typeface="メイリオ" pitchFamily="50" charset="-128"/>
                <a:cs typeface="メイリオ" pitchFamily="50" charset="-128"/>
              </a:rPr>
              <a:t>清潔に</a:t>
            </a:r>
            <a:r>
              <a:rPr lang="ja-JP" altLang="en-US" sz="1100" dirty="0">
                <a:latin typeface="メイリオ" pitchFamily="50" charset="-128"/>
                <a:ea typeface="メイリオ" pitchFamily="50" charset="-128"/>
                <a:cs typeface="メイリオ" pitchFamily="50" charset="-128"/>
              </a:rPr>
              <a:t>してください。</a:t>
            </a:r>
            <a:r>
              <a:rPr lang="ja-JP" altLang="ja-JP" sz="1100" dirty="0">
                <a:latin typeface="メイリオ" pitchFamily="50" charset="-128"/>
                <a:ea typeface="メイリオ" pitchFamily="50" charset="-128"/>
                <a:cs typeface="メイリオ" pitchFamily="50" charset="-128"/>
              </a:rPr>
              <a:t>また、</a:t>
            </a:r>
            <a:r>
              <a:rPr lang="ja-JP" altLang="en-US" sz="1100" dirty="0">
                <a:latin typeface="メイリオ" pitchFamily="50" charset="-128"/>
                <a:ea typeface="メイリオ" pitchFamily="50" charset="-128"/>
                <a:cs typeface="メイリオ" pitchFamily="50" charset="-128"/>
              </a:rPr>
              <a:t>労働</a:t>
            </a:r>
            <a:r>
              <a:rPr lang="ja-JP" altLang="ja-JP" sz="1100" dirty="0">
                <a:latin typeface="メイリオ" pitchFamily="50" charset="-128"/>
                <a:ea typeface="メイリオ" pitchFamily="50" charset="-128"/>
                <a:cs typeface="メイリオ" pitchFamily="50" charset="-128"/>
              </a:rPr>
              <a:t>者に送気マスクを使用させたときは、清浄</a:t>
            </a:r>
            <a:r>
              <a:rPr lang="ja-JP" altLang="ja-JP" sz="1100" dirty="0" smtClean="0">
                <a:latin typeface="メイリオ" pitchFamily="50" charset="-128"/>
                <a:ea typeface="メイリオ" pitchFamily="50" charset="-128"/>
                <a:cs typeface="メイリオ" pitchFamily="50" charset="-128"/>
              </a:rPr>
              <a:t>な</a:t>
            </a:r>
            <a:endParaRPr lang="en-US" altLang="ja-JP" sz="1100" dirty="0" smtClean="0">
              <a:latin typeface="メイリオ" pitchFamily="50" charset="-128"/>
              <a:ea typeface="メイリオ" pitchFamily="50" charset="-128"/>
              <a:cs typeface="メイリオ" pitchFamily="50" charset="-128"/>
            </a:endParaRPr>
          </a:p>
          <a:p>
            <a:pPr marL="180975">
              <a:lnSpc>
                <a:spcPts val="1300"/>
              </a:lnSpc>
              <a:defRPr/>
            </a:pPr>
            <a:r>
              <a:rPr lang="ja-JP" altLang="ja-JP" sz="1100" dirty="0" smtClean="0">
                <a:latin typeface="メイリオ" pitchFamily="50" charset="-128"/>
                <a:ea typeface="メイリオ" pitchFamily="50" charset="-128"/>
                <a:cs typeface="メイリオ" pitchFamily="50" charset="-128"/>
              </a:rPr>
              <a:t>空気</a:t>
            </a:r>
            <a:r>
              <a:rPr lang="ja-JP" altLang="ja-JP" sz="1100" dirty="0">
                <a:latin typeface="メイリオ" pitchFamily="50" charset="-128"/>
                <a:ea typeface="メイリオ" pitchFamily="50" charset="-128"/>
                <a:cs typeface="メイリオ" pitchFamily="50" charset="-128"/>
              </a:rPr>
              <a:t>の取り入れが可能となるよう吸気口の位置を選定し、有害な空気を吸入しないように</a:t>
            </a:r>
            <a:r>
              <a:rPr lang="ja-JP" altLang="en-US" sz="1100" dirty="0">
                <a:latin typeface="メイリオ" pitchFamily="50" charset="-128"/>
                <a:ea typeface="メイリオ" pitchFamily="50" charset="-128"/>
                <a:cs typeface="メイリオ" pitchFamily="50" charset="-128"/>
              </a:rPr>
              <a:t>してください。</a:t>
            </a:r>
            <a:endParaRPr lang="en-US" altLang="ja-JP" sz="1100" dirty="0">
              <a:latin typeface="メイリオ" pitchFamily="50" charset="-128"/>
              <a:ea typeface="メイリオ" pitchFamily="50" charset="-128"/>
              <a:cs typeface="メイリオ" pitchFamily="50" charset="-128"/>
            </a:endParaRPr>
          </a:p>
          <a:p>
            <a:pPr>
              <a:lnSpc>
                <a:spcPts val="1300"/>
              </a:lnSpc>
              <a:defRPr/>
            </a:pPr>
            <a:r>
              <a:rPr lang="ja-JP" altLang="en-US" sz="1100" dirty="0" smtClean="0">
                <a:latin typeface="メイリオ" pitchFamily="50" charset="-128"/>
                <a:ea typeface="メイリオ" pitchFamily="50" charset="-128"/>
                <a:cs typeface="メイリオ" pitchFamily="50" charset="-128"/>
              </a:rPr>
              <a:t>４ </a:t>
            </a:r>
            <a:r>
              <a:rPr lang="ja-JP" altLang="ja-JP" sz="1100" dirty="0">
                <a:latin typeface="メイリオ" pitchFamily="50" charset="-128"/>
                <a:ea typeface="メイリオ" pitchFamily="50" charset="-128"/>
                <a:cs typeface="メイリオ" pitchFamily="50" charset="-128"/>
              </a:rPr>
              <a:t>次の基準を定め、</a:t>
            </a:r>
            <a:r>
              <a:rPr lang="ja-JP" altLang="en-US" sz="1100" dirty="0">
                <a:latin typeface="メイリオ" pitchFamily="50" charset="-128"/>
                <a:ea typeface="メイリオ" pitchFamily="50" charset="-128"/>
                <a:cs typeface="メイリオ" pitchFamily="50" charset="-128"/>
              </a:rPr>
              <a:t>それ</a:t>
            </a:r>
            <a:r>
              <a:rPr lang="ja-JP" altLang="ja-JP" sz="1100" dirty="0">
                <a:latin typeface="メイリオ" pitchFamily="50" charset="-128"/>
                <a:ea typeface="メイリオ" pitchFamily="50" charset="-128"/>
                <a:cs typeface="メイリオ" pitchFamily="50" charset="-128"/>
              </a:rPr>
              <a:t>に基づき作業</a:t>
            </a:r>
            <a:r>
              <a:rPr lang="ja-JP" altLang="en-US" sz="1100" dirty="0">
                <a:latin typeface="メイリオ" pitchFamily="50" charset="-128"/>
                <a:ea typeface="メイリオ" pitchFamily="50" charset="-128"/>
                <a:cs typeface="メイリオ" pitchFamily="50" charset="-128"/>
              </a:rPr>
              <a:t>を</a:t>
            </a:r>
            <a:r>
              <a:rPr lang="ja-JP" altLang="ja-JP" sz="1100" dirty="0">
                <a:latin typeface="メイリオ" pitchFamily="50" charset="-128"/>
                <a:ea typeface="メイリオ" pitchFamily="50" charset="-128"/>
                <a:cs typeface="メイリオ" pitchFamily="50" charset="-128"/>
              </a:rPr>
              <a:t>させ</a:t>
            </a:r>
            <a:r>
              <a:rPr lang="ja-JP" altLang="en-US" sz="1100" dirty="0">
                <a:latin typeface="メイリオ" pitchFamily="50" charset="-128"/>
                <a:ea typeface="メイリオ" pitchFamily="50" charset="-128"/>
                <a:cs typeface="メイリオ" pitchFamily="50" charset="-128"/>
              </a:rPr>
              <a:t>てください。</a:t>
            </a:r>
            <a:endParaRPr lang="ja-JP" altLang="ja-JP" sz="1100" strike="dblStrike" dirty="0">
              <a:latin typeface="メイリオ" pitchFamily="50" charset="-128"/>
              <a:ea typeface="メイリオ" pitchFamily="50" charset="-128"/>
              <a:cs typeface="メイリオ" pitchFamily="50" charset="-128"/>
            </a:endParaRPr>
          </a:p>
          <a:p>
            <a:pPr indent="180975">
              <a:lnSpc>
                <a:spcPts val="1300"/>
              </a:lnSpc>
              <a:defRPr/>
            </a:pP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設備、装置</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の操作、調整</a:t>
            </a:r>
            <a:r>
              <a:rPr lang="ja-JP" altLang="en-US" sz="1100" dirty="0">
                <a:latin typeface="メイリオ" pitchFamily="50" charset="-128"/>
                <a:ea typeface="メイリオ" pitchFamily="50" charset="-128"/>
                <a:cs typeface="メイリオ" pitchFamily="50" charset="-128"/>
              </a:rPr>
              <a:t>と</a:t>
            </a:r>
            <a:r>
              <a:rPr lang="ja-JP" altLang="ja-JP" sz="1100" dirty="0" smtClean="0">
                <a:latin typeface="メイリオ" pitchFamily="50" charset="-128"/>
                <a:ea typeface="メイリオ" pitchFamily="50" charset="-128"/>
                <a:cs typeface="メイリオ" pitchFamily="50" charset="-128"/>
              </a:rPr>
              <a:t>点検</a:t>
            </a:r>
            <a:r>
              <a:rPr lang="ja-JP" altLang="en-US" sz="1100" dirty="0" smtClean="0">
                <a:latin typeface="メイリオ" pitchFamily="50" charset="-128"/>
                <a:ea typeface="メイリオ" pitchFamily="50" charset="-128"/>
                <a:cs typeface="メイリオ" pitchFamily="50" charset="-128"/>
              </a:rPr>
              <a:t>　　　　　　</a:t>
            </a:r>
            <a:endParaRPr lang="en-US" altLang="ja-JP" sz="1100" dirty="0" smtClean="0">
              <a:latin typeface="メイリオ" pitchFamily="50" charset="-128"/>
              <a:ea typeface="メイリオ" pitchFamily="50" charset="-128"/>
              <a:cs typeface="メイリオ" pitchFamily="50" charset="-128"/>
            </a:endParaRPr>
          </a:p>
          <a:p>
            <a:pPr indent="180975">
              <a:lnSpc>
                <a:spcPts val="1300"/>
              </a:lnSpc>
              <a:defRPr/>
            </a:pP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異常な事態が発生した場合</a:t>
            </a:r>
            <a:r>
              <a:rPr lang="ja-JP" altLang="en-US" sz="1100" dirty="0">
                <a:latin typeface="メイリオ" pitchFamily="50" charset="-128"/>
                <a:ea typeface="メイリオ" pitchFamily="50" charset="-128"/>
                <a:cs typeface="メイリオ" pitchFamily="50" charset="-128"/>
              </a:rPr>
              <a:t>の</a:t>
            </a:r>
            <a:r>
              <a:rPr lang="ja-JP" altLang="ja-JP" sz="1100" dirty="0">
                <a:latin typeface="メイリオ" pitchFamily="50" charset="-128"/>
                <a:ea typeface="メイリオ" pitchFamily="50" charset="-128"/>
                <a:cs typeface="メイリオ" pitchFamily="50" charset="-128"/>
              </a:rPr>
              <a:t>応急措置</a:t>
            </a:r>
          </a:p>
          <a:p>
            <a:pPr indent="180975">
              <a:lnSpc>
                <a:spcPts val="1300"/>
              </a:lnSpc>
              <a:defRPr/>
            </a:pPr>
            <a:r>
              <a:rPr lang="ja-JP" altLang="en-US" sz="1100" dirty="0" smtClean="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保護具の使用</a:t>
            </a:r>
            <a:endParaRPr lang="en-US" altLang="ja-JP" b="1" dirty="0">
              <a:latin typeface="メイリオ" pitchFamily="50" charset="-128"/>
              <a:ea typeface="メイリオ" pitchFamily="50" charset="-128"/>
              <a:cs typeface="メイリオ" pitchFamily="50" charset="-128"/>
            </a:endParaRPr>
          </a:p>
        </p:txBody>
      </p:sp>
      <p:sp>
        <p:nvSpPr>
          <p:cNvPr id="4103" name="テキスト ボックス 13"/>
          <p:cNvSpPr txBox="1">
            <a:spLocks noChangeArrowheads="1"/>
          </p:cNvSpPr>
          <p:nvPr/>
        </p:nvSpPr>
        <p:spPr bwMode="auto">
          <a:xfrm>
            <a:off x="383068" y="852373"/>
            <a:ext cx="6625481" cy="1215400"/>
          </a:xfrm>
          <a:prstGeom prst="rect">
            <a:avLst/>
          </a:prstGeom>
          <a:noFill/>
          <a:ln w="9525">
            <a:noFill/>
          </a:ln>
          <a:effectLst/>
        </p:spPr>
        <p:txBody>
          <a:bodyPr wrap="square" lIns="98746" tIns="49373" rIns="98746" bIns="49373">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300"/>
              </a:lnSpc>
              <a:defRPr/>
            </a:pPr>
            <a:r>
              <a:rPr lang="ja-JP" altLang="en-US" sz="1100" dirty="0">
                <a:latin typeface="メイリオ" pitchFamily="50" charset="-128"/>
                <a:ea typeface="メイリオ" pitchFamily="50" charset="-128"/>
                <a:cs typeface="メイリオ" pitchFamily="50" charset="-128"/>
              </a:rPr>
              <a:t>労働者に</a:t>
            </a:r>
            <a:r>
              <a:rPr lang="ja-JP" altLang="en-US" sz="1100" dirty="0" smtClean="0">
                <a:latin typeface="メイリオ" pitchFamily="50" charset="-128"/>
                <a:ea typeface="メイリオ" pitchFamily="50" charset="-128"/>
                <a:cs typeface="メイリオ" pitchFamily="50" charset="-128"/>
              </a:rPr>
              <a:t>対象物質等を製造</a:t>
            </a:r>
            <a:r>
              <a:rPr lang="ja-JP" altLang="en-US" sz="1100" dirty="0">
                <a:latin typeface="メイリオ" pitchFamily="50" charset="-128"/>
                <a:ea typeface="メイリオ" pitchFamily="50" charset="-128"/>
                <a:cs typeface="メイリオ" pitchFamily="50" charset="-128"/>
              </a:rPr>
              <a:t>させる</a:t>
            </a:r>
            <a:r>
              <a:rPr lang="ja-JP" altLang="en-US" sz="1100" dirty="0" smtClean="0">
                <a:latin typeface="メイリオ" pitchFamily="50" charset="-128"/>
                <a:ea typeface="メイリオ" pitchFamily="50" charset="-128"/>
                <a:cs typeface="メイリオ" pitchFamily="50" charset="-128"/>
              </a:rPr>
              <a:t>、または、取り扱わせる事業者は、次の措置を講じる必要があります。</a:t>
            </a: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600"/>
              </a:lnSpc>
              <a:defRPr/>
            </a:pP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1300"/>
              </a:lnSpc>
              <a:defRPr/>
            </a:pPr>
            <a:r>
              <a:rPr lang="ja-JP" altLang="en-US" sz="1100" dirty="0" smtClean="0">
                <a:latin typeface="メイリオ" pitchFamily="50" charset="-128"/>
                <a:ea typeface="メイリオ" pitchFamily="50" charset="-128"/>
                <a:cs typeface="メイリオ" pitchFamily="50" charset="-128"/>
              </a:rPr>
              <a:t>１</a:t>
            </a:r>
            <a:r>
              <a:rPr lang="en-US" altLang="ja-JP" sz="1100" dirty="0" smtClean="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対象物質へのばく露を低減させるための措置</a:t>
            </a: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1300"/>
              </a:lnSpc>
              <a:defRPr/>
            </a:pPr>
            <a:r>
              <a:rPr lang="ja-JP" altLang="en-US" sz="1100" dirty="0" smtClean="0">
                <a:latin typeface="メイリオ" pitchFamily="50" charset="-128"/>
                <a:ea typeface="メイリオ" pitchFamily="50" charset="-128"/>
                <a:cs typeface="メイリオ" pitchFamily="50" charset="-128"/>
              </a:rPr>
              <a:t>２</a:t>
            </a:r>
            <a:r>
              <a:rPr lang="en-US" altLang="ja-JP" sz="1100" dirty="0" smtClean="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作業環境測定</a:t>
            </a: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1300"/>
              </a:lnSpc>
              <a:defRPr/>
            </a:pPr>
            <a:r>
              <a:rPr lang="ja-JP" altLang="en-US" sz="1100" dirty="0" smtClean="0">
                <a:latin typeface="メイリオ" pitchFamily="50" charset="-128"/>
                <a:ea typeface="メイリオ" pitchFamily="50" charset="-128"/>
                <a:cs typeface="メイリオ" pitchFamily="50" charset="-128"/>
              </a:rPr>
              <a:t>３</a:t>
            </a:r>
            <a:r>
              <a:rPr lang="en-US" altLang="ja-JP" sz="1100" dirty="0" smtClean="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労働衛生教育</a:t>
            </a: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1300"/>
              </a:lnSpc>
              <a:defRPr/>
            </a:pPr>
            <a:r>
              <a:rPr lang="ja-JP" altLang="en-US" sz="1100" dirty="0" smtClean="0">
                <a:latin typeface="メイリオ" pitchFamily="50" charset="-128"/>
                <a:ea typeface="メイリオ" pitchFamily="50" charset="-128"/>
                <a:cs typeface="メイリオ" pitchFamily="50" charset="-128"/>
              </a:rPr>
              <a:t>４</a:t>
            </a:r>
            <a:r>
              <a:rPr lang="en-US" altLang="ja-JP" sz="1100" dirty="0" smtClean="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労働者の把握</a:t>
            </a:r>
            <a:r>
              <a:rPr lang="ja-JP" altLang="en-US" sz="1100" dirty="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　　　　</a:t>
            </a:r>
            <a:endParaRPr lang="en-US" altLang="ja-JP" sz="1100" dirty="0" smtClean="0">
              <a:latin typeface="メイリオ" pitchFamily="50" charset="-128"/>
              <a:ea typeface="メイリオ" pitchFamily="50" charset="-128"/>
              <a:cs typeface="メイリオ" pitchFamily="50" charset="-128"/>
            </a:endParaRPr>
          </a:p>
          <a:p>
            <a:pPr indent="180975" eaLnBrk="1" hangingPunct="1">
              <a:lnSpc>
                <a:spcPts val="1300"/>
              </a:lnSpc>
              <a:defRPr/>
            </a:pPr>
            <a:r>
              <a:rPr lang="ja-JP" altLang="en-US" sz="1100" dirty="0" smtClean="0">
                <a:latin typeface="メイリオ" pitchFamily="50" charset="-128"/>
                <a:ea typeface="メイリオ" pitchFamily="50" charset="-128"/>
                <a:cs typeface="メイリオ" pitchFamily="50" charset="-128"/>
              </a:rPr>
              <a:t>５</a:t>
            </a:r>
            <a:r>
              <a:rPr lang="en-US" altLang="ja-JP" sz="1100" dirty="0" smtClean="0">
                <a:latin typeface="メイリオ" pitchFamily="50" charset="-128"/>
                <a:ea typeface="メイリオ" pitchFamily="50" charset="-128"/>
                <a:cs typeface="メイリオ" pitchFamily="50" charset="-128"/>
              </a:rPr>
              <a:t> </a:t>
            </a:r>
            <a:r>
              <a:rPr lang="ja-JP" altLang="en-US" sz="1100" dirty="0" smtClean="0">
                <a:latin typeface="メイリオ" pitchFamily="50" charset="-128"/>
                <a:ea typeface="メイリオ" pitchFamily="50" charset="-128"/>
                <a:cs typeface="メイリオ" pitchFamily="50" charset="-128"/>
              </a:rPr>
              <a:t>危険有害性等の表示、譲渡提供時の文書交付</a:t>
            </a:r>
          </a:p>
        </p:txBody>
      </p:sp>
      <p:sp>
        <p:nvSpPr>
          <p:cNvPr id="3" name="テキスト ボックス 9"/>
          <p:cNvSpPr txBox="1">
            <a:spLocks noChangeArrowheads="1"/>
          </p:cNvSpPr>
          <p:nvPr/>
        </p:nvSpPr>
        <p:spPr bwMode="auto">
          <a:xfrm>
            <a:off x="3373439" y="9962025"/>
            <a:ext cx="305219" cy="2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smtClean="0"/>
              <a:t>４</a:t>
            </a:r>
            <a:endParaRPr lang="ja-JP" altLang="en-US" sz="1200" dirty="0"/>
          </a:p>
        </p:txBody>
      </p:sp>
      <p:sp>
        <p:nvSpPr>
          <p:cNvPr id="4104" name="正方形/長方形 9"/>
          <p:cNvSpPr>
            <a:spLocks noChangeArrowheads="1"/>
          </p:cNvSpPr>
          <p:nvPr/>
        </p:nvSpPr>
        <p:spPr bwMode="auto">
          <a:xfrm>
            <a:off x="252078" y="440703"/>
            <a:ext cx="2441694" cy="338554"/>
          </a:xfrm>
          <a:prstGeom prst="rect">
            <a:avLst/>
          </a:prstGeom>
          <a:noFill/>
          <a:effectLst/>
          <a:extLst/>
        </p:spPr>
        <p:txBody>
          <a:bodyPr wrap="none">
            <a:spAutoFit/>
          </a:bodyPr>
          <a:lstStyle/>
          <a:p>
            <a:pPr>
              <a:defRPr/>
            </a:pPr>
            <a:r>
              <a:rPr lang="ja-JP" altLang="en-US" sz="1600" b="1" dirty="0">
                <a:latin typeface="メイリオ" pitchFamily="50" charset="-128"/>
                <a:ea typeface="メイリオ" pitchFamily="50" charset="-128"/>
                <a:cs typeface="メイリオ" pitchFamily="50" charset="-128"/>
              </a:rPr>
              <a:t>指針に定める措置の内容</a:t>
            </a:r>
          </a:p>
        </p:txBody>
      </p:sp>
      <p:sp>
        <p:nvSpPr>
          <p:cNvPr id="10" name="正方形/長方形 4"/>
          <p:cNvSpPr>
            <a:spLocks noChangeArrowheads="1"/>
          </p:cNvSpPr>
          <p:nvPr/>
        </p:nvSpPr>
        <p:spPr bwMode="auto">
          <a:xfrm>
            <a:off x="336567" y="6879579"/>
            <a:ext cx="6434915" cy="1981961"/>
          </a:xfrm>
          <a:prstGeom prst="rect">
            <a:avLst/>
          </a:prstGeom>
          <a:solidFill>
            <a:schemeClr val="bg1"/>
          </a:solidFill>
          <a:ln w="3175">
            <a:solidFill>
              <a:srgbClr val="000000"/>
            </a:solidFill>
            <a:miter lim="800000"/>
            <a:headEnd/>
            <a:tailEnd/>
          </a:ln>
        </p:spPr>
        <p:txBody>
          <a:bodyPr wrap="square" lIns="98746" tIns="72000" rIns="98746" bIns="3600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179388" indent="-179388" eaLnBrk="1" hangingPunct="1">
              <a:lnSpc>
                <a:spcPts val="1300"/>
              </a:lnSpc>
            </a:pPr>
            <a:r>
              <a:rPr lang="ja-JP" altLang="ja-JP" sz="1100" dirty="0" smtClean="0">
                <a:latin typeface="メイリオ" pitchFamily="50" charset="-128"/>
                <a:ea typeface="メイリオ" pitchFamily="50" charset="-128"/>
                <a:cs typeface="メイリオ" pitchFamily="50" charset="-128"/>
              </a:rPr>
              <a:t>対象</a:t>
            </a:r>
            <a:r>
              <a:rPr lang="ja-JP" altLang="ja-JP" sz="1100" dirty="0">
                <a:latin typeface="メイリオ" pitchFamily="50" charset="-128"/>
                <a:ea typeface="メイリオ" pitchFamily="50" charset="-128"/>
                <a:cs typeface="メイリオ" pitchFamily="50" charset="-128"/>
              </a:rPr>
              <a:t>物質等を製造</a:t>
            </a:r>
            <a:r>
              <a:rPr lang="ja-JP" altLang="en-US" sz="1100" dirty="0">
                <a:latin typeface="メイリオ" pitchFamily="50" charset="-128"/>
                <a:ea typeface="メイリオ" pitchFamily="50" charset="-128"/>
                <a:cs typeface="メイリオ" pitchFamily="50" charset="-128"/>
              </a:rPr>
              <a:t>、また</a:t>
            </a:r>
            <a:r>
              <a:rPr lang="ja-JP" altLang="ja-JP" sz="1100" dirty="0">
                <a:latin typeface="メイリオ" pitchFamily="50" charset="-128"/>
                <a:ea typeface="メイリオ" pitchFamily="50" charset="-128"/>
                <a:cs typeface="メイリオ" pitchFamily="50" charset="-128"/>
              </a:rPr>
              <a:t>は</a:t>
            </a: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取り扱う業務については、次の措置を講</a:t>
            </a:r>
            <a:r>
              <a:rPr lang="ja-JP" altLang="en-US" sz="1100" dirty="0">
                <a:latin typeface="メイリオ" pitchFamily="50" charset="-128"/>
                <a:ea typeface="メイリオ" pitchFamily="50" charset="-128"/>
                <a:cs typeface="メイリオ" pitchFamily="50" charset="-128"/>
              </a:rPr>
              <a:t>じてください。</a:t>
            </a:r>
            <a:endParaRPr lang="en-US" altLang="ja-JP" sz="1100" dirty="0">
              <a:latin typeface="メイリオ" pitchFamily="50" charset="-128"/>
              <a:ea typeface="メイリオ" pitchFamily="50" charset="-128"/>
              <a:cs typeface="メイリオ" pitchFamily="50" charset="-128"/>
            </a:endParaRPr>
          </a:p>
          <a:p>
            <a:pPr marL="180975" indent="-180975" eaLnBrk="1" hangingPunct="1">
              <a:lnSpc>
                <a:spcPts val="1300"/>
              </a:lnSpc>
            </a:pPr>
            <a:r>
              <a:rPr lang="ja-JP" altLang="en-US" sz="1100" dirty="0" smtClean="0">
                <a:latin typeface="メイリオ" pitchFamily="50" charset="-128"/>
                <a:ea typeface="メイリオ" pitchFamily="50" charset="-128"/>
                <a:cs typeface="メイリオ" pitchFamily="50" charset="-128"/>
              </a:rPr>
              <a:t>１ </a:t>
            </a:r>
            <a:r>
              <a:rPr lang="ja-JP" altLang="ja-JP" sz="1100" dirty="0" smtClean="0">
                <a:latin typeface="メイリオ" pitchFamily="50" charset="-128"/>
                <a:ea typeface="メイリオ" pitchFamily="50" charset="-128"/>
                <a:cs typeface="メイリオ" pitchFamily="50" charset="-128"/>
              </a:rPr>
              <a:t>屋内</a:t>
            </a:r>
            <a:r>
              <a:rPr lang="ja-JP" altLang="ja-JP" sz="1100" dirty="0">
                <a:latin typeface="メイリオ" pitchFamily="50" charset="-128"/>
                <a:ea typeface="メイリオ" pitchFamily="50" charset="-128"/>
                <a:cs typeface="メイリオ" pitchFamily="50" charset="-128"/>
              </a:rPr>
              <a:t>作業場</a:t>
            </a:r>
            <a:r>
              <a:rPr lang="ja-JP" altLang="en-US" sz="1100" dirty="0">
                <a:latin typeface="メイリオ" pitchFamily="50" charset="-128"/>
                <a:ea typeface="メイリオ" pitchFamily="50" charset="-128"/>
                <a:cs typeface="メイリオ" pitchFamily="50" charset="-128"/>
              </a:rPr>
              <a:t>では</a:t>
            </a:r>
            <a:r>
              <a:rPr lang="ja-JP" altLang="ja-JP" sz="1100" dirty="0">
                <a:latin typeface="メイリオ" pitchFamily="50" charset="-128"/>
                <a:ea typeface="メイリオ" pitchFamily="50" charset="-128"/>
                <a:cs typeface="メイリオ" pitchFamily="50" charset="-128"/>
              </a:rPr>
              <a:t>、空気中</a:t>
            </a:r>
            <a:r>
              <a:rPr lang="ja-JP" altLang="en-US" sz="1100" dirty="0">
                <a:latin typeface="メイリオ" pitchFamily="50" charset="-128"/>
                <a:ea typeface="メイリオ" pitchFamily="50" charset="-128"/>
                <a:cs typeface="メイリオ" pitchFamily="50" charset="-128"/>
              </a:rPr>
              <a:t>の</a:t>
            </a:r>
            <a:r>
              <a:rPr lang="ja-JP" altLang="ja-JP" sz="1100" dirty="0">
                <a:latin typeface="メイリオ" pitchFamily="50" charset="-128"/>
                <a:ea typeface="メイリオ" pitchFamily="50" charset="-128"/>
                <a:cs typeface="メイリオ" pitchFamily="50" charset="-128"/>
              </a:rPr>
              <a:t>対象物質の濃度を定期的に測定</a:t>
            </a:r>
            <a:r>
              <a:rPr lang="ja-JP" altLang="en-US" sz="1100" dirty="0">
                <a:latin typeface="メイリオ" pitchFamily="50" charset="-128"/>
                <a:ea typeface="メイリオ" pitchFamily="50" charset="-128"/>
                <a:cs typeface="メイリオ" pitchFamily="50" charset="-128"/>
              </a:rPr>
              <a:t>してください。</a:t>
            </a:r>
            <a:r>
              <a:rPr lang="ja-JP" altLang="ja-JP" sz="1100" dirty="0">
                <a:latin typeface="メイリオ" pitchFamily="50" charset="-128"/>
                <a:ea typeface="メイリオ" pitchFamily="50" charset="-128"/>
                <a:cs typeface="メイリオ" pitchFamily="50" charset="-128"/>
              </a:rPr>
              <a:t>測定</a:t>
            </a:r>
            <a:r>
              <a:rPr lang="ja-JP" altLang="ja-JP" sz="1100" dirty="0" smtClean="0">
                <a:latin typeface="メイリオ" pitchFamily="50" charset="-128"/>
                <a:ea typeface="メイリオ" pitchFamily="50" charset="-128"/>
                <a:cs typeface="メイリオ" pitchFamily="50" charset="-128"/>
              </a:rPr>
              <a:t>は６</a:t>
            </a:r>
            <a:r>
              <a:rPr lang="ja-JP" altLang="en-US" sz="1100" dirty="0">
                <a:latin typeface="メイリオ" pitchFamily="50" charset="-128"/>
                <a:ea typeface="メイリオ" pitchFamily="50" charset="-128"/>
                <a:cs typeface="メイリオ" pitchFamily="50" charset="-128"/>
              </a:rPr>
              <a:t>カ</a:t>
            </a:r>
            <a:r>
              <a:rPr lang="en-US" altLang="ja-JP" sz="1100" dirty="0" smtClean="0">
                <a:latin typeface="メイリオ" pitchFamily="50" charset="-128"/>
                <a:ea typeface="メイリオ" pitchFamily="50" charset="-128"/>
                <a:cs typeface="メイリオ" pitchFamily="50" charset="-128"/>
              </a:rPr>
              <a:t> </a:t>
            </a:r>
            <a:r>
              <a:rPr lang="ja-JP" altLang="ja-JP" sz="1100" dirty="0" smtClean="0">
                <a:latin typeface="メイリオ" pitchFamily="50" charset="-128"/>
                <a:ea typeface="メイリオ" pitchFamily="50" charset="-128"/>
                <a:cs typeface="メイリオ" pitchFamily="50" charset="-128"/>
              </a:rPr>
              <a:t>月以内</a:t>
            </a:r>
            <a:endParaRPr lang="en-US" altLang="ja-JP" sz="1100" dirty="0" smtClean="0">
              <a:latin typeface="メイリオ" pitchFamily="50" charset="-128"/>
              <a:ea typeface="メイリオ" pitchFamily="50" charset="-128"/>
              <a:cs typeface="メイリオ" pitchFamily="50" charset="-128"/>
            </a:endParaRPr>
          </a:p>
          <a:p>
            <a:pPr marL="180975" eaLnBrk="1" hangingPunct="1">
              <a:lnSpc>
                <a:spcPts val="1300"/>
              </a:lnSpc>
            </a:pPr>
            <a:r>
              <a:rPr lang="ja-JP" altLang="ja-JP" sz="1100" dirty="0" smtClean="0">
                <a:latin typeface="メイリオ" pitchFamily="50" charset="-128"/>
                <a:ea typeface="メイリオ" pitchFamily="50" charset="-128"/>
                <a:cs typeface="メイリオ" pitchFamily="50" charset="-128"/>
              </a:rPr>
              <a:t>ごとに１回</a:t>
            </a:r>
            <a:r>
              <a:rPr lang="ja-JP" altLang="ja-JP" sz="1100" dirty="0">
                <a:latin typeface="メイリオ" pitchFamily="50" charset="-128"/>
                <a:ea typeface="メイリオ" pitchFamily="50" charset="-128"/>
                <a:cs typeface="メイリオ" pitchFamily="50" charset="-128"/>
              </a:rPr>
              <a:t>実施するよう努め</a:t>
            </a:r>
            <a:r>
              <a:rPr lang="ja-JP" altLang="en-US" sz="1100" dirty="0">
                <a:latin typeface="メイリオ" pitchFamily="50" charset="-128"/>
                <a:ea typeface="メイリオ" pitchFamily="50" charset="-128"/>
                <a:cs typeface="メイリオ" pitchFamily="50" charset="-128"/>
              </a:rPr>
              <a:t>てください。</a:t>
            </a:r>
            <a:r>
              <a:rPr lang="ja-JP" altLang="ja-JP" sz="1100" dirty="0">
                <a:latin typeface="メイリオ" pitchFamily="50" charset="-128"/>
                <a:ea typeface="メイリオ" pitchFamily="50" charset="-128"/>
                <a:cs typeface="メイリオ" pitchFamily="50" charset="-128"/>
              </a:rPr>
              <a:t>なお、測定</a:t>
            </a:r>
            <a:r>
              <a:rPr lang="ja-JP" altLang="ja-JP" sz="1100" dirty="0" smtClean="0">
                <a:latin typeface="メイリオ" pitchFamily="50" charset="-128"/>
                <a:ea typeface="メイリオ" pitchFamily="50" charset="-128"/>
                <a:cs typeface="メイリオ" pitchFamily="50" charset="-128"/>
              </a:rPr>
              <a:t>は</a:t>
            </a:r>
            <a:r>
              <a:rPr lang="ja-JP" altLang="en-US" sz="1100" dirty="0" smtClean="0">
                <a:latin typeface="メイリオ" pitchFamily="50" charset="-128"/>
                <a:ea typeface="メイリオ" pitchFamily="50" charset="-128"/>
                <a:cs typeface="メイリオ" pitchFamily="50" charset="-128"/>
              </a:rPr>
              <a:t>、</a:t>
            </a:r>
            <a:r>
              <a:rPr lang="ja-JP" altLang="ja-JP" sz="1100" dirty="0" smtClean="0">
                <a:latin typeface="メイリオ" pitchFamily="50" charset="-128"/>
                <a:ea typeface="メイリオ" pitchFamily="50" charset="-128"/>
                <a:cs typeface="メイリオ" pitchFamily="50" charset="-128"/>
              </a:rPr>
              <a:t>作業</a:t>
            </a:r>
            <a:r>
              <a:rPr lang="ja-JP" altLang="ja-JP" sz="1100" dirty="0">
                <a:latin typeface="メイリオ" pitchFamily="50" charset="-128"/>
                <a:ea typeface="メイリオ" pitchFamily="50" charset="-128"/>
                <a:cs typeface="メイリオ" pitchFamily="50" charset="-128"/>
              </a:rPr>
              <a:t>環境測定士が実施することが</a:t>
            </a:r>
            <a:r>
              <a:rPr lang="ja-JP" altLang="ja-JP" sz="1100" dirty="0" smtClean="0">
                <a:latin typeface="メイリオ" pitchFamily="50" charset="-128"/>
                <a:ea typeface="メイリオ" pitchFamily="50" charset="-128"/>
                <a:cs typeface="メイリオ" pitchFamily="50" charset="-128"/>
              </a:rPr>
              <a:t>望ましい</a:t>
            </a:r>
            <a:r>
              <a:rPr lang="ja-JP" altLang="en-US" sz="1100" dirty="0">
                <a:latin typeface="メイリオ" pitchFamily="50" charset="-128"/>
                <a:ea typeface="メイリオ" pitchFamily="50" charset="-128"/>
                <a:cs typeface="メイリオ" pitchFamily="50" charset="-128"/>
              </a:rPr>
              <a:t>です。</a:t>
            </a:r>
            <a:endParaRPr lang="en-US" altLang="ja-JP" sz="1100" dirty="0">
              <a:latin typeface="メイリオ" pitchFamily="50" charset="-128"/>
              <a:ea typeface="メイリオ" pitchFamily="50" charset="-128"/>
              <a:cs typeface="メイリオ" pitchFamily="50" charset="-128"/>
            </a:endParaRPr>
          </a:p>
          <a:p>
            <a:pPr marL="180975" indent="-180975" eaLnBrk="1" hangingPunct="1">
              <a:lnSpc>
                <a:spcPts val="1300"/>
              </a:lnSpc>
            </a:pPr>
            <a:r>
              <a:rPr lang="en-US" altLang="ja-JP" sz="1100" dirty="0">
                <a:latin typeface="メイリオ" pitchFamily="50" charset="-128"/>
                <a:ea typeface="メイリオ" pitchFamily="50" charset="-128"/>
                <a:cs typeface="メイリオ" pitchFamily="50" charset="-128"/>
              </a:rPr>
              <a:t> 2</a:t>
            </a:r>
            <a:r>
              <a:rPr lang="ja-JP" altLang="en-US" sz="1100" dirty="0">
                <a:latin typeface="メイリオ" pitchFamily="50" charset="-128"/>
                <a:ea typeface="メイリオ" pitchFamily="50" charset="-128"/>
                <a:cs typeface="メイリオ" pitchFamily="50" charset="-128"/>
              </a:rPr>
              <a:t> </a:t>
            </a:r>
            <a:r>
              <a:rPr lang="ja-JP" altLang="ja-JP" sz="1100" dirty="0" smtClean="0">
                <a:latin typeface="メイリオ" pitchFamily="50" charset="-128"/>
                <a:ea typeface="メイリオ" pitchFamily="50" charset="-128"/>
                <a:cs typeface="メイリオ" pitchFamily="50" charset="-128"/>
              </a:rPr>
              <a:t>作業</a:t>
            </a:r>
            <a:r>
              <a:rPr lang="ja-JP" altLang="ja-JP" sz="1100" dirty="0">
                <a:latin typeface="メイリオ" pitchFamily="50" charset="-128"/>
                <a:ea typeface="メイリオ" pitchFamily="50" charset="-128"/>
                <a:cs typeface="メイリオ" pitchFamily="50" charset="-128"/>
              </a:rPr>
              <a:t>環境測定</a:t>
            </a:r>
            <a:r>
              <a:rPr lang="ja-JP" altLang="ja-JP" sz="1100" dirty="0" smtClean="0">
                <a:latin typeface="メイリオ" pitchFamily="50" charset="-128"/>
                <a:ea typeface="メイリオ" pitchFamily="50" charset="-128"/>
                <a:cs typeface="メイリオ" pitchFamily="50" charset="-128"/>
              </a:rPr>
              <a:t>（</a:t>
            </a:r>
            <a:r>
              <a:rPr lang="en-US" altLang="ja-JP" sz="1100" dirty="0" smtClean="0">
                <a:latin typeface="メイリオ" pitchFamily="50" charset="-128"/>
                <a:ea typeface="メイリオ" pitchFamily="50" charset="-128"/>
                <a:cs typeface="メイリオ" pitchFamily="50" charset="-128"/>
              </a:rPr>
              <a:t>2-</a:t>
            </a:r>
            <a:r>
              <a:rPr lang="ja-JP" altLang="en-US" sz="1100" dirty="0" smtClean="0">
                <a:latin typeface="メイリオ" pitchFamily="50" charset="-128"/>
                <a:ea typeface="メイリオ" pitchFamily="50" charset="-128"/>
                <a:cs typeface="メイリオ" pitchFamily="50" charset="-128"/>
              </a:rPr>
              <a:t>アミノ</a:t>
            </a:r>
            <a:r>
              <a:rPr lang="en-US" altLang="ja-JP" sz="1100" dirty="0" smtClean="0">
                <a:latin typeface="メイリオ" pitchFamily="50" charset="-128"/>
                <a:ea typeface="メイリオ" pitchFamily="50" charset="-128"/>
                <a:cs typeface="メイリオ" pitchFamily="50" charset="-128"/>
              </a:rPr>
              <a:t>-4-</a:t>
            </a:r>
            <a:r>
              <a:rPr lang="ja-JP" altLang="en-US" sz="1100" dirty="0" smtClean="0">
                <a:latin typeface="メイリオ" pitchFamily="50" charset="-128"/>
                <a:ea typeface="メイリオ" pitchFamily="50" charset="-128"/>
                <a:cs typeface="メイリオ" pitchFamily="50" charset="-128"/>
              </a:rPr>
              <a:t>クロロフェノール</a:t>
            </a: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アントラセン、キノリン</a:t>
            </a:r>
            <a:r>
              <a:rPr lang="ja-JP" altLang="en-US" sz="1100" dirty="0">
                <a:latin typeface="メイリオ" pitchFamily="50" charset="-128"/>
                <a:ea typeface="メイリオ" pitchFamily="50" charset="-128"/>
                <a:cs typeface="メイリオ" pitchFamily="50" charset="-128"/>
              </a:rPr>
              <a:t>及びその塩</a:t>
            </a:r>
            <a:r>
              <a:rPr lang="ja-JP" altLang="en-US" sz="1100" dirty="0" smtClean="0">
                <a:latin typeface="メイリオ" pitchFamily="50" charset="-128"/>
                <a:ea typeface="メイリオ" pitchFamily="50" charset="-128"/>
                <a:cs typeface="メイリオ" pitchFamily="50" charset="-128"/>
              </a:rPr>
              <a:t>、</a:t>
            </a:r>
            <a:r>
              <a:rPr lang="en-US" altLang="ja-JP" sz="1100" dirty="0" smtClean="0">
                <a:latin typeface="メイリオ" pitchFamily="50" charset="-128"/>
                <a:ea typeface="メイリオ" pitchFamily="50" charset="-128"/>
                <a:cs typeface="メイリオ" pitchFamily="50" charset="-128"/>
              </a:rPr>
              <a:t>1,4-</a:t>
            </a:r>
            <a:r>
              <a:rPr lang="ja-JP" altLang="ja-JP" sz="1100" dirty="0" smtClean="0">
                <a:latin typeface="メイリオ" pitchFamily="50" charset="-128"/>
                <a:ea typeface="メイリオ" pitchFamily="50" charset="-128"/>
                <a:cs typeface="メイリオ" pitchFamily="50" charset="-128"/>
              </a:rPr>
              <a:t>ジクロロ</a:t>
            </a:r>
            <a:r>
              <a:rPr lang="en-US" altLang="ja-JP" sz="1100" dirty="0" smtClean="0">
                <a:latin typeface="メイリオ" pitchFamily="50" charset="-128"/>
                <a:ea typeface="メイリオ" pitchFamily="50" charset="-128"/>
                <a:cs typeface="メイリオ" pitchFamily="50" charset="-128"/>
              </a:rPr>
              <a:t>-2-</a:t>
            </a:r>
            <a:r>
              <a:rPr lang="ja-JP" altLang="ja-JP" sz="1100" dirty="0" smtClean="0">
                <a:latin typeface="メイリオ" pitchFamily="50" charset="-128"/>
                <a:ea typeface="メイリオ" pitchFamily="50" charset="-128"/>
                <a:cs typeface="メイリオ" pitchFamily="50" charset="-128"/>
              </a:rPr>
              <a:t>ニトロベンゼン</a:t>
            </a:r>
            <a:r>
              <a:rPr lang="ja-JP" altLang="en-US" sz="1100" dirty="0" smtClean="0">
                <a:latin typeface="メイリオ" pitchFamily="50" charset="-128"/>
                <a:ea typeface="メイリオ" pitchFamily="50" charset="-128"/>
                <a:cs typeface="メイリオ" pitchFamily="50" charset="-128"/>
              </a:rPr>
              <a:t>、</a:t>
            </a:r>
            <a:r>
              <a:rPr lang="en-US" altLang="ja-JP" sz="1100" dirty="0" smtClean="0">
                <a:latin typeface="メイリオ" pitchFamily="50" charset="-128"/>
                <a:ea typeface="メイリオ" pitchFamily="50" charset="-128"/>
                <a:cs typeface="メイリオ" pitchFamily="50" charset="-128"/>
              </a:rPr>
              <a:t>1-</a:t>
            </a:r>
            <a:r>
              <a:rPr lang="ja-JP" altLang="en-US" sz="1100" dirty="0" smtClean="0">
                <a:latin typeface="メイリオ" pitchFamily="50" charset="-128"/>
                <a:ea typeface="メイリオ" pitchFamily="50" charset="-128"/>
                <a:cs typeface="メイリオ" pitchFamily="50" charset="-128"/>
              </a:rPr>
              <a:t>ブロモブタン</a:t>
            </a:r>
            <a:r>
              <a:rPr lang="ja-JP" altLang="ja-JP" sz="1100" dirty="0" smtClean="0">
                <a:latin typeface="メイリオ" pitchFamily="50" charset="-128"/>
                <a:ea typeface="メイリオ" pitchFamily="50" charset="-128"/>
                <a:cs typeface="メイリオ" pitchFamily="50" charset="-128"/>
              </a:rPr>
              <a:t>の作業環境測定を除く）を行ったときは、測定結果の</a:t>
            </a:r>
            <a:endParaRPr lang="en-US" altLang="ja-JP" sz="1100" dirty="0" smtClean="0">
              <a:latin typeface="メイリオ" pitchFamily="50" charset="-128"/>
              <a:ea typeface="メイリオ" pitchFamily="50" charset="-128"/>
              <a:cs typeface="メイリオ" pitchFamily="50" charset="-128"/>
            </a:endParaRPr>
          </a:p>
          <a:p>
            <a:pPr marL="85725" indent="95250" eaLnBrk="1" hangingPunct="1">
              <a:lnSpc>
                <a:spcPts val="1300"/>
              </a:lnSpc>
            </a:pPr>
            <a:r>
              <a:rPr lang="ja-JP" altLang="ja-JP" sz="1100" dirty="0" smtClean="0">
                <a:latin typeface="メイリオ" pitchFamily="50" charset="-128"/>
                <a:ea typeface="メイリオ" pitchFamily="50" charset="-128"/>
                <a:cs typeface="メイリオ" pitchFamily="50" charset="-128"/>
              </a:rPr>
              <a:t>評価を行い、その結果に基づき施設、設備、作業工程</a:t>
            </a:r>
            <a:r>
              <a:rPr lang="ja-JP" altLang="en-US" sz="1100" dirty="0" smtClean="0">
                <a:latin typeface="メイリオ" pitchFamily="50" charset="-128"/>
                <a:ea typeface="メイリオ" pitchFamily="50" charset="-128"/>
                <a:cs typeface="メイリオ" pitchFamily="50" charset="-128"/>
              </a:rPr>
              <a:t>、</a:t>
            </a:r>
            <a:r>
              <a:rPr lang="ja-JP" altLang="ja-JP" sz="1100" dirty="0" smtClean="0">
                <a:latin typeface="メイリオ" pitchFamily="50" charset="-128"/>
                <a:ea typeface="メイリオ" pitchFamily="50" charset="-128"/>
                <a:cs typeface="メイリオ" pitchFamily="50" charset="-128"/>
              </a:rPr>
              <a:t>作業方法の点検を行</a:t>
            </a:r>
            <a:r>
              <a:rPr lang="ja-JP" altLang="en-US" sz="1100" dirty="0" smtClean="0">
                <a:latin typeface="メイリオ" pitchFamily="50" charset="-128"/>
                <a:ea typeface="メイリオ" pitchFamily="50" charset="-128"/>
                <a:cs typeface="メイリオ" pitchFamily="50" charset="-128"/>
              </a:rPr>
              <a:t>ってください。</a:t>
            </a:r>
            <a:endParaRPr lang="en-US" altLang="ja-JP" sz="1100" dirty="0" smtClean="0">
              <a:latin typeface="メイリオ" pitchFamily="50" charset="-128"/>
              <a:ea typeface="メイリオ" pitchFamily="50" charset="-128"/>
              <a:cs typeface="メイリオ" pitchFamily="50" charset="-128"/>
            </a:endParaRPr>
          </a:p>
          <a:p>
            <a:pPr marL="180975" eaLnBrk="1" hangingPunct="1">
              <a:lnSpc>
                <a:spcPts val="1300"/>
              </a:lnSpc>
            </a:pPr>
            <a:r>
              <a:rPr lang="ja-JP" altLang="en-US" sz="1100" dirty="0" smtClean="0">
                <a:latin typeface="メイリオ" pitchFamily="50" charset="-128"/>
                <a:ea typeface="メイリオ" pitchFamily="50" charset="-128"/>
                <a:cs typeface="メイリオ" pitchFamily="50" charset="-128"/>
              </a:rPr>
              <a:t>また</a:t>
            </a:r>
            <a:r>
              <a:rPr lang="ja-JP" altLang="en-US" sz="1100" dirty="0">
                <a:latin typeface="メイリオ" pitchFamily="50" charset="-128"/>
                <a:ea typeface="メイリオ" pitchFamily="50" charset="-128"/>
                <a:cs typeface="メイリオ" pitchFamily="50" charset="-128"/>
              </a:rPr>
              <a:t>、点検</a:t>
            </a:r>
            <a:r>
              <a:rPr lang="ja-JP" altLang="ja-JP" sz="1100" dirty="0">
                <a:latin typeface="メイリオ" pitchFamily="50" charset="-128"/>
                <a:ea typeface="メイリオ" pitchFamily="50" charset="-128"/>
                <a:cs typeface="メイリオ" pitchFamily="50" charset="-128"/>
              </a:rPr>
              <a:t>結果に基づき、必要に応じて使用条件</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の変更、作業工程</a:t>
            </a:r>
            <a:r>
              <a:rPr lang="ja-JP" altLang="en-US" sz="1100" dirty="0">
                <a:latin typeface="メイリオ" pitchFamily="50" charset="-128"/>
                <a:ea typeface="メイリオ" pitchFamily="50" charset="-128"/>
                <a:cs typeface="メイリオ" pitchFamily="50" charset="-128"/>
              </a:rPr>
              <a:t>や</a:t>
            </a:r>
            <a:r>
              <a:rPr lang="ja-JP" altLang="ja-JP" sz="1100" dirty="0">
                <a:latin typeface="メイリオ" pitchFamily="50" charset="-128"/>
                <a:ea typeface="メイリオ" pitchFamily="50" charset="-128"/>
                <a:cs typeface="メイリオ" pitchFamily="50" charset="-128"/>
              </a:rPr>
              <a:t>作業方法の改善</a:t>
            </a:r>
            <a:r>
              <a:rPr lang="ja-JP" altLang="en-US" sz="1100" dirty="0" smtClean="0">
                <a:latin typeface="メイリオ" pitchFamily="50" charset="-128"/>
                <a:ea typeface="メイリオ" pitchFamily="50" charset="-128"/>
                <a:cs typeface="メイリオ" pitchFamily="50" charset="-128"/>
              </a:rPr>
              <a:t>など</a:t>
            </a:r>
            <a:endParaRPr lang="en-US" altLang="ja-JP" sz="1100" dirty="0" smtClean="0">
              <a:latin typeface="メイリオ" pitchFamily="50" charset="-128"/>
              <a:ea typeface="メイリオ" pitchFamily="50" charset="-128"/>
              <a:cs typeface="メイリオ" pitchFamily="50" charset="-128"/>
            </a:endParaRPr>
          </a:p>
          <a:p>
            <a:pPr marL="180975" eaLnBrk="1" hangingPunct="1">
              <a:lnSpc>
                <a:spcPts val="1300"/>
              </a:lnSpc>
            </a:pPr>
            <a:r>
              <a:rPr lang="ja-JP" altLang="ja-JP" sz="1100" dirty="0" smtClean="0">
                <a:latin typeface="メイリオ" pitchFamily="50" charset="-128"/>
                <a:ea typeface="メイリオ" pitchFamily="50" charset="-128"/>
                <a:cs typeface="メイリオ" pitchFamily="50" charset="-128"/>
              </a:rPr>
              <a:t>作業環境</a:t>
            </a:r>
            <a:r>
              <a:rPr lang="ja-JP" altLang="ja-JP" sz="1100" dirty="0">
                <a:latin typeface="メイリオ" pitchFamily="50" charset="-128"/>
                <a:ea typeface="メイリオ" pitchFamily="50" charset="-128"/>
                <a:cs typeface="メイリオ" pitchFamily="50" charset="-128"/>
              </a:rPr>
              <a:t>改善のための措置を講</a:t>
            </a:r>
            <a:r>
              <a:rPr lang="ja-JP" altLang="en-US" sz="1100" dirty="0">
                <a:latin typeface="メイリオ" pitchFamily="50" charset="-128"/>
                <a:ea typeface="メイリオ" pitchFamily="50" charset="-128"/>
                <a:cs typeface="メイリオ" pitchFamily="50" charset="-128"/>
              </a:rPr>
              <a:t>じる</a:t>
            </a:r>
            <a:r>
              <a:rPr lang="ja-JP" altLang="ja-JP" sz="1100" dirty="0">
                <a:latin typeface="メイリオ" pitchFamily="50" charset="-128"/>
                <a:ea typeface="メイリオ" pitchFamily="50" charset="-128"/>
                <a:cs typeface="メイリオ" pitchFamily="50" charset="-128"/>
              </a:rPr>
              <a:t>とともに、呼吸用保護具の着用</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労働者の健康障害を予防する</a:t>
            </a:r>
            <a:r>
              <a:rPr lang="ja-JP" altLang="ja-JP" sz="1100" dirty="0" smtClean="0">
                <a:latin typeface="メイリオ" pitchFamily="50" charset="-128"/>
                <a:ea typeface="メイリオ" pitchFamily="50" charset="-128"/>
                <a:cs typeface="メイリオ" pitchFamily="50" charset="-128"/>
              </a:rPr>
              <a:t>ため</a:t>
            </a:r>
            <a:r>
              <a:rPr lang="ja-JP" altLang="en-US" sz="1100" dirty="0" smtClean="0">
                <a:latin typeface="メイリオ" pitchFamily="50" charset="-128"/>
                <a:ea typeface="メイリオ" pitchFamily="50" charset="-128"/>
                <a:cs typeface="メイリオ" pitchFamily="50" charset="-128"/>
              </a:rPr>
              <a:t>に</a:t>
            </a:r>
            <a:r>
              <a:rPr lang="ja-JP" altLang="ja-JP" sz="1100" dirty="0">
                <a:latin typeface="メイリオ" pitchFamily="50" charset="-128"/>
                <a:ea typeface="メイリオ" pitchFamily="50" charset="-128"/>
                <a:cs typeface="メイリオ" pitchFamily="50" charset="-128"/>
              </a:rPr>
              <a:t>必要な措置を講</a:t>
            </a:r>
            <a:r>
              <a:rPr lang="ja-JP" altLang="en-US" sz="1100" dirty="0">
                <a:latin typeface="メイリオ" pitchFamily="50" charset="-128"/>
                <a:ea typeface="メイリオ" pitchFamily="50" charset="-128"/>
                <a:cs typeface="メイリオ" pitchFamily="50" charset="-128"/>
              </a:rPr>
              <a:t>じてください。</a:t>
            </a:r>
            <a:endParaRPr lang="en-US" altLang="ja-JP" sz="1100" dirty="0">
              <a:latin typeface="メイリオ" pitchFamily="50" charset="-128"/>
              <a:ea typeface="メイリオ" pitchFamily="50" charset="-128"/>
              <a:cs typeface="メイリオ" pitchFamily="50" charset="-128"/>
            </a:endParaRPr>
          </a:p>
          <a:p>
            <a:pPr marL="179388" indent="-179388" eaLnBrk="1" hangingPunct="1">
              <a:lnSpc>
                <a:spcPts val="1300"/>
              </a:lnSpc>
            </a:pPr>
            <a:r>
              <a:rPr lang="en-US" altLang="ja-JP" sz="1100" dirty="0" smtClean="0">
                <a:latin typeface="メイリオ" pitchFamily="50" charset="-128"/>
                <a:ea typeface="メイリオ" pitchFamily="50" charset="-128"/>
                <a:cs typeface="メイリオ" pitchFamily="50" charset="-128"/>
              </a:rPr>
              <a:t>3</a:t>
            </a:r>
            <a:r>
              <a:rPr lang="ja-JP" altLang="en-US" sz="1100" dirty="0" smtClean="0">
                <a:latin typeface="メイリオ" pitchFamily="50" charset="-128"/>
                <a:ea typeface="メイリオ" pitchFamily="50" charset="-128"/>
                <a:cs typeface="メイリオ" pitchFamily="50" charset="-128"/>
              </a:rPr>
              <a:t>  </a:t>
            </a:r>
            <a:r>
              <a:rPr lang="ja-JP" altLang="ja-JP" sz="1100" dirty="0" smtClean="0">
                <a:latin typeface="メイリオ" pitchFamily="50" charset="-128"/>
                <a:ea typeface="メイリオ" pitchFamily="50" charset="-128"/>
                <a:cs typeface="メイリオ" pitchFamily="50" charset="-128"/>
              </a:rPr>
              <a:t>作業</a:t>
            </a:r>
            <a:r>
              <a:rPr lang="ja-JP" altLang="ja-JP" sz="1100" dirty="0">
                <a:latin typeface="メイリオ" pitchFamily="50" charset="-128"/>
                <a:ea typeface="メイリオ" pitchFamily="50" charset="-128"/>
                <a:cs typeface="メイリオ" pitchFamily="50" charset="-128"/>
              </a:rPr>
              <a:t>環境測定</a:t>
            </a:r>
            <a:r>
              <a:rPr lang="ja-JP" altLang="en-US" sz="1100" dirty="0">
                <a:latin typeface="メイリオ" pitchFamily="50" charset="-128"/>
                <a:ea typeface="メイリオ" pitchFamily="50" charset="-128"/>
                <a:cs typeface="メイリオ" pitchFamily="50" charset="-128"/>
              </a:rPr>
              <a:t>の</a:t>
            </a:r>
            <a:r>
              <a:rPr lang="ja-JP" altLang="ja-JP" sz="1100" dirty="0">
                <a:latin typeface="メイリオ" pitchFamily="50" charset="-128"/>
                <a:ea typeface="メイリオ" pitchFamily="50" charset="-128"/>
                <a:cs typeface="メイリオ" pitchFamily="50" charset="-128"/>
              </a:rPr>
              <a:t>結果</a:t>
            </a:r>
            <a:r>
              <a:rPr lang="ja-JP" altLang="en-US" sz="1100" dirty="0">
                <a:latin typeface="メイリオ" pitchFamily="50" charset="-128"/>
                <a:ea typeface="メイリオ" pitchFamily="50" charset="-128"/>
                <a:cs typeface="メイリオ" pitchFamily="50" charset="-128"/>
              </a:rPr>
              <a:t>の記録、</a:t>
            </a:r>
            <a:r>
              <a:rPr lang="ja-JP" altLang="ja-JP" sz="1100" dirty="0">
                <a:latin typeface="メイリオ" pitchFamily="50" charset="-128"/>
                <a:ea typeface="メイリオ" pitchFamily="50" charset="-128"/>
                <a:cs typeface="メイリオ" pitchFamily="50" charset="-128"/>
              </a:rPr>
              <a:t>評価</a:t>
            </a:r>
            <a:r>
              <a:rPr lang="ja-JP" altLang="en-US" sz="1100" dirty="0">
                <a:latin typeface="メイリオ" pitchFamily="50" charset="-128"/>
                <a:ea typeface="メイリオ" pitchFamily="50" charset="-128"/>
                <a:cs typeface="メイリオ" pitchFamily="50" charset="-128"/>
              </a:rPr>
              <a:t>の</a:t>
            </a:r>
            <a:r>
              <a:rPr lang="ja-JP" altLang="ja-JP" sz="1100" dirty="0">
                <a:latin typeface="メイリオ" pitchFamily="50" charset="-128"/>
                <a:ea typeface="メイリオ" pitchFamily="50" charset="-128"/>
                <a:cs typeface="メイリオ" pitchFamily="50" charset="-128"/>
              </a:rPr>
              <a:t>記録</a:t>
            </a:r>
            <a:r>
              <a:rPr lang="ja-JP" altLang="en-US" sz="1100" dirty="0">
                <a:latin typeface="メイリオ" pitchFamily="50" charset="-128"/>
                <a:ea typeface="メイリオ" pitchFamily="50" charset="-128"/>
                <a:cs typeface="メイリオ" pitchFamily="50" charset="-128"/>
              </a:rPr>
              <a:t>は、</a:t>
            </a:r>
            <a:r>
              <a:rPr lang="en-US" altLang="ja-JP" sz="1100" dirty="0">
                <a:latin typeface="メイリオ" pitchFamily="50" charset="-128"/>
                <a:ea typeface="メイリオ" pitchFamily="50" charset="-128"/>
                <a:cs typeface="メイリオ" pitchFamily="50" charset="-128"/>
              </a:rPr>
              <a:t>30</a:t>
            </a:r>
            <a:r>
              <a:rPr lang="ja-JP" altLang="ja-JP" sz="1100" dirty="0">
                <a:latin typeface="メイリオ" pitchFamily="50" charset="-128"/>
                <a:ea typeface="メイリオ" pitchFamily="50" charset="-128"/>
                <a:cs typeface="メイリオ" pitchFamily="50" charset="-128"/>
              </a:rPr>
              <a:t>年間保存するよう努め</a:t>
            </a:r>
            <a:r>
              <a:rPr lang="ja-JP" altLang="en-US" sz="1100" dirty="0">
                <a:latin typeface="メイリオ" pitchFamily="50" charset="-128"/>
                <a:ea typeface="メイリオ" pitchFamily="50" charset="-128"/>
                <a:cs typeface="メイリオ" pitchFamily="50" charset="-128"/>
              </a:rPr>
              <a:t>てください。</a:t>
            </a:r>
            <a:endParaRPr lang="ja-JP" altLang="ja-JP" sz="1100" dirty="0">
              <a:latin typeface="メイリオ" pitchFamily="50" charset="-128"/>
              <a:ea typeface="メイリオ" pitchFamily="50" charset="-128"/>
              <a:cs typeface="メイリオ" pitchFamily="50" charset="-128"/>
            </a:endParaRPr>
          </a:p>
        </p:txBody>
      </p:sp>
      <p:sp>
        <p:nvSpPr>
          <p:cNvPr id="11" name="正方形/長方形 6"/>
          <p:cNvSpPr>
            <a:spLocks noChangeArrowheads="1"/>
          </p:cNvSpPr>
          <p:nvPr/>
        </p:nvSpPr>
        <p:spPr bwMode="auto">
          <a:xfrm>
            <a:off x="295987" y="8874931"/>
            <a:ext cx="6712562" cy="1146151"/>
          </a:xfrm>
          <a:prstGeom prst="rect">
            <a:avLst/>
          </a:prstGeom>
          <a:noFill/>
          <a:ln w="12700">
            <a:noFill/>
            <a:miter lim="800000"/>
            <a:headEnd/>
            <a:tailEnd/>
          </a:ln>
          <a:effectLst/>
        </p:spPr>
        <p:txBody>
          <a:bodyPr wrap="square" lIns="98746" tIns="49373" rIns="98746" bIns="49373">
            <a:spAutoFit/>
          </a:bodyPr>
          <a:lstStyle/>
          <a:p>
            <a:pPr marL="85725" indent="-85725">
              <a:defRPr/>
            </a:pPr>
            <a:r>
              <a:rPr lang="ja-JP" altLang="en-US" sz="1050" dirty="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対象</a:t>
            </a:r>
            <a:r>
              <a:rPr lang="ja-JP" altLang="en-US" sz="1050" dirty="0">
                <a:latin typeface="メイリオ" pitchFamily="50" charset="-128"/>
                <a:ea typeface="メイリオ" pitchFamily="50" charset="-128"/>
                <a:cs typeface="メイリオ" pitchFamily="50" charset="-128"/>
              </a:rPr>
              <a:t>物質等のうち、有機溶剤中毒予防規則（有機則）、特定化学物質障害予防規則（特化則）が</a:t>
            </a:r>
            <a:r>
              <a:rPr lang="ja-JP" altLang="en-US" sz="1050" dirty="0" smtClean="0">
                <a:latin typeface="メイリオ" pitchFamily="50" charset="-128"/>
                <a:ea typeface="メイリオ" pitchFamily="50" charset="-128"/>
                <a:cs typeface="メイリオ" pitchFamily="50" charset="-128"/>
              </a:rPr>
              <a:t>適用</a:t>
            </a:r>
            <a:endParaRPr lang="en-US" altLang="ja-JP" sz="1050" dirty="0" smtClean="0">
              <a:latin typeface="メイリオ" pitchFamily="50" charset="-128"/>
              <a:ea typeface="メイリオ" pitchFamily="50" charset="-128"/>
              <a:cs typeface="メイリオ" pitchFamily="50" charset="-128"/>
            </a:endParaRPr>
          </a:p>
          <a:p>
            <a:pPr marL="85725" indent="-85725">
              <a:defRPr/>
            </a:pPr>
            <a:r>
              <a:rPr lang="en-US" altLang="ja-JP" sz="1050" dirty="0">
                <a:latin typeface="メイリオ" pitchFamily="50" charset="-128"/>
                <a:ea typeface="メイリオ" pitchFamily="50" charset="-128"/>
                <a:cs typeface="メイリオ" pitchFamily="50" charset="-128"/>
              </a:rPr>
              <a:t> </a:t>
            </a:r>
            <a:r>
              <a:rPr lang="en-US" altLang="ja-JP" sz="1050" dirty="0" smtClean="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される</a:t>
            </a:r>
            <a:r>
              <a:rPr lang="ja-JP" altLang="en-US" sz="1050" dirty="0">
                <a:latin typeface="メイリオ" pitchFamily="50" charset="-128"/>
                <a:ea typeface="メイリオ" pitchFamily="50" charset="-128"/>
                <a:cs typeface="メイリオ" pitchFamily="50" charset="-128"/>
              </a:rPr>
              <a:t>ものは、</a:t>
            </a:r>
            <a:r>
              <a:rPr lang="ja-JP" altLang="en-US" sz="1050" b="1" dirty="0">
                <a:latin typeface="メイリオ" pitchFamily="50" charset="-128"/>
                <a:ea typeface="メイリオ" pitchFamily="50" charset="-128"/>
                <a:cs typeface="メイリオ" pitchFamily="50" charset="-128"/>
              </a:rPr>
              <a:t>有機則、特化則の規定が優先されます</a:t>
            </a:r>
            <a:r>
              <a:rPr lang="ja-JP" altLang="en-US" sz="1050" b="1" dirty="0" smtClean="0">
                <a:latin typeface="メイリオ" pitchFamily="50" charset="-128"/>
                <a:ea typeface="メイリオ" pitchFamily="50" charset="-128"/>
                <a:cs typeface="メイリオ" pitchFamily="50" charset="-128"/>
              </a:rPr>
              <a:t>。</a:t>
            </a:r>
            <a:endParaRPr lang="en-US" altLang="ja-JP" sz="1050" dirty="0">
              <a:latin typeface="メイリオ" pitchFamily="50" charset="-128"/>
              <a:ea typeface="メイリオ" pitchFamily="50" charset="-128"/>
              <a:cs typeface="メイリオ" pitchFamily="50" charset="-128"/>
            </a:endParaRPr>
          </a:p>
          <a:p>
            <a:pPr marL="85725">
              <a:defRPr/>
            </a:pPr>
            <a:r>
              <a:rPr lang="ja-JP" altLang="en-US" sz="1050" dirty="0" smtClean="0">
                <a:latin typeface="メイリオ" pitchFamily="50" charset="-128"/>
                <a:ea typeface="メイリオ" pitchFamily="50" charset="-128"/>
                <a:cs typeface="メイリオ" pitchFamily="50" charset="-128"/>
              </a:rPr>
              <a:t> ただし</a:t>
            </a:r>
            <a:r>
              <a:rPr lang="ja-JP" altLang="en-US" sz="1050" dirty="0">
                <a:latin typeface="メイリオ" pitchFamily="50" charset="-128"/>
                <a:ea typeface="メイリオ" pitchFamily="50" charset="-128"/>
                <a:cs typeface="メイリオ" pitchFamily="50" charset="-128"/>
              </a:rPr>
              <a:t>、作業環境測定の結果の記録、評価の記録の保存は、有機則、特化則で３年間のものについて</a:t>
            </a:r>
            <a:r>
              <a:rPr lang="ja-JP" altLang="en-US" sz="1050" dirty="0" smtClean="0">
                <a:latin typeface="メイリオ" pitchFamily="50" charset="-128"/>
                <a:ea typeface="メイリオ" pitchFamily="50" charset="-128"/>
                <a:cs typeface="メイリオ" pitchFamily="50" charset="-128"/>
              </a:rPr>
              <a:t>、</a:t>
            </a:r>
            <a:endParaRPr lang="en-US" altLang="ja-JP" sz="1050" dirty="0" smtClean="0">
              <a:latin typeface="メイリオ" pitchFamily="50" charset="-128"/>
              <a:ea typeface="メイリオ" pitchFamily="50" charset="-128"/>
              <a:cs typeface="メイリオ" pitchFamily="50" charset="-128"/>
            </a:endParaRPr>
          </a:p>
          <a:p>
            <a:pPr marL="85725">
              <a:defRPr/>
            </a:pPr>
            <a:r>
              <a:rPr lang="en-US" altLang="ja-JP" sz="1050" dirty="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指針</a:t>
            </a:r>
            <a:r>
              <a:rPr lang="ja-JP" altLang="en-US" sz="1050" dirty="0">
                <a:latin typeface="メイリオ" pitchFamily="50" charset="-128"/>
                <a:ea typeface="メイリオ" pitchFamily="50" charset="-128"/>
                <a:cs typeface="メイリオ" pitchFamily="50" charset="-128"/>
              </a:rPr>
              <a:t>では</a:t>
            </a:r>
            <a:r>
              <a:rPr lang="en-US" altLang="ja-JP" sz="1050" b="1" dirty="0">
                <a:latin typeface="メイリオ" pitchFamily="50" charset="-128"/>
                <a:ea typeface="メイリオ" pitchFamily="50" charset="-128"/>
                <a:cs typeface="メイリオ" pitchFamily="50" charset="-128"/>
              </a:rPr>
              <a:t>30</a:t>
            </a:r>
            <a:r>
              <a:rPr lang="ja-JP" altLang="en-US" sz="1050" b="1" dirty="0">
                <a:latin typeface="メイリオ" pitchFamily="50" charset="-128"/>
                <a:ea typeface="メイリオ" pitchFamily="50" charset="-128"/>
                <a:cs typeface="メイリオ" pitchFamily="50" charset="-128"/>
              </a:rPr>
              <a:t>年間の保存を求めています。</a:t>
            </a:r>
            <a:r>
              <a:rPr lang="ja-JP" altLang="en-US" sz="1050" dirty="0">
                <a:latin typeface="メイリオ" pitchFamily="50" charset="-128"/>
                <a:ea typeface="メイリオ" pitchFamily="50" charset="-128"/>
                <a:cs typeface="メイリオ" pitchFamily="50" charset="-128"/>
              </a:rPr>
              <a:t>また、有機則、特化則に基づく測定は、作業環境測定士</a:t>
            </a:r>
            <a:r>
              <a:rPr lang="ja-JP" altLang="en-US" sz="1050" dirty="0" smtClean="0">
                <a:latin typeface="メイリオ" pitchFamily="50" charset="-128"/>
                <a:ea typeface="メイリオ" pitchFamily="50" charset="-128"/>
                <a:cs typeface="メイリオ" pitchFamily="50" charset="-128"/>
              </a:rPr>
              <a:t>が</a:t>
            </a:r>
            <a:endParaRPr lang="en-US" altLang="ja-JP" sz="1050" dirty="0" smtClean="0">
              <a:latin typeface="メイリオ" pitchFamily="50" charset="-128"/>
              <a:ea typeface="メイリオ" pitchFamily="50" charset="-128"/>
              <a:cs typeface="メイリオ" pitchFamily="50" charset="-128"/>
            </a:endParaRPr>
          </a:p>
          <a:p>
            <a:pPr marL="85725">
              <a:defRPr/>
            </a:pPr>
            <a:r>
              <a:rPr lang="ja-JP" altLang="en-US" sz="1050" dirty="0" smtClean="0">
                <a:latin typeface="メイリオ" pitchFamily="50" charset="-128"/>
                <a:ea typeface="メイリオ" pitchFamily="50" charset="-128"/>
                <a:cs typeface="メイリオ" pitchFamily="50" charset="-128"/>
              </a:rPr>
              <a:t> 実施</a:t>
            </a:r>
            <a:r>
              <a:rPr lang="ja-JP" altLang="en-US" sz="1050" dirty="0">
                <a:latin typeface="メイリオ" pitchFamily="50" charset="-128"/>
                <a:ea typeface="メイリオ" pitchFamily="50" charset="-128"/>
                <a:cs typeface="メイリオ" pitchFamily="50" charset="-128"/>
              </a:rPr>
              <a:t>してください。</a:t>
            </a:r>
            <a:endParaRPr lang="en-US" altLang="ja-JP" sz="1050" dirty="0">
              <a:latin typeface="メイリオ" pitchFamily="50" charset="-128"/>
              <a:ea typeface="メイリオ" pitchFamily="50" charset="-128"/>
              <a:cs typeface="メイリオ" pitchFamily="50" charset="-128"/>
            </a:endParaRPr>
          </a:p>
          <a:p>
            <a:pPr>
              <a:lnSpc>
                <a:spcPts val="600"/>
              </a:lnSpc>
              <a:defRPr/>
            </a:pPr>
            <a:endParaRPr lang="en-US" altLang="ja-JP" sz="1050" dirty="0" smtClean="0">
              <a:latin typeface="メイリオ" pitchFamily="50" charset="-128"/>
              <a:ea typeface="メイリオ" pitchFamily="50" charset="-128"/>
              <a:cs typeface="メイリオ" pitchFamily="50" charset="-128"/>
            </a:endParaRPr>
          </a:p>
          <a:p>
            <a:pPr indent="85725">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指針</a:t>
            </a:r>
            <a:r>
              <a:rPr lang="ja-JP" altLang="en-US" sz="1050" dirty="0">
                <a:latin typeface="メイリオ" pitchFamily="50" charset="-128"/>
                <a:ea typeface="メイリオ" pitchFamily="50" charset="-128"/>
                <a:cs typeface="メイリオ" pitchFamily="50" charset="-128"/>
              </a:rPr>
              <a:t>と有機則、特化則の適用関係</a:t>
            </a:r>
            <a:r>
              <a:rPr lang="ja-JP" altLang="en-US" sz="1050" dirty="0" smtClean="0">
                <a:latin typeface="メイリオ" pitchFamily="50" charset="-128"/>
                <a:ea typeface="メイリオ" pitchFamily="50" charset="-128"/>
                <a:cs typeface="メイリオ" pitchFamily="50" charset="-128"/>
              </a:rPr>
              <a:t>は９ページを参照</a:t>
            </a:r>
            <a:r>
              <a:rPr lang="ja-JP" altLang="en-US" sz="1050" dirty="0">
                <a:latin typeface="メイリオ" pitchFamily="50" charset="-128"/>
                <a:ea typeface="メイリオ" pitchFamily="50" charset="-128"/>
                <a:cs typeface="メイリオ" pitchFamily="50" charset="-128"/>
              </a:rPr>
              <a:t>してください。</a:t>
            </a:r>
            <a:endParaRPr lang="en-US" altLang="ja-JP" sz="1050" dirty="0">
              <a:latin typeface="メイリオ" pitchFamily="50" charset="-128"/>
              <a:ea typeface="メイリオ" pitchFamily="50" charset="-128"/>
              <a:cs typeface="メイリオ" pitchFamily="50" charset="-128"/>
            </a:endParaRPr>
          </a:p>
        </p:txBody>
      </p:sp>
      <p:sp>
        <p:nvSpPr>
          <p:cNvPr id="12" name="ホームベース 11"/>
          <p:cNvSpPr/>
          <p:nvPr/>
        </p:nvSpPr>
        <p:spPr bwMode="auto">
          <a:xfrm>
            <a:off x="336567" y="2034171"/>
            <a:ext cx="4632035" cy="370800"/>
          </a:xfrm>
          <a:prstGeom prst="homePlate">
            <a:avLst>
              <a:gd name="adj" fmla="val 32460"/>
            </a:avLst>
          </a:prstGeom>
          <a:solidFill>
            <a:schemeClr val="accent1">
              <a:lumMod val="75000"/>
            </a:schemeClr>
          </a:solidFill>
          <a:ln w="15875">
            <a:no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eaLnBrk="1" hangingPunct="1">
              <a:spcBef>
                <a:spcPct val="20000"/>
              </a:spcBef>
            </a:pPr>
            <a:r>
              <a:rPr lang="ja-JP" altLang="en-US" sz="1600" b="1" dirty="0">
                <a:solidFill>
                  <a:schemeClr val="bg1"/>
                </a:solidFill>
                <a:latin typeface="メイリオ" pitchFamily="50" charset="-128"/>
                <a:ea typeface="メイリオ" pitchFamily="50" charset="-128"/>
                <a:cs typeface="メイリオ" pitchFamily="50" charset="-128"/>
              </a:rPr>
              <a:t>１ 対象物質へのばく露を低減させるための措置</a:t>
            </a:r>
            <a:endParaRPr lang="en-US" altLang="ja-JP" sz="1600" b="1" dirty="0">
              <a:solidFill>
                <a:schemeClr val="bg1"/>
              </a:solidFill>
              <a:latin typeface="メイリオ" pitchFamily="50" charset="-128"/>
              <a:ea typeface="メイリオ" pitchFamily="50" charset="-128"/>
              <a:cs typeface="メイリオ" pitchFamily="50" charset="-128"/>
            </a:endParaRPr>
          </a:p>
        </p:txBody>
      </p:sp>
      <p:sp>
        <p:nvSpPr>
          <p:cNvPr id="13" name="ホームベース 12"/>
          <p:cNvSpPr/>
          <p:nvPr/>
        </p:nvSpPr>
        <p:spPr bwMode="auto">
          <a:xfrm>
            <a:off x="295986" y="6453317"/>
            <a:ext cx="1792296" cy="369386"/>
          </a:xfrm>
          <a:prstGeom prst="homePlate">
            <a:avLst>
              <a:gd name="adj" fmla="val 32460"/>
            </a:avLst>
          </a:prstGeom>
          <a:solidFill>
            <a:schemeClr val="accent1">
              <a:lumMod val="75000"/>
            </a:schemeClr>
          </a:solidFill>
          <a:ln w="15875">
            <a:no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a:spcBef>
                <a:spcPct val="20000"/>
              </a:spcBef>
            </a:pPr>
            <a:r>
              <a:rPr lang="ja-JP" altLang="en-US" sz="1600" b="1" dirty="0">
                <a:solidFill>
                  <a:schemeClr val="bg1"/>
                </a:solidFill>
                <a:latin typeface="メイリオ" pitchFamily="50" charset="-128"/>
                <a:ea typeface="メイリオ" pitchFamily="50" charset="-128"/>
                <a:cs typeface="メイリオ" pitchFamily="50" charset="-128"/>
              </a:rPr>
              <a:t>２ 作業環境測定</a:t>
            </a:r>
            <a:endParaRPr lang="en-US" altLang="ja-JP" sz="1600" b="1" dirty="0">
              <a:solidFill>
                <a:schemeClr val="bg1"/>
              </a:solidFill>
              <a:latin typeface="メイリオ" pitchFamily="50" charset="-128"/>
              <a:ea typeface="メイリオ" pitchFamily="50" charset="-128"/>
              <a:cs typeface="メイリオ" pitchFamily="50" charset="-128"/>
            </a:endParaRPr>
          </a:p>
        </p:txBody>
      </p:sp>
      <p:sp>
        <p:nvSpPr>
          <p:cNvPr id="14" name="四角形吹き出し 13"/>
          <p:cNvSpPr/>
          <p:nvPr/>
        </p:nvSpPr>
        <p:spPr>
          <a:xfrm>
            <a:off x="-1681794" y="1232166"/>
            <a:ext cx="1440160" cy="437956"/>
          </a:xfrm>
          <a:prstGeom prst="wedgeRectCallout">
            <a:avLst>
              <a:gd name="adj1" fmla="val 56917"/>
              <a:gd name="adj2" fmla="val -25496"/>
            </a:avLst>
          </a:prstGeom>
          <a:ln w="9525"/>
        </p:spPr>
        <p:style>
          <a:lnRef idx="2">
            <a:schemeClr val="accent6"/>
          </a:lnRef>
          <a:fillRef idx="1">
            <a:schemeClr val="lt1"/>
          </a:fillRef>
          <a:effectRef idx="0">
            <a:schemeClr val="accent6"/>
          </a:effectRef>
          <a:fontRef idx="minor">
            <a:schemeClr val="dk1"/>
          </a:fontRef>
        </p:style>
        <p:txBody>
          <a:bodyPr rtlCol="0" anchor="t"/>
          <a:lstStyle/>
          <a:p>
            <a:r>
              <a:rPr lang="ja-JP" altLang="en-US" sz="1050" dirty="0" smtClean="0">
                <a:solidFill>
                  <a:schemeClr val="tx1"/>
                </a:solidFill>
                <a:latin typeface="+mn-ea"/>
              </a:rPr>
              <a:t>改行位置を整え読みやすくしました。</a:t>
            </a:r>
            <a:endParaRPr lang="en-US" altLang="ja-JP" sz="1050" dirty="0" smtClean="0">
              <a:solidFill>
                <a:schemeClr val="tx1"/>
              </a:solidFill>
              <a:latin typeface="+mn-ea"/>
            </a:endParaRPr>
          </a:p>
          <a:p>
            <a:endParaRPr lang="en-US" altLang="ja-JP" sz="1050" dirty="0">
              <a:solidFill>
                <a:schemeClr val="tx1"/>
              </a:solidFill>
              <a:latin typeface="+mn-ea"/>
            </a:endParaRPr>
          </a:p>
          <a:p>
            <a:endParaRPr lang="ja-JP" altLang="en-US" sz="1050" dirty="0">
              <a:solidFill>
                <a:schemeClr val="tx1"/>
              </a:solidFill>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144066" y="183880"/>
            <a:ext cx="5688296" cy="357995"/>
          </a:xfrm>
        </p:spPr>
        <p:txBody>
          <a:bodyPr/>
          <a:lstStyle/>
          <a:p>
            <a:pPr algn="l"/>
            <a:r>
              <a:rPr lang="ja-JP" altLang="en-US" sz="1600" b="1" dirty="0" smtClean="0">
                <a:latin typeface="メイリオ" pitchFamily="50" charset="-128"/>
                <a:ea typeface="メイリオ" pitchFamily="50" charset="-128"/>
                <a:cs typeface="メイリオ" pitchFamily="50" charset="-128"/>
              </a:rPr>
              <a:t>平成</a:t>
            </a:r>
            <a:r>
              <a:rPr lang="en-US" altLang="ja-JP" sz="1600" b="1" dirty="0" smtClean="0">
                <a:latin typeface="メイリオ" pitchFamily="50" charset="-128"/>
                <a:ea typeface="メイリオ" pitchFamily="50" charset="-128"/>
                <a:cs typeface="メイリオ" pitchFamily="50" charset="-128"/>
              </a:rPr>
              <a:t>23</a:t>
            </a:r>
            <a:r>
              <a:rPr lang="ja-JP" altLang="en-US" sz="1600" b="1" dirty="0" smtClean="0">
                <a:latin typeface="メイリオ" pitchFamily="50" charset="-128"/>
                <a:ea typeface="メイリオ" pitchFamily="50" charset="-128"/>
                <a:cs typeface="メイリオ" pitchFamily="50" charset="-128"/>
              </a:rPr>
              <a:t>年～</a:t>
            </a:r>
            <a:r>
              <a:rPr lang="en-US" altLang="ja-JP" sz="1600" b="1" dirty="0" smtClean="0">
                <a:latin typeface="メイリオ" pitchFamily="50" charset="-128"/>
                <a:ea typeface="メイリオ" pitchFamily="50" charset="-128"/>
                <a:cs typeface="メイリオ" pitchFamily="50" charset="-128"/>
              </a:rPr>
              <a:t>25</a:t>
            </a:r>
            <a:r>
              <a:rPr lang="ja-JP" altLang="en-US" sz="1600" b="1" dirty="0" smtClean="0">
                <a:latin typeface="メイリオ" pitchFamily="50" charset="-128"/>
                <a:ea typeface="メイリオ" pitchFamily="50" charset="-128"/>
                <a:cs typeface="メイリオ" pitchFamily="50" charset="-128"/>
              </a:rPr>
              <a:t>年に追加された</a:t>
            </a:r>
            <a:r>
              <a:rPr lang="en-US" altLang="ja-JP" sz="1600" b="1" dirty="0" smtClean="0">
                <a:latin typeface="メイリオ" pitchFamily="50" charset="-128"/>
                <a:ea typeface="メイリオ" pitchFamily="50" charset="-128"/>
                <a:cs typeface="メイリオ" pitchFamily="50" charset="-128"/>
              </a:rPr>
              <a:t>11</a:t>
            </a:r>
            <a:r>
              <a:rPr lang="ja-JP" altLang="en-US" sz="1600" b="1" dirty="0" smtClean="0">
                <a:latin typeface="メイリオ" pitchFamily="50" charset="-128"/>
                <a:ea typeface="メイリオ" pitchFamily="50" charset="-128"/>
                <a:cs typeface="メイリオ" pitchFamily="50" charset="-128"/>
              </a:rPr>
              <a:t>物質に対する保護具一覧</a:t>
            </a:r>
          </a:p>
        </p:txBody>
      </p:sp>
      <p:sp>
        <p:nvSpPr>
          <p:cNvPr id="5123" name="テキスト ボックス 3"/>
          <p:cNvSpPr txBox="1">
            <a:spLocks noChangeArrowheads="1"/>
          </p:cNvSpPr>
          <p:nvPr/>
        </p:nvSpPr>
        <p:spPr bwMode="auto">
          <a:xfrm>
            <a:off x="3373439" y="9984806"/>
            <a:ext cx="305219" cy="2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a:t>５</a:t>
            </a:r>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470036473"/>
              </p:ext>
            </p:extLst>
          </p:nvPr>
        </p:nvGraphicFramePr>
        <p:xfrm>
          <a:off x="258764" y="489803"/>
          <a:ext cx="6838949" cy="9404680"/>
        </p:xfrm>
        <a:graphic>
          <a:graphicData uri="http://schemas.openxmlformats.org/drawingml/2006/table">
            <a:tbl>
              <a:tblPr/>
              <a:tblGrid>
                <a:gridCol w="2297570"/>
                <a:gridCol w="2232248"/>
                <a:gridCol w="2309131"/>
              </a:tblGrid>
              <a:tr h="223527">
                <a:tc>
                  <a:txBody>
                    <a:bodyPr/>
                    <a:lstStyle/>
                    <a:p>
                      <a:pPr algn="l" fontAlgn="ctr"/>
                      <a:r>
                        <a:rPr lang="zh-TW" altLang="en-US" sz="1400" b="1" i="0" u="none" strike="noStrike" dirty="0">
                          <a:solidFill>
                            <a:schemeClr val="tx1"/>
                          </a:solidFill>
                          <a:effectLst/>
                          <a:latin typeface="メイリオ" pitchFamily="50" charset="-128"/>
                          <a:ea typeface="メイリオ" pitchFamily="50" charset="-128"/>
                          <a:cs typeface="メイリオ" pitchFamily="50" charset="-128"/>
                        </a:rPr>
                        <a:t>呼吸用保護具</a:t>
                      </a:r>
                    </a:p>
                  </a:txBody>
                  <a:tcPr marL="4480" marR="4480" marT="4825" marB="0" anchor="ctr">
                    <a:lnL>
                      <a:noFill/>
                    </a:lnL>
                    <a:lnR>
                      <a:noFill/>
                    </a:lnR>
                    <a:lnT>
                      <a:noFill/>
                    </a:lnT>
                    <a:lnB w="6350" cap="flat" cmpd="sng" algn="ctr">
                      <a:solidFill>
                        <a:schemeClr val="tx1"/>
                      </a:solidFill>
                      <a:prstDash val="solid"/>
                      <a:round/>
                      <a:headEnd type="none" w="med" len="med"/>
                      <a:tailEnd type="none" w="med" len="med"/>
                    </a:lnB>
                  </a:tcPr>
                </a:tc>
                <a:tc gridSpan="2">
                  <a:txBody>
                    <a:bodyPr/>
                    <a:lstStyle/>
                    <a:p>
                      <a:pPr algn="l" fontAlgn="ct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作業環境中の濃度や作業時間を考慮して適切なものを選択すること</a:t>
                      </a:r>
                      <a:endParaRPr lang="ja-JP" altLang="en-US" sz="8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a:noFill/>
                    </a:lnL>
                    <a:lnR>
                      <a:noFill/>
                    </a:lnR>
                    <a:lnT>
                      <a:noFill/>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178722">
                <a:tc>
                  <a:txBody>
                    <a:bodyPr/>
                    <a:lstStyle/>
                    <a:p>
                      <a:pPr algn="ctr" fontAlgn="ct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対象物質</a:t>
                      </a:r>
                      <a:endParaRPr lang="ja-JP" altLang="en-US" sz="8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奨励される</a:t>
                      </a: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もの</a:t>
                      </a:r>
                      <a:r>
                        <a:rPr lang="en-US" altLang="ja-JP" sz="8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baseline="300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規格</a:t>
                      </a:r>
                    </a:p>
                  </a:txBody>
                  <a:tcPr marL="4480" marR="4480" marT="4825"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94047">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①２－アミノ－４－クロロフェノール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a:t>
                      </a: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機能付き防毒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ろ過材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の等級：</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L3,S3,L2,S2</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吸収缶：</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ガス用</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規格</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平成２年労働省告示第</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68</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（防毒マスク）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（送気マスク）</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52028">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②塩化アリル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64642">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オルトフェニレンジアミン及び</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その塩</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a:t>
                      </a: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機能付き防毒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ろ過材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の等級：</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L3,S3,L2,S2</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吸収缶：</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ガス用</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360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360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26608">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④１－クロロ－２－ニトロベンゼン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a:t>
                      </a: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機能付き防毒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ろ過材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の等級：</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L3,S3,L2,S2</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吸収</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缶：有機</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ガス用</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85725"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26608">
                <a:tc>
                  <a:txBody>
                    <a:bodyPr/>
                    <a:lstStyle/>
                    <a:p>
                      <a:pPr marL="85725" indent="-85725"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⑤２，４－ジクロロ－１－</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ニトロベンゼン</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a:t>
                      </a: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機能付き防毒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ろ過材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の等級：</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L3,S3,L2,S2</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吸収缶：</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ガス用</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14">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⑥１，２－ジクロロプロパン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14">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⑦Ｎ，Ｎ－ジメチルアセトアミド</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14">
                <a:tc>
                  <a:txBody>
                    <a:bodyPr/>
                    <a:lstStyle/>
                    <a:p>
                      <a:pPr marL="85725" indent="-85725"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⑧ノルマル－ブチル－２，３－エポキシプロピルエーテル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26608">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⑨パラ－ニトロアニソール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、防</a:t>
                      </a:r>
                      <a:r>
                        <a:rPr lang="ja-JP" altLang="en-US" sz="900" b="0" i="0" u="none" strike="noStrike" dirty="0" err="1">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機能付き防毒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ろ過材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の等級：</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L3,S3,L2,S2</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吸収</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缶：有機</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ガス用</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82">
                <a:tc>
                  <a:txBody>
                    <a:bodyPr/>
                    <a:lstStyle/>
                    <a:p>
                      <a:pPr algn="l"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⑩１－ブロモ－３－クロロプロパン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14">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⑪１－ブロモブタン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送</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気マスク、有機ガス用防毒マスク</a:t>
                      </a:r>
                    </a:p>
                  </a:txBody>
                  <a:tcPr marL="4480" marR="4480" marT="72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防毒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マスクの規格</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ＪＩＳＴ８１５２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、ＪＩＳＴ８１５３</a:t>
                      </a:r>
                    </a:p>
                  </a:txBody>
                  <a:tcPr marL="4480" marR="4480" marT="7200"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8980">
                <a:tc>
                  <a:txBody>
                    <a:bodyPr/>
                    <a:lstStyle/>
                    <a:p>
                      <a:pPr marL="0" marR="0" indent="0" algn="l" defTabSz="987461" rtl="0" eaLnBrk="1" fontAlgn="ctr" latinLnBrk="0" hangingPunct="1">
                        <a:lnSpc>
                          <a:spcPts val="1100"/>
                        </a:lnSpc>
                        <a:spcBef>
                          <a:spcPts val="0"/>
                        </a:spcBef>
                        <a:spcAft>
                          <a:spcPts val="0"/>
                        </a:spcAft>
                        <a:buClrTx/>
                        <a:buSzTx/>
                        <a:buFontTx/>
                        <a:buNone/>
                        <a:tabLst/>
                        <a:defRPr/>
                      </a:pPr>
                      <a:r>
                        <a:rPr lang="zh-TW" altLang="en-US" sz="1400" b="1" i="0" u="none" strike="noStrike" dirty="0" smtClean="0">
                          <a:solidFill>
                            <a:schemeClr val="tx1"/>
                          </a:solidFill>
                          <a:effectLst/>
                          <a:latin typeface="メイリオ" pitchFamily="50" charset="-128"/>
                          <a:ea typeface="メイリオ" pitchFamily="50" charset="-128"/>
                          <a:cs typeface="メイリオ" pitchFamily="50" charset="-128"/>
                        </a:rPr>
                        <a:t>保護衣、保護手袋等</a:t>
                      </a:r>
                    </a:p>
                  </a:txBody>
                  <a:tcPr marL="4480" marR="4480" marT="7200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8722">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対象物質</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奨励されるもの</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規格</a:t>
                      </a:r>
                    </a:p>
                  </a:txBody>
                  <a:tcPr marL="4480" marR="4480" marT="4825"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26608">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①２－アミノ－４－クロロフェノール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なし</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（注意事項は⑦～⑪の欄を参照）</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ＪＩＳＴ８１１５</a:t>
                      </a: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（化学防護服）</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ＪＩＳＴ８１１６</a:t>
                      </a: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（化学防護手袋）</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ＪＩＳＴ８１１７</a:t>
                      </a:r>
                      <a:r>
                        <a:rPr lang="zh-TW"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（化学防護長靴）</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77301">
                <a:tc>
                  <a:txBody>
                    <a:bodyPr/>
                    <a:lstStyle/>
                    <a:p>
                      <a:pPr algn="just" fontAlgn="ct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②塩化アリル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EVOH</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エチレン</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ビニルアルコール</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共</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重合体</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製</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、ポリビニルアルコール製</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８１１５、ＪＩＳＴ８１１６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82">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③オルトフェニレンジアミン及びその塩</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ブチルゴム製</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、ネオプレンゴム製</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８１１５、ＪＩＳＴ８１１６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82">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④１－クロロ－２－ニトロベンゼン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EVOH</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エチレン</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ビニルアルコール</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共</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重合体</a:t>
                      </a: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製</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、フッ素</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ゴム製</a:t>
                      </a:r>
                    </a:p>
                  </a:txBody>
                  <a:tcPr marL="4480" marR="4480" marT="36000"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８１１５、ＪＩＳＴ８１１６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82">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⑤２，４－ジクロロ－１－ニトロベンゼン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類似</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構造の物質④の欄を参照</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８１１５、ＪＩＳＴ８１１６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86014">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⑥１，２－ジクロロプロパン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ポリビニルアルコール製</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、フッ素ゴム製</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８１１５、ＪＩＳＴ８１１６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64774">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⑦Ｎ，Ｎ－ジメチルアセトアミド</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rowSpan="5">
                  <a:txBody>
                    <a:bodyPr/>
                    <a:lstStyle/>
                    <a:p>
                      <a:pPr marL="85725" indent="-85725"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なし</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gn="l" fontAlgn="ctr">
                        <a:lnSpc>
                          <a:spcPts val="900"/>
                        </a:lnSpc>
                      </a:pPr>
                      <a:r>
                        <a:rPr lang="en-US" altLang="ja-JP"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耐透過性、耐浸透性、反発性については、</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ＪＩＳＴ８１１５に定める試験の結果から得られた等級を踏まえ、等級ごとに示されている透過時間等を考慮した対応（例：使用時間を記録し、透過時間を経過する前に保護服を交換</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が望ましい</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gn="l" fontAlgn="ctr">
                        <a:lnSpc>
                          <a:spcPts val="900"/>
                        </a:lnSpc>
                      </a:pPr>
                      <a:r>
                        <a:rPr lang="en-US" altLang="ja-JP"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⑦</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については、蒸気による経皮吸収が大きいことから、これによる健康障害を防止するため、保護衣、保護</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手袋などを</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確実に使用すること。</a:t>
                      </a:r>
                    </a:p>
                  </a:txBody>
                  <a:tcPr marL="4480" marR="4480" marT="36000"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８１１５</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８１１６</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lnSpc>
                          <a:spcPts val="9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８１１７</a:t>
                      </a:r>
                    </a:p>
                  </a:txBody>
                  <a:tcPr marL="4480" marR="4480" marT="36000" marB="3600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082">
                <a:tc>
                  <a:txBody>
                    <a:bodyPr/>
                    <a:lstStyle/>
                    <a:p>
                      <a:pPr marL="85725" indent="-85725"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⑧ノルマル－ブチル－２，３－</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エポキシプロ　　ピルエーテル</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264774">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⑨パラ－ニトロアニソール</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286082">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⑩１－ブロモ－３－クロロプロパン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197929">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⑪１－ブロモブタン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251893">
                <a:tc>
                  <a:txBody>
                    <a:bodyPr/>
                    <a:lstStyle/>
                    <a:p>
                      <a:pPr algn="l" fontAlgn="ctr">
                        <a:lnSpc>
                          <a:spcPts val="1100"/>
                        </a:lnSpc>
                      </a:pPr>
                      <a:r>
                        <a:rPr kumimoji="1" lang="ja-JP" altLang="en-US" sz="1400" b="1" i="0" u="none" strike="noStrike" kern="1200" dirty="0">
                          <a:solidFill>
                            <a:schemeClr val="tx1"/>
                          </a:solidFill>
                          <a:effectLst/>
                          <a:latin typeface="メイリオ" pitchFamily="50" charset="-128"/>
                          <a:ea typeface="メイリオ" pitchFamily="50" charset="-128"/>
                          <a:cs typeface="メイリオ" pitchFamily="50" charset="-128"/>
                        </a:rPr>
                        <a:t>保護眼鏡</a:t>
                      </a:r>
                    </a:p>
                  </a:txBody>
                  <a:tcPr marL="4480" marR="4480" marT="72000" marB="0" anchor="b">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8722">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対象物質</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奨励されるもの</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規格</a:t>
                      </a:r>
                    </a:p>
                  </a:txBody>
                  <a:tcPr marL="4480" marR="4480" marT="4825"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r>
              <a:tr h="567202">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下記以外の９物質共通</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fontAlgn="ct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スペクタクル形</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及びゴグル形の使用が</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望まし  い</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。作業形態に応じ防災面</a:t>
                      </a:r>
                      <a:r>
                        <a:rPr lang="en-US" altLang="ja-JP"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化学物質飛来防護用</a:t>
                      </a:r>
                      <a:r>
                        <a:rPr lang="en-US" altLang="ja-JP"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を併用してもよい。また、一度</a:t>
                      </a:r>
                      <a:r>
                        <a:rPr lang="ja-JP" altLang="en-US" sz="8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破損、または</a:t>
                      </a:r>
                      <a:r>
                        <a:rPr lang="ja-JP" altLang="en-US" sz="8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汚染したものは使用しないことが望ましい。</a:t>
                      </a: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ＪＩＳＴ８１４７</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（保護めがね）</a:t>
                      </a:r>
                    </a:p>
                  </a:txBody>
                  <a:tcPr marL="4480" marR="4480" marT="4825"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r>
              <a:tr h="184528">
                <a:tc>
                  <a:txBody>
                    <a:bodyPr/>
                    <a:lstStyle/>
                    <a:p>
                      <a:pPr algn="just"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⑦Ｎ，Ｎ－ジメチルアセトアミド</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rowSpan="2">
                  <a:txBody>
                    <a:bodyPr/>
                    <a:lstStyle/>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ゴグル形の使用が望ましい。また、一度</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破損、または汚染したものは使用しない</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ことが望ましい。</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480" marR="4480" marT="48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fontAlgn="ct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ＪＩＳＴ</a:t>
                      </a: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８１４７</a:t>
                      </a:r>
                    </a:p>
                  </a:txBody>
                  <a:tcPr marL="4480" marR="4480" marT="4825" marB="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84528">
                <a:tc>
                  <a:txBody>
                    <a:bodyPr/>
                    <a:lstStyle/>
                    <a:p>
                      <a:pPr algn="l" fontAlgn="ct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⑪１－ブロモブタン</a:t>
                      </a:r>
                    </a:p>
                  </a:txBody>
                  <a:tcPr marL="4480" marR="4480" marT="4825"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四角形吹き出し 4"/>
          <p:cNvSpPr/>
          <p:nvPr/>
        </p:nvSpPr>
        <p:spPr>
          <a:xfrm>
            <a:off x="-1800150" y="794210"/>
            <a:ext cx="1440160" cy="437956"/>
          </a:xfrm>
          <a:prstGeom prst="wedgeRectCallout">
            <a:avLst>
              <a:gd name="adj1" fmla="val 56917"/>
              <a:gd name="adj2" fmla="val -25496"/>
            </a:avLst>
          </a:prstGeom>
          <a:ln w="9525"/>
        </p:spPr>
        <p:style>
          <a:lnRef idx="2">
            <a:schemeClr val="accent6"/>
          </a:lnRef>
          <a:fillRef idx="1">
            <a:schemeClr val="lt1"/>
          </a:fillRef>
          <a:effectRef idx="0">
            <a:schemeClr val="accent6"/>
          </a:effectRef>
          <a:fontRef idx="minor">
            <a:schemeClr val="dk1"/>
          </a:fontRef>
        </p:style>
        <p:txBody>
          <a:bodyPr rtlCol="0" anchor="t"/>
          <a:lstStyle/>
          <a:p>
            <a:r>
              <a:rPr lang="ja-JP" altLang="en-US" sz="1050" dirty="0" smtClean="0">
                <a:solidFill>
                  <a:schemeClr val="tx1"/>
                </a:solidFill>
                <a:latin typeface="+mn-ea"/>
              </a:rPr>
              <a:t>改行位置などを整え読みやすくしました。</a:t>
            </a:r>
            <a:endParaRPr lang="en-US" altLang="ja-JP" sz="1050" dirty="0" smtClean="0">
              <a:solidFill>
                <a:schemeClr val="tx1"/>
              </a:solidFill>
              <a:latin typeface="+mn-ea"/>
            </a:endParaRPr>
          </a:p>
          <a:p>
            <a:endParaRPr lang="en-US" altLang="ja-JP" sz="1050" dirty="0">
              <a:solidFill>
                <a:schemeClr val="tx1"/>
              </a:solidFill>
              <a:latin typeface="+mn-ea"/>
            </a:endParaRPr>
          </a:p>
          <a:p>
            <a:endParaRPr lang="ja-JP" altLang="en-US" sz="1050" dirty="0">
              <a:solidFill>
                <a:schemeClr val="tx1"/>
              </a:solidFill>
              <a:latin typeface="+mn-ea"/>
            </a:endParaRPr>
          </a:p>
        </p:txBody>
      </p:sp>
      <p:sp>
        <p:nvSpPr>
          <p:cNvPr id="3" name="大かっこ 2"/>
          <p:cNvSpPr/>
          <p:nvPr/>
        </p:nvSpPr>
        <p:spPr>
          <a:xfrm>
            <a:off x="2844366" y="1098067"/>
            <a:ext cx="1620180" cy="216024"/>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大かっこ 6"/>
          <p:cNvSpPr/>
          <p:nvPr/>
        </p:nvSpPr>
        <p:spPr>
          <a:xfrm>
            <a:off x="2844366" y="1782143"/>
            <a:ext cx="1620180" cy="18002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2844366" y="2214191"/>
            <a:ext cx="1620180" cy="18002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大かっこ 8"/>
          <p:cNvSpPr/>
          <p:nvPr/>
        </p:nvSpPr>
        <p:spPr>
          <a:xfrm>
            <a:off x="2844366" y="2610235"/>
            <a:ext cx="1620180" cy="18002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大かっこ 9"/>
          <p:cNvSpPr/>
          <p:nvPr/>
        </p:nvSpPr>
        <p:spPr>
          <a:xfrm>
            <a:off x="2844366" y="3906379"/>
            <a:ext cx="1620180" cy="18002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テキスト ボックス 5"/>
          <p:cNvSpPr txBox="1">
            <a:spLocks noChangeArrowheads="1"/>
          </p:cNvSpPr>
          <p:nvPr/>
        </p:nvSpPr>
        <p:spPr bwMode="auto">
          <a:xfrm>
            <a:off x="288081" y="278857"/>
            <a:ext cx="3390577" cy="34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600" b="1" dirty="0">
                <a:latin typeface="メイリオ" pitchFamily="50" charset="-128"/>
                <a:ea typeface="メイリオ" pitchFamily="50" charset="-128"/>
                <a:cs typeface="メイリオ" pitchFamily="50" charset="-128"/>
              </a:rPr>
              <a:t>作業環境測定の方法・管理濃度等</a:t>
            </a:r>
          </a:p>
        </p:txBody>
      </p:sp>
      <p:graphicFrame>
        <p:nvGraphicFramePr>
          <p:cNvPr id="9" name="表 8"/>
          <p:cNvGraphicFramePr>
            <a:graphicFrameLocks noGrp="1"/>
          </p:cNvGraphicFramePr>
          <p:nvPr>
            <p:extLst>
              <p:ext uri="{D42A27DB-BD31-4B8C-83A1-F6EECF244321}">
                <p14:modId xmlns:p14="http://schemas.microsoft.com/office/powerpoint/2010/main" val="3021235658"/>
              </p:ext>
            </p:extLst>
          </p:nvPr>
        </p:nvGraphicFramePr>
        <p:xfrm>
          <a:off x="396876" y="593133"/>
          <a:ext cx="6562724" cy="9159136"/>
        </p:xfrm>
        <a:graphic>
          <a:graphicData uri="http://schemas.openxmlformats.org/drawingml/2006/table">
            <a:tbl>
              <a:tblPr/>
              <a:tblGrid>
                <a:gridCol w="234260"/>
                <a:gridCol w="1385138"/>
                <a:gridCol w="1116124"/>
                <a:gridCol w="2232248"/>
                <a:gridCol w="1594954"/>
              </a:tblGrid>
              <a:tr h="205203">
                <a:tc rowSpan="2" gridSpan="2">
                  <a:txBody>
                    <a:bodyPr/>
                    <a:lstStyle/>
                    <a:p>
                      <a:pPr marL="0" marR="0" lvl="0" indent="0" algn="ctr" defTabSz="914400" rtl="0" eaLnBrk="1" fontAlgn="ctr"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対象物質</a:t>
                      </a:r>
                    </a:p>
                  </a:txBody>
                  <a:tcPr marL="3719" marR="3719" marT="4003"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rowSpan="2"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3719" marR="3719" marT="390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作業環境測定の方法</a:t>
                      </a:r>
                    </a:p>
                  </a:txBody>
                  <a:tcPr marL="3719" marR="3719" marT="4003"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管理濃度等</a:t>
                      </a:r>
                    </a:p>
                  </a:txBody>
                  <a:tcPr marL="3719" marR="3719" marT="4003"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0718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試料採取方法</a:t>
                      </a:r>
                    </a:p>
                  </a:txBody>
                  <a:tcPr marL="3719" marR="3719" marT="4003"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txBody>
                  <a:tcPr marL="3719" marR="3719" marT="4003"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vMerge="1">
                  <a:txBody>
                    <a:bodyPr/>
                    <a:lstStyle/>
                    <a:p>
                      <a:endParaRPr kumimoji="1" lang="ja-JP" altLang="en-US"/>
                    </a:p>
                  </a:txBody>
                  <a:tcPr/>
                </a:tc>
              </a:tr>
              <a:tr h="290009">
                <a:tc>
                  <a:txBody>
                    <a:bodyPr/>
                    <a:lstStyle/>
                    <a:p>
                      <a:pPr marL="0" marR="0" lvl="0" indent="0" algn="ctr" defTabSz="914400" rtl="0" eaLnBrk="1" fontAlgn="t" latinLnBrk="0" hangingPunct="1">
                        <a:lnSpc>
                          <a:spcPts val="9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２－アミノ－４－クロロ</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フェノール</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ろ過捕集方法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516677">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アントラセン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フィルター</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捕集管を組み合わせたろ過捕集方法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高速液体クロマトグラフ分析方法</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t" latinLnBrk="0" hangingPunct="1">
                        <a:lnSpc>
                          <a:spcPts val="12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5064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85725" marR="0" lvl="0" indent="-85725"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２，３－エポキシ－１</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marR="0" lvl="0" indent="-85725"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－プロパノール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高速液体クロマトグラフ分析方法</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t" latinLnBrk="0" hangingPunct="1">
                        <a:lnSpc>
                          <a:spcPts val="12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24351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塩化アリル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3102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オルト－フェニレンジアミン</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及び</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その塩</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ろ過捕集方法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オルト－フェニレンジアミンとし</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て</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kumimoji="1" lang="ja-JP" sz="900" b="0" i="0" u="none" strike="noStrike" cap="none" normalizeH="0" baseline="3000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250562">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キノリン</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及び</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その塩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524454">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１－クロロ－２－ニトロ</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ベンゼン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&lt;</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構造類似物質の管理濃度</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&gt;</a:t>
                      </a:r>
                      <a:endPar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パラ－ニトロクロルベンゼン</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0.6</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kumimoji="1" lang="ja-JP" sz="900" b="0" i="0" u="none" strike="noStrike" cap="none" normalizeH="0" baseline="3000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58767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クロロホルム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85725" marR="0" lvl="0" indent="-85725"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は、吸光光度分析方法</a:t>
                      </a:r>
                    </a:p>
                    <a:p>
                      <a:pPr marL="85725" marR="0" lvl="0" indent="-85725"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marR="0" lvl="0" indent="0" algn="l" defTabSz="914400" rtl="0" eaLnBrk="1" fontAlgn="t" latinLnBrk="0" hangingPunct="1">
                        <a:lnSpc>
                          <a:spcPts val="12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は、ガスクロマトグラフ分析方法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218347">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酢酸ビニル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719" marR="3719"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6673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四塩化炭素  </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85725" marR="0" lvl="0" indent="-85725"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は、吸光光度分析方法</a:t>
                      </a:r>
                    </a:p>
                    <a:p>
                      <a:pPr marL="85725" marR="0" lvl="0" indent="-85725" algn="l"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a:t>
                      </a: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は、ガスクロマトグラフ分析方法</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ts val="12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p>
                  </a:txBody>
                  <a:tcPr marL="3719" marR="3719" marT="36000" marB="36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09811">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１，４－ジオキサン </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4097" marR="4097"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808071">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ジクロロエタン（</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別名二塩化エチレン） </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85725" indent="-85725"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、吸光光度</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368013">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１，４－ジクロロ－２－ニトロベンゼン  </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クロマトグラフ分析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554625">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２，４－ジクロロ</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ニトロベンゼン </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tabLst>
                          <a:tab pos="266700" algn="l"/>
                        </a:tabLst>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85725" algn="l" defTabSz="914400" rtl="0" eaLnBrk="1" fontAlgn="t" latinLnBrk="0" hangingPunct="1">
                        <a:lnSpc>
                          <a:spcPts val="12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&lt;</a:t>
                      </a: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構造類似物質の管理濃度</a:t>
                      </a:r>
                      <a:r>
                        <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&gt;</a:t>
                      </a:r>
                      <a:endPar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ニトロクロルベンゼン</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0.6</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316844">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１，２－</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ジクロロプロパ ン</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20224">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（別名二塩化メチレン）</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42866">
                <a:tc>
                  <a:txBody>
                    <a:bodyPr/>
                    <a:lstStyle/>
                    <a:p>
                      <a:pPr algn="ctr" fontAlgn="t"/>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a:t>
                      </a: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Ｎ，Ｎ－ジメチルアセトアミド </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 </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68648">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just">
                        <a:lnSpc>
                          <a:spcPts val="1200"/>
                        </a:lnSpc>
                        <a:spcAft>
                          <a:spcPts val="0"/>
                        </a:spcAft>
                      </a:pPr>
                      <a:r>
                        <a:rPr lang="ja-JP" sz="9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ジメチル</a:t>
                      </a:r>
                      <a:r>
                        <a:rPr lang="ja-JP" sz="9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―２，２―ジクロロビニルホスフェイト（別名ＤＤＶＰ）</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 </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1200"/>
                        </a:lnSpc>
                        <a:spcAft>
                          <a:spcPts val="0"/>
                        </a:spcAft>
                      </a:pPr>
                      <a:r>
                        <a:rPr lang="en-US" altLang="ja-JP" sz="900" kern="0" spc="1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a:t>
                      </a:r>
                      <a:r>
                        <a:rPr lang="en-US" sz="900" kern="0" spc="1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kern="0" spc="10" baseline="300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0596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Ｎ，Ｎ－</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ジメチルホルム</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アミド </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 </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230" name="テキスト ボックス 6"/>
          <p:cNvSpPr txBox="1">
            <a:spLocks noChangeArrowheads="1"/>
          </p:cNvSpPr>
          <p:nvPr/>
        </p:nvSpPr>
        <p:spPr bwMode="auto">
          <a:xfrm>
            <a:off x="3373439" y="9984806"/>
            <a:ext cx="305219" cy="2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smtClean="0"/>
              <a:t>６</a:t>
            </a:r>
            <a:endParaRPr lang="ja-JP" alt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5"/>
          <p:cNvSpPr txBox="1">
            <a:spLocks noChangeArrowheads="1"/>
          </p:cNvSpPr>
          <p:nvPr/>
        </p:nvSpPr>
        <p:spPr bwMode="auto">
          <a:xfrm>
            <a:off x="194577" y="9414991"/>
            <a:ext cx="6791325" cy="56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46" tIns="49373" rIns="98746" bIns="49373">
            <a:spAutoFit/>
          </a:bodyPr>
          <a:lstStyle>
            <a:lvl1pPr marL="266700" indent="-2667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lnSpc>
                <a:spcPts val="1200"/>
              </a:lnSpc>
            </a:pPr>
            <a:r>
              <a:rPr lang="ja-JP" altLang="ja-JP" sz="1000" dirty="0">
                <a:latin typeface="メイリオ" pitchFamily="50" charset="-128"/>
                <a:ea typeface="メイリオ" pitchFamily="50" charset="-128"/>
                <a:cs typeface="メイリオ" pitchFamily="50" charset="-128"/>
              </a:rPr>
              <a:t>注</a:t>
            </a:r>
            <a:r>
              <a:rPr lang="ja-JP" altLang="en-US" sz="1000" dirty="0">
                <a:latin typeface="メイリオ" pitchFamily="50" charset="-128"/>
                <a:ea typeface="メイリオ" pitchFamily="50" charset="-128"/>
                <a:cs typeface="メイリオ" pitchFamily="50" charset="-128"/>
              </a:rPr>
              <a:t>：</a:t>
            </a:r>
            <a:r>
              <a:rPr lang="ja-JP" altLang="ja-JP" sz="1000" dirty="0">
                <a:latin typeface="メイリオ" pitchFamily="50" charset="-128"/>
                <a:ea typeface="メイリオ" pitchFamily="50" charset="-128"/>
                <a:cs typeface="メイリオ" pitchFamily="50" charset="-128"/>
              </a:rPr>
              <a:t>「管理濃度等」とは、作業環境評価基準（昭和</a:t>
            </a:r>
            <a:r>
              <a:rPr lang="en-US" altLang="ja-JP" sz="1000" dirty="0">
                <a:latin typeface="メイリオ" pitchFamily="50" charset="-128"/>
                <a:ea typeface="メイリオ" pitchFamily="50" charset="-128"/>
                <a:cs typeface="メイリオ" pitchFamily="50" charset="-128"/>
              </a:rPr>
              <a:t>63</a:t>
            </a:r>
            <a:r>
              <a:rPr lang="ja-JP" altLang="ja-JP" sz="1000" dirty="0">
                <a:latin typeface="メイリオ" pitchFamily="50" charset="-128"/>
                <a:ea typeface="メイリオ" pitchFamily="50" charset="-128"/>
                <a:cs typeface="メイリオ" pitchFamily="50" charset="-128"/>
              </a:rPr>
              <a:t>年労働省告示第</a:t>
            </a:r>
            <a:r>
              <a:rPr lang="en-US" altLang="ja-JP" sz="1000" dirty="0">
                <a:latin typeface="メイリオ" pitchFamily="50" charset="-128"/>
                <a:ea typeface="メイリオ" pitchFamily="50" charset="-128"/>
                <a:cs typeface="メイリオ" pitchFamily="50" charset="-128"/>
              </a:rPr>
              <a:t>79</a:t>
            </a:r>
            <a:r>
              <a:rPr lang="ja-JP" altLang="ja-JP" sz="1000" dirty="0">
                <a:latin typeface="メイリオ" pitchFamily="50" charset="-128"/>
                <a:ea typeface="メイリオ" pitchFamily="50" charset="-128"/>
                <a:cs typeface="メイリオ" pitchFamily="50" charset="-128"/>
              </a:rPr>
              <a:t>号）の別表に掲げる管理濃度</a:t>
            </a:r>
            <a:r>
              <a:rPr lang="ja-JP" altLang="en-US" sz="1000" dirty="0" smtClean="0">
                <a:latin typeface="メイリオ" pitchFamily="50" charset="-128"/>
                <a:ea typeface="メイリオ" pitchFamily="50" charset="-128"/>
                <a:cs typeface="メイリオ" pitchFamily="50" charset="-128"/>
              </a:rPr>
              <a:t>と</a:t>
            </a:r>
            <a:r>
              <a:rPr lang="ja-JP" altLang="ja-JP" sz="1000" dirty="0" smtClean="0">
                <a:latin typeface="メイリオ" pitchFamily="50" charset="-128"/>
                <a:ea typeface="メイリオ" pitchFamily="50" charset="-128"/>
                <a:cs typeface="メイリオ" pitchFamily="50" charset="-128"/>
              </a:rPr>
              <a:t>「</a:t>
            </a:r>
            <a:r>
              <a:rPr lang="ja-JP" altLang="ja-JP" sz="1000" dirty="0">
                <a:latin typeface="メイリオ" pitchFamily="50" charset="-128"/>
                <a:ea typeface="メイリオ" pitchFamily="50" charset="-128"/>
                <a:cs typeface="メイリオ" pitchFamily="50" charset="-128"/>
              </a:rPr>
              <a:t>労働安全衛生法第</a:t>
            </a:r>
            <a:r>
              <a:rPr lang="en-US" altLang="ja-JP" sz="1000" dirty="0">
                <a:latin typeface="メイリオ" pitchFamily="50" charset="-128"/>
                <a:ea typeface="メイリオ" pitchFamily="50" charset="-128"/>
                <a:cs typeface="メイリオ" pitchFamily="50" charset="-128"/>
              </a:rPr>
              <a:t>28</a:t>
            </a:r>
            <a:r>
              <a:rPr lang="ja-JP" altLang="ja-JP" sz="1000" dirty="0">
                <a:latin typeface="メイリオ" pitchFamily="50" charset="-128"/>
                <a:ea typeface="メイリオ" pitchFamily="50" charset="-128"/>
                <a:cs typeface="メイリオ" pitchFamily="50" charset="-128"/>
              </a:rPr>
              <a:t>条第３項の規定に基づき厚生労働大臣が定める化学物質による健康障害を防止するための指針」に基づき作業環境測定の結果を評価するために使用する評価指標を</a:t>
            </a:r>
            <a:r>
              <a:rPr lang="ja-JP" altLang="en-US" sz="1000" dirty="0">
                <a:latin typeface="メイリオ" pitchFamily="50" charset="-128"/>
                <a:ea typeface="メイリオ" pitchFamily="50" charset="-128"/>
                <a:cs typeface="メイリオ" pitchFamily="50" charset="-128"/>
              </a:rPr>
              <a:t>いいます</a:t>
            </a:r>
            <a:r>
              <a:rPr lang="ja-JP" altLang="ja-JP" sz="1000" dirty="0">
                <a:latin typeface="メイリオ" pitchFamily="50" charset="-128"/>
                <a:ea typeface="メイリオ" pitchFamily="50" charset="-128"/>
                <a:cs typeface="メイリオ" pitchFamily="50" charset="-128"/>
              </a:rPr>
              <a:t>。</a:t>
            </a:r>
            <a:endParaRPr lang="ja-JP" altLang="en-US" sz="1000" dirty="0">
              <a:latin typeface="メイリオ" pitchFamily="50" charset="-128"/>
              <a:ea typeface="メイリオ" pitchFamily="50" charset="-128"/>
              <a:cs typeface="メイリオ" pitchFamily="50" charset="-128"/>
            </a:endParaRPr>
          </a:p>
        </p:txBody>
      </p:sp>
      <p:sp>
        <p:nvSpPr>
          <p:cNvPr id="7171" name="テキスト ボックス 4"/>
          <p:cNvSpPr txBox="1">
            <a:spLocks noChangeArrowheads="1"/>
          </p:cNvSpPr>
          <p:nvPr/>
        </p:nvSpPr>
        <p:spPr bwMode="auto">
          <a:xfrm>
            <a:off x="3448050" y="9984807"/>
            <a:ext cx="284380" cy="2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a:latin typeface="+mn-ea"/>
                <a:ea typeface="+mn-ea"/>
              </a:rPr>
              <a:t>7</a:t>
            </a:r>
            <a:endParaRPr lang="ja-JP" altLang="en-US" sz="1200" dirty="0">
              <a:latin typeface="+mn-ea"/>
              <a:ea typeface="+mn-ea"/>
            </a:endParaRPr>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1207886579"/>
              </p:ext>
            </p:extLst>
          </p:nvPr>
        </p:nvGraphicFramePr>
        <p:xfrm>
          <a:off x="324086" y="283141"/>
          <a:ext cx="6624402" cy="9099452"/>
        </p:xfrm>
        <a:graphic>
          <a:graphicData uri="http://schemas.openxmlformats.org/drawingml/2006/table">
            <a:tbl>
              <a:tblPr/>
              <a:tblGrid>
                <a:gridCol w="265016"/>
                <a:gridCol w="1802393"/>
                <a:gridCol w="1136947"/>
                <a:gridCol w="1692188"/>
                <a:gridCol w="1727858"/>
              </a:tblGrid>
              <a:tr h="181644">
                <a:tc rowSpan="2" gridSpan="2">
                  <a:txBody>
                    <a:bodyPr/>
                    <a:lstStyle/>
                    <a:p>
                      <a:pPr marL="0" marR="0" lvl="0" indent="0" algn="ctr" defTabSz="914400" rtl="0" eaLnBrk="1" fontAlgn="ctr"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対象物質</a:t>
                      </a:r>
                    </a:p>
                  </a:txBody>
                  <a:tcPr marL="3719" marR="3719" marT="36000" marB="36000"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3719" marR="3719" marT="390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2">
                  <a:txBody>
                    <a:bodyPr/>
                    <a:lstStyle/>
                    <a:p>
                      <a:pPr marL="0" marR="0" lvl="0" indent="0" algn="ctr" defTabSz="914400" rtl="0" eaLnBrk="1" fontAlgn="t"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作業環境測定の方法</a:t>
                      </a:r>
                    </a:p>
                  </a:txBody>
                  <a:tcPr marL="3719" marR="3719" marT="36000" marB="3600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管理濃度等</a:t>
                      </a:r>
                    </a:p>
                  </a:txBody>
                  <a:tcPr marL="3719" marR="3719" marT="36000" marB="36000" anchor="ctr" horzOverflow="overflow">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37714">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t"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試料採取方法</a:t>
                      </a:r>
                    </a:p>
                  </a:txBody>
                  <a:tcPr marL="3719" marR="3719" marT="36000" marB="3600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t" latinLnBrk="0" hangingPunct="1">
                        <a:lnSpc>
                          <a:spcPts val="900"/>
                        </a:lnSpc>
                        <a:spcBef>
                          <a:spcPct val="0"/>
                        </a:spcBef>
                        <a:spcAft>
                          <a:spcPct val="0"/>
                        </a:spcAft>
                        <a:buClrTx/>
                        <a:buSzTx/>
                        <a:buFontTx/>
                        <a:buNone/>
                        <a:tabLst/>
                      </a:pPr>
                      <a:r>
                        <a:rPr kumimoji="1" 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txBody>
                  <a:tcPr marL="3719" marR="3719" marT="36000" marB="36000" anchor="ctr" horzOverflow="overflow">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kumimoji="1" lang="ja-JP" altLang="en-US"/>
                    </a:p>
                  </a:txBody>
                  <a:tcPr/>
                </a:tc>
              </a:tr>
              <a:tr h="802366">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12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スチレン</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6000" indent="0"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 液体捕集方法では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吸光光度</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 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0" marR="0"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auto" latinLnBrk="0" hangingPunct="1">
                        <a:lnSpc>
                          <a:spcPts val="1200"/>
                        </a:lnSpc>
                        <a:spcBef>
                          <a:spcPts val="0"/>
                        </a:spcBef>
                        <a:spcAft>
                          <a:spcPts val="0"/>
                        </a:spcAft>
                        <a:buClrTx/>
                        <a:buSzTx/>
                        <a:buFontTx/>
                        <a:buNone/>
                        <a:tabLst/>
                        <a:defRPr/>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20ppm</a:t>
                      </a:r>
                    </a:p>
                  </a:txBody>
                  <a:tcPr marL="0" marR="0"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701205">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12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１，１，２，２</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テトラクロロエタン（別名四塩化アセチレン）</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600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液体捕集方法または</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00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、吸光光度分析方法</a:t>
                      </a:r>
                    </a:p>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0" marR="0"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auto" latinLnBrk="0" hangingPunct="1">
                        <a:lnSpc>
                          <a:spcPts val="1200"/>
                        </a:lnSpc>
                        <a:spcBef>
                          <a:spcPts val="0"/>
                        </a:spcBef>
                        <a:spcAft>
                          <a:spcPts val="0"/>
                        </a:spcAft>
                        <a:buClrTx/>
                        <a:buSzTx/>
                        <a:buFontTx/>
                        <a:buNone/>
                        <a:tabLst/>
                        <a:defRPr/>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1ppm</a:t>
                      </a:r>
                    </a:p>
                  </a:txBody>
                  <a:tcPr marL="0" marR="0"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332150">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テトラクロロエチレン</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別名パークロルエチレン） </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600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000" indent="0"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4097"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81192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１，１，１－トリクロルエタン </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6000" indent="0"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、吸光光度分析方法</a:t>
                      </a:r>
                    </a:p>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固体捕集方法または直接捕集方法では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4097"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781080">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just">
                        <a:lnSpc>
                          <a:spcPts val="12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トリクロロエチレン</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a:lnSpc>
                          <a:spcPts val="12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液体捕集方法、固体捕集</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0490" indent="-110490" algn="l">
                        <a:lnSpc>
                          <a:spcPts val="11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900" kern="10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吸光光度分析方法</a:t>
                      </a:r>
                    </a:p>
                    <a:p>
                      <a:pPr marL="110490" indent="-110490" algn="l">
                        <a:lnSpc>
                          <a:spcPts val="11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900" kern="10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または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直接捕集方法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0" marR="0"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eaLnBrk="0" fontAlgn="base" latinLnBrk="1" hangingPunct="0">
                        <a:lnSpc>
                          <a:spcPts val="1200"/>
                        </a:lnSpc>
                        <a:spcAft>
                          <a:spcPts val="0"/>
                        </a:spcAft>
                      </a:pPr>
                      <a:r>
                        <a:rPr lang="en-US" altLang="ja-JP" sz="900" kern="0" spc="1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kern="0" spc="1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326086">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ノルマル－ブチル</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－２，３</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エポキシプロピルエーテル </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4097"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4097"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３ppm</a:t>
                      </a:r>
                    </a:p>
                  </a:txBody>
                  <a:tcPr marL="4097"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8562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26</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パラ－ジクロルベンゼン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911097">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27</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パラ－ニトロアニソール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indent="0" algn="l"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構造</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類似物質の許容</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濃度</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&gt;</a:t>
                      </a:r>
                    </a:p>
                    <a:p>
                      <a:pPr marL="85725" indent="-85725"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アニシジン</a:t>
                      </a:r>
                      <a:r>
                        <a:rPr lang="en-US" altLang="ja-JP"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0.5</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（日本産業衛生学会、</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ACGIH）</a:t>
                      </a:r>
                    </a:p>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ジニトロトルエン</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混合物</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t">
                        <a:lnSpc>
                          <a:spcPts val="1200"/>
                        </a:lnSpc>
                      </a:pPr>
                      <a:r>
                        <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（ACGIH)</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848827">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パラ－ニトロクロルベンゼン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液体捕集方法では</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、吸光光度分析</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グラフ</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分析方法</a:t>
                      </a:r>
                    </a:p>
                    <a:p>
                      <a:pPr marL="85725" indent="-85725" algn="l" fontAlgn="t">
                        <a:lnSpc>
                          <a:spcPts val="11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固体捕集方法では、ガスクロマトグラフ分析方法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0.6</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40596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29</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ヒドラジン及びその</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塩、</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ヒドラジン一</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水和物</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液体クロマトグラフ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分析</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ヒドラジン</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として</a:t>
                      </a:r>
                    </a:p>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0.13</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mg/m</a:t>
                      </a:r>
                      <a:r>
                        <a:rPr lang="en-US" sz="900" b="0" i="0" u="none" strike="noStrike" baseline="30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３</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58339">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30</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ビフェニル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40596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２－ブテナール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高速液体</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クロマトグラフ分析</a:t>
                      </a:r>
                      <a:endPar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397297">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１－ブロモ－３－クロロプロパン</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 </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ガスクロマトグラフ分析方法</a:t>
                      </a: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&lt;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構造</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類似物質の管理</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濃度</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&gt;</a:t>
                      </a: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t">
                        <a:lnSpc>
                          <a:spcPts val="1200"/>
                        </a:lnSpc>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１，２</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ジクロロエタン</a:t>
                      </a: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ppm</a:t>
                      </a:r>
                      <a:endParaRPr 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29530">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１－ブロモブタン</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固体捕集方法</a:t>
                      </a:r>
                    </a:p>
                  </a:txBody>
                  <a:tcPr marL="0" marR="4097"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質量分析</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4097"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lnSpc>
                          <a:spcPts val="1200"/>
                        </a:lnSpc>
                      </a:pP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4097"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817981">
                <a:tc>
                  <a:txBody>
                    <a:bodyPr/>
                    <a:lstStyle/>
                    <a:p>
                      <a:pPr algn="ctr" fontAlgn="t"/>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097" marR="4097" marT="4412" marB="0" anchor="ctr">
                    <a:lnL w="6350"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lnSpc>
                          <a:spcPts val="12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メチルイソブチルケトン</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6858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2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固体捕集方法</a:t>
                      </a: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または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直接捕集</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方法</a:t>
                      </a:r>
                    </a:p>
                  </a:txBody>
                  <a:tcPr marL="0" marR="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0490" indent="-110490" algn="l">
                        <a:lnSpc>
                          <a:spcPts val="11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900" kern="10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液体捕集方法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吸光光度</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分析方法</a:t>
                      </a:r>
                    </a:p>
                    <a:p>
                      <a:pPr marL="110490" indent="-110490" algn="l">
                        <a:lnSpc>
                          <a:spcPts val="1100"/>
                        </a:lnSpc>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900" kern="10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固体捕集</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方法及び直接捕集</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方法</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では、</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ガスクロマトグラフ</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分析方法</a:t>
                      </a:r>
                    </a:p>
                  </a:txBody>
                  <a:tcPr marL="0" marR="68580" marT="72000" marB="3600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00"/>
                        </a:lnSpc>
                        <a:spcAft>
                          <a:spcPts val="0"/>
                        </a:spcAft>
                      </a:pPr>
                      <a:r>
                        <a:rPr lang="en-US" altLang="ja-JP" sz="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lang="en-US" sz="9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pp</a:t>
                      </a:r>
                      <a:r>
                        <a:rPr 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m</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68580" marT="72000" marB="36000" anchor="ctr">
                    <a:lnL w="3175"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テキスト ボックス 2"/>
          <p:cNvSpPr txBox="1"/>
          <p:nvPr/>
        </p:nvSpPr>
        <p:spPr>
          <a:xfrm flipH="1">
            <a:off x="6286847" y="80373"/>
            <a:ext cx="914053" cy="261610"/>
          </a:xfrm>
          <a:prstGeom prst="rect">
            <a:avLst/>
          </a:prstGeom>
          <a:noFill/>
        </p:spPr>
        <p:txBody>
          <a:bodyPr wrap="square" rtlCol="0">
            <a:spAutoFit/>
          </a:bodyPr>
          <a:lstStyle/>
          <a:p>
            <a:r>
              <a:rPr lang="ja-JP" altLang="en-US" sz="11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（続き）</a:t>
            </a:r>
            <a:endParaRPr kumimoji="1" lang="ja-JP" altLang="en-US" sz="11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6093" y="3182609"/>
            <a:ext cx="6480721" cy="1127527"/>
          </a:xfrm>
          <a:prstGeom prst="rect">
            <a:avLst/>
          </a:prstGeom>
          <a:solidFill>
            <a:schemeClr val="bg1"/>
          </a:solidFill>
          <a:ln w="3175">
            <a:solidFill>
              <a:schemeClr val="tx1"/>
            </a:solidFill>
          </a:ln>
        </p:spPr>
        <p:txBody>
          <a:bodyPr wrap="square" lIns="98746" tIns="72000" rIns="98746" bIns="36000">
            <a:spAutoFit/>
          </a:bodyPr>
          <a:lstStyle/>
          <a:p>
            <a:pPr>
              <a:lnSpc>
                <a:spcPts val="1300"/>
              </a:lnSpc>
              <a:defRPr/>
            </a:pPr>
            <a:r>
              <a:rPr lang="ja-JP" altLang="en-US" sz="1100" dirty="0">
                <a:latin typeface="Arial" pitchFamily="34" charset="0"/>
              </a:rPr>
              <a:t>　</a:t>
            </a:r>
            <a:r>
              <a:rPr lang="ja-JP" altLang="ja-JP" sz="1100" dirty="0">
                <a:latin typeface="メイリオ" pitchFamily="50" charset="-128"/>
                <a:ea typeface="メイリオ" pitchFamily="50" charset="-128"/>
                <a:cs typeface="メイリオ" pitchFamily="50" charset="-128"/>
              </a:rPr>
              <a:t>対象物質</a:t>
            </a:r>
            <a:r>
              <a:rPr lang="ja-JP" altLang="en-US" sz="1100" dirty="0">
                <a:latin typeface="メイリオ" pitchFamily="50" charset="-128"/>
                <a:ea typeface="メイリオ" pitchFamily="50" charset="-128"/>
                <a:cs typeface="メイリオ" pitchFamily="50" charset="-128"/>
              </a:rPr>
              <a:t>等</a:t>
            </a:r>
            <a:r>
              <a:rPr lang="ja-JP" altLang="ja-JP" sz="1100" dirty="0">
                <a:latin typeface="メイリオ" pitchFamily="50" charset="-128"/>
                <a:ea typeface="メイリオ" pitchFamily="50" charset="-128"/>
                <a:cs typeface="メイリオ" pitchFamily="50" charset="-128"/>
              </a:rPr>
              <a:t>を製造、</a:t>
            </a:r>
            <a:r>
              <a:rPr lang="ja-JP" altLang="en-US" sz="1100" dirty="0">
                <a:latin typeface="メイリオ" pitchFamily="50" charset="-128"/>
                <a:ea typeface="メイリオ" pitchFamily="50" charset="-128"/>
                <a:cs typeface="メイリオ" pitchFamily="50" charset="-128"/>
              </a:rPr>
              <a:t>または、</a:t>
            </a:r>
            <a:r>
              <a:rPr lang="ja-JP" altLang="ja-JP" sz="1100" dirty="0">
                <a:latin typeface="メイリオ" pitchFamily="50" charset="-128"/>
                <a:ea typeface="メイリオ" pitchFamily="50" charset="-128"/>
                <a:cs typeface="メイリオ" pitchFamily="50" charset="-128"/>
              </a:rPr>
              <a:t>取り扱う業務に常時従事する労働者について、</a:t>
            </a:r>
            <a:r>
              <a:rPr lang="ja-JP" altLang="ja-JP" sz="1100" dirty="0" smtClean="0">
                <a:latin typeface="メイリオ" pitchFamily="50" charset="-128"/>
                <a:ea typeface="メイリオ" pitchFamily="50" charset="-128"/>
                <a:cs typeface="メイリオ" pitchFamily="50" charset="-128"/>
              </a:rPr>
              <a:t>１</a:t>
            </a:r>
            <a:r>
              <a:rPr lang="ja-JP" altLang="en-US" sz="1100" dirty="0">
                <a:latin typeface="メイリオ" pitchFamily="50" charset="-128"/>
                <a:ea typeface="メイリオ" pitchFamily="50" charset="-128"/>
                <a:cs typeface="メイリオ" pitchFamily="50" charset="-128"/>
              </a:rPr>
              <a:t>カ</a:t>
            </a:r>
            <a:r>
              <a:rPr lang="ja-JP" altLang="ja-JP" sz="1100" dirty="0" smtClean="0">
                <a:latin typeface="メイリオ" pitchFamily="50" charset="-128"/>
                <a:ea typeface="メイリオ" pitchFamily="50" charset="-128"/>
                <a:cs typeface="メイリオ" pitchFamily="50" charset="-128"/>
              </a:rPr>
              <a:t>月</a:t>
            </a:r>
            <a:r>
              <a:rPr lang="ja-JP" altLang="ja-JP" sz="1100" dirty="0">
                <a:latin typeface="メイリオ" pitchFamily="50" charset="-128"/>
                <a:ea typeface="メイリオ" pitchFamily="50" charset="-128"/>
                <a:cs typeface="メイリオ" pitchFamily="50" charset="-128"/>
              </a:rPr>
              <a:t>を超えない期間ごとに次の事項を記録</a:t>
            </a:r>
            <a:r>
              <a:rPr lang="ja-JP" altLang="en-US" sz="1100" dirty="0">
                <a:latin typeface="メイリオ" pitchFamily="50" charset="-128"/>
                <a:ea typeface="メイリオ" pitchFamily="50" charset="-128"/>
                <a:cs typeface="メイリオ" pitchFamily="50" charset="-128"/>
              </a:rPr>
              <a:t>してください。</a:t>
            </a:r>
            <a:endParaRPr lang="en-US" altLang="ja-JP" sz="1100" dirty="0">
              <a:latin typeface="メイリオ" pitchFamily="50" charset="-128"/>
              <a:ea typeface="メイリオ" pitchFamily="50" charset="-128"/>
              <a:cs typeface="メイリオ" pitchFamily="50" charset="-128"/>
            </a:endParaRPr>
          </a:p>
          <a:p>
            <a:pPr indent="85725">
              <a:lnSpc>
                <a:spcPts val="1300"/>
              </a:lnSpc>
              <a:defRPr/>
            </a:pPr>
            <a:r>
              <a:rPr lang="ja-JP" altLang="en-US" sz="1100" dirty="0" smtClean="0">
                <a:latin typeface="メイリオ" pitchFamily="50" charset="-128"/>
                <a:ea typeface="メイリオ" pitchFamily="50" charset="-128"/>
                <a:cs typeface="メイリオ" pitchFamily="50" charset="-128"/>
              </a:rPr>
              <a:t>１ </a:t>
            </a:r>
            <a:r>
              <a:rPr lang="ja-JP" altLang="ja-JP" sz="1100" dirty="0">
                <a:latin typeface="メイリオ" pitchFamily="50" charset="-128"/>
                <a:ea typeface="メイリオ" pitchFamily="50" charset="-128"/>
                <a:cs typeface="メイリオ" pitchFamily="50" charset="-128"/>
              </a:rPr>
              <a:t>労働者の氏名</a:t>
            </a:r>
          </a:p>
          <a:p>
            <a:pPr indent="85725">
              <a:lnSpc>
                <a:spcPts val="1300"/>
              </a:lnSpc>
              <a:defRPr/>
            </a:pPr>
            <a:r>
              <a:rPr lang="ja-JP" altLang="en-US" sz="1100" dirty="0">
                <a:latin typeface="メイリオ" pitchFamily="50" charset="-128"/>
                <a:ea typeface="メイリオ" pitchFamily="50" charset="-128"/>
                <a:cs typeface="メイリオ" pitchFamily="50" charset="-128"/>
              </a:rPr>
              <a:t>２ </a:t>
            </a:r>
            <a:r>
              <a:rPr lang="ja-JP" altLang="ja-JP" sz="1100" dirty="0">
                <a:latin typeface="メイリオ" pitchFamily="50" charset="-128"/>
                <a:ea typeface="メイリオ" pitchFamily="50" charset="-128"/>
                <a:cs typeface="メイリオ" pitchFamily="50" charset="-128"/>
              </a:rPr>
              <a:t>従事した業務の概要</a:t>
            </a:r>
            <a:r>
              <a:rPr lang="ja-JP" altLang="en-US" sz="1100" dirty="0">
                <a:latin typeface="メイリオ" pitchFamily="50" charset="-128"/>
                <a:ea typeface="メイリオ" pitchFamily="50" charset="-128"/>
                <a:cs typeface="メイリオ" pitchFamily="50" charset="-128"/>
              </a:rPr>
              <a:t>と</a:t>
            </a:r>
            <a:r>
              <a:rPr lang="ja-JP" altLang="ja-JP" sz="1100" dirty="0">
                <a:latin typeface="メイリオ" pitchFamily="50" charset="-128"/>
                <a:ea typeface="メイリオ" pitchFamily="50" charset="-128"/>
                <a:cs typeface="メイリオ" pitchFamily="50" charset="-128"/>
              </a:rPr>
              <a:t>業務に従事した期間</a:t>
            </a:r>
          </a:p>
          <a:p>
            <a:pPr indent="85725">
              <a:lnSpc>
                <a:spcPts val="1300"/>
              </a:lnSpc>
              <a:defRPr/>
            </a:pPr>
            <a:r>
              <a:rPr lang="ja-JP" altLang="en-US" sz="1100" dirty="0">
                <a:latin typeface="メイリオ" pitchFamily="50" charset="-128"/>
                <a:ea typeface="メイリオ" pitchFamily="50" charset="-128"/>
                <a:cs typeface="メイリオ" pitchFamily="50" charset="-128"/>
              </a:rPr>
              <a:t>３ </a:t>
            </a:r>
            <a:r>
              <a:rPr lang="ja-JP" altLang="ja-JP" sz="1100" dirty="0">
                <a:latin typeface="メイリオ" pitchFamily="50" charset="-128"/>
                <a:ea typeface="メイリオ" pitchFamily="50" charset="-128"/>
                <a:cs typeface="メイリオ" pitchFamily="50" charset="-128"/>
              </a:rPr>
              <a:t>対象物質によ</a:t>
            </a:r>
            <a:r>
              <a:rPr lang="ja-JP" altLang="en-US" sz="1100" dirty="0">
                <a:latin typeface="メイリオ" pitchFamily="50" charset="-128"/>
                <a:ea typeface="メイリオ" pitchFamily="50" charset="-128"/>
                <a:cs typeface="メイリオ" pitchFamily="50" charset="-128"/>
              </a:rPr>
              <a:t>って</a:t>
            </a:r>
            <a:r>
              <a:rPr lang="ja-JP" altLang="ja-JP" sz="1100" dirty="0">
                <a:latin typeface="メイリオ" pitchFamily="50" charset="-128"/>
                <a:ea typeface="メイリオ" pitchFamily="50" charset="-128"/>
                <a:cs typeface="メイリオ" pitchFamily="50" charset="-128"/>
              </a:rPr>
              <a:t>著しく汚染される事態が</a:t>
            </a:r>
            <a:r>
              <a:rPr lang="ja-JP" altLang="en-US" sz="1100" dirty="0">
                <a:latin typeface="メイリオ" pitchFamily="50" charset="-128"/>
                <a:ea typeface="メイリオ" pitchFamily="50" charset="-128"/>
                <a:cs typeface="メイリオ" pitchFamily="50" charset="-128"/>
              </a:rPr>
              <a:t>起きた</a:t>
            </a:r>
            <a:r>
              <a:rPr lang="ja-JP" altLang="ja-JP" sz="1100" dirty="0">
                <a:latin typeface="メイリオ" pitchFamily="50" charset="-128"/>
                <a:ea typeface="メイリオ" pitchFamily="50" charset="-128"/>
                <a:cs typeface="メイリオ" pitchFamily="50" charset="-128"/>
              </a:rPr>
              <a:t>ときは、その概要</a:t>
            </a:r>
            <a:r>
              <a:rPr lang="ja-JP" altLang="en-US" sz="1100" dirty="0">
                <a:latin typeface="メイリオ" pitchFamily="50" charset="-128"/>
                <a:ea typeface="メイリオ" pitchFamily="50" charset="-128"/>
                <a:cs typeface="メイリオ" pitchFamily="50" charset="-128"/>
              </a:rPr>
              <a:t>と</a:t>
            </a:r>
            <a:r>
              <a:rPr lang="ja-JP" altLang="ja-JP" sz="1100" dirty="0">
                <a:latin typeface="メイリオ" pitchFamily="50" charset="-128"/>
                <a:ea typeface="メイリオ" pitchFamily="50" charset="-128"/>
                <a:cs typeface="メイリオ" pitchFamily="50" charset="-128"/>
              </a:rPr>
              <a:t>講じた応急措置の</a:t>
            </a:r>
            <a:r>
              <a:rPr lang="ja-JP" altLang="ja-JP" sz="1100" dirty="0" smtClean="0">
                <a:latin typeface="メイリオ" pitchFamily="50" charset="-128"/>
                <a:ea typeface="メイリオ" pitchFamily="50" charset="-128"/>
                <a:cs typeface="メイリオ" pitchFamily="50" charset="-128"/>
              </a:rPr>
              <a:t>概要</a:t>
            </a:r>
            <a:endParaRPr lang="ja-JP" altLang="ja-JP" sz="1100" dirty="0">
              <a:latin typeface="メイリオ" pitchFamily="50" charset="-128"/>
              <a:ea typeface="メイリオ" pitchFamily="50" charset="-128"/>
              <a:cs typeface="メイリオ" pitchFamily="50" charset="-128"/>
            </a:endParaRPr>
          </a:p>
          <a:p>
            <a:pPr>
              <a:lnSpc>
                <a:spcPts val="1300"/>
              </a:lnSpc>
              <a:defRPr/>
            </a:pPr>
            <a:r>
              <a:rPr lang="ja-JP" altLang="en-US" sz="1100" dirty="0">
                <a:latin typeface="メイリオ" pitchFamily="50" charset="-128"/>
                <a:ea typeface="メイリオ" pitchFamily="50" charset="-128"/>
                <a:cs typeface="メイリオ" pitchFamily="50" charset="-128"/>
              </a:rPr>
              <a:t> また、これら</a:t>
            </a:r>
            <a:r>
              <a:rPr lang="ja-JP" altLang="ja-JP" sz="1100" dirty="0">
                <a:latin typeface="メイリオ" pitchFamily="50" charset="-128"/>
                <a:ea typeface="メイリオ" pitchFamily="50" charset="-128"/>
                <a:cs typeface="メイリオ" pitchFamily="50" charset="-128"/>
              </a:rPr>
              <a:t>の記録は、記録</a:t>
            </a:r>
            <a:r>
              <a:rPr lang="ja-JP" altLang="en-US" sz="1100" dirty="0">
                <a:latin typeface="メイリオ" pitchFamily="50" charset="-128"/>
                <a:ea typeface="メイリオ" pitchFamily="50" charset="-128"/>
                <a:cs typeface="メイリオ" pitchFamily="50" charset="-128"/>
              </a:rPr>
              <a:t>した</a:t>
            </a:r>
            <a:r>
              <a:rPr lang="ja-JP" altLang="ja-JP" sz="1100" dirty="0">
                <a:latin typeface="メイリオ" pitchFamily="50" charset="-128"/>
                <a:ea typeface="メイリオ" pitchFamily="50" charset="-128"/>
                <a:cs typeface="メイリオ" pitchFamily="50" charset="-128"/>
              </a:rPr>
              <a:t>日から</a:t>
            </a:r>
            <a:r>
              <a:rPr lang="en-US" altLang="ja-JP" sz="1100" dirty="0">
                <a:latin typeface="メイリオ" pitchFamily="50" charset="-128"/>
                <a:ea typeface="メイリオ" pitchFamily="50" charset="-128"/>
                <a:cs typeface="メイリオ" pitchFamily="50" charset="-128"/>
              </a:rPr>
              <a:t>30</a:t>
            </a:r>
            <a:r>
              <a:rPr lang="ja-JP" altLang="ja-JP" sz="1100" dirty="0">
                <a:latin typeface="メイリオ" pitchFamily="50" charset="-128"/>
                <a:ea typeface="メイリオ" pitchFamily="50" charset="-128"/>
                <a:cs typeface="メイリオ" pitchFamily="50" charset="-128"/>
              </a:rPr>
              <a:t>年間保存するよう努め</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てください。</a:t>
            </a:r>
          </a:p>
        </p:txBody>
      </p:sp>
      <p:sp>
        <p:nvSpPr>
          <p:cNvPr id="10" name="正方形/長方形 9"/>
          <p:cNvSpPr/>
          <p:nvPr/>
        </p:nvSpPr>
        <p:spPr>
          <a:xfrm>
            <a:off x="432097" y="702023"/>
            <a:ext cx="6480721" cy="1981961"/>
          </a:xfrm>
          <a:prstGeom prst="rect">
            <a:avLst/>
          </a:prstGeom>
          <a:solidFill>
            <a:schemeClr val="bg1"/>
          </a:solidFill>
          <a:ln w="3175">
            <a:solidFill>
              <a:schemeClr val="tx1"/>
            </a:solidFill>
          </a:ln>
        </p:spPr>
        <p:txBody>
          <a:bodyPr wrap="square" lIns="98746" tIns="72000" rIns="98746" bIns="36000">
            <a:spAutoFit/>
          </a:bodyPr>
          <a:lstStyle/>
          <a:p>
            <a:pPr>
              <a:lnSpc>
                <a:spcPts val="1300"/>
              </a:lnSpc>
              <a:defRPr/>
            </a:pPr>
            <a:r>
              <a:rPr lang="ja-JP" altLang="en-US" sz="1100" dirty="0">
                <a:latin typeface="Arial" pitchFamily="34" charset="0"/>
              </a:rPr>
              <a:t>　</a:t>
            </a:r>
            <a:r>
              <a:rPr lang="ja-JP" altLang="ja-JP" sz="1100" dirty="0">
                <a:latin typeface="メイリオ" pitchFamily="50" charset="-128"/>
                <a:ea typeface="メイリオ" pitchFamily="50" charset="-128"/>
                <a:cs typeface="メイリオ" pitchFamily="50" charset="-128"/>
              </a:rPr>
              <a:t>対象物質等を製造、</a:t>
            </a:r>
            <a:r>
              <a:rPr lang="ja-JP" altLang="en-US" sz="1100" dirty="0">
                <a:latin typeface="メイリオ" pitchFamily="50" charset="-128"/>
                <a:ea typeface="メイリオ" pitchFamily="50" charset="-128"/>
                <a:cs typeface="メイリオ" pitchFamily="50" charset="-128"/>
              </a:rPr>
              <a:t>または、</a:t>
            </a:r>
            <a:r>
              <a:rPr lang="ja-JP" altLang="ja-JP" sz="1100" dirty="0">
                <a:latin typeface="メイリオ" pitchFamily="50" charset="-128"/>
                <a:ea typeface="メイリオ" pitchFamily="50" charset="-128"/>
                <a:cs typeface="メイリオ" pitchFamily="50" charset="-128"/>
              </a:rPr>
              <a:t>取り扱う業務に従事している</a:t>
            </a:r>
            <a:r>
              <a:rPr lang="ja-JP" altLang="en-US" sz="1100" dirty="0">
                <a:latin typeface="メイリオ" pitchFamily="50" charset="-128"/>
                <a:ea typeface="メイリオ" pitchFamily="50" charset="-128"/>
                <a:cs typeface="メイリオ" pitchFamily="50" charset="-128"/>
              </a:rPr>
              <a:t>労働者</a:t>
            </a:r>
            <a:r>
              <a:rPr lang="ja-JP" altLang="ja-JP" sz="1100" dirty="0">
                <a:latin typeface="メイリオ" pitchFamily="50" charset="-128"/>
                <a:ea typeface="メイリオ" pitchFamily="50" charset="-128"/>
                <a:cs typeface="メイリオ" pitchFamily="50" charset="-128"/>
              </a:rPr>
              <a:t>に対しては速やかに、また、</a:t>
            </a:r>
            <a:r>
              <a:rPr lang="ja-JP" altLang="en-US" sz="1100" dirty="0">
                <a:latin typeface="メイリオ" pitchFamily="50" charset="-128"/>
                <a:ea typeface="メイリオ" pitchFamily="50" charset="-128"/>
                <a:cs typeface="メイリオ" pitchFamily="50" charset="-128"/>
              </a:rPr>
              <a:t>この</a:t>
            </a:r>
            <a:r>
              <a:rPr lang="ja-JP" altLang="ja-JP" sz="1100" dirty="0">
                <a:latin typeface="メイリオ" pitchFamily="50" charset="-128"/>
                <a:ea typeface="メイリオ" pitchFamily="50" charset="-128"/>
                <a:cs typeface="メイリオ" pitchFamily="50" charset="-128"/>
              </a:rPr>
              <a:t>業務に従事させることとなった労働者に対しては従事させる前に、次の事項について教育を行</a:t>
            </a:r>
            <a:r>
              <a:rPr lang="ja-JP" altLang="en-US" sz="1100" dirty="0">
                <a:latin typeface="メイリオ" pitchFamily="50" charset="-128"/>
                <a:ea typeface="メイリオ" pitchFamily="50" charset="-128"/>
                <a:cs typeface="メイリオ" pitchFamily="50" charset="-128"/>
              </a:rPr>
              <a:t>ってください</a:t>
            </a:r>
            <a:r>
              <a:rPr lang="ja-JP" altLang="en-US" sz="1100" dirty="0" smtClean="0">
                <a:latin typeface="メイリオ" pitchFamily="50" charset="-128"/>
                <a:ea typeface="メイリオ" pitchFamily="50" charset="-128"/>
                <a:cs typeface="メイリオ" pitchFamily="50" charset="-128"/>
              </a:rPr>
              <a:t>。</a:t>
            </a:r>
            <a:endParaRPr lang="ja-JP" altLang="ja-JP" sz="1100" strike="dblStrike" dirty="0">
              <a:latin typeface="メイリオ" pitchFamily="50" charset="-128"/>
              <a:ea typeface="メイリオ" pitchFamily="50" charset="-128"/>
              <a:cs typeface="メイリオ" pitchFamily="50" charset="-128"/>
            </a:endParaRPr>
          </a:p>
          <a:p>
            <a:pPr indent="85725">
              <a:lnSpc>
                <a:spcPts val="1300"/>
              </a:lnSpc>
              <a:defRPr/>
            </a:pPr>
            <a:r>
              <a:rPr lang="ja-JP" altLang="en-US" sz="1100" dirty="0">
                <a:latin typeface="メイリオ" pitchFamily="50" charset="-128"/>
                <a:ea typeface="メイリオ" pitchFamily="50" charset="-128"/>
                <a:cs typeface="メイリオ" pitchFamily="50" charset="-128"/>
              </a:rPr>
              <a:t>１ </a:t>
            </a:r>
            <a:r>
              <a:rPr lang="ja-JP" altLang="ja-JP" sz="1100" dirty="0">
                <a:latin typeface="メイリオ" pitchFamily="50" charset="-128"/>
                <a:ea typeface="メイリオ" pitchFamily="50" charset="-128"/>
                <a:cs typeface="メイリオ" pitchFamily="50" charset="-128"/>
              </a:rPr>
              <a:t>対象物質の性状</a:t>
            </a:r>
            <a:r>
              <a:rPr lang="ja-JP" altLang="en-US" sz="1100" dirty="0">
                <a:latin typeface="メイリオ" pitchFamily="50" charset="-128"/>
                <a:ea typeface="メイリオ" pitchFamily="50" charset="-128"/>
                <a:cs typeface="メイリオ" pitchFamily="50" charset="-128"/>
              </a:rPr>
              <a:t>と</a:t>
            </a:r>
            <a:r>
              <a:rPr lang="ja-JP" altLang="ja-JP" sz="1100" dirty="0">
                <a:latin typeface="メイリオ" pitchFamily="50" charset="-128"/>
                <a:ea typeface="メイリオ" pitchFamily="50" charset="-128"/>
                <a:cs typeface="メイリオ" pitchFamily="50" charset="-128"/>
              </a:rPr>
              <a:t>有害性</a:t>
            </a:r>
          </a:p>
          <a:p>
            <a:pPr indent="85725">
              <a:lnSpc>
                <a:spcPts val="1300"/>
              </a:lnSpc>
              <a:defRPr/>
            </a:pPr>
            <a:r>
              <a:rPr lang="ja-JP" altLang="en-US" sz="1100" dirty="0">
                <a:latin typeface="メイリオ" pitchFamily="50" charset="-128"/>
                <a:ea typeface="メイリオ" pitchFamily="50" charset="-128"/>
                <a:cs typeface="メイリオ" pitchFamily="50" charset="-128"/>
              </a:rPr>
              <a:t>２ </a:t>
            </a:r>
            <a:r>
              <a:rPr lang="ja-JP" altLang="ja-JP" sz="1100" dirty="0">
                <a:latin typeface="メイリオ" pitchFamily="50" charset="-128"/>
                <a:ea typeface="メイリオ" pitchFamily="50" charset="-128"/>
                <a:cs typeface="メイリオ" pitchFamily="50" charset="-128"/>
              </a:rPr>
              <a:t>対象物質</a:t>
            </a:r>
            <a:r>
              <a:rPr lang="ja-JP" altLang="en-US" sz="1100" dirty="0">
                <a:latin typeface="メイリオ" pitchFamily="50" charset="-128"/>
                <a:ea typeface="メイリオ" pitchFamily="50" charset="-128"/>
                <a:cs typeface="メイリオ" pitchFamily="50" charset="-128"/>
              </a:rPr>
              <a:t>等</a:t>
            </a:r>
            <a:r>
              <a:rPr lang="ja-JP" altLang="ja-JP" sz="1100" dirty="0">
                <a:latin typeface="メイリオ" pitchFamily="50" charset="-128"/>
                <a:ea typeface="メイリオ" pitchFamily="50" charset="-128"/>
                <a:cs typeface="メイリオ" pitchFamily="50" charset="-128"/>
              </a:rPr>
              <a:t>を使用する業務</a:t>
            </a:r>
          </a:p>
          <a:p>
            <a:pPr indent="85725">
              <a:lnSpc>
                <a:spcPts val="1300"/>
              </a:lnSpc>
              <a:defRPr/>
            </a:pPr>
            <a:r>
              <a:rPr lang="ja-JP" altLang="en-US" sz="1100" dirty="0">
                <a:latin typeface="メイリオ" pitchFamily="50" charset="-128"/>
                <a:ea typeface="メイリオ" pitchFamily="50" charset="-128"/>
                <a:cs typeface="メイリオ" pitchFamily="50" charset="-128"/>
              </a:rPr>
              <a:t>３ </a:t>
            </a:r>
            <a:r>
              <a:rPr lang="ja-JP" altLang="ja-JP" sz="1100" dirty="0">
                <a:latin typeface="メイリオ" pitchFamily="50" charset="-128"/>
                <a:ea typeface="メイリオ" pitchFamily="50" charset="-128"/>
                <a:cs typeface="メイリオ" pitchFamily="50" charset="-128"/>
              </a:rPr>
              <a:t>対象物質による健康障害</a:t>
            </a:r>
            <a:r>
              <a:rPr lang="ja-JP" altLang="en-US" sz="1100" dirty="0">
                <a:latin typeface="メイリオ" pitchFamily="50" charset="-128"/>
                <a:ea typeface="メイリオ" pitchFamily="50" charset="-128"/>
                <a:cs typeface="メイリオ" pitchFamily="50" charset="-128"/>
              </a:rPr>
              <a:t>と</a:t>
            </a:r>
            <a:r>
              <a:rPr lang="ja-JP" altLang="ja-JP" sz="1100" dirty="0">
                <a:latin typeface="メイリオ" pitchFamily="50" charset="-128"/>
                <a:ea typeface="メイリオ" pitchFamily="50" charset="-128"/>
                <a:cs typeface="メイリオ" pitchFamily="50" charset="-128"/>
              </a:rPr>
              <a:t>予防方法</a:t>
            </a: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応急措置</a:t>
            </a:r>
          </a:p>
          <a:p>
            <a:pPr indent="85725">
              <a:lnSpc>
                <a:spcPts val="1300"/>
              </a:lnSpc>
              <a:defRPr/>
            </a:pPr>
            <a:r>
              <a:rPr lang="ja-JP" altLang="en-US" sz="1100" dirty="0">
                <a:latin typeface="メイリオ" pitchFamily="50" charset="-128"/>
                <a:ea typeface="メイリオ" pitchFamily="50" charset="-128"/>
                <a:cs typeface="メイリオ" pitchFamily="50" charset="-128"/>
              </a:rPr>
              <a:t>４ </a:t>
            </a:r>
            <a:r>
              <a:rPr lang="ja-JP" altLang="ja-JP" sz="1100" dirty="0">
                <a:latin typeface="メイリオ" pitchFamily="50" charset="-128"/>
                <a:ea typeface="メイリオ" pitchFamily="50" charset="-128"/>
                <a:cs typeface="メイリオ" pitchFamily="50" charset="-128"/>
              </a:rPr>
              <a:t>局所排気装置</a:t>
            </a:r>
            <a:r>
              <a:rPr lang="ja-JP" altLang="en-US" sz="1100" dirty="0">
                <a:latin typeface="メイリオ" pitchFamily="50" charset="-128"/>
                <a:ea typeface="メイリオ" pitchFamily="50" charset="-128"/>
                <a:cs typeface="メイリオ" pitchFamily="50" charset="-128"/>
              </a:rPr>
              <a:t>など</a:t>
            </a:r>
            <a:r>
              <a:rPr lang="ja-JP" altLang="ja-JP" sz="1100" dirty="0">
                <a:latin typeface="メイリオ" pitchFamily="50" charset="-128"/>
                <a:ea typeface="メイリオ" pitchFamily="50" charset="-128"/>
                <a:cs typeface="メイリオ" pitchFamily="50" charset="-128"/>
              </a:rPr>
              <a:t>の対象物質へのばく露を低減するための設備</a:t>
            </a:r>
            <a:r>
              <a:rPr lang="ja-JP" altLang="en-US" sz="1100" dirty="0">
                <a:latin typeface="メイリオ" pitchFamily="50" charset="-128"/>
                <a:ea typeface="メイリオ" pitchFamily="50" charset="-128"/>
                <a:cs typeface="メイリオ" pitchFamily="50" charset="-128"/>
              </a:rPr>
              <a:t>とそれらの</a:t>
            </a:r>
            <a:r>
              <a:rPr lang="ja-JP" altLang="ja-JP" sz="1100" dirty="0">
                <a:latin typeface="メイリオ" pitchFamily="50" charset="-128"/>
                <a:ea typeface="メイリオ" pitchFamily="50" charset="-128"/>
                <a:cs typeface="メイリオ" pitchFamily="50" charset="-128"/>
              </a:rPr>
              <a:t>保守、点検の方法</a:t>
            </a:r>
          </a:p>
          <a:p>
            <a:pPr indent="85725">
              <a:lnSpc>
                <a:spcPts val="1300"/>
              </a:lnSpc>
              <a:defRPr/>
            </a:pPr>
            <a:r>
              <a:rPr lang="ja-JP" altLang="en-US" sz="1100" dirty="0">
                <a:latin typeface="メイリオ" pitchFamily="50" charset="-128"/>
                <a:ea typeface="メイリオ" pitchFamily="50" charset="-128"/>
                <a:cs typeface="メイリオ" pitchFamily="50" charset="-128"/>
              </a:rPr>
              <a:t>５ </a:t>
            </a:r>
            <a:r>
              <a:rPr lang="ja-JP" altLang="ja-JP" sz="1100" dirty="0">
                <a:latin typeface="メイリオ" pitchFamily="50" charset="-128"/>
                <a:ea typeface="メイリオ" pitchFamily="50" charset="-128"/>
                <a:cs typeface="メイリオ" pitchFamily="50" charset="-128"/>
              </a:rPr>
              <a:t>作業環境の状態の把握</a:t>
            </a:r>
          </a:p>
          <a:p>
            <a:pPr indent="85725">
              <a:lnSpc>
                <a:spcPts val="1300"/>
              </a:lnSpc>
              <a:defRPr/>
            </a:pPr>
            <a:r>
              <a:rPr lang="ja-JP" altLang="en-US" sz="1100" dirty="0">
                <a:latin typeface="メイリオ" pitchFamily="50" charset="-128"/>
                <a:ea typeface="メイリオ" pitchFamily="50" charset="-128"/>
                <a:cs typeface="メイリオ" pitchFamily="50" charset="-128"/>
              </a:rPr>
              <a:t>６ </a:t>
            </a:r>
            <a:r>
              <a:rPr lang="ja-JP" altLang="ja-JP" sz="1100" dirty="0">
                <a:latin typeface="メイリオ" pitchFamily="50" charset="-128"/>
                <a:ea typeface="メイリオ" pitchFamily="50" charset="-128"/>
                <a:cs typeface="メイリオ" pitchFamily="50" charset="-128"/>
              </a:rPr>
              <a:t>保護具の種類、性能、使用方法</a:t>
            </a:r>
            <a:r>
              <a:rPr lang="ja-JP" altLang="en-US" sz="1100" dirty="0">
                <a:latin typeface="メイリオ" pitchFamily="50" charset="-128"/>
                <a:ea typeface="メイリオ" pitchFamily="50" charset="-128"/>
                <a:cs typeface="メイリオ" pitchFamily="50" charset="-128"/>
              </a:rPr>
              <a:t>、</a:t>
            </a:r>
            <a:r>
              <a:rPr lang="ja-JP" altLang="ja-JP" sz="1100" dirty="0">
                <a:latin typeface="メイリオ" pitchFamily="50" charset="-128"/>
                <a:ea typeface="メイリオ" pitchFamily="50" charset="-128"/>
                <a:cs typeface="メイリオ" pitchFamily="50" charset="-128"/>
              </a:rPr>
              <a:t>保守管理</a:t>
            </a:r>
          </a:p>
          <a:p>
            <a:pPr indent="85725">
              <a:lnSpc>
                <a:spcPts val="1300"/>
              </a:lnSpc>
              <a:defRPr/>
            </a:pPr>
            <a:r>
              <a:rPr lang="ja-JP" altLang="en-US" sz="1100" dirty="0">
                <a:latin typeface="メイリオ" pitchFamily="50" charset="-128"/>
                <a:ea typeface="メイリオ" pitchFamily="50" charset="-128"/>
                <a:cs typeface="メイリオ" pitchFamily="50" charset="-128"/>
              </a:rPr>
              <a:t>７ </a:t>
            </a:r>
            <a:r>
              <a:rPr lang="ja-JP" altLang="ja-JP" sz="1100" dirty="0">
                <a:latin typeface="メイリオ" pitchFamily="50" charset="-128"/>
                <a:ea typeface="メイリオ" pitchFamily="50" charset="-128"/>
                <a:cs typeface="メイリオ" pitchFamily="50" charset="-128"/>
              </a:rPr>
              <a:t>関係</a:t>
            </a:r>
            <a:r>
              <a:rPr lang="ja-JP" altLang="ja-JP" sz="1100" dirty="0" smtClean="0">
                <a:latin typeface="メイリオ" pitchFamily="50" charset="-128"/>
                <a:ea typeface="メイリオ" pitchFamily="50" charset="-128"/>
                <a:cs typeface="メイリオ" pitchFamily="50" charset="-128"/>
              </a:rPr>
              <a:t>法令</a:t>
            </a:r>
            <a:endParaRPr lang="en-US" altLang="ja-JP" sz="1100" dirty="0">
              <a:latin typeface="メイリオ" pitchFamily="50" charset="-128"/>
              <a:ea typeface="メイリオ" pitchFamily="50" charset="-128"/>
              <a:cs typeface="メイリオ" pitchFamily="50" charset="-128"/>
            </a:endParaRPr>
          </a:p>
          <a:p>
            <a:pPr indent="85725">
              <a:lnSpc>
                <a:spcPts val="1300"/>
              </a:lnSpc>
              <a:defRPr/>
            </a:pPr>
            <a:r>
              <a:rPr lang="ja-JP" altLang="en-US" sz="1100" dirty="0">
                <a:latin typeface="メイリオ" pitchFamily="50" charset="-128"/>
                <a:ea typeface="メイリオ" pitchFamily="50" charset="-128"/>
                <a:cs typeface="メイリオ" pitchFamily="50" charset="-128"/>
              </a:rPr>
              <a:t>また、</a:t>
            </a:r>
            <a:r>
              <a:rPr lang="ja-JP" altLang="ja-JP" sz="1100" dirty="0">
                <a:latin typeface="メイリオ" pitchFamily="50" charset="-128"/>
                <a:ea typeface="メイリオ" pitchFamily="50" charset="-128"/>
                <a:cs typeface="メイリオ" pitchFamily="50" charset="-128"/>
              </a:rPr>
              <a:t>労働衛生教育の時間は</a:t>
            </a:r>
            <a:r>
              <a:rPr lang="en-US" altLang="ja-JP" sz="1100" dirty="0">
                <a:latin typeface="メイリオ" pitchFamily="50" charset="-128"/>
                <a:ea typeface="メイリオ" pitchFamily="50" charset="-128"/>
                <a:cs typeface="メイリオ" pitchFamily="50" charset="-128"/>
              </a:rPr>
              <a:t>4.5</a:t>
            </a:r>
            <a:r>
              <a:rPr lang="ja-JP" altLang="ja-JP" sz="1100" dirty="0">
                <a:latin typeface="メイリオ" pitchFamily="50" charset="-128"/>
                <a:ea typeface="メイリオ" pitchFamily="50" charset="-128"/>
                <a:cs typeface="メイリオ" pitchFamily="50" charset="-128"/>
              </a:rPr>
              <a:t>時間以上と</a:t>
            </a:r>
            <a:r>
              <a:rPr lang="ja-JP" altLang="en-US" sz="1100" dirty="0">
                <a:latin typeface="メイリオ" pitchFamily="50" charset="-128"/>
                <a:ea typeface="メイリオ" pitchFamily="50" charset="-128"/>
                <a:cs typeface="メイリオ" pitchFamily="50" charset="-128"/>
              </a:rPr>
              <a:t>してください。</a:t>
            </a:r>
            <a:endParaRPr lang="ja-JP" altLang="ja-JP" sz="1100" strike="dblStrike" dirty="0">
              <a:latin typeface="メイリオ" pitchFamily="50" charset="-128"/>
              <a:ea typeface="メイリオ" pitchFamily="50" charset="-128"/>
              <a:cs typeface="メイリオ" pitchFamily="50" charset="-128"/>
            </a:endParaRPr>
          </a:p>
        </p:txBody>
      </p:sp>
      <p:sp>
        <p:nvSpPr>
          <p:cNvPr id="12" name="正方形/長方形 11"/>
          <p:cNvSpPr/>
          <p:nvPr/>
        </p:nvSpPr>
        <p:spPr>
          <a:xfrm>
            <a:off x="396093" y="4840980"/>
            <a:ext cx="6480721" cy="1801826"/>
          </a:xfrm>
          <a:prstGeom prst="rect">
            <a:avLst/>
          </a:prstGeom>
          <a:solidFill>
            <a:schemeClr val="bg1"/>
          </a:solidFill>
          <a:ln w="3175">
            <a:solidFill>
              <a:schemeClr val="tx1"/>
            </a:solidFill>
          </a:ln>
        </p:spPr>
        <p:txBody>
          <a:bodyPr wrap="square" lIns="98746" tIns="72000" rIns="98746" bIns="36000">
            <a:spAutoFit/>
          </a:bodyPr>
          <a:lstStyle/>
          <a:p>
            <a:pPr>
              <a:defRPr/>
            </a:pPr>
            <a:r>
              <a:rPr lang="ja-JP" altLang="en-US" sz="1100" dirty="0">
                <a:latin typeface="Arial" pitchFamily="34" charset="0"/>
              </a:rPr>
              <a:t>　</a:t>
            </a:r>
            <a:r>
              <a:rPr lang="ja-JP" altLang="en-US" sz="1100" dirty="0">
                <a:latin typeface="メイリオ" pitchFamily="50" charset="-128"/>
                <a:ea typeface="メイリオ" pitchFamily="50" charset="-128"/>
                <a:cs typeface="メイリオ" pitchFamily="50" charset="-128"/>
              </a:rPr>
              <a:t>労働安全衛生法（第</a:t>
            </a:r>
            <a:r>
              <a:rPr lang="en-US" altLang="ja-JP" sz="1100" dirty="0">
                <a:latin typeface="メイリオ" pitchFamily="50" charset="-128"/>
                <a:ea typeface="メイリオ" pitchFamily="50" charset="-128"/>
                <a:cs typeface="メイリオ" pitchFamily="50" charset="-128"/>
              </a:rPr>
              <a:t>57</a:t>
            </a:r>
            <a:r>
              <a:rPr lang="ja-JP" altLang="en-US" sz="1100" dirty="0">
                <a:latin typeface="メイリオ" pitchFamily="50" charset="-128"/>
                <a:ea typeface="メイリオ" pitchFamily="50" charset="-128"/>
                <a:cs typeface="メイリオ" pitchFamily="50" charset="-128"/>
              </a:rPr>
              <a:t>条、第</a:t>
            </a:r>
            <a:r>
              <a:rPr lang="en-US" altLang="ja-JP" sz="1100" dirty="0">
                <a:latin typeface="メイリオ" pitchFamily="50" charset="-128"/>
                <a:ea typeface="メイリオ" pitchFamily="50" charset="-128"/>
                <a:cs typeface="メイリオ" pitchFamily="50" charset="-128"/>
              </a:rPr>
              <a:t>57</a:t>
            </a:r>
            <a:r>
              <a:rPr lang="ja-JP" altLang="en-US" sz="1100" dirty="0">
                <a:latin typeface="メイリオ" pitchFamily="50" charset="-128"/>
                <a:ea typeface="メイリオ" pitchFamily="50" charset="-128"/>
                <a:cs typeface="メイリオ" pitchFamily="50" charset="-128"/>
              </a:rPr>
              <a:t>条の２、第</a:t>
            </a:r>
            <a:r>
              <a:rPr lang="en-US" altLang="ja-JP" sz="1100" dirty="0">
                <a:latin typeface="メイリオ" pitchFamily="50" charset="-128"/>
                <a:ea typeface="メイリオ" pitchFamily="50" charset="-128"/>
                <a:cs typeface="メイリオ" pitchFamily="50" charset="-128"/>
              </a:rPr>
              <a:t>101</a:t>
            </a:r>
            <a:r>
              <a:rPr lang="ja-JP" altLang="en-US" sz="1100" dirty="0">
                <a:latin typeface="メイリオ" pitchFamily="50" charset="-128"/>
                <a:ea typeface="メイリオ" pitchFamily="50" charset="-128"/>
                <a:cs typeface="メイリオ" pitchFamily="50" charset="-128"/>
              </a:rPr>
              <a:t>条第２項）</a:t>
            </a:r>
            <a:r>
              <a:rPr lang="ja-JP" altLang="en-US" sz="1100" dirty="0" smtClean="0">
                <a:latin typeface="メイリオ" pitchFamily="50" charset="-128"/>
                <a:ea typeface="メイリオ" pitchFamily="50" charset="-128"/>
                <a:cs typeface="メイリオ" pitchFamily="50" charset="-128"/>
              </a:rPr>
              <a:t>、労働</a:t>
            </a:r>
            <a:r>
              <a:rPr lang="ja-JP" altLang="en-US" sz="1100" dirty="0">
                <a:latin typeface="メイリオ" pitchFamily="50" charset="-128"/>
                <a:ea typeface="メイリオ" pitchFamily="50" charset="-128"/>
                <a:cs typeface="メイリオ" pitchFamily="50" charset="-128"/>
              </a:rPr>
              <a:t>安全衛生規則（第</a:t>
            </a:r>
            <a:r>
              <a:rPr lang="en-US" altLang="ja-JP" sz="1100" dirty="0">
                <a:latin typeface="メイリオ" pitchFamily="50" charset="-128"/>
                <a:ea typeface="メイリオ" pitchFamily="50" charset="-128"/>
                <a:cs typeface="メイリオ" pitchFamily="50" charset="-128"/>
              </a:rPr>
              <a:t>24</a:t>
            </a:r>
            <a:r>
              <a:rPr lang="ja-JP" altLang="en-US" sz="1100" dirty="0">
                <a:latin typeface="メイリオ" pitchFamily="50" charset="-128"/>
                <a:ea typeface="メイリオ" pitchFamily="50" charset="-128"/>
                <a:cs typeface="メイリオ" pitchFamily="50" charset="-128"/>
              </a:rPr>
              <a:t>条の</a:t>
            </a:r>
            <a:r>
              <a:rPr lang="en-US" altLang="ja-JP" sz="1100" dirty="0">
                <a:latin typeface="メイリオ" pitchFamily="50" charset="-128"/>
                <a:ea typeface="メイリオ" pitchFamily="50" charset="-128"/>
                <a:cs typeface="メイリオ" pitchFamily="50" charset="-128"/>
              </a:rPr>
              <a:t>14</a:t>
            </a:r>
            <a:r>
              <a:rPr lang="ja-JP" altLang="en-US" sz="1100" dirty="0" err="1" smtClean="0">
                <a:latin typeface="メイリオ" pitchFamily="50" charset="-128"/>
                <a:ea typeface="メイリオ" pitchFamily="50" charset="-128"/>
                <a:cs typeface="メイリオ" pitchFamily="50" charset="-128"/>
              </a:rPr>
              <a:t>、</a:t>
            </a:r>
            <a:endParaRPr lang="en-US" altLang="ja-JP" sz="1100" dirty="0" smtClean="0">
              <a:latin typeface="メイリオ" pitchFamily="50" charset="-128"/>
              <a:ea typeface="メイリオ" pitchFamily="50" charset="-128"/>
              <a:cs typeface="メイリオ" pitchFamily="50" charset="-128"/>
            </a:endParaRPr>
          </a:p>
          <a:p>
            <a:pPr>
              <a:defRPr/>
            </a:pPr>
            <a:r>
              <a:rPr lang="ja-JP" altLang="en-US" sz="1100" dirty="0" smtClean="0">
                <a:latin typeface="メイリオ" pitchFamily="50" charset="-128"/>
                <a:ea typeface="メイリオ" pitchFamily="50" charset="-128"/>
                <a:cs typeface="メイリオ" pitchFamily="50" charset="-128"/>
              </a:rPr>
              <a:t>第</a:t>
            </a:r>
            <a:r>
              <a:rPr lang="en-US" altLang="ja-JP" sz="1100" dirty="0" smtClean="0">
                <a:latin typeface="メイリオ" pitchFamily="50" charset="-128"/>
                <a:ea typeface="メイリオ" pitchFamily="50" charset="-128"/>
                <a:cs typeface="メイリオ" pitchFamily="50" charset="-128"/>
              </a:rPr>
              <a:t>24</a:t>
            </a:r>
            <a:r>
              <a:rPr lang="ja-JP" altLang="en-US" sz="1100" dirty="0">
                <a:latin typeface="メイリオ" pitchFamily="50" charset="-128"/>
                <a:ea typeface="メイリオ" pitchFamily="50" charset="-128"/>
                <a:cs typeface="メイリオ" pitchFamily="50" charset="-128"/>
              </a:rPr>
              <a:t>条の</a:t>
            </a:r>
            <a:r>
              <a:rPr lang="en-US" altLang="ja-JP" sz="1100" dirty="0">
                <a:latin typeface="メイリオ" pitchFamily="50" charset="-128"/>
                <a:ea typeface="メイリオ" pitchFamily="50" charset="-128"/>
                <a:cs typeface="メイリオ" pitchFamily="50" charset="-128"/>
              </a:rPr>
              <a:t>15</a:t>
            </a:r>
            <a:r>
              <a:rPr lang="ja-JP" altLang="en-US" sz="1100" dirty="0">
                <a:latin typeface="メイリオ" pitchFamily="50" charset="-128"/>
                <a:ea typeface="メイリオ" pitchFamily="50" charset="-128"/>
                <a:cs typeface="メイリオ" pitchFamily="50" charset="-128"/>
              </a:rPr>
              <a:t>）、「化学物質等の危険性又は有害性等の表示又は通知等の促進に関する指針」の規定に基づき、次の措置を講じてください</a:t>
            </a:r>
            <a:r>
              <a:rPr lang="ja-JP" altLang="en-US" sz="1100" dirty="0" smtClean="0">
                <a:latin typeface="メイリオ" pitchFamily="50" charset="-128"/>
                <a:ea typeface="メイリオ" pitchFamily="50" charset="-128"/>
                <a:cs typeface="メイリオ" pitchFamily="50" charset="-128"/>
              </a:rPr>
              <a:t>。</a:t>
            </a:r>
            <a:endParaRPr lang="en-US" altLang="ja-JP" sz="1100" dirty="0">
              <a:latin typeface="メイリオ" pitchFamily="50" charset="-128"/>
              <a:ea typeface="メイリオ" pitchFamily="50" charset="-128"/>
              <a:cs typeface="メイリオ" pitchFamily="50" charset="-128"/>
            </a:endParaRPr>
          </a:p>
          <a:p>
            <a:pPr>
              <a:defRPr/>
            </a:pPr>
            <a:r>
              <a:rPr lang="ja-JP" altLang="en-US" sz="1100" dirty="0">
                <a:latin typeface="メイリオ" pitchFamily="50" charset="-128"/>
                <a:ea typeface="メイリオ" pitchFamily="50" charset="-128"/>
                <a:cs typeface="メイリオ" pitchFamily="50" charset="-128"/>
              </a:rPr>
              <a:t>１ 対象物質等を譲渡、提供する場合には、容器や包装に名称などを表示するとともに、安全データ</a:t>
            </a:r>
            <a:endParaRPr lang="en-US" altLang="ja-JP" sz="1100" dirty="0">
              <a:latin typeface="メイリオ" pitchFamily="50" charset="-128"/>
              <a:ea typeface="メイリオ" pitchFamily="50" charset="-128"/>
              <a:cs typeface="メイリオ" pitchFamily="50" charset="-128"/>
            </a:endParaRPr>
          </a:p>
          <a:p>
            <a:pPr indent="180975">
              <a:defRPr/>
            </a:pPr>
            <a:r>
              <a:rPr lang="ja-JP" altLang="en-US" sz="1100" dirty="0">
                <a:latin typeface="メイリオ" pitchFamily="50" charset="-128"/>
                <a:ea typeface="メイリオ" pitchFamily="50" charset="-128"/>
                <a:cs typeface="メイリオ" pitchFamily="50" charset="-128"/>
              </a:rPr>
              <a:t>シート（</a:t>
            </a:r>
            <a:r>
              <a:rPr lang="en-US" altLang="ja-JP" sz="1100" dirty="0">
                <a:latin typeface="メイリオ" pitchFamily="50" charset="-128"/>
                <a:ea typeface="メイリオ" pitchFamily="50" charset="-128"/>
                <a:cs typeface="メイリオ" pitchFamily="50" charset="-128"/>
              </a:rPr>
              <a:t>SDS)</a:t>
            </a:r>
            <a:r>
              <a:rPr lang="ja-JP" altLang="en-US" sz="1100" dirty="0">
                <a:latin typeface="メイリオ" pitchFamily="50" charset="-128"/>
                <a:ea typeface="メイリオ" pitchFamily="50" charset="-128"/>
                <a:cs typeface="メイリオ" pitchFamily="50" charset="-128"/>
              </a:rPr>
              <a:t>の交付などにより名称などを通知してください。</a:t>
            </a:r>
            <a:endParaRPr lang="en-US" altLang="ja-JP" sz="1100" dirty="0">
              <a:latin typeface="メイリオ" pitchFamily="50" charset="-128"/>
              <a:ea typeface="メイリオ" pitchFamily="50" charset="-128"/>
              <a:cs typeface="メイリオ" pitchFamily="50" charset="-128"/>
            </a:endParaRPr>
          </a:p>
          <a:p>
            <a:pPr marL="180975" indent="-180975">
              <a:defRPr/>
            </a:pPr>
            <a:r>
              <a:rPr lang="en-US" altLang="ja-JP" sz="1100" dirty="0" smtClean="0">
                <a:latin typeface="メイリオ" pitchFamily="50" charset="-128"/>
                <a:ea typeface="メイリオ" pitchFamily="50" charset="-128"/>
                <a:cs typeface="メイリオ" pitchFamily="50" charset="-128"/>
              </a:rPr>
              <a:t> 2 </a:t>
            </a:r>
            <a:r>
              <a:rPr lang="en-US" altLang="ja-JP" sz="1100" dirty="0">
                <a:latin typeface="メイリオ" pitchFamily="50" charset="-128"/>
                <a:ea typeface="メイリオ" pitchFamily="50" charset="-128"/>
                <a:cs typeface="メイリオ" pitchFamily="50" charset="-128"/>
              </a:rPr>
              <a:t>SDS</a:t>
            </a:r>
            <a:r>
              <a:rPr lang="ja-JP" altLang="en-US" sz="1100" dirty="0">
                <a:latin typeface="メイリオ" pitchFamily="50" charset="-128"/>
                <a:ea typeface="メイリオ" pitchFamily="50" charset="-128"/>
                <a:cs typeface="メイリオ" pitchFamily="50" charset="-128"/>
              </a:rPr>
              <a:t>の交付などにより対象物質等の名称などを通知された場合には、通知された事項を労働者に周知してください。</a:t>
            </a:r>
            <a:endParaRPr lang="en-US" altLang="ja-JP" sz="1100" dirty="0">
              <a:latin typeface="メイリオ" pitchFamily="50" charset="-128"/>
              <a:ea typeface="メイリオ" pitchFamily="50" charset="-128"/>
              <a:cs typeface="メイリオ" pitchFamily="50" charset="-128"/>
            </a:endParaRPr>
          </a:p>
          <a:p>
            <a:pPr marL="180975" indent="-180975">
              <a:defRPr/>
            </a:pPr>
            <a:r>
              <a:rPr lang="ja-JP" altLang="en-US" sz="1100" dirty="0">
                <a:latin typeface="メイリオ" pitchFamily="50" charset="-128"/>
                <a:ea typeface="メイリオ" pitchFamily="50" charset="-128"/>
                <a:cs typeface="メイリオ" pitchFamily="50" charset="-128"/>
              </a:rPr>
              <a:t>３ 対象物質等を労働者（対象物質等を製造・輸入する事業者の労働者を含む）に取り扱わせる場合には、容器、包装への名称などの表示、</a:t>
            </a:r>
            <a:r>
              <a:rPr lang="en-US" altLang="ja-JP" sz="1100" dirty="0">
                <a:latin typeface="メイリオ" pitchFamily="50" charset="-128"/>
                <a:ea typeface="メイリオ" pitchFamily="50" charset="-128"/>
                <a:cs typeface="メイリオ" pitchFamily="50" charset="-128"/>
              </a:rPr>
              <a:t>SDS</a:t>
            </a:r>
            <a:r>
              <a:rPr lang="ja-JP" altLang="en-US" sz="1100" dirty="0">
                <a:latin typeface="メイリオ" pitchFamily="50" charset="-128"/>
                <a:ea typeface="メイリオ" pitchFamily="50" charset="-128"/>
                <a:cs typeface="メイリオ" pitchFamily="50" charset="-128"/>
              </a:rPr>
              <a:t>の作成を行うとともに、</a:t>
            </a:r>
            <a:r>
              <a:rPr lang="en-US" altLang="ja-JP" sz="1100" dirty="0">
                <a:latin typeface="メイリオ" pitchFamily="50" charset="-128"/>
                <a:ea typeface="メイリオ" pitchFamily="50" charset="-128"/>
                <a:cs typeface="メイリオ" pitchFamily="50" charset="-128"/>
              </a:rPr>
              <a:t>SDS</a:t>
            </a:r>
            <a:r>
              <a:rPr lang="ja-JP" altLang="en-US" sz="1100" dirty="0">
                <a:latin typeface="メイリオ" pitchFamily="50" charset="-128"/>
                <a:ea typeface="メイリオ" pitchFamily="50" charset="-128"/>
                <a:cs typeface="メイリオ" pitchFamily="50" charset="-128"/>
              </a:rPr>
              <a:t>の記載事項を労働者に周知してください。</a:t>
            </a:r>
            <a:endParaRPr lang="en-US" altLang="ja-JP" sz="1100" dirty="0">
              <a:latin typeface="メイリオ" pitchFamily="50" charset="-128"/>
              <a:ea typeface="メイリオ" pitchFamily="50" charset="-128"/>
              <a:cs typeface="メイリオ" pitchFamily="50" charset="-128"/>
            </a:endParaRPr>
          </a:p>
        </p:txBody>
      </p:sp>
      <p:sp>
        <p:nvSpPr>
          <p:cNvPr id="8200" name="テキスト ボックス 13"/>
          <p:cNvSpPr txBox="1">
            <a:spLocks noChangeArrowheads="1"/>
          </p:cNvSpPr>
          <p:nvPr/>
        </p:nvSpPr>
        <p:spPr bwMode="auto">
          <a:xfrm>
            <a:off x="3448050" y="9984807"/>
            <a:ext cx="323850" cy="29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smtClean="0"/>
              <a:t>８</a:t>
            </a:r>
            <a:endParaRPr lang="ja-JP" altLang="en-US" sz="1200" dirty="0"/>
          </a:p>
        </p:txBody>
      </p:sp>
      <p:graphicFrame>
        <p:nvGraphicFramePr>
          <p:cNvPr id="2" name="表 1"/>
          <p:cNvGraphicFramePr>
            <a:graphicFrameLocks noGrp="1"/>
          </p:cNvGraphicFramePr>
          <p:nvPr>
            <p:extLst>
              <p:ext uri="{D42A27DB-BD31-4B8C-83A1-F6EECF244321}">
                <p14:modId xmlns:p14="http://schemas.microsoft.com/office/powerpoint/2010/main" val="628274424"/>
              </p:ext>
            </p:extLst>
          </p:nvPr>
        </p:nvGraphicFramePr>
        <p:xfrm>
          <a:off x="405620" y="6679516"/>
          <a:ext cx="6480721" cy="1124674"/>
        </p:xfrm>
        <a:graphic>
          <a:graphicData uri="http://schemas.openxmlformats.org/drawingml/2006/table">
            <a:tbl>
              <a:tblPr firstRow="1" bandRow="1">
                <a:tableStyleId>{5940675A-B579-460E-94D1-54222C63F5DA}</a:tableStyleId>
              </a:tblPr>
              <a:tblGrid>
                <a:gridCol w="1487316"/>
                <a:gridCol w="4993405"/>
              </a:tblGrid>
              <a:tr h="406121">
                <a:tc>
                  <a:txBody>
                    <a:bodyPr/>
                    <a:lstStyle/>
                    <a:p>
                      <a:pPr marL="0" marR="0" indent="0" algn="ctr" defTabSz="987461"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itchFamily="50" charset="-128"/>
                          <a:ea typeface="メイリオ" pitchFamily="50" charset="-128"/>
                          <a:cs typeface="メイリオ" pitchFamily="50" charset="-128"/>
                        </a:rPr>
                        <a:t>表示の内容</a:t>
                      </a:r>
                      <a:endParaRPr lang="en-US" altLang="ja-JP" sz="1100" dirty="0" smtClean="0">
                        <a:solidFill>
                          <a:schemeClr val="tx1"/>
                        </a:solidFill>
                        <a:latin typeface="メイリオ" pitchFamily="50" charset="-128"/>
                        <a:ea typeface="メイリオ" pitchFamily="50" charset="-128"/>
                        <a:cs typeface="メイリオ" pitchFamily="50" charset="-128"/>
                      </a:endParaRPr>
                    </a:p>
                  </a:txBody>
                  <a:tcPr marL="91439" marR="91439" marT="46844" marB="46844" anchor="ctr"/>
                </a:tc>
                <a:tc>
                  <a:txBody>
                    <a:bodyPr/>
                    <a:lstStyle/>
                    <a:p>
                      <a:pPr marL="0" marR="0" indent="0" algn="l" defTabSz="987461"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itchFamily="50" charset="-128"/>
                          <a:ea typeface="メイリオ" pitchFamily="50" charset="-128"/>
                          <a:cs typeface="メイリオ" pitchFamily="50" charset="-128"/>
                        </a:rPr>
                        <a:t>①名称　②成分　③人体に及ぼす影響　④貯蔵・取扱い上の注意　⑤表示者の</a:t>
                      </a:r>
                      <a:endParaRPr lang="en-US" altLang="ja-JP" sz="1000" dirty="0" smtClean="0">
                        <a:solidFill>
                          <a:schemeClr val="tx1"/>
                        </a:solidFill>
                        <a:latin typeface="メイリオ" pitchFamily="50" charset="-128"/>
                        <a:ea typeface="メイリオ" pitchFamily="50" charset="-128"/>
                        <a:cs typeface="メイリオ" pitchFamily="50" charset="-128"/>
                      </a:endParaRPr>
                    </a:p>
                    <a:p>
                      <a:pPr marL="0" marR="0" indent="0" algn="l" defTabSz="987461"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itchFamily="50" charset="-128"/>
                          <a:ea typeface="メイリオ" pitchFamily="50" charset="-128"/>
                          <a:cs typeface="メイリオ" pitchFamily="50" charset="-128"/>
                        </a:rPr>
                        <a:t>氏名・住所・電話番号　⑥注意喚起語　⑦安定性、反応性　⑧標章</a:t>
                      </a:r>
                    </a:p>
                  </a:txBody>
                  <a:tcPr marL="91439" marR="91439" marT="46844" marB="46844"/>
                </a:tc>
              </a:tr>
              <a:tr h="718553">
                <a:tc>
                  <a:txBody>
                    <a:bodyPr/>
                    <a:lstStyle/>
                    <a:p>
                      <a:pPr marL="0" marR="0" indent="0" algn="ctr" defTabSz="987461"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メイリオ" pitchFamily="50" charset="-128"/>
                        <a:ea typeface="メイリオ" pitchFamily="50" charset="-128"/>
                        <a:cs typeface="メイリオ" pitchFamily="50" charset="-128"/>
                      </a:endParaRPr>
                    </a:p>
                    <a:p>
                      <a:pPr marL="0" marR="0" indent="0" algn="ctr" defTabSz="987461"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itchFamily="50" charset="-128"/>
                          <a:ea typeface="メイリオ" pitchFamily="50" charset="-128"/>
                          <a:cs typeface="メイリオ" pitchFamily="50" charset="-128"/>
                        </a:rPr>
                        <a:t>通知（</a:t>
                      </a:r>
                      <a:r>
                        <a:rPr lang="en-US" altLang="ja-JP" sz="1100" dirty="0" smtClean="0">
                          <a:solidFill>
                            <a:schemeClr val="tx1"/>
                          </a:solidFill>
                          <a:latin typeface="メイリオ" pitchFamily="50" charset="-128"/>
                          <a:ea typeface="メイリオ" pitchFamily="50" charset="-128"/>
                          <a:cs typeface="メイリオ" pitchFamily="50" charset="-128"/>
                        </a:rPr>
                        <a:t>SDS)</a:t>
                      </a:r>
                      <a:r>
                        <a:rPr lang="ja-JP" altLang="en-US" sz="1100" dirty="0" smtClean="0">
                          <a:solidFill>
                            <a:schemeClr val="tx1"/>
                          </a:solidFill>
                          <a:latin typeface="メイリオ" pitchFamily="50" charset="-128"/>
                          <a:ea typeface="メイリオ" pitchFamily="50" charset="-128"/>
                          <a:cs typeface="メイリオ" pitchFamily="50" charset="-128"/>
                        </a:rPr>
                        <a:t>の内容</a:t>
                      </a:r>
                      <a:endParaRPr lang="en-US" altLang="ja-JP" sz="1100" dirty="0" smtClean="0">
                        <a:solidFill>
                          <a:schemeClr val="tx1"/>
                        </a:solidFill>
                        <a:latin typeface="メイリオ" pitchFamily="50" charset="-128"/>
                        <a:ea typeface="メイリオ" pitchFamily="50" charset="-128"/>
                        <a:cs typeface="メイリオ" pitchFamily="50" charset="-128"/>
                      </a:endParaRPr>
                    </a:p>
                    <a:p>
                      <a:pPr algn="ctr"/>
                      <a:endParaRPr kumimoji="1" lang="ja-JP" altLang="en-US" sz="1100" dirty="0">
                        <a:solidFill>
                          <a:schemeClr val="tx1"/>
                        </a:solidFill>
                        <a:latin typeface="メイリオ" pitchFamily="50" charset="-128"/>
                        <a:ea typeface="メイリオ" pitchFamily="50" charset="-128"/>
                        <a:cs typeface="メイリオ" pitchFamily="50" charset="-128"/>
                      </a:endParaRPr>
                    </a:p>
                  </a:txBody>
                  <a:tcPr marL="91439" marR="91439" marT="46844" marB="46844" anchor="ctr"/>
                </a:tc>
                <a:tc>
                  <a:txBody>
                    <a:bodyPr/>
                    <a:lstStyle/>
                    <a:p>
                      <a:pPr marL="0" marR="0" indent="0" algn="l" defTabSz="987461"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itchFamily="50" charset="-128"/>
                          <a:ea typeface="メイリオ" pitchFamily="50" charset="-128"/>
                          <a:cs typeface="メイリオ" pitchFamily="50" charset="-128"/>
                        </a:rPr>
                        <a:t>①名称　②成分とその含有量　③物理的・化学的性質　④人体に及ぼす影響　</a:t>
                      </a:r>
                      <a:endParaRPr lang="en-US" altLang="ja-JP" sz="1000" dirty="0" smtClean="0">
                        <a:solidFill>
                          <a:schemeClr val="tx1"/>
                        </a:solidFill>
                        <a:latin typeface="メイリオ" pitchFamily="50" charset="-128"/>
                        <a:ea typeface="メイリオ" pitchFamily="50" charset="-128"/>
                        <a:cs typeface="メイリオ" pitchFamily="50" charset="-128"/>
                      </a:endParaRPr>
                    </a:p>
                    <a:p>
                      <a:pPr marL="0" marR="0" indent="0" algn="l" defTabSz="987461"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itchFamily="50" charset="-128"/>
                          <a:ea typeface="メイリオ" pitchFamily="50" charset="-128"/>
                          <a:cs typeface="メイリオ" pitchFamily="50" charset="-128"/>
                        </a:rPr>
                        <a:t>⑤貯蔵・取扱い上の注意　⑥流出などの事故が発生した場合の応急措置　</a:t>
                      </a:r>
                      <a:endParaRPr lang="en-US" altLang="ja-JP" sz="1000" dirty="0" smtClean="0">
                        <a:solidFill>
                          <a:schemeClr val="tx1"/>
                        </a:solidFill>
                        <a:latin typeface="メイリオ" pitchFamily="50" charset="-128"/>
                        <a:ea typeface="メイリオ" pitchFamily="50" charset="-128"/>
                        <a:cs typeface="メイリオ" pitchFamily="50" charset="-128"/>
                      </a:endParaRPr>
                    </a:p>
                    <a:p>
                      <a:pPr marL="0" marR="0" indent="0" algn="l" defTabSz="987461"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itchFamily="50" charset="-128"/>
                          <a:ea typeface="メイリオ" pitchFamily="50" charset="-128"/>
                          <a:cs typeface="メイリオ" pitchFamily="50" charset="-128"/>
                        </a:rPr>
                        <a:t>⑦通知者の氏名・住所・電話番号　⑧危険性、有害性の要約　⑨安定性、反応性　⑩適用される法令　⑪参考となる事項</a:t>
                      </a:r>
                      <a:endParaRPr kumimoji="1" lang="ja-JP" altLang="en-US" sz="1000" dirty="0">
                        <a:solidFill>
                          <a:schemeClr val="tx1"/>
                        </a:solidFill>
                        <a:latin typeface="メイリオ" pitchFamily="50" charset="-128"/>
                        <a:ea typeface="メイリオ" pitchFamily="50" charset="-128"/>
                        <a:cs typeface="メイリオ" pitchFamily="50" charset="-128"/>
                      </a:endParaRPr>
                    </a:p>
                  </a:txBody>
                  <a:tcPr marL="91439" marR="91439" marT="46844" marB="46844"/>
                </a:tc>
              </a:tr>
            </a:tbl>
          </a:graphicData>
        </a:graphic>
      </p:graphicFrame>
      <p:sp>
        <p:nvSpPr>
          <p:cNvPr id="11" name="ホームベース 10"/>
          <p:cNvSpPr/>
          <p:nvPr/>
        </p:nvSpPr>
        <p:spPr bwMode="auto">
          <a:xfrm>
            <a:off x="316384" y="294991"/>
            <a:ext cx="2124236" cy="369386"/>
          </a:xfrm>
          <a:prstGeom prst="homePlate">
            <a:avLst>
              <a:gd name="adj" fmla="val 32460"/>
            </a:avLst>
          </a:prstGeom>
          <a:solidFill>
            <a:schemeClr val="accent1">
              <a:lumMod val="75000"/>
            </a:schemeClr>
          </a:solidFill>
          <a:ln w="15875">
            <a:no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eaLnBrk="1" hangingPunct="1"/>
            <a:r>
              <a:rPr lang="ja-JP" altLang="en-US" b="1" dirty="0">
                <a:solidFill>
                  <a:schemeClr val="bg1"/>
                </a:solidFill>
                <a:latin typeface="メイリオ" pitchFamily="50" charset="-128"/>
                <a:ea typeface="メイリオ" pitchFamily="50" charset="-128"/>
                <a:cs typeface="メイリオ" pitchFamily="50" charset="-128"/>
              </a:rPr>
              <a:t>３ 労働衛生教育</a:t>
            </a:r>
            <a:endParaRPr lang="en-US" altLang="ja-JP" b="1" dirty="0">
              <a:solidFill>
                <a:schemeClr val="bg1"/>
              </a:solidFill>
              <a:latin typeface="メイリオ" pitchFamily="50" charset="-128"/>
              <a:ea typeface="メイリオ" pitchFamily="50" charset="-128"/>
              <a:cs typeface="メイリオ" pitchFamily="50" charset="-128"/>
            </a:endParaRPr>
          </a:p>
        </p:txBody>
      </p:sp>
      <p:sp>
        <p:nvSpPr>
          <p:cNvPr id="13" name="ホームベース 12"/>
          <p:cNvSpPr/>
          <p:nvPr/>
        </p:nvSpPr>
        <p:spPr bwMode="auto">
          <a:xfrm>
            <a:off x="316384" y="2754251"/>
            <a:ext cx="2124236" cy="369386"/>
          </a:xfrm>
          <a:prstGeom prst="homePlate">
            <a:avLst>
              <a:gd name="adj" fmla="val 32460"/>
            </a:avLst>
          </a:prstGeom>
          <a:solidFill>
            <a:schemeClr val="accent1">
              <a:lumMod val="75000"/>
            </a:schemeClr>
          </a:solidFill>
          <a:ln w="15875">
            <a:no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eaLnBrk="1" hangingPunct="1"/>
            <a:r>
              <a:rPr lang="ja-JP" altLang="en-US" b="1" dirty="0">
                <a:solidFill>
                  <a:schemeClr val="bg1"/>
                </a:solidFill>
                <a:latin typeface="メイリオ" pitchFamily="50" charset="-128"/>
                <a:ea typeface="メイリオ" pitchFamily="50" charset="-128"/>
                <a:cs typeface="メイリオ" pitchFamily="50" charset="-128"/>
              </a:rPr>
              <a:t>４ 労働者の把握</a:t>
            </a:r>
          </a:p>
        </p:txBody>
      </p:sp>
      <p:sp>
        <p:nvSpPr>
          <p:cNvPr id="14" name="ホームベース 13"/>
          <p:cNvSpPr/>
          <p:nvPr/>
        </p:nvSpPr>
        <p:spPr bwMode="auto">
          <a:xfrm>
            <a:off x="316384" y="4410435"/>
            <a:ext cx="5552318" cy="369386"/>
          </a:xfrm>
          <a:prstGeom prst="homePlate">
            <a:avLst>
              <a:gd name="adj" fmla="val 32460"/>
            </a:avLst>
          </a:prstGeom>
          <a:solidFill>
            <a:schemeClr val="accent1">
              <a:lumMod val="75000"/>
            </a:schemeClr>
          </a:solidFill>
          <a:ln w="15875">
            <a:noFill/>
            <a:headEnd type="none" w="med" len="med"/>
            <a:tailEnd type="none" w="med" len="med"/>
          </a:ln>
          <a:effectLst>
            <a:outerShdw blurRad="76200" dist="38100" dir="18900000" algn="b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36000" tIns="72000" rIns="36000" bIns="0" anchor="ctr"/>
          <a:lstStyle/>
          <a:p>
            <a:pPr eaLnBrk="1" hangingPunct="1">
              <a:spcBef>
                <a:spcPct val="20000"/>
              </a:spcBef>
            </a:pPr>
            <a:r>
              <a:rPr lang="ja-JP" altLang="en-US" b="1" dirty="0">
                <a:solidFill>
                  <a:schemeClr val="bg1"/>
                </a:solidFill>
                <a:latin typeface="メイリオ" pitchFamily="50" charset="-128"/>
                <a:ea typeface="メイリオ" pitchFamily="50" charset="-128"/>
                <a:cs typeface="メイリオ" pitchFamily="50" charset="-128"/>
              </a:rPr>
              <a:t>５ 危険有害性等の表示と譲渡提供時の文書交付</a:t>
            </a:r>
            <a:endParaRPr lang="en-US" altLang="ja-JP" b="1" dirty="0">
              <a:solidFill>
                <a:schemeClr val="bg1"/>
              </a:solidFill>
              <a:latin typeface="メイリオ" pitchFamily="50" charset="-128"/>
              <a:ea typeface="メイリオ" pitchFamily="50" charset="-128"/>
              <a:cs typeface="メイリオ"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343289908"/>
              </p:ext>
            </p:extLst>
          </p:nvPr>
        </p:nvGraphicFramePr>
        <p:xfrm>
          <a:off x="400844" y="8155866"/>
          <a:ext cx="6480720" cy="1816808"/>
        </p:xfrm>
        <a:graphic>
          <a:graphicData uri="http://schemas.openxmlformats.org/drawingml/2006/table">
            <a:tbl>
              <a:tblPr firstRow="1" bandRow="1">
                <a:tableStyleId>{5C22544A-7EE6-4342-B048-85BDC9FD1C3A}</a:tableStyleId>
              </a:tblPr>
              <a:tblGrid>
                <a:gridCol w="2160240"/>
                <a:gridCol w="2160240"/>
                <a:gridCol w="2160240"/>
              </a:tblGrid>
              <a:tr h="317134">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表示・通知対象物</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tx2"/>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通知対象物</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nchor="ctr">
                    <a:lnT w="6350" cap="flat" cmpd="sng" algn="ctr">
                      <a:solidFill>
                        <a:schemeClr val="tx1"/>
                      </a:solidFill>
                      <a:prstDash val="solid"/>
                      <a:round/>
                      <a:headEnd type="none" w="med" len="med"/>
                      <a:tailEnd type="none" w="med" len="med"/>
                    </a:lnT>
                    <a:solidFill>
                      <a:schemeClr val="tx2"/>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表示・通知努力義務対象物</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tx2"/>
                    </a:solidFill>
                  </a:tcPr>
                </a:tc>
              </a:tr>
              <a:tr h="1499674">
                <a:tc>
                  <a:txBody>
                    <a:bodyPr/>
                    <a:lstStyle/>
                    <a:p>
                      <a:pPr>
                        <a:lnSpc>
                          <a:spcPts val="1000"/>
                        </a:lnSpc>
                      </a:pPr>
                      <a:r>
                        <a:rPr kumimoji="1" lang="ja-JP" altLang="en-US" sz="9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クロロホルム、四塩化炭素、</a:t>
                      </a:r>
                      <a:r>
                        <a:rPr kumimoji="1" lang="ja-JP" altLang="ja-JP" sz="9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１，４－ジオキサン、１，２－ジクロロエタン、１，２－ジクロロプロパン、ジクロロメタン、ジメチル－２，２－ジクロロビニルホスフェイト、Ｎ，Ｎ－ジメチルホルムアミド、スチレン、１，１，２，２－テトラクロロエタン、テトラクロロエチレン、１，１，１－トリクロルエタン、トリクロロエチレン、パラ</a:t>
                      </a:r>
                      <a:r>
                        <a:rPr kumimoji="1" lang="ja-JP" altLang="ja-JP" sz="9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－ニトロクロルベンゼン</a:t>
                      </a:r>
                      <a:r>
                        <a:rPr kumimoji="1" lang="ja-JP" altLang="ja-JP" sz="9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及びメチルイソブチルケトン</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２，３－エポキシプロパノール、塩化アリル、オルト－フェニレンジアミン、酢酸ビニル、Ｎ，Ｎ－ジメチルアセトアミド、ノルマル－ブチル－２，３－エポキシプロピルエーテル、パラ－ジクロルベンゼン、ヒドラジン及びヒドラジン一水和物、ビフェニル並びに２－ブテナール</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900" kern="1200" dirty="0" smtClean="0">
                          <a:effectLst/>
                          <a:latin typeface="メイリオ" panose="020B0604030504040204" pitchFamily="50" charset="-128"/>
                          <a:ea typeface="メイリオ" panose="020B0604030504040204" pitchFamily="50" charset="-128"/>
                          <a:cs typeface="メイリオ" panose="020B0604030504040204" pitchFamily="50" charset="-128"/>
                        </a:rPr>
                        <a:t>２－アミノ－４－クロロフェノール、アントラセン、オルト－フェニレンジアミンの塩、キノリン及びその塩、１－クロロ－２－ニトロベンゼン、１，４－ジクロロ－２－ニトロベンゼン、２，４－ジクロロ－１－ニトロベンゼン、パラ－ニトロアニソール、ヒドラジンの塩、１－ブロモ－３－クロロプロパン並びに１－ブロモブタン</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65" marB="46865">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テキスト ボックス 4"/>
          <p:cNvSpPr txBox="1"/>
          <p:nvPr/>
        </p:nvSpPr>
        <p:spPr>
          <a:xfrm>
            <a:off x="360090" y="7866819"/>
            <a:ext cx="6660742"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表示・通知対象物、通知対象物、表示・通知努力義務対象物 分類表</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テキスト ボックス 4"/>
          <p:cNvSpPr txBox="1">
            <a:spLocks noChangeArrowheads="1"/>
          </p:cNvSpPr>
          <p:nvPr/>
        </p:nvSpPr>
        <p:spPr bwMode="auto">
          <a:xfrm>
            <a:off x="432098" y="878219"/>
            <a:ext cx="6304742" cy="543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indent="85725" eaLnBrk="1" hangingPunct="1">
              <a:defRPr/>
            </a:pPr>
            <a:r>
              <a:rPr lang="ja-JP" altLang="en-US" sz="1400" dirty="0" smtClean="0">
                <a:latin typeface="メイリオ" pitchFamily="50" charset="-128"/>
                <a:ea typeface="メイリオ" pitchFamily="50" charset="-128"/>
                <a:cs typeface="メイリオ" pitchFamily="50" charset="-128"/>
              </a:rPr>
              <a:t>指針と有機溶剤中毒予防規則（有機則）、特定化学物質障害予防規則</a:t>
            </a:r>
            <a:endParaRPr lang="en-US" altLang="ja-JP" sz="1400" dirty="0" smtClean="0">
              <a:latin typeface="メイリオ" pitchFamily="50" charset="-128"/>
              <a:ea typeface="メイリオ" pitchFamily="50" charset="-128"/>
              <a:cs typeface="メイリオ" pitchFamily="50" charset="-128"/>
            </a:endParaRPr>
          </a:p>
          <a:p>
            <a:pPr indent="85725" eaLnBrk="1" hangingPunct="1">
              <a:defRPr/>
            </a:pPr>
            <a:r>
              <a:rPr lang="ja-JP" altLang="en-US" sz="1400" dirty="0" smtClean="0">
                <a:latin typeface="メイリオ" pitchFamily="50" charset="-128"/>
                <a:ea typeface="メイリオ" pitchFamily="50" charset="-128"/>
                <a:cs typeface="メイリオ" pitchFamily="50" charset="-128"/>
              </a:rPr>
              <a:t>（特化則）との関係</a:t>
            </a:r>
          </a:p>
        </p:txBody>
      </p:sp>
      <p:sp>
        <p:nvSpPr>
          <p:cNvPr id="9221" name="テキスト ボックス 11"/>
          <p:cNvSpPr txBox="1">
            <a:spLocks noChangeArrowheads="1"/>
          </p:cNvSpPr>
          <p:nvPr/>
        </p:nvSpPr>
        <p:spPr bwMode="auto">
          <a:xfrm>
            <a:off x="3373439" y="9945752"/>
            <a:ext cx="305219" cy="2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46" tIns="49373" rIns="98746" bIns="49373">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smtClean="0"/>
              <a:t>９</a:t>
            </a:r>
            <a:endParaRPr lang="ja-JP" altLang="en-US" sz="1200" dirty="0"/>
          </a:p>
        </p:txBody>
      </p:sp>
      <p:sp>
        <p:nvSpPr>
          <p:cNvPr id="2" name="正方形/長方形 1"/>
          <p:cNvSpPr/>
          <p:nvPr/>
        </p:nvSpPr>
        <p:spPr>
          <a:xfrm>
            <a:off x="523874" y="476707"/>
            <a:ext cx="2500511" cy="338554"/>
          </a:xfrm>
          <a:prstGeom prst="rect">
            <a:avLst/>
          </a:prstGeom>
        </p:spPr>
        <p:txBody>
          <a:bodyPr wrap="square">
            <a:spAutoFit/>
          </a:bodyPr>
          <a:lstStyle/>
          <a:p>
            <a:pPr>
              <a:defRPr/>
            </a:pPr>
            <a:r>
              <a:rPr lang="ja-JP" altLang="en-US" sz="1600" b="1" dirty="0">
                <a:latin typeface="メイリオ" pitchFamily="50" charset="-128"/>
                <a:ea typeface="メイリオ" pitchFamily="50" charset="-128"/>
                <a:cs typeface="メイリオ" pitchFamily="50" charset="-128"/>
              </a:rPr>
              <a:t>物質ごとの適用範囲</a:t>
            </a:r>
          </a:p>
        </p:txBody>
      </p:sp>
      <p:graphicFrame>
        <p:nvGraphicFramePr>
          <p:cNvPr id="4" name="表 3"/>
          <p:cNvGraphicFramePr>
            <a:graphicFrameLocks noGrp="1"/>
          </p:cNvGraphicFramePr>
          <p:nvPr>
            <p:extLst>
              <p:ext uri="{D42A27DB-BD31-4B8C-83A1-F6EECF244321}">
                <p14:modId xmlns:p14="http://schemas.microsoft.com/office/powerpoint/2010/main" val="620592452"/>
              </p:ext>
            </p:extLst>
          </p:nvPr>
        </p:nvGraphicFramePr>
        <p:xfrm>
          <a:off x="549957" y="1573288"/>
          <a:ext cx="5935507" cy="2006293"/>
        </p:xfrm>
        <a:graphic>
          <a:graphicData uri="http://schemas.openxmlformats.org/drawingml/2006/table">
            <a:tbl>
              <a:tblPr firstRow="1" bandRow="1">
                <a:tableStyleId>{5C22544A-7EE6-4342-B048-85BDC9FD1C3A}</a:tableStyleId>
              </a:tblPr>
              <a:tblGrid>
                <a:gridCol w="1079971"/>
                <a:gridCol w="2772308"/>
                <a:gridCol w="1003318"/>
                <a:gridCol w="1079910"/>
              </a:tblGrid>
              <a:tr h="788411">
                <a:tc>
                  <a:txBody>
                    <a:bodyPr/>
                    <a:lstStyle/>
                    <a:p>
                      <a:pPr marL="85725" marR="0" indent="0" algn="l" defTabSz="987461" rtl="0" eaLnBrk="1" fontAlgn="ctr" latinLnBrk="0" hangingPunct="1">
                        <a:lnSpc>
                          <a:spcPct val="100000"/>
                        </a:lnSpc>
                        <a:spcBef>
                          <a:spcPts val="0"/>
                        </a:spcBef>
                        <a:spcAft>
                          <a:spcPts val="0"/>
                        </a:spcAft>
                        <a:buClrTx/>
                        <a:buSzTx/>
                        <a:buFontTx/>
                        <a:buNone/>
                        <a:tabLst/>
                        <a:defRPr/>
                      </a:pPr>
                      <a:r>
                        <a:rPr lang="ja-JP" altLang="en-US" sz="1000" b="0" dirty="0" smtClean="0">
                          <a:solidFill>
                            <a:schemeClr val="tx1"/>
                          </a:solidFill>
                          <a:latin typeface="メイリオ" pitchFamily="50" charset="-128"/>
                          <a:ea typeface="メイリオ" pitchFamily="50" charset="-128"/>
                          <a:cs typeface="メイリオ" pitchFamily="50" charset="-128"/>
                        </a:rPr>
                        <a:t>Ｎ，Ｎ－ジメチルホルムアミド等の単一成分の</a:t>
                      </a: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含有量</a:t>
                      </a:r>
                      <a:endPar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85725" indent="0" algn="l" rtl="0"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Ｎ，Ｎ－ジメチルホルムアミド等の単一成分</a:t>
                      </a:r>
                      <a:endPar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rtl="0"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の含有量とＮ，Ｎ－ジメチルホルムアミド等</a:t>
                      </a:r>
                      <a:endPar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5725" indent="0" algn="l" rtl="0"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以外の有機溶剤（有機則第１条第１号に定めるものをいう。以下同じ）の含有量</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indent="0" algn="ctr" rtl="0" fontAlgn="ctr"/>
                      <a:r>
                        <a:rPr lang="ja-JP" altLang="en-US" sz="1000" b="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有機溶剤</a:t>
                      </a: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業務</a:t>
                      </a:r>
                      <a:endParaRPr lang="en-US" altLang="ja-JP"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rtl="0" fontAlgn="ct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有機則第１条</a:t>
                      </a:r>
                      <a:endParaRPr lang="en-US" altLang="ja-JP"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第６号イ～ヲ</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fontAlgn="ctr"/>
                      <a:r>
                        <a:rPr lang="ja-JP" altLang="en-US" sz="1000" b="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有機溶剤</a:t>
                      </a: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業務</a:t>
                      </a:r>
                      <a:endParaRPr lang="en-US" altLang="ja-JP"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100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以外</a:t>
                      </a:r>
                      <a:r>
                        <a:rPr lang="ja-JP" altLang="en-US" sz="1000" b="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の業務</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332150">
                <a:tc rowSpan="2">
                  <a:txBody>
                    <a:bodyPr/>
                    <a:lstStyle/>
                    <a:p>
                      <a:pPr algn="ctr" rtl="0"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１％超え</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超</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000" b="1"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指針対象</a:t>
                      </a:r>
                      <a:endParaRPr lang="ja-JP" altLang="en-US" sz="1000" b="1"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244">
                <a:tc vMerge="1">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739"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以下</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244">
                <a:tc rowSpan="2">
                  <a:txBody>
                    <a:bodyPr/>
                    <a:lstStyle/>
                    <a:p>
                      <a:pPr algn="ctr" rtl="0"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１％以下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超</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5244">
                <a:tc vMerge="1">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739"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以下</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067016305"/>
              </p:ext>
            </p:extLst>
          </p:nvPr>
        </p:nvGraphicFramePr>
        <p:xfrm>
          <a:off x="580790" y="4272112"/>
          <a:ext cx="3420444" cy="1379790"/>
        </p:xfrm>
        <a:graphic>
          <a:graphicData uri="http://schemas.openxmlformats.org/drawingml/2006/table">
            <a:tbl>
              <a:tblPr firstRow="1" bandRow="1">
                <a:tableStyleId>{5C22544A-7EE6-4342-B048-85BDC9FD1C3A}</a:tableStyleId>
              </a:tblPr>
              <a:tblGrid>
                <a:gridCol w="1285274"/>
                <a:gridCol w="2135170"/>
              </a:tblGrid>
              <a:tr h="285652">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含有量</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zh-TW"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製造</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a:t>
                      </a:r>
                      <a:r>
                        <a:rPr lang="zh-TW"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扱</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い</a:t>
                      </a:r>
                      <a:r>
                        <a:rPr lang="zh-TW"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業務</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353051">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５％超え</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3638">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１％超え</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7449">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１％以下</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262" name="正方形/長方形 4"/>
          <p:cNvSpPr>
            <a:spLocks noChangeArrowheads="1"/>
          </p:cNvSpPr>
          <p:nvPr/>
        </p:nvSpPr>
        <p:spPr bwMode="auto">
          <a:xfrm>
            <a:off x="432098" y="1333999"/>
            <a:ext cx="2954655" cy="28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 hangingPunct="1"/>
            <a:r>
              <a:rPr lang="ja-JP" altLang="en-US" sz="1200" dirty="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Ｎ</a:t>
            </a:r>
            <a:r>
              <a:rPr lang="ja-JP" altLang="en-US" sz="1200" dirty="0">
                <a:latin typeface="メイリオ" pitchFamily="50" charset="-128"/>
                <a:ea typeface="メイリオ" pitchFamily="50" charset="-128"/>
                <a:cs typeface="メイリオ" pitchFamily="50" charset="-128"/>
              </a:rPr>
              <a:t>，Ｎ－</a:t>
            </a:r>
            <a:r>
              <a:rPr lang="ja-JP" altLang="en-US" sz="1200" dirty="0" smtClean="0">
                <a:latin typeface="メイリオ" pitchFamily="50" charset="-128"/>
                <a:ea typeface="メイリオ" pitchFamily="50" charset="-128"/>
                <a:cs typeface="メイリオ" pitchFamily="50" charset="-128"/>
              </a:rPr>
              <a:t>ジメチルホルムアミド等</a:t>
            </a:r>
            <a:r>
              <a:rPr lang="zh-TW" altLang="en-US" sz="1200" dirty="0" smtClean="0">
                <a:latin typeface="メイリオ" pitchFamily="50" charset="-128"/>
                <a:ea typeface="メイリオ" pitchFamily="50" charset="-128"/>
                <a:cs typeface="メイリオ" pitchFamily="50" charset="-128"/>
              </a:rPr>
              <a:t>関係</a:t>
            </a:r>
            <a:endParaRPr lang="zh-TW" altLang="en-US" sz="1200" dirty="0">
              <a:solidFill>
                <a:srgbClr val="000000"/>
              </a:solidFill>
              <a:latin typeface="メイリオ" pitchFamily="50" charset="-128"/>
              <a:ea typeface="メイリオ" pitchFamily="50" charset="-128"/>
              <a:cs typeface="メイリオ" pitchFamily="50" charset="-128"/>
            </a:endParaRPr>
          </a:p>
        </p:txBody>
      </p:sp>
      <p:sp>
        <p:nvSpPr>
          <p:cNvPr id="9263" name="正方形/長方形 9"/>
          <p:cNvSpPr>
            <a:spLocks noChangeArrowheads="1"/>
          </p:cNvSpPr>
          <p:nvPr/>
        </p:nvSpPr>
        <p:spPr bwMode="auto">
          <a:xfrm>
            <a:off x="468102" y="4042378"/>
            <a:ext cx="2646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 hangingPunct="1"/>
            <a:r>
              <a:rPr lang="ja-JP" altLang="en-US" sz="1200" dirty="0" smtClean="0">
                <a:solidFill>
                  <a:srgbClr val="000000"/>
                </a:solidFill>
                <a:latin typeface="メイリオ" pitchFamily="50" charset="-128"/>
                <a:ea typeface="メイリオ" pitchFamily="50" charset="-128"/>
                <a:cs typeface="メイリオ" pitchFamily="50" charset="-128"/>
              </a:rPr>
              <a:t>○パラ－</a:t>
            </a:r>
            <a:r>
              <a:rPr lang="ja-JP" altLang="en-US" sz="1200" dirty="0" smtClean="0">
                <a:latin typeface="メイリオ" pitchFamily="50" charset="-128"/>
                <a:ea typeface="メイリオ" pitchFamily="50" charset="-128"/>
                <a:cs typeface="メイリオ" pitchFamily="50" charset="-128"/>
              </a:rPr>
              <a:t>ニトロクロルベ</a:t>
            </a:r>
            <a:r>
              <a:rPr lang="ja-JP" altLang="en-US" sz="1200" dirty="0" smtClean="0">
                <a:solidFill>
                  <a:srgbClr val="000000"/>
                </a:solidFill>
                <a:latin typeface="メイリオ" pitchFamily="50" charset="-128"/>
                <a:ea typeface="メイリオ" pitchFamily="50" charset="-128"/>
                <a:cs typeface="メイリオ" pitchFamily="50" charset="-128"/>
              </a:rPr>
              <a:t>ンゼン</a:t>
            </a:r>
            <a:r>
              <a:rPr lang="ja-JP" altLang="en-US" sz="1200" dirty="0">
                <a:solidFill>
                  <a:srgbClr val="000000"/>
                </a:solidFill>
                <a:latin typeface="メイリオ" pitchFamily="50" charset="-128"/>
                <a:ea typeface="メイリオ" pitchFamily="50" charset="-128"/>
                <a:cs typeface="メイリオ" pitchFamily="50" charset="-128"/>
              </a:rPr>
              <a:t>関係</a:t>
            </a:r>
          </a:p>
        </p:txBody>
      </p:sp>
      <p:sp>
        <p:nvSpPr>
          <p:cNvPr id="9264" name="正方形/長方形 5"/>
          <p:cNvSpPr>
            <a:spLocks noChangeArrowheads="1"/>
          </p:cNvSpPr>
          <p:nvPr/>
        </p:nvSpPr>
        <p:spPr bwMode="auto">
          <a:xfrm>
            <a:off x="549957" y="3579582"/>
            <a:ext cx="596681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5725" indent="-85725" eaLnBrk="0" hangingPunct="0">
              <a:tabLst>
                <a:tab pos="6010275" algn="l"/>
              </a:tabLst>
              <a:defRPr kumimoji="1">
                <a:solidFill>
                  <a:schemeClr val="tx1"/>
                </a:solidFill>
                <a:latin typeface="Arial" charset="0"/>
                <a:ea typeface="ＭＳ Ｐゴシック" pitchFamily="50" charset="-128"/>
              </a:defRPr>
            </a:lvl1pPr>
            <a:lvl2pPr marL="742950" indent="-285750" eaLnBrk="0" hangingPunct="0">
              <a:tabLst>
                <a:tab pos="6010275" algn="l"/>
              </a:tabLst>
              <a:defRPr kumimoji="1">
                <a:solidFill>
                  <a:schemeClr val="tx1"/>
                </a:solidFill>
                <a:latin typeface="Arial" charset="0"/>
                <a:ea typeface="ＭＳ Ｐゴシック" pitchFamily="50" charset="-128"/>
              </a:defRPr>
            </a:lvl2pPr>
            <a:lvl3pPr marL="1143000" indent="-228600" eaLnBrk="0" hangingPunct="0">
              <a:tabLst>
                <a:tab pos="6010275" algn="l"/>
              </a:tabLst>
              <a:defRPr kumimoji="1">
                <a:solidFill>
                  <a:schemeClr val="tx1"/>
                </a:solidFill>
                <a:latin typeface="Arial" charset="0"/>
                <a:ea typeface="ＭＳ Ｐゴシック" pitchFamily="50" charset="-128"/>
              </a:defRPr>
            </a:lvl3pPr>
            <a:lvl4pPr marL="1600200" indent="-228600" eaLnBrk="0" hangingPunct="0">
              <a:tabLst>
                <a:tab pos="6010275" algn="l"/>
              </a:tabLst>
              <a:defRPr kumimoji="1">
                <a:solidFill>
                  <a:schemeClr val="tx1"/>
                </a:solidFill>
                <a:latin typeface="Arial" charset="0"/>
                <a:ea typeface="ＭＳ Ｐゴシック" pitchFamily="50" charset="-128"/>
              </a:defRPr>
            </a:lvl4pPr>
            <a:lvl5pPr marL="2057400" indent="-228600" eaLnBrk="0" hangingPunct="0">
              <a:tabLst>
                <a:tab pos="6010275" algn="l"/>
              </a:tabLst>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9pPr>
          </a:lstStyle>
          <a:p>
            <a:pPr eaLnBrk="1" fontAlgn="t" hangingPunct="1"/>
            <a:r>
              <a:rPr lang="en-US" altLang="ja-JP"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Ｎ，Ｎ－ジメチルホルムアミド等と</a:t>
            </a:r>
            <a:r>
              <a:rPr lang="ja-JP" altLang="en-US" sz="1000" dirty="0" smtClean="0">
                <a:latin typeface="メイリオ" pitchFamily="50" charset="-128"/>
                <a:ea typeface="メイリオ" pitchFamily="50" charset="-128"/>
                <a:cs typeface="メイリオ" pitchFamily="50" charset="-128"/>
              </a:rPr>
              <a:t>は、</a:t>
            </a:r>
            <a:r>
              <a:rPr lang="ja-JP" altLang="en-US" sz="1000" dirty="0">
                <a:latin typeface="メイリオ" pitchFamily="50" charset="-128"/>
                <a:ea typeface="メイリオ" pitchFamily="50" charset="-128"/>
                <a:cs typeface="メイリオ" pitchFamily="50" charset="-128"/>
              </a:rPr>
              <a:t>Ｎ，Ｎ－</a:t>
            </a:r>
            <a:r>
              <a:rPr lang="ja-JP" altLang="en-US" sz="1000" dirty="0" smtClean="0">
                <a:latin typeface="メイリオ" pitchFamily="50" charset="-128"/>
                <a:ea typeface="メイリオ" pitchFamily="50" charset="-128"/>
                <a:cs typeface="メイリオ" pitchFamily="50" charset="-128"/>
              </a:rPr>
              <a:t>ジメチルホルムアミドおよび１，１，１</a:t>
            </a: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トリクロルエタンを</a:t>
            </a:r>
            <a:r>
              <a:rPr lang="ja-JP" altLang="en-US" sz="1000" dirty="0">
                <a:latin typeface="メイリオ" pitchFamily="50" charset="-128"/>
                <a:ea typeface="メイリオ" pitchFamily="50" charset="-128"/>
                <a:cs typeface="メイリオ" pitchFamily="50" charset="-128"/>
              </a:rPr>
              <a:t>指します。</a:t>
            </a:r>
          </a:p>
        </p:txBody>
      </p:sp>
      <p:sp>
        <p:nvSpPr>
          <p:cNvPr id="17" name="正方形/長方形 16"/>
          <p:cNvSpPr/>
          <p:nvPr/>
        </p:nvSpPr>
        <p:spPr>
          <a:xfrm>
            <a:off x="4460853" y="3025999"/>
            <a:ext cx="900100" cy="21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solidFill>
                  <a:srgbClr val="000000"/>
                </a:solidFill>
                <a:effectLst/>
                <a:ea typeface="メイリオ"/>
                <a:cs typeface="Times New Roman"/>
              </a:rPr>
              <a:t>有機則</a:t>
            </a:r>
            <a:r>
              <a:rPr lang="ja-JP" sz="1050" b="1" kern="100" dirty="0" smtClean="0">
                <a:solidFill>
                  <a:srgbClr val="000000"/>
                </a:solidFill>
                <a:effectLst/>
                <a:ea typeface="メイリオ"/>
                <a:cs typeface="Times New Roman"/>
              </a:rPr>
              <a:t>対象</a:t>
            </a:r>
            <a:endParaRPr lang="ja-JP" sz="1050" kern="100" dirty="0">
              <a:effectLst/>
              <a:ea typeface="ＭＳ 明朝"/>
              <a:cs typeface="Times New Roman"/>
            </a:endParaRPr>
          </a:p>
        </p:txBody>
      </p:sp>
      <p:sp>
        <p:nvSpPr>
          <p:cNvPr id="18" name="正方形/長方形 17"/>
          <p:cNvSpPr/>
          <p:nvPr/>
        </p:nvSpPr>
        <p:spPr>
          <a:xfrm>
            <a:off x="4460853" y="2398897"/>
            <a:ext cx="1947909" cy="504473"/>
          </a:xfrm>
          <a:prstGeom prst="rect">
            <a:avLst/>
          </a:prstGeom>
          <a:no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altLang="en-US" sz="1050" b="1" kern="100" dirty="0" smtClean="0">
                <a:solidFill>
                  <a:srgbClr val="000000"/>
                </a:solidFill>
                <a:effectLst/>
                <a:ea typeface="メイリオ"/>
                <a:cs typeface="Times New Roman"/>
              </a:rPr>
              <a:t>　　　　　　　　</a:t>
            </a:r>
            <a:endParaRPr lang="en-US" altLang="ja-JP" sz="1050" b="1" kern="100" dirty="0" smtClean="0">
              <a:solidFill>
                <a:srgbClr val="000000"/>
              </a:solidFill>
              <a:effectLst/>
              <a:ea typeface="メイリオ"/>
              <a:cs typeface="Times New Roman"/>
            </a:endParaRPr>
          </a:p>
          <a:p>
            <a:pPr algn="ctr">
              <a:lnSpc>
                <a:spcPts val="1200"/>
              </a:lnSpc>
              <a:spcAft>
                <a:spcPts val="0"/>
              </a:spcAft>
            </a:pPr>
            <a:endParaRPr lang="en-US" altLang="ja-JP" sz="1050" b="1" kern="100" dirty="0">
              <a:solidFill>
                <a:srgbClr val="000000"/>
              </a:solidFill>
              <a:ea typeface="メイリオ"/>
              <a:cs typeface="Times New Roman"/>
            </a:endParaRPr>
          </a:p>
          <a:p>
            <a:pPr algn="ctr">
              <a:lnSpc>
                <a:spcPts val="1200"/>
              </a:lnSpc>
              <a:spcAft>
                <a:spcPts val="0"/>
              </a:spcAft>
            </a:pPr>
            <a:endParaRPr lang="en-US" altLang="ja-JP" sz="1050" b="1" kern="100" dirty="0" smtClean="0">
              <a:solidFill>
                <a:srgbClr val="000000"/>
              </a:solidFill>
              <a:effectLst/>
              <a:ea typeface="メイリオ"/>
              <a:cs typeface="Times New Roman"/>
            </a:endParaRPr>
          </a:p>
          <a:p>
            <a:pPr algn="ctr">
              <a:lnSpc>
                <a:spcPts val="1200"/>
              </a:lnSpc>
              <a:spcAft>
                <a:spcPts val="0"/>
              </a:spcAft>
            </a:pPr>
            <a:r>
              <a:rPr lang="ja-JP" altLang="en-US" sz="1050" b="1" kern="100" dirty="0">
                <a:solidFill>
                  <a:srgbClr val="000000"/>
                </a:solidFill>
                <a:ea typeface="メイリオ"/>
                <a:cs typeface="Times New Roman"/>
              </a:rPr>
              <a:t>　</a:t>
            </a:r>
            <a:r>
              <a:rPr lang="ja-JP" altLang="en-US" sz="1050" b="1" kern="100" dirty="0" smtClean="0">
                <a:solidFill>
                  <a:srgbClr val="000000"/>
                </a:solidFill>
                <a:ea typeface="メイリオ"/>
                <a:cs typeface="Times New Roman"/>
              </a:rPr>
              <a:t>　　　　　　</a:t>
            </a:r>
            <a:endParaRPr lang="ja-JP" sz="1050" kern="100" dirty="0">
              <a:effectLst/>
              <a:ea typeface="ＭＳ 明朝"/>
              <a:cs typeface="Times New Roman"/>
            </a:endParaRPr>
          </a:p>
        </p:txBody>
      </p:sp>
      <p:sp>
        <p:nvSpPr>
          <p:cNvPr id="19" name="正方形/長方形 18"/>
          <p:cNvSpPr/>
          <p:nvPr/>
        </p:nvSpPr>
        <p:spPr>
          <a:xfrm>
            <a:off x="4536554" y="2443365"/>
            <a:ext cx="843744" cy="198244"/>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solidFill>
                  <a:srgbClr val="000000"/>
                </a:solidFill>
                <a:effectLst/>
                <a:ea typeface="メイリオ"/>
                <a:cs typeface="Times New Roman"/>
              </a:rPr>
              <a:t>有機則</a:t>
            </a:r>
            <a:r>
              <a:rPr lang="ja-JP" sz="1050" b="1" kern="100" dirty="0" smtClean="0">
                <a:solidFill>
                  <a:srgbClr val="000000"/>
                </a:solidFill>
                <a:effectLst/>
                <a:ea typeface="メイリオ"/>
                <a:cs typeface="Times New Roman"/>
              </a:rPr>
              <a:t>対象</a:t>
            </a:r>
            <a:endParaRPr lang="ja-JP" sz="1050" kern="100" dirty="0">
              <a:effectLst/>
              <a:ea typeface="ＭＳ 明朝"/>
              <a:cs typeface="Times New Roman"/>
            </a:endParaRPr>
          </a:p>
        </p:txBody>
      </p:sp>
      <p:sp>
        <p:nvSpPr>
          <p:cNvPr id="14" name="正方形/長方形 13"/>
          <p:cNvSpPr/>
          <p:nvPr/>
        </p:nvSpPr>
        <p:spPr>
          <a:xfrm>
            <a:off x="1924665" y="4584549"/>
            <a:ext cx="1958141" cy="612068"/>
          </a:xfrm>
          <a:prstGeom prst="rect">
            <a:avLst/>
          </a:prstGeom>
          <a:noFill/>
          <a:ln w="2540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1050" kern="100" dirty="0">
                <a:solidFill>
                  <a:srgbClr val="000000"/>
                </a:solidFill>
                <a:effectLst/>
                <a:ea typeface="ＭＳ 明朝"/>
                <a:cs typeface="Times New Roman"/>
              </a:rPr>
              <a:t>　　　　　　　　　　　</a:t>
            </a:r>
            <a:endParaRPr lang="en-US" altLang="ja-JP" sz="1050" b="1" kern="100" dirty="0" smtClean="0">
              <a:solidFill>
                <a:srgbClr val="000000"/>
              </a:solidFill>
              <a:effectLst/>
              <a:ea typeface="メイリオ"/>
              <a:cs typeface="Times New Roman"/>
            </a:endParaRPr>
          </a:p>
          <a:p>
            <a:pPr algn="ctr">
              <a:lnSpc>
                <a:spcPts val="1200"/>
              </a:lnSpc>
              <a:spcAft>
                <a:spcPts val="0"/>
              </a:spcAft>
            </a:pPr>
            <a:endParaRPr lang="en-US" altLang="ja-JP" sz="1050" b="1" kern="100" dirty="0" smtClean="0">
              <a:solidFill>
                <a:srgbClr val="000000"/>
              </a:solidFill>
              <a:effectLst/>
              <a:ea typeface="メイリオ"/>
              <a:cs typeface="Times New Roman"/>
            </a:endParaRPr>
          </a:p>
          <a:p>
            <a:pPr algn="ctr">
              <a:lnSpc>
                <a:spcPts val="1200"/>
              </a:lnSpc>
              <a:spcAft>
                <a:spcPts val="0"/>
              </a:spcAft>
            </a:pPr>
            <a:r>
              <a:rPr lang="ja-JP" altLang="en-US" sz="1050" b="1" kern="100" dirty="0">
                <a:solidFill>
                  <a:srgbClr val="000000"/>
                </a:solidFill>
                <a:ea typeface="メイリオ"/>
                <a:cs typeface="Times New Roman"/>
              </a:rPr>
              <a:t>　</a:t>
            </a:r>
            <a:r>
              <a:rPr lang="ja-JP" altLang="en-US" sz="1050" b="1" kern="100" dirty="0" smtClean="0">
                <a:solidFill>
                  <a:srgbClr val="000000"/>
                </a:solidFill>
                <a:ea typeface="メイリオ"/>
                <a:cs typeface="Times New Roman"/>
              </a:rPr>
              <a:t>　　　　　　　</a:t>
            </a:r>
            <a:r>
              <a:rPr lang="ja-JP" sz="1050" b="1" kern="100" dirty="0" smtClean="0">
                <a:solidFill>
                  <a:srgbClr val="000000"/>
                </a:solidFill>
                <a:effectLst/>
                <a:ea typeface="メイリオ"/>
                <a:cs typeface="Times New Roman"/>
              </a:rPr>
              <a:t>指針対象</a:t>
            </a:r>
            <a:endParaRPr lang="ja-JP" sz="1050" kern="100" dirty="0">
              <a:effectLst/>
              <a:ea typeface="ＭＳ 明朝"/>
              <a:cs typeface="Times New Roman"/>
            </a:endParaRPr>
          </a:p>
        </p:txBody>
      </p:sp>
      <p:sp>
        <p:nvSpPr>
          <p:cNvPr id="3" name="大かっこ 2"/>
          <p:cNvSpPr/>
          <p:nvPr/>
        </p:nvSpPr>
        <p:spPr>
          <a:xfrm>
            <a:off x="4463823" y="1890155"/>
            <a:ext cx="900823" cy="32398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2023894" y="4637531"/>
            <a:ext cx="1751117" cy="216000"/>
          </a:xfrm>
          <a:prstGeom prst="rect">
            <a:avLst/>
          </a:prstGeom>
          <a:no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solidFill>
                  <a:srgbClr val="000000"/>
                </a:solidFill>
                <a:effectLst/>
                <a:ea typeface="メイリオ"/>
                <a:cs typeface="Times New Roman"/>
              </a:rPr>
              <a:t>特化則</a:t>
            </a:r>
            <a:r>
              <a:rPr lang="ja-JP" sz="1050" b="1" kern="100" dirty="0" smtClean="0">
                <a:solidFill>
                  <a:srgbClr val="000000"/>
                </a:solidFill>
                <a:effectLst/>
                <a:ea typeface="メイリオ"/>
                <a:cs typeface="Times New Roman"/>
              </a:rPr>
              <a:t>対象</a:t>
            </a:r>
            <a:endParaRPr lang="ja-JP" sz="1050" kern="100" dirty="0">
              <a:effectLst/>
              <a:ea typeface="ＭＳ 明朝"/>
              <a:cs typeface="Times New Roman"/>
            </a:endParaRPr>
          </a:p>
        </p:txBody>
      </p:sp>
      <p:graphicFrame>
        <p:nvGraphicFramePr>
          <p:cNvPr id="39" name="表 38"/>
          <p:cNvGraphicFramePr>
            <a:graphicFrameLocks noGrp="1"/>
          </p:cNvGraphicFramePr>
          <p:nvPr>
            <p:extLst>
              <p:ext uri="{D42A27DB-BD31-4B8C-83A1-F6EECF244321}">
                <p14:modId xmlns:p14="http://schemas.microsoft.com/office/powerpoint/2010/main" val="350099621"/>
              </p:ext>
            </p:extLst>
          </p:nvPr>
        </p:nvGraphicFramePr>
        <p:xfrm>
          <a:off x="614023" y="5993088"/>
          <a:ext cx="6156326" cy="2271788"/>
        </p:xfrm>
        <a:graphic>
          <a:graphicData uri="http://schemas.openxmlformats.org/drawingml/2006/table">
            <a:tbl>
              <a:tblPr firstRow="1" bandRow="1">
                <a:tableStyleId>{5C22544A-7EE6-4342-B048-85BDC9FD1C3A}</a:tableStyleId>
              </a:tblPr>
              <a:tblGrid>
                <a:gridCol w="1296144"/>
                <a:gridCol w="1908212"/>
                <a:gridCol w="1476164"/>
                <a:gridCol w="1475806"/>
              </a:tblGrid>
              <a:tr h="900876">
                <a:tc>
                  <a:txBody>
                    <a:bodyPr/>
                    <a:lstStyle/>
                    <a:p>
                      <a:pPr marL="0" marR="0" indent="72000"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クロロホルムほか</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72000" algn="l"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物質および</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a:t>
                      </a:r>
                    </a:p>
                    <a:p>
                      <a:pPr marL="0" marR="0" indent="72000"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72000"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の単一成分の含有量</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85725"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クロロホルムほか</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物質、</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85725" algn="l" defTabSz="987461"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ジクロロプロパン、エチ</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85725"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ルベンゼンまたは有機溶剤の</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85725"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含有量の合計</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zh-TW"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特別有機溶剤業務</a:t>
                      </a:r>
                      <a:r>
                        <a:rPr lang="en-US" altLang="ja-JP" sz="1000" b="0" i="0" u="none" strike="noStrike" baseline="300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300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２</a:t>
                      </a:r>
                      <a:endParaRPr lang="zh-TW" altLang="en-US" sz="1000" b="0" i="0" u="none" strike="noStrike" baseline="30000" dirty="0" smtClean="0">
                        <a:solidFill>
                          <a:srgbClr val="C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特化則第</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条の２</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第１号イ、ハ</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180975"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特別有機溶剤業務</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180975" algn="l" defTabSz="987461"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以外の業務</a:t>
                      </a:r>
                      <a:r>
                        <a:rPr lang="en-US" altLang="ja-JP" sz="1000" b="0" i="0" u="none" strike="noStrike" baseline="300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300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３</a:t>
                      </a: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342225">
                <a:tc rowSpan="2">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１％超え</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５％超</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2225">
                <a:tc vMerge="1">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73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５％以下</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2225">
                <a:tc rowSpan="2">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１％以下</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５％超</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2225">
                <a:tc vMerge="1">
                  <a:txBody>
                    <a:bodyPr/>
                    <a:lstStyle/>
                    <a:p>
                      <a:pPr algn="ctr" rtl="0"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73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５％以下</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87461"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40" marR="8740" marT="8957"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正方形/長方形 9"/>
          <p:cNvSpPr>
            <a:spLocks noChangeArrowheads="1"/>
          </p:cNvSpPr>
          <p:nvPr/>
        </p:nvSpPr>
        <p:spPr bwMode="auto">
          <a:xfrm>
            <a:off x="493159" y="5742583"/>
            <a:ext cx="54938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 hangingPunct="1"/>
            <a:r>
              <a:rPr lang="ja-JP" altLang="en-US" sz="1200" dirty="0">
                <a:solidFill>
                  <a:srgbClr val="000000"/>
                </a:solidFill>
                <a:latin typeface="メイリオ" pitchFamily="50" charset="-128"/>
                <a:ea typeface="メイリオ" pitchFamily="50" charset="-128"/>
                <a:cs typeface="メイリオ" pitchFamily="50" charset="-128"/>
              </a:rPr>
              <a:t>○クロロホルム</a:t>
            </a:r>
            <a:r>
              <a:rPr lang="ja-JP" altLang="en-US" sz="1200" dirty="0" smtClean="0">
                <a:solidFill>
                  <a:srgbClr val="000000"/>
                </a:solidFill>
                <a:latin typeface="メイリオ" pitchFamily="50" charset="-128"/>
                <a:ea typeface="メイリオ" pitchFamily="50" charset="-128"/>
                <a:cs typeface="メイリオ" pitchFamily="50" charset="-128"/>
              </a:rPr>
              <a:t>ほか</a:t>
            </a:r>
            <a:r>
              <a:rPr lang="en-US" altLang="ja-JP" sz="1200" dirty="0" smtClean="0">
                <a:solidFill>
                  <a:srgbClr val="000000"/>
                </a:solidFill>
                <a:latin typeface="メイリオ" pitchFamily="50" charset="-128"/>
                <a:ea typeface="メイリオ" pitchFamily="50" charset="-128"/>
                <a:cs typeface="メイリオ" pitchFamily="50" charset="-128"/>
              </a:rPr>
              <a:t>9</a:t>
            </a:r>
            <a:r>
              <a:rPr lang="ja-JP" altLang="en-US" sz="1200" dirty="0" smtClean="0">
                <a:solidFill>
                  <a:srgbClr val="000000"/>
                </a:solidFill>
                <a:latin typeface="メイリオ" pitchFamily="50" charset="-128"/>
                <a:ea typeface="メイリオ" pitchFamily="50" charset="-128"/>
                <a:cs typeface="メイリオ" pitchFamily="50" charset="-128"/>
              </a:rPr>
              <a:t>物質</a:t>
            </a:r>
            <a:r>
              <a:rPr lang="en-US" altLang="ja-JP" sz="1200" baseline="30000" dirty="0" smtClean="0">
                <a:solidFill>
                  <a:srgbClr val="000000"/>
                </a:solidFill>
                <a:latin typeface="メイリオ" pitchFamily="50" charset="-128"/>
                <a:ea typeface="メイリオ" pitchFamily="50" charset="-128"/>
                <a:cs typeface="メイリオ" pitchFamily="50" charset="-128"/>
              </a:rPr>
              <a:t>※</a:t>
            </a:r>
            <a:r>
              <a:rPr lang="ja-JP" altLang="en-US" sz="1200" baseline="30000" dirty="0" smtClean="0">
                <a:solidFill>
                  <a:srgbClr val="000000"/>
                </a:solidFill>
                <a:latin typeface="メイリオ" pitchFamily="50" charset="-128"/>
                <a:ea typeface="メイリオ" pitchFamily="50" charset="-128"/>
                <a:cs typeface="メイリオ" pitchFamily="50" charset="-128"/>
              </a:rPr>
              <a:t>１</a:t>
            </a:r>
            <a:r>
              <a:rPr lang="ja-JP" altLang="en-US" sz="1200" dirty="0" smtClean="0">
                <a:solidFill>
                  <a:srgbClr val="000000"/>
                </a:solidFill>
                <a:latin typeface="メイリオ" pitchFamily="50" charset="-128"/>
                <a:ea typeface="メイリオ" pitchFamily="50" charset="-128"/>
                <a:cs typeface="メイリオ" pitchFamily="50" charset="-128"/>
              </a:rPr>
              <a:t>および</a:t>
            </a:r>
            <a:r>
              <a:rPr lang="en-US" altLang="ja-JP" sz="1200" dirty="0" smtClean="0">
                <a:solidFill>
                  <a:srgbClr val="000000"/>
                </a:solidFill>
                <a:latin typeface="メイリオ" pitchFamily="50" charset="-128"/>
                <a:ea typeface="メイリオ" pitchFamily="50" charset="-128"/>
                <a:cs typeface="メイリオ" pitchFamily="50" charset="-128"/>
              </a:rPr>
              <a:t>1,2-</a:t>
            </a:r>
            <a:r>
              <a:rPr lang="ja-JP" altLang="en-US" sz="1200" dirty="0" smtClean="0">
                <a:solidFill>
                  <a:srgbClr val="000000"/>
                </a:solidFill>
                <a:latin typeface="メイリオ" pitchFamily="50" charset="-128"/>
                <a:ea typeface="メイリオ" pitchFamily="50" charset="-128"/>
                <a:cs typeface="メイリオ" pitchFamily="50" charset="-128"/>
              </a:rPr>
              <a:t>ジクロロプロパン関係</a:t>
            </a:r>
            <a:endParaRPr lang="ja-JP" altLang="en-US" sz="1200" dirty="0">
              <a:solidFill>
                <a:srgbClr val="000000"/>
              </a:solidFill>
              <a:latin typeface="メイリオ" pitchFamily="50" charset="-128"/>
              <a:ea typeface="メイリオ" pitchFamily="50" charset="-128"/>
              <a:cs typeface="メイリオ" pitchFamily="50" charset="-128"/>
            </a:endParaRPr>
          </a:p>
        </p:txBody>
      </p:sp>
      <p:sp>
        <p:nvSpPr>
          <p:cNvPr id="27" name="正方形/長方形 26"/>
          <p:cNvSpPr/>
          <p:nvPr/>
        </p:nvSpPr>
        <p:spPr>
          <a:xfrm>
            <a:off x="3879160" y="6949383"/>
            <a:ext cx="1369854" cy="936000"/>
          </a:xfrm>
          <a:prstGeom prst="rect">
            <a:avLst/>
          </a:prstGeom>
          <a:solidFill>
            <a:schemeClr val="bg1">
              <a:alpha val="43000"/>
            </a:schemeClr>
          </a:solid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endParaRPr lang="en-US" altLang="ja-JP" sz="1050" b="1" kern="100" dirty="0" smtClean="0">
              <a:solidFill>
                <a:srgbClr val="000000"/>
              </a:solidFill>
              <a:effectLst/>
              <a:ea typeface="メイリオ"/>
              <a:cs typeface="Times New Roman"/>
            </a:endParaRPr>
          </a:p>
          <a:p>
            <a:pPr algn="ctr">
              <a:lnSpc>
                <a:spcPts val="1200"/>
              </a:lnSpc>
              <a:spcAft>
                <a:spcPts val="0"/>
              </a:spcAft>
            </a:pPr>
            <a:r>
              <a:rPr lang="ja-JP" sz="1050" b="1" kern="100" dirty="0" smtClean="0">
                <a:solidFill>
                  <a:srgbClr val="000000"/>
                </a:solidFill>
                <a:effectLst/>
                <a:ea typeface="メイリオ"/>
                <a:cs typeface="Times New Roman"/>
              </a:rPr>
              <a:t>特化則対象</a:t>
            </a:r>
            <a:endParaRPr lang="ja-JP" sz="1050" kern="100" dirty="0">
              <a:effectLst/>
              <a:ea typeface="ＭＳ 明朝"/>
              <a:cs typeface="Times New Roman"/>
            </a:endParaRPr>
          </a:p>
        </p:txBody>
      </p:sp>
      <p:sp>
        <p:nvSpPr>
          <p:cNvPr id="28" name="正方形/長方形 27"/>
          <p:cNvSpPr/>
          <p:nvPr/>
        </p:nvSpPr>
        <p:spPr>
          <a:xfrm>
            <a:off x="5360953" y="6945731"/>
            <a:ext cx="1334762" cy="576288"/>
          </a:xfrm>
          <a:prstGeom prst="rect">
            <a:avLst/>
          </a:prstGeom>
          <a:solidFill>
            <a:schemeClr val="lt1">
              <a:alpha val="22000"/>
            </a:schemeClr>
          </a:solidFill>
          <a:ln w="2540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b="1" kern="100" dirty="0" smtClean="0">
                <a:solidFill>
                  <a:srgbClr val="000000"/>
                </a:solidFill>
                <a:effectLst/>
                <a:ea typeface="メイリオ"/>
                <a:cs typeface="Times New Roman"/>
              </a:rPr>
              <a:t>指針対象</a:t>
            </a:r>
          </a:p>
        </p:txBody>
      </p:sp>
      <p:sp>
        <p:nvSpPr>
          <p:cNvPr id="29" name="正方形/長方形 28"/>
          <p:cNvSpPr/>
          <p:nvPr/>
        </p:nvSpPr>
        <p:spPr>
          <a:xfrm>
            <a:off x="3922167" y="7622435"/>
            <a:ext cx="1288076" cy="216000"/>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900" b="1" kern="100" dirty="0">
                <a:solidFill>
                  <a:srgbClr val="000000"/>
                </a:solidFill>
                <a:effectLst/>
                <a:ea typeface="メイリオ"/>
                <a:cs typeface="Times New Roman"/>
              </a:rPr>
              <a:t>一部有機則</a:t>
            </a:r>
            <a:r>
              <a:rPr lang="ja-JP" sz="900" b="1" kern="100" dirty="0" smtClean="0">
                <a:solidFill>
                  <a:srgbClr val="000000"/>
                </a:solidFill>
                <a:effectLst/>
                <a:ea typeface="メイリオ"/>
                <a:cs typeface="Times New Roman"/>
              </a:rPr>
              <a:t>対象</a:t>
            </a:r>
            <a:endParaRPr lang="ja-JP" sz="1050" kern="100" dirty="0">
              <a:effectLst/>
              <a:ea typeface="ＭＳ 明朝"/>
              <a:cs typeface="Times New Roman"/>
            </a:endParaRPr>
          </a:p>
        </p:txBody>
      </p:sp>
      <p:sp>
        <p:nvSpPr>
          <p:cNvPr id="37" name="正方形/長方形 5"/>
          <p:cNvSpPr>
            <a:spLocks noChangeArrowheads="1"/>
          </p:cNvSpPr>
          <p:nvPr/>
        </p:nvSpPr>
        <p:spPr bwMode="auto">
          <a:xfrm>
            <a:off x="542690" y="8810431"/>
            <a:ext cx="6311094"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5725" indent="-85725" eaLnBrk="0" hangingPunct="0">
              <a:tabLst>
                <a:tab pos="6010275" algn="l"/>
              </a:tabLst>
              <a:defRPr kumimoji="1">
                <a:solidFill>
                  <a:schemeClr val="tx1"/>
                </a:solidFill>
                <a:latin typeface="Arial" charset="0"/>
                <a:ea typeface="ＭＳ Ｐゴシック" pitchFamily="50" charset="-128"/>
              </a:defRPr>
            </a:lvl1pPr>
            <a:lvl2pPr marL="742950" indent="-285750" eaLnBrk="0" hangingPunct="0">
              <a:tabLst>
                <a:tab pos="6010275" algn="l"/>
              </a:tabLst>
              <a:defRPr kumimoji="1">
                <a:solidFill>
                  <a:schemeClr val="tx1"/>
                </a:solidFill>
                <a:latin typeface="Arial" charset="0"/>
                <a:ea typeface="ＭＳ Ｐゴシック" pitchFamily="50" charset="-128"/>
              </a:defRPr>
            </a:lvl2pPr>
            <a:lvl3pPr marL="1143000" indent="-228600" eaLnBrk="0" hangingPunct="0">
              <a:tabLst>
                <a:tab pos="6010275" algn="l"/>
              </a:tabLst>
              <a:defRPr kumimoji="1">
                <a:solidFill>
                  <a:schemeClr val="tx1"/>
                </a:solidFill>
                <a:latin typeface="Arial" charset="0"/>
                <a:ea typeface="ＭＳ Ｐゴシック" pitchFamily="50" charset="-128"/>
              </a:defRPr>
            </a:lvl3pPr>
            <a:lvl4pPr marL="1600200" indent="-228600" eaLnBrk="0" hangingPunct="0">
              <a:tabLst>
                <a:tab pos="6010275" algn="l"/>
              </a:tabLst>
              <a:defRPr kumimoji="1">
                <a:solidFill>
                  <a:schemeClr val="tx1"/>
                </a:solidFill>
                <a:latin typeface="Arial" charset="0"/>
                <a:ea typeface="ＭＳ Ｐゴシック" pitchFamily="50" charset="-128"/>
              </a:defRPr>
            </a:lvl4pPr>
            <a:lvl5pPr marL="2057400" indent="-228600" eaLnBrk="0" hangingPunct="0">
              <a:tabLst>
                <a:tab pos="6010275" algn="l"/>
              </a:tabLst>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9pPr>
          </a:lstStyle>
          <a:p>
            <a:pPr eaLnBrk="1" fontAlgn="t" hangingPunct="1">
              <a:lnSpc>
                <a:spcPts val="1300"/>
              </a:lnSpc>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２</a:t>
            </a:r>
            <a:r>
              <a:rPr lang="ja-JP" altLang="en-US" sz="1050" dirty="0">
                <a:latin typeface="メイリオ" pitchFamily="50" charset="-128"/>
                <a:ea typeface="メイリオ" pitchFamily="50" charset="-128"/>
                <a:cs typeface="メイリオ" pitchFamily="50" charset="-128"/>
              </a:rPr>
              <a:t>　特別有機溶剤業務とは、「クロロホルムほか９物質」「クロロホルムほか９物質の含有物」を</a:t>
            </a:r>
            <a:endParaRPr lang="en-US" altLang="ja-JP" sz="1050" dirty="0">
              <a:latin typeface="メイリオ" pitchFamily="50" charset="-128"/>
              <a:ea typeface="メイリオ" pitchFamily="50" charset="-128"/>
              <a:cs typeface="メイリオ" pitchFamily="50" charset="-128"/>
            </a:endParaRPr>
          </a:p>
          <a:p>
            <a:pPr eaLnBrk="1" fontAlgn="t" hangingPunct="1">
              <a:lnSpc>
                <a:spcPts val="1300"/>
              </a:lnSpc>
            </a:pPr>
            <a:r>
              <a:rPr lang="ja-JP" altLang="en-US" sz="1050" dirty="0">
                <a:latin typeface="メイリオ" pitchFamily="50" charset="-128"/>
                <a:ea typeface="メイリオ" pitchFamily="50" charset="-128"/>
                <a:cs typeface="メイリオ" pitchFamily="50" charset="-128"/>
              </a:rPr>
              <a:t>　　用いて屋内作業場等において行う有機溶剤業務（以下「クロロホルム等有機溶剤業務」）および</a:t>
            </a:r>
            <a:endParaRPr lang="en-US" altLang="ja-JP" sz="1050" dirty="0">
              <a:latin typeface="メイリオ" pitchFamily="50" charset="-128"/>
              <a:ea typeface="メイリオ" pitchFamily="50" charset="-128"/>
              <a:cs typeface="メイリオ" pitchFamily="50" charset="-128"/>
            </a:endParaRPr>
          </a:p>
          <a:p>
            <a:pPr eaLnBrk="1" fontAlgn="t" hangingPunct="1">
              <a:lnSpc>
                <a:spcPts val="1300"/>
              </a:lnSpc>
            </a:pPr>
            <a:r>
              <a:rPr lang="ja-JP" altLang="en-US" sz="1050" dirty="0">
                <a:latin typeface="メイリオ" pitchFamily="50" charset="-128"/>
                <a:ea typeface="メイリオ" pitchFamily="50" charset="-128"/>
                <a:cs typeface="メイリオ" pitchFamily="50" charset="-128"/>
              </a:rPr>
              <a:t>　　</a:t>
            </a:r>
            <a:r>
              <a:rPr lang="en-US" altLang="ja-JP" sz="1050" dirty="0">
                <a:latin typeface="メイリオ" pitchFamily="50" charset="-128"/>
                <a:ea typeface="メイリオ" pitchFamily="50" charset="-128"/>
                <a:cs typeface="メイリオ" pitchFamily="50" charset="-128"/>
              </a:rPr>
              <a:t>1,2-</a:t>
            </a:r>
            <a:r>
              <a:rPr lang="ja-JP" altLang="en-US" sz="1050" dirty="0">
                <a:latin typeface="メイリオ" pitchFamily="50" charset="-128"/>
                <a:ea typeface="メイリオ" pitchFamily="50" charset="-128"/>
                <a:cs typeface="メイリオ" pitchFamily="50" charset="-128"/>
              </a:rPr>
              <a:t>ジクロロプロパン洗浄・払拭業務をいいます</a:t>
            </a:r>
            <a:r>
              <a:rPr lang="ja-JP" altLang="en-US" sz="1050" dirty="0" smtClean="0">
                <a:latin typeface="メイリオ" pitchFamily="50" charset="-128"/>
                <a:ea typeface="メイリオ" pitchFamily="50" charset="-128"/>
                <a:cs typeface="メイリオ" pitchFamily="50" charset="-128"/>
              </a:rPr>
              <a:t>。</a:t>
            </a:r>
            <a:endParaRPr lang="en-US" altLang="ja-JP" sz="1050" dirty="0" smtClean="0">
              <a:latin typeface="メイリオ" pitchFamily="50" charset="-128"/>
              <a:ea typeface="メイリオ" pitchFamily="50" charset="-128"/>
              <a:cs typeface="メイリオ" pitchFamily="50" charset="-128"/>
            </a:endParaRPr>
          </a:p>
          <a:p>
            <a:pPr eaLnBrk="1" fontAlgn="t" hangingPunct="1">
              <a:lnSpc>
                <a:spcPts val="1300"/>
              </a:lnSpc>
            </a:pPr>
            <a:endParaRPr lang="en-US" altLang="ja-JP" sz="1050" dirty="0">
              <a:latin typeface="メイリオ" pitchFamily="50" charset="-128"/>
              <a:ea typeface="メイリオ" pitchFamily="50" charset="-128"/>
              <a:cs typeface="メイリオ" pitchFamily="50" charset="-128"/>
            </a:endParaRPr>
          </a:p>
          <a:p>
            <a:pPr eaLnBrk="1" fontAlgn="t" hangingPunct="1">
              <a:lnSpc>
                <a:spcPts val="1300"/>
              </a:lnSpc>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３</a:t>
            </a:r>
            <a:r>
              <a:rPr lang="ja-JP" altLang="en-US" sz="1050" dirty="0">
                <a:latin typeface="メイリオ" pitchFamily="50" charset="-128"/>
                <a:ea typeface="メイリオ" pitchFamily="50" charset="-128"/>
                <a:cs typeface="メイリオ" pitchFamily="50" charset="-128"/>
              </a:rPr>
              <a:t>　特別有機溶剤業務以外の業務とは</a:t>
            </a:r>
            <a:r>
              <a:rPr lang="ja-JP" altLang="en-US" sz="1050" dirty="0" smtClean="0">
                <a:latin typeface="メイリオ" pitchFamily="50" charset="-128"/>
                <a:ea typeface="メイリオ" pitchFamily="50" charset="-128"/>
                <a:cs typeface="メイリオ" pitchFamily="50" charset="-128"/>
              </a:rPr>
              <a:t>、例えば</a:t>
            </a:r>
            <a:r>
              <a:rPr lang="ja-JP" altLang="en-US" sz="1050" dirty="0">
                <a:latin typeface="メイリオ" pitchFamily="50" charset="-128"/>
                <a:ea typeface="メイリオ" pitchFamily="50" charset="-128"/>
                <a:cs typeface="メイリオ" pitchFamily="50" charset="-128"/>
              </a:rPr>
              <a:t>、クロロホルム等の運搬、クロロホルム</a:t>
            </a:r>
            <a:r>
              <a:rPr lang="ja-JP" altLang="en-US" sz="1050" dirty="0" smtClean="0">
                <a:latin typeface="メイリオ" pitchFamily="50" charset="-128"/>
                <a:ea typeface="メイリオ" pitchFamily="50" charset="-128"/>
                <a:cs typeface="メイリオ" pitchFamily="50" charset="-128"/>
              </a:rPr>
              <a:t>等を用いて</a:t>
            </a:r>
            <a:endParaRPr lang="en-US" altLang="ja-JP" sz="1050" dirty="0" smtClean="0">
              <a:latin typeface="メイリオ" pitchFamily="50" charset="-128"/>
              <a:ea typeface="メイリオ" pitchFamily="50" charset="-128"/>
              <a:cs typeface="メイリオ" pitchFamily="50" charset="-128"/>
            </a:endParaRPr>
          </a:p>
          <a:p>
            <a:pPr eaLnBrk="1" fontAlgn="t" hangingPunct="1">
              <a:lnSpc>
                <a:spcPts val="1300"/>
              </a:lnSpc>
            </a:pPr>
            <a:r>
              <a:rPr lang="ja-JP" altLang="en-US" sz="1050" dirty="0" smtClean="0">
                <a:latin typeface="メイリオ" pitchFamily="50" charset="-128"/>
                <a:ea typeface="メイリオ" pitchFamily="50" charset="-128"/>
                <a:cs typeface="メイリオ" pitchFamily="50" charset="-128"/>
              </a:rPr>
              <a:t>　　行うかき落とし</a:t>
            </a:r>
            <a:r>
              <a:rPr lang="ja-JP" altLang="en-US" sz="1050" dirty="0">
                <a:latin typeface="メイリオ" pitchFamily="50" charset="-128"/>
                <a:ea typeface="メイリオ" pitchFamily="50" charset="-128"/>
                <a:cs typeface="メイリオ" pitchFamily="50" charset="-128"/>
              </a:rPr>
              <a:t>等の業務</a:t>
            </a:r>
            <a:r>
              <a:rPr lang="ja-JP" altLang="en-US" sz="1050" dirty="0" smtClean="0">
                <a:latin typeface="メイリオ" pitchFamily="50" charset="-128"/>
                <a:ea typeface="メイリオ" pitchFamily="50" charset="-128"/>
                <a:cs typeface="メイリオ" pitchFamily="50" charset="-128"/>
              </a:rPr>
              <a:t>が含まれます。</a:t>
            </a:r>
            <a:endParaRPr lang="ja-JP" altLang="en-US" sz="1050" dirty="0">
              <a:latin typeface="メイリオ" pitchFamily="50" charset="-128"/>
              <a:ea typeface="メイリオ" pitchFamily="50" charset="-128"/>
              <a:cs typeface="メイリオ" pitchFamily="50" charset="-128"/>
            </a:endParaRPr>
          </a:p>
        </p:txBody>
      </p:sp>
      <p:sp>
        <p:nvSpPr>
          <p:cNvPr id="38" name="正方形/長方形 5"/>
          <p:cNvSpPr>
            <a:spLocks noChangeArrowheads="1"/>
          </p:cNvSpPr>
          <p:nvPr/>
        </p:nvSpPr>
        <p:spPr bwMode="auto">
          <a:xfrm>
            <a:off x="561740" y="8222667"/>
            <a:ext cx="6434869"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5725" indent="-85725" eaLnBrk="0" hangingPunct="0">
              <a:tabLst>
                <a:tab pos="6010275" algn="l"/>
              </a:tabLst>
              <a:defRPr kumimoji="1">
                <a:solidFill>
                  <a:schemeClr val="tx1"/>
                </a:solidFill>
                <a:latin typeface="Arial" charset="0"/>
                <a:ea typeface="ＭＳ Ｐゴシック" pitchFamily="50" charset="-128"/>
              </a:defRPr>
            </a:lvl1pPr>
            <a:lvl2pPr marL="742950" indent="-285750" eaLnBrk="0" hangingPunct="0">
              <a:tabLst>
                <a:tab pos="6010275" algn="l"/>
              </a:tabLst>
              <a:defRPr kumimoji="1">
                <a:solidFill>
                  <a:schemeClr val="tx1"/>
                </a:solidFill>
                <a:latin typeface="Arial" charset="0"/>
                <a:ea typeface="ＭＳ Ｐゴシック" pitchFamily="50" charset="-128"/>
              </a:defRPr>
            </a:lvl2pPr>
            <a:lvl3pPr marL="1143000" indent="-228600" eaLnBrk="0" hangingPunct="0">
              <a:tabLst>
                <a:tab pos="6010275" algn="l"/>
              </a:tabLst>
              <a:defRPr kumimoji="1">
                <a:solidFill>
                  <a:schemeClr val="tx1"/>
                </a:solidFill>
                <a:latin typeface="Arial" charset="0"/>
                <a:ea typeface="ＭＳ Ｐゴシック" pitchFamily="50" charset="-128"/>
              </a:defRPr>
            </a:lvl3pPr>
            <a:lvl4pPr marL="1600200" indent="-228600" eaLnBrk="0" hangingPunct="0">
              <a:tabLst>
                <a:tab pos="6010275" algn="l"/>
              </a:tabLst>
              <a:defRPr kumimoji="1">
                <a:solidFill>
                  <a:schemeClr val="tx1"/>
                </a:solidFill>
                <a:latin typeface="Arial" charset="0"/>
                <a:ea typeface="ＭＳ Ｐゴシック" pitchFamily="50" charset="-128"/>
              </a:defRPr>
            </a:lvl4pPr>
            <a:lvl5pPr marL="2057400" indent="-228600" eaLnBrk="0" hangingPunct="0">
              <a:tabLst>
                <a:tab pos="6010275" algn="l"/>
              </a:tabLst>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tabLst>
                <a:tab pos="6010275" algn="l"/>
              </a:tabLst>
              <a:defRPr kumimoji="1">
                <a:solidFill>
                  <a:schemeClr val="tx1"/>
                </a:solidFill>
                <a:latin typeface="Arial" charset="0"/>
                <a:ea typeface="ＭＳ Ｐゴシック" pitchFamily="50" charset="-128"/>
              </a:defRPr>
            </a:lvl9pPr>
          </a:lstStyle>
          <a:p>
            <a:pPr eaLnBrk="1" fontAlgn="t" hangingPunct="1">
              <a:lnSpc>
                <a:spcPts val="1300"/>
              </a:lnSpc>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１　クロロホルムほか</a:t>
            </a:r>
            <a:r>
              <a:rPr lang="en-US" altLang="ja-JP" sz="1050" dirty="0" smtClean="0">
                <a:latin typeface="メイリオ" pitchFamily="50" charset="-128"/>
                <a:ea typeface="メイリオ" pitchFamily="50" charset="-128"/>
                <a:cs typeface="メイリオ" pitchFamily="50" charset="-128"/>
              </a:rPr>
              <a:t>9</a:t>
            </a:r>
            <a:r>
              <a:rPr lang="ja-JP" altLang="en-US" sz="1050" dirty="0" smtClean="0">
                <a:latin typeface="メイリオ" pitchFamily="50" charset="-128"/>
                <a:ea typeface="メイリオ" pitchFamily="50" charset="-128"/>
                <a:cs typeface="メイリオ" pitchFamily="50" charset="-128"/>
              </a:rPr>
              <a:t>物質</a:t>
            </a:r>
            <a:r>
              <a:rPr lang="ja-JP" altLang="en-US" sz="1050" dirty="0">
                <a:latin typeface="メイリオ" pitchFamily="50" charset="-128"/>
                <a:ea typeface="メイリオ" pitchFamily="50" charset="-128"/>
                <a:cs typeface="メイリオ" pitchFamily="50" charset="-128"/>
              </a:rPr>
              <a:t>と</a:t>
            </a:r>
            <a:r>
              <a:rPr lang="ja-JP" altLang="en-US" sz="1050" dirty="0" smtClean="0">
                <a:latin typeface="メイリオ" pitchFamily="50" charset="-128"/>
                <a:ea typeface="メイリオ" pitchFamily="50" charset="-128"/>
                <a:cs typeface="メイリオ" pitchFamily="50" charset="-128"/>
              </a:rPr>
              <a:t>は</a:t>
            </a:r>
            <a:r>
              <a:rPr lang="ja-JP" altLang="en-US" sz="1050" dirty="0">
                <a:latin typeface="メイリオ" pitchFamily="50" charset="-128"/>
                <a:ea typeface="メイリオ" pitchFamily="50" charset="-128"/>
                <a:cs typeface="メイリオ" pitchFamily="50" charset="-128"/>
              </a:rPr>
              <a:t>、クロロホルム、四塩化炭素、１，４－ジオキサン、１，２－</a:t>
            </a:r>
            <a:r>
              <a:rPr lang="ja-JP" altLang="en-US" sz="1050" dirty="0" smtClean="0">
                <a:latin typeface="メイリオ" pitchFamily="50" charset="-128"/>
                <a:ea typeface="メイリオ" pitchFamily="50" charset="-128"/>
                <a:cs typeface="メイリオ" pitchFamily="50" charset="-128"/>
              </a:rPr>
              <a:t>ジ</a:t>
            </a:r>
            <a:endParaRPr lang="en-US" altLang="ja-JP" sz="1050" dirty="0" smtClean="0">
              <a:latin typeface="メイリオ" pitchFamily="50" charset="-128"/>
              <a:ea typeface="メイリオ" pitchFamily="50" charset="-128"/>
              <a:cs typeface="メイリオ" pitchFamily="50" charset="-128"/>
            </a:endParaRPr>
          </a:p>
          <a:p>
            <a:pPr eaLnBrk="1" fontAlgn="t" hangingPunct="1">
              <a:lnSpc>
                <a:spcPts val="1300"/>
              </a:lnSpc>
            </a:pPr>
            <a:r>
              <a:rPr lang="ja-JP" altLang="en-US" sz="1050" dirty="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　クロロエタン、</a:t>
            </a:r>
            <a:r>
              <a:rPr lang="ja-JP" altLang="en-US" sz="1050" dirty="0">
                <a:latin typeface="メイリオ" pitchFamily="50" charset="-128"/>
                <a:ea typeface="メイリオ" pitchFamily="50" charset="-128"/>
                <a:cs typeface="メイリオ" pitchFamily="50" charset="-128"/>
              </a:rPr>
              <a:t>ジクロロメタン、スチレン、１，１，２，２－</a:t>
            </a:r>
            <a:r>
              <a:rPr lang="ja-JP" altLang="en-US" sz="1050" dirty="0" smtClean="0">
                <a:latin typeface="メイリオ" pitchFamily="50" charset="-128"/>
                <a:ea typeface="メイリオ" pitchFamily="50" charset="-128"/>
                <a:cs typeface="メイリオ" pitchFamily="50" charset="-128"/>
              </a:rPr>
              <a:t>テトラクロロエタン</a:t>
            </a:r>
            <a:r>
              <a:rPr lang="ja-JP" altLang="en-US" sz="1050" dirty="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テトラクロ</a:t>
            </a:r>
            <a:endParaRPr lang="en-US" altLang="ja-JP" sz="1050" dirty="0" smtClean="0">
              <a:latin typeface="メイリオ" pitchFamily="50" charset="-128"/>
              <a:ea typeface="メイリオ" pitchFamily="50" charset="-128"/>
              <a:cs typeface="メイリオ" pitchFamily="50" charset="-128"/>
            </a:endParaRPr>
          </a:p>
          <a:p>
            <a:pPr eaLnBrk="1" fontAlgn="t" hangingPunct="1">
              <a:lnSpc>
                <a:spcPts val="1300"/>
              </a:lnSpc>
            </a:pPr>
            <a:r>
              <a:rPr lang="ja-JP" altLang="en-US" sz="1050" dirty="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　ロエチレン</a:t>
            </a:r>
            <a:r>
              <a:rPr lang="ja-JP" altLang="en-US" sz="1050" dirty="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トリクロロエチレンおよび</a:t>
            </a:r>
            <a:r>
              <a:rPr lang="ja-JP" altLang="en-US" sz="1050" dirty="0">
                <a:latin typeface="メイリオ" pitchFamily="50" charset="-128"/>
                <a:ea typeface="メイリオ" pitchFamily="50" charset="-128"/>
                <a:cs typeface="メイリオ" pitchFamily="50" charset="-128"/>
              </a:rPr>
              <a:t>メチルイソブチルケトンを指します。</a:t>
            </a:r>
            <a:endParaRPr lang="ja-JP" altLang="en-US" sz="1050" dirty="0">
              <a:solidFill>
                <a:srgbClr val="000000"/>
              </a:solidFill>
              <a:latin typeface="メイリオ" pitchFamily="50" charset="-128"/>
              <a:ea typeface="メイリオ" pitchFamily="50" charset="-128"/>
              <a:cs typeface="メイリオ" pitchFamily="50" charset="-128"/>
            </a:endParaRPr>
          </a:p>
        </p:txBody>
      </p:sp>
      <p:sp>
        <p:nvSpPr>
          <p:cNvPr id="23" name="大かっこ 22"/>
          <p:cNvSpPr/>
          <p:nvPr/>
        </p:nvSpPr>
        <p:spPr>
          <a:xfrm>
            <a:off x="3972008" y="6354651"/>
            <a:ext cx="1104606" cy="32398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ACEC">
            <a:alpha val="0"/>
          </a:srgbClr>
        </a:solidFill>
        <a:ln>
          <a:solidFill>
            <a:schemeClr val="tx1"/>
          </a:solidFill>
        </a:ln>
      </a:spPr>
      <a:bodyPr anchor="ctr"/>
      <a:lstStyle>
        <a:defPPr>
          <a:defRPr sz="1200" dirty="0">
            <a:solidFill>
              <a:schemeClr val="tx1"/>
            </a:solidFill>
            <a:latin typeface="ＭＳ 明朝" pitchFamily="17" charset="-128"/>
            <a:ea typeface="ＭＳ 明朝" pitchFamily="17"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3078</Words>
  <Application>Microsoft Office PowerPoint</Application>
  <PresentationFormat>ユーザー設定</PresentationFormat>
  <Paragraphs>779</Paragraphs>
  <Slides>10</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テーマ</vt:lpstr>
      <vt:lpstr>ChemDraw.Document.6.0</vt:lpstr>
      <vt:lpstr>PowerPoint プレゼンテーション</vt:lpstr>
      <vt:lpstr>PowerPoint プレゼンテーション</vt:lpstr>
      <vt:lpstr>PowerPoint プレゼンテーション</vt:lpstr>
      <vt:lpstr>PowerPoint プレゼンテーション</vt:lpstr>
      <vt:lpstr>平成23年～25年に追加された11物質に対する保護具一覧</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2014-12-17T03:51:13Z</dcterms:created>
  <dcterms:modified xsi:type="dcterms:W3CDTF">2014-12-17T03:51:22Z</dcterms:modified>
</cp:coreProperties>
</file>