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4"/>
  </p:notesMasterIdLst>
  <p:handoutMasterIdLst>
    <p:handoutMasterId r:id="rId15"/>
  </p:handoutMasterIdLst>
  <p:sldIdLst>
    <p:sldId id="402" r:id="rId2"/>
    <p:sldId id="412" r:id="rId3"/>
    <p:sldId id="399" r:id="rId4"/>
    <p:sldId id="413" r:id="rId5"/>
    <p:sldId id="415" r:id="rId6"/>
    <p:sldId id="410" r:id="rId7"/>
    <p:sldId id="417" r:id="rId8"/>
    <p:sldId id="418" r:id="rId9"/>
    <p:sldId id="419" r:id="rId10"/>
    <p:sldId id="397" r:id="rId11"/>
    <p:sldId id="400" r:id="rId12"/>
    <p:sldId id="401" r:id="rId13"/>
  </p:sldIdLst>
  <p:sldSz cx="10440988" cy="6858000"/>
  <p:notesSz cx="6735763" cy="9866313"/>
  <p:defaultTextStyle>
    <a:defPPr>
      <a:defRPr lang="ja-JP"/>
    </a:defPPr>
    <a:lvl1pPr algn="ctr"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99FFCC"/>
    <a:srgbClr val="66FFFF"/>
    <a:srgbClr val="FFCCFF"/>
    <a:srgbClr val="FFFF99"/>
    <a:srgbClr val="FFCC66"/>
    <a:srgbClr val="CCFFCC"/>
    <a:srgbClr val="0033C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98909" autoAdjust="0"/>
  </p:normalViewPr>
  <p:slideViewPr>
    <p:cSldViewPr>
      <p:cViewPr>
        <p:scale>
          <a:sx n="100" d="100"/>
          <a:sy n="100" d="100"/>
        </p:scale>
        <p:origin x="-78" y="-252"/>
      </p:cViewPr>
      <p:guideLst>
        <p:guide orient="horz" pos="2160"/>
        <p:guide pos="3289"/>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834"/>
    </p:cViewPr>
  </p:sorterViewPr>
  <p:notesViewPr>
    <p:cSldViewPr>
      <p:cViewPr>
        <p:scale>
          <a:sx n="66" d="100"/>
          <a:sy n="66" d="100"/>
        </p:scale>
        <p:origin x="-2304" y="354"/>
      </p:cViewPr>
      <p:guideLst>
        <p:guide orient="horz" pos="3107"/>
        <p:guide pos="212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2919624" cy="493395"/>
          </a:xfrm>
          <a:prstGeom prst="rect">
            <a:avLst/>
          </a:prstGeom>
          <a:noFill/>
          <a:ln w="9525">
            <a:noFill/>
            <a:miter lim="800000"/>
            <a:headEnd/>
            <a:tailEnd/>
          </a:ln>
        </p:spPr>
        <p:txBody>
          <a:bodyPr vert="horz" wrap="square" lIns="90582" tIns="45292" rIns="90582" bIns="45292" numCol="1" anchor="t" anchorCtr="0" compatLnSpc="1">
            <a:prstTxWarp prst="textNoShape">
              <a:avLst/>
            </a:prstTxWarp>
          </a:bodyPr>
          <a:lstStyle>
            <a:lvl1pPr algn="l" defTabSz="905919">
              <a:defRPr sz="1200"/>
            </a:lvl1pPr>
          </a:lstStyle>
          <a:p>
            <a:endParaRPr lang="en-US" altLang="ja-JP"/>
          </a:p>
        </p:txBody>
      </p:sp>
      <p:sp>
        <p:nvSpPr>
          <p:cNvPr id="58371" name="Rectangle 3"/>
          <p:cNvSpPr>
            <a:spLocks noGrp="1" noChangeArrowheads="1"/>
          </p:cNvSpPr>
          <p:nvPr>
            <p:ph type="dt" sz="quarter" idx="1"/>
          </p:nvPr>
        </p:nvSpPr>
        <p:spPr bwMode="auto">
          <a:xfrm>
            <a:off x="3814552" y="1"/>
            <a:ext cx="2919624" cy="493395"/>
          </a:xfrm>
          <a:prstGeom prst="rect">
            <a:avLst/>
          </a:prstGeom>
          <a:noFill/>
          <a:ln w="9525">
            <a:noFill/>
            <a:miter lim="800000"/>
            <a:headEnd/>
            <a:tailEnd/>
          </a:ln>
        </p:spPr>
        <p:txBody>
          <a:bodyPr vert="horz" wrap="square" lIns="90582" tIns="45292" rIns="90582" bIns="45292" numCol="1" anchor="t" anchorCtr="0" compatLnSpc="1">
            <a:prstTxWarp prst="textNoShape">
              <a:avLst/>
            </a:prstTxWarp>
          </a:bodyPr>
          <a:lstStyle>
            <a:lvl1pPr algn="r" defTabSz="905919">
              <a:defRPr sz="1200"/>
            </a:lvl1pPr>
          </a:lstStyle>
          <a:p>
            <a:endParaRPr lang="en-US" altLang="ja-JP"/>
          </a:p>
        </p:txBody>
      </p:sp>
      <p:sp>
        <p:nvSpPr>
          <p:cNvPr id="58372" name="Rectangle 4"/>
          <p:cNvSpPr>
            <a:spLocks noGrp="1" noChangeArrowheads="1"/>
          </p:cNvSpPr>
          <p:nvPr>
            <p:ph type="ftr" sz="quarter" idx="2"/>
          </p:nvPr>
        </p:nvSpPr>
        <p:spPr bwMode="auto">
          <a:xfrm>
            <a:off x="0" y="9371332"/>
            <a:ext cx="2919624" cy="493394"/>
          </a:xfrm>
          <a:prstGeom prst="rect">
            <a:avLst/>
          </a:prstGeom>
          <a:noFill/>
          <a:ln w="9525">
            <a:noFill/>
            <a:miter lim="800000"/>
            <a:headEnd/>
            <a:tailEnd/>
          </a:ln>
        </p:spPr>
        <p:txBody>
          <a:bodyPr vert="horz" wrap="square" lIns="90582" tIns="45292" rIns="90582" bIns="45292" numCol="1" anchor="b" anchorCtr="0" compatLnSpc="1">
            <a:prstTxWarp prst="textNoShape">
              <a:avLst/>
            </a:prstTxWarp>
          </a:bodyPr>
          <a:lstStyle>
            <a:lvl1pPr algn="l" defTabSz="905919">
              <a:defRPr sz="1200"/>
            </a:lvl1pPr>
          </a:lstStyle>
          <a:p>
            <a:endParaRPr lang="en-US" altLang="ja-JP"/>
          </a:p>
        </p:txBody>
      </p:sp>
      <p:sp>
        <p:nvSpPr>
          <p:cNvPr id="58373" name="Rectangle 5"/>
          <p:cNvSpPr>
            <a:spLocks noGrp="1" noChangeArrowheads="1"/>
          </p:cNvSpPr>
          <p:nvPr>
            <p:ph type="sldNum" sz="quarter" idx="3"/>
          </p:nvPr>
        </p:nvSpPr>
        <p:spPr bwMode="auto">
          <a:xfrm>
            <a:off x="3814552" y="9371332"/>
            <a:ext cx="2919624" cy="493394"/>
          </a:xfrm>
          <a:prstGeom prst="rect">
            <a:avLst/>
          </a:prstGeom>
          <a:noFill/>
          <a:ln w="9525">
            <a:noFill/>
            <a:miter lim="800000"/>
            <a:headEnd/>
            <a:tailEnd/>
          </a:ln>
        </p:spPr>
        <p:txBody>
          <a:bodyPr vert="horz" wrap="square" lIns="90582" tIns="45292" rIns="90582" bIns="45292" numCol="1" anchor="b" anchorCtr="0" compatLnSpc="1">
            <a:prstTxWarp prst="textNoShape">
              <a:avLst/>
            </a:prstTxWarp>
          </a:bodyPr>
          <a:lstStyle>
            <a:lvl1pPr algn="r" defTabSz="905919">
              <a:defRPr sz="1200"/>
            </a:lvl1pPr>
          </a:lstStyle>
          <a:p>
            <a:fld id="{E47B4161-2EBD-467F-A2B7-4BC89371FD94}" type="slidenum">
              <a:rPr lang="en-US" altLang="ja-JP"/>
              <a:pPr/>
              <a:t>&lt;#&gt;</a:t>
            </a:fld>
            <a:endParaRPr lang="en-US" altLang="ja-JP"/>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2919624" cy="493395"/>
          </a:xfrm>
          <a:prstGeom prst="rect">
            <a:avLst/>
          </a:prstGeom>
          <a:noFill/>
          <a:ln w="9525">
            <a:noFill/>
            <a:miter lim="800000"/>
            <a:headEnd/>
            <a:tailEnd/>
          </a:ln>
        </p:spPr>
        <p:txBody>
          <a:bodyPr vert="horz" wrap="square" lIns="90582" tIns="45292" rIns="90582" bIns="45292" numCol="1" anchor="t" anchorCtr="0" compatLnSpc="1">
            <a:prstTxWarp prst="textNoShape">
              <a:avLst/>
            </a:prstTxWarp>
          </a:bodyPr>
          <a:lstStyle>
            <a:lvl1pPr algn="l" defTabSz="905919">
              <a:defRPr sz="1200"/>
            </a:lvl1pPr>
          </a:lstStyle>
          <a:p>
            <a:endParaRPr lang="en-US" altLang="ja-JP"/>
          </a:p>
        </p:txBody>
      </p:sp>
      <p:sp>
        <p:nvSpPr>
          <p:cNvPr id="11267" name="Rectangle 3"/>
          <p:cNvSpPr>
            <a:spLocks noGrp="1" noChangeArrowheads="1"/>
          </p:cNvSpPr>
          <p:nvPr>
            <p:ph type="dt" idx="1"/>
          </p:nvPr>
        </p:nvSpPr>
        <p:spPr bwMode="auto">
          <a:xfrm>
            <a:off x="3814552" y="1"/>
            <a:ext cx="2919624" cy="493395"/>
          </a:xfrm>
          <a:prstGeom prst="rect">
            <a:avLst/>
          </a:prstGeom>
          <a:noFill/>
          <a:ln w="9525">
            <a:noFill/>
            <a:miter lim="800000"/>
            <a:headEnd/>
            <a:tailEnd/>
          </a:ln>
        </p:spPr>
        <p:txBody>
          <a:bodyPr vert="horz" wrap="square" lIns="90582" tIns="45292" rIns="90582" bIns="45292" numCol="1" anchor="t" anchorCtr="0" compatLnSpc="1">
            <a:prstTxWarp prst="textNoShape">
              <a:avLst/>
            </a:prstTxWarp>
          </a:bodyPr>
          <a:lstStyle>
            <a:lvl1pPr algn="r" defTabSz="905919">
              <a:defRPr sz="1200"/>
            </a:lvl1pPr>
          </a:lstStyle>
          <a:p>
            <a:endParaRPr lang="en-US" altLang="ja-JP"/>
          </a:p>
        </p:txBody>
      </p:sp>
      <p:sp>
        <p:nvSpPr>
          <p:cNvPr id="8196" name="Rectangle 4"/>
          <p:cNvSpPr>
            <a:spLocks noGrp="1" noRot="1" noChangeAspect="1" noChangeArrowheads="1" noTextEdit="1"/>
          </p:cNvSpPr>
          <p:nvPr>
            <p:ph type="sldImg" idx="2"/>
          </p:nvPr>
        </p:nvSpPr>
        <p:spPr bwMode="auto">
          <a:xfrm>
            <a:off x="555625" y="741363"/>
            <a:ext cx="5627688" cy="36972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4370" y="4686459"/>
            <a:ext cx="5387023" cy="4438968"/>
          </a:xfrm>
          <a:prstGeom prst="rect">
            <a:avLst/>
          </a:prstGeom>
          <a:noFill/>
          <a:ln w="9525">
            <a:noFill/>
            <a:miter lim="800000"/>
            <a:headEnd/>
            <a:tailEnd/>
          </a:ln>
        </p:spPr>
        <p:txBody>
          <a:bodyPr vert="horz" wrap="square" lIns="90582" tIns="45292" rIns="90582" bIns="45292" numCol="1" anchor="t" anchorCtr="0" compatLnSpc="1">
            <a:prstTxWarp prst="textNoShape">
              <a:avLst/>
            </a:prstTxWarp>
          </a:bodyPr>
          <a:lstStyle/>
          <a:p>
            <a:pPr lvl="0"/>
            <a:r>
              <a:rPr lang="ja-JP" altLang="en-US" noProof="0" dirty="0" smtClean="0"/>
              <a:t>マスタ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p>
        </p:txBody>
      </p:sp>
      <p:sp>
        <p:nvSpPr>
          <p:cNvPr id="11270" name="Rectangle 6"/>
          <p:cNvSpPr>
            <a:spLocks noGrp="1" noChangeArrowheads="1"/>
          </p:cNvSpPr>
          <p:nvPr>
            <p:ph type="ftr" sz="quarter" idx="4"/>
          </p:nvPr>
        </p:nvSpPr>
        <p:spPr bwMode="auto">
          <a:xfrm>
            <a:off x="0" y="9371332"/>
            <a:ext cx="2919624" cy="493394"/>
          </a:xfrm>
          <a:prstGeom prst="rect">
            <a:avLst/>
          </a:prstGeom>
          <a:noFill/>
          <a:ln w="9525">
            <a:noFill/>
            <a:miter lim="800000"/>
            <a:headEnd/>
            <a:tailEnd/>
          </a:ln>
        </p:spPr>
        <p:txBody>
          <a:bodyPr vert="horz" wrap="square" lIns="90582" tIns="45292" rIns="90582" bIns="45292" numCol="1" anchor="b" anchorCtr="0" compatLnSpc="1">
            <a:prstTxWarp prst="textNoShape">
              <a:avLst/>
            </a:prstTxWarp>
          </a:bodyPr>
          <a:lstStyle>
            <a:lvl1pPr algn="l" defTabSz="905919">
              <a:defRPr sz="1200"/>
            </a:lvl1pPr>
          </a:lstStyle>
          <a:p>
            <a:endParaRPr lang="en-US" altLang="ja-JP"/>
          </a:p>
        </p:txBody>
      </p:sp>
      <p:sp>
        <p:nvSpPr>
          <p:cNvPr id="11271" name="Rectangle 7"/>
          <p:cNvSpPr>
            <a:spLocks noGrp="1" noChangeArrowheads="1"/>
          </p:cNvSpPr>
          <p:nvPr>
            <p:ph type="sldNum" sz="quarter" idx="5"/>
          </p:nvPr>
        </p:nvSpPr>
        <p:spPr bwMode="auto">
          <a:xfrm>
            <a:off x="3814552" y="9371332"/>
            <a:ext cx="2919624" cy="493394"/>
          </a:xfrm>
          <a:prstGeom prst="rect">
            <a:avLst/>
          </a:prstGeom>
          <a:noFill/>
          <a:ln w="9525">
            <a:noFill/>
            <a:miter lim="800000"/>
            <a:headEnd/>
            <a:tailEnd/>
          </a:ln>
        </p:spPr>
        <p:txBody>
          <a:bodyPr vert="horz" wrap="square" lIns="90582" tIns="45292" rIns="90582" bIns="45292" numCol="1" anchor="b" anchorCtr="0" compatLnSpc="1">
            <a:prstTxWarp prst="textNoShape">
              <a:avLst/>
            </a:prstTxWarp>
          </a:bodyPr>
          <a:lstStyle>
            <a:lvl1pPr algn="r" defTabSz="905919">
              <a:defRPr sz="1200"/>
            </a:lvl1pPr>
          </a:lstStyle>
          <a:p>
            <a:fld id="{AABA84B5-E6A9-4B7C-9E90-CFFC446588F0}" type="slidenum">
              <a:rPr lang="en-US" altLang="ja-JP"/>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marL="174625" indent="-174625" algn="l" rtl="0" eaLnBrk="0" fontAlgn="base" hangingPunct="0">
      <a:spcBef>
        <a:spcPct val="30000"/>
      </a:spcBef>
      <a:spcAft>
        <a:spcPct val="0"/>
      </a:spcAft>
      <a:defRPr kumimoji="1" sz="1600" kern="1200">
        <a:solidFill>
          <a:schemeClr val="tx1"/>
        </a:solidFill>
        <a:latin typeface="+mj-ea"/>
        <a:ea typeface="+mj-ea"/>
        <a:cs typeface="+mn-cs"/>
      </a:defRPr>
    </a:lvl1pPr>
    <a:lvl2pPr marL="457200" algn="l" rtl="0" eaLnBrk="0" fontAlgn="base" hangingPunct="0">
      <a:spcBef>
        <a:spcPct val="30000"/>
      </a:spcBef>
      <a:spcAft>
        <a:spcPct val="0"/>
      </a:spcAft>
      <a:defRPr kumimoji="1" sz="1600" kern="1200">
        <a:solidFill>
          <a:schemeClr val="tx1"/>
        </a:solidFill>
        <a:latin typeface="+mj-ea"/>
        <a:ea typeface="+mj-ea"/>
        <a:cs typeface="+mn-cs"/>
      </a:defRPr>
    </a:lvl2pPr>
    <a:lvl3pPr marL="914400" algn="l" rtl="0" eaLnBrk="0" fontAlgn="base" hangingPunct="0">
      <a:spcBef>
        <a:spcPct val="30000"/>
      </a:spcBef>
      <a:spcAft>
        <a:spcPct val="0"/>
      </a:spcAft>
      <a:defRPr kumimoji="1" sz="1600" kern="1200">
        <a:solidFill>
          <a:schemeClr val="tx1"/>
        </a:solidFill>
        <a:latin typeface="+mj-ea"/>
        <a:ea typeface="+mj-ea"/>
        <a:cs typeface="+mn-cs"/>
      </a:defRPr>
    </a:lvl3pPr>
    <a:lvl4pPr marL="1371600" algn="l" rtl="0" eaLnBrk="0" fontAlgn="base" hangingPunct="0">
      <a:spcBef>
        <a:spcPct val="30000"/>
      </a:spcBef>
      <a:spcAft>
        <a:spcPct val="0"/>
      </a:spcAft>
      <a:defRPr kumimoji="1" sz="1600" kern="1200">
        <a:solidFill>
          <a:schemeClr val="tx1"/>
        </a:solidFill>
        <a:latin typeface="+mj-ea"/>
        <a:ea typeface="+mj-ea"/>
        <a:cs typeface="+mn-cs"/>
      </a:defRPr>
    </a:lvl4pPr>
    <a:lvl5pPr marL="1828800" algn="l" rtl="0" eaLnBrk="0" fontAlgn="base" hangingPunct="0">
      <a:spcBef>
        <a:spcPct val="30000"/>
      </a:spcBef>
      <a:spcAft>
        <a:spcPct val="0"/>
      </a:spcAft>
      <a:defRPr kumimoji="1" sz="1600" kern="1200">
        <a:solidFill>
          <a:schemeClr val="tx1"/>
        </a:solidFill>
        <a:latin typeface="+mj-ea"/>
        <a:ea typeface="+mj-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14552" y="9371332"/>
            <a:ext cx="2919624" cy="493394"/>
          </a:xfrm>
          <a:prstGeom prst="rect">
            <a:avLst/>
          </a:prstGeom>
          <a:noFill/>
          <a:ln w="9525">
            <a:noFill/>
            <a:miter lim="800000"/>
            <a:headEnd/>
            <a:tailEnd/>
          </a:ln>
        </p:spPr>
        <p:txBody>
          <a:bodyPr lIns="90576" tIns="45289" rIns="90576" bIns="45289" anchor="b"/>
          <a:lstStyle/>
          <a:p>
            <a:pPr algn="r" defTabSz="905919"/>
            <a:fld id="{303C66AF-2419-4E80-A23E-9231506E4AD2}" type="slidenum">
              <a:rPr lang="en-US" altLang="ja-JP" sz="1200"/>
              <a:pPr algn="r" defTabSz="905919"/>
              <a:t>2</a:t>
            </a:fld>
            <a:endParaRPr lang="en-US" altLang="ja-JP"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p:txBody>
          <a:bodyPr lIns="90576" tIns="45289" rIns="90576" bIns="45289"/>
          <a:lstStyle/>
          <a:p>
            <a:pPr eaLnBrk="1" hangingPunct="1"/>
            <a:endParaRPr lang="ja-JP" altLang="ja-JP" smtClean="0">
              <a:latin typeface="ＭＳ ゴシック" pitchFamily="49" charset="-128"/>
              <a:ea typeface="ＭＳ ゴシック" pitchFamily="4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p:txBody>
          <a:bodyPr/>
          <a:lstStyle/>
          <a:p>
            <a:r>
              <a:rPr lang="ja-JP" altLang="en-US" smtClean="0"/>
              <a:t>○　育児休業の取得等を理由とする不利益取扱い、いわゆる「育休切り」は、最近マスコミ等でも頻繁に取り上げられているが、こうした不利益取扱いは、法律で明確に禁止されている。</a:t>
            </a:r>
            <a:endParaRPr lang="en-US" altLang="ja-JP" smtClean="0"/>
          </a:p>
          <a:p>
            <a:endParaRPr lang="en-US" altLang="ja-JP" smtClean="0"/>
          </a:p>
          <a:p>
            <a:r>
              <a:rPr lang="ja-JP" altLang="en-US" smtClean="0"/>
              <a:t>○　我々としても、こうした不利益取扱いに対しては、厳正に対応することが各方面から強く求められており、今回の法改正で追加された、法違反に対する是正勧告に従わない場合の企業名公表も含め、法違反に対しては、厳しく対応していく所存なので、事業主の皆様におかれても、こうした取扱いが行われることのないよう、ご協力をお願いする。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a:ln/>
        </p:spPr>
      </p:sp>
      <p:sp>
        <p:nvSpPr>
          <p:cNvPr id="9219" name="ノート プレースホルダ 2"/>
          <p:cNvSpPr>
            <a:spLocks noGrp="1"/>
          </p:cNvSpPr>
          <p:nvPr>
            <p:ph type="body" idx="1"/>
          </p:nvPr>
        </p:nvSpPr>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a:ln/>
        </p:spPr>
      </p:sp>
      <p:sp>
        <p:nvSpPr>
          <p:cNvPr id="10243" name="ノート プレースホルダ 2"/>
          <p:cNvSpPr>
            <a:spLocks noGrp="1"/>
          </p:cNvSpPr>
          <p:nvPr>
            <p:ph type="body" idx="1"/>
          </p:nvPr>
        </p:nvSpPr>
        <p:spPr/>
        <p:txBody>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a:noFill/>
        </p:spPr>
        <p:txBody>
          <a:bodyPr/>
          <a:lstStyle/>
          <a:p>
            <a:fld id="{3A69A18F-B89E-492B-9F1D-B4C2656A93BB}" type="slidenum">
              <a:rPr lang="ja-JP" altLang="en-US">
                <a:solidFill>
                  <a:srgbClr val="000000"/>
                </a:solidFill>
              </a:rPr>
              <a:pPr/>
              <a:t>12</a:t>
            </a:fld>
            <a:endParaRPr lang="en-US" altLang="ja-JP">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130469"/>
            <a:ext cx="887484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66148" y="3886200"/>
            <a:ext cx="7308692"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781299-4480-4A04-BFBD-BFC93DA665A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26A36-0973-4523-B1FA-7F870AFD6AB8}"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205" y="609600"/>
            <a:ext cx="221871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83098" y="609600"/>
            <a:ext cx="6495499"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D11E49-8B30-4B4E-9AA9-108D6F4BB986}"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83074" y="609600"/>
            <a:ext cx="887484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452BA28-CA75-4430-9842-B1CF02A0D99D}"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783074" y="609601"/>
            <a:ext cx="887484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783077" y="1981201"/>
            <a:ext cx="4357104"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300810" y="1981201"/>
            <a:ext cx="4357104"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783077" y="4114800"/>
            <a:ext cx="4357104"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5300810" y="4114800"/>
            <a:ext cx="4357104"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F7423C1-88AB-4A3F-A5D1-572E9F13E97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A038857-4F4D-4FF4-B4E8-5D8DBEFF64F4}"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905" y="4406944"/>
            <a:ext cx="887484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24905" y="2906714"/>
            <a:ext cx="88748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745AA7-79A6-4B58-AD28-545115F9FC64}"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83077" y="1981200"/>
            <a:ext cx="4357104"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00810" y="1981200"/>
            <a:ext cx="4357104"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13E8470-9B3A-4F0F-BC34-38C8258C3CC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2060" y="274638"/>
            <a:ext cx="9396889"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22050" y="1535113"/>
            <a:ext cx="46131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22050" y="2174875"/>
            <a:ext cx="46131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304179" y="1535113"/>
            <a:ext cx="4614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304179" y="2174875"/>
            <a:ext cx="4614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622EFF-4689-4C53-B233-B0F8A639B671}"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A108099-7F71-4060-89B0-874AD5FE104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4641AB2-AAE8-4920-A2A8-8CBE374BA47B}"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273050"/>
            <a:ext cx="343515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082697" y="273053"/>
            <a:ext cx="58362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22050" y="1435103"/>
            <a:ext cx="343515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5F63E6-B5B8-4CDA-9811-93F678B8273F}"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368" y="4800600"/>
            <a:ext cx="6264593"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46368" y="612776"/>
            <a:ext cx="62645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046368" y="5367338"/>
            <a:ext cx="62645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3621D90-0726-4371-8F79-7A90A708DAA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82638" y="609600"/>
            <a:ext cx="8875712" cy="1143000"/>
          </a:xfrm>
          <a:prstGeom prst="rect">
            <a:avLst/>
          </a:prstGeom>
          <a:noFill/>
          <a:ln w="9525">
            <a:noFill/>
            <a:miter lim="800000"/>
            <a:headEnd/>
            <a:tailEnd/>
          </a:ln>
        </p:spPr>
        <p:txBody>
          <a:bodyPr vert="horz" wrap="square" lIns="95775" tIns="47888" rIns="95775" bIns="4788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782638" y="1981200"/>
            <a:ext cx="8875712" cy="4114800"/>
          </a:xfrm>
          <a:prstGeom prst="rect">
            <a:avLst/>
          </a:prstGeom>
          <a:noFill/>
          <a:ln w="9525">
            <a:noFill/>
            <a:miter lim="800000"/>
            <a:headEnd/>
            <a:tailEnd/>
          </a:ln>
        </p:spPr>
        <p:txBody>
          <a:bodyPr vert="horz" wrap="square" lIns="95775" tIns="47888" rIns="95775" bIns="4788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82638" y="6248400"/>
            <a:ext cx="2174875" cy="457200"/>
          </a:xfrm>
          <a:prstGeom prst="rect">
            <a:avLst/>
          </a:prstGeom>
          <a:noFill/>
          <a:ln w="9525">
            <a:noFill/>
            <a:miter lim="800000"/>
            <a:headEnd/>
            <a:tailEnd/>
          </a:ln>
          <a:effectLst/>
        </p:spPr>
        <p:txBody>
          <a:bodyPr vert="horz" wrap="square" lIns="95775" tIns="47888" rIns="95775" bIns="47888" numCol="1" anchor="t" anchorCtr="0" compatLnSpc="1">
            <a:prstTxWarp prst="textNoShape">
              <a:avLst/>
            </a:prstTxWarp>
          </a:bodyPr>
          <a:lstStyle>
            <a:lvl1pPr algn="l">
              <a:defRPr sz="1500" b="1">
                <a:solidFill>
                  <a:srgbClr val="000000"/>
                </a:solidFill>
                <a:latin typeface="Times New Roman" pitchFamily="18"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67113" y="6248400"/>
            <a:ext cx="3306762" cy="457200"/>
          </a:xfrm>
          <a:prstGeom prst="rect">
            <a:avLst/>
          </a:prstGeom>
          <a:noFill/>
          <a:ln w="9525">
            <a:noFill/>
            <a:miter lim="800000"/>
            <a:headEnd/>
            <a:tailEnd/>
          </a:ln>
          <a:effectLst/>
        </p:spPr>
        <p:txBody>
          <a:bodyPr vert="horz" wrap="square" lIns="95775" tIns="47888" rIns="95775" bIns="47888" numCol="1" anchor="t" anchorCtr="0" compatLnSpc="1">
            <a:prstTxWarp prst="textNoShape">
              <a:avLst/>
            </a:prstTxWarp>
          </a:bodyPr>
          <a:lstStyle>
            <a:lvl1pPr algn="ctr">
              <a:defRPr sz="1500" b="1">
                <a:solidFill>
                  <a:srgbClr val="000000"/>
                </a:solidFill>
                <a:latin typeface="Times New Roman" pitchFamily="18"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345488" y="6616700"/>
            <a:ext cx="2176462" cy="457200"/>
          </a:xfrm>
          <a:prstGeom prst="rect">
            <a:avLst/>
          </a:prstGeom>
          <a:noFill/>
          <a:ln w="9525">
            <a:noFill/>
            <a:miter lim="800000"/>
            <a:headEnd/>
            <a:tailEnd/>
          </a:ln>
          <a:effectLst/>
        </p:spPr>
        <p:txBody>
          <a:bodyPr vert="horz" wrap="square" lIns="95775" tIns="47888" rIns="95775" bIns="47888" numCol="1" anchor="t" anchorCtr="0" compatLnSpc="1">
            <a:prstTxWarp prst="textNoShape">
              <a:avLst/>
            </a:prstTxWarp>
          </a:bodyPr>
          <a:lstStyle>
            <a:lvl1pPr algn="r">
              <a:defRPr sz="1500" b="1">
                <a:solidFill>
                  <a:srgbClr val="000000"/>
                </a:solidFill>
                <a:latin typeface="Times New Roman" pitchFamily="18" charset="0"/>
                <a:ea typeface="ＭＳ Ｐゴシック" charset="-128"/>
              </a:defRPr>
            </a:lvl1pPr>
          </a:lstStyle>
          <a:p>
            <a:pPr>
              <a:defRPr/>
            </a:pPr>
            <a:fld id="{657AB429-0CEF-4979-A750-00EA6FABC91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dt="0"/>
  <p:txStyles>
    <p:titleStyle>
      <a:lvl1pPr algn="ctr" defTabSz="957263" rtl="0" eaLnBrk="0" fontAlgn="base" hangingPunct="0">
        <a:spcBef>
          <a:spcPct val="0"/>
        </a:spcBef>
        <a:spcAft>
          <a:spcPct val="0"/>
        </a:spcAft>
        <a:defRPr kumimoji="1" sz="4600">
          <a:solidFill>
            <a:schemeClr val="tx2"/>
          </a:solidFill>
          <a:latin typeface="+mj-lt"/>
          <a:ea typeface="+mj-ea"/>
          <a:cs typeface="+mj-cs"/>
        </a:defRPr>
      </a:lvl1pPr>
      <a:lvl2pPr algn="ctr" defTabSz="957263" rtl="0" eaLnBrk="0" fontAlgn="base" hangingPunct="0">
        <a:spcBef>
          <a:spcPct val="0"/>
        </a:spcBef>
        <a:spcAft>
          <a:spcPct val="0"/>
        </a:spcAft>
        <a:defRPr kumimoji="1" sz="4600">
          <a:solidFill>
            <a:schemeClr val="tx2"/>
          </a:solidFill>
          <a:latin typeface="Times New Roman" pitchFamily="18" charset="0"/>
          <a:ea typeface="ＭＳ Ｐゴシック" charset="-128"/>
        </a:defRPr>
      </a:lvl2pPr>
      <a:lvl3pPr algn="ctr" defTabSz="957263" rtl="0" eaLnBrk="0" fontAlgn="base" hangingPunct="0">
        <a:spcBef>
          <a:spcPct val="0"/>
        </a:spcBef>
        <a:spcAft>
          <a:spcPct val="0"/>
        </a:spcAft>
        <a:defRPr kumimoji="1" sz="4600">
          <a:solidFill>
            <a:schemeClr val="tx2"/>
          </a:solidFill>
          <a:latin typeface="Times New Roman" pitchFamily="18" charset="0"/>
          <a:ea typeface="ＭＳ Ｐゴシック" charset="-128"/>
        </a:defRPr>
      </a:lvl3pPr>
      <a:lvl4pPr algn="ctr" defTabSz="957263" rtl="0" eaLnBrk="0" fontAlgn="base" hangingPunct="0">
        <a:spcBef>
          <a:spcPct val="0"/>
        </a:spcBef>
        <a:spcAft>
          <a:spcPct val="0"/>
        </a:spcAft>
        <a:defRPr kumimoji="1" sz="4600">
          <a:solidFill>
            <a:schemeClr val="tx2"/>
          </a:solidFill>
          <a:latin typeface="Times New Roman" pitchFamily="18" charset="0"/>
          <a:ea typeface="ＭＳ Ｐゴシック" charset="-128"/>
        </a:defRPr>
      </a:lvl4pPr>
      <a:lvl5pPr algn="ctr" defTabSz="957263" rtl="0" eaLnBrk="0" fontAlgn="base" hangingPunct="0">
        <a:spcBef>
          <a:spcPct val="0"/>
        </a:spcBef>
        <a:spcAft>
          <a:spcPct val="0"/>
        </a:spcAft>
        <a:defRPr kumimoji="1" sz="4600">
          <a:solidFill>
            <a:schemeClr val="tx2"/>
          </a:solidFill>
          <a:latin typeface="Times New Roman" pitchFamily="18" charset="0"/>
          <a:ea typeface="ＭＳ Ｐゴシック" charset="-128"/>
        </a:defRPr>
      </a:lvl5pPr>
      <a:lvl6pPr marL="457200" algn="ctr" defTabSz="957263" rtl="0" fontAlgn="base">
        <a:spcBef>
          <a:spcPct val="0"/>
        </a:spcBef>
        <a:spcAft>
          <a:spcPct val="0"/>
        </a:spcAft>
        <a:defRPr kumimoji="1" sz="4600">
          <a:solidFill>
            <a:schemeClr val="tx2"/>
          </a:solidFill>
          <a:latin typeface="Times New Roman" pitchFamily="18" charset="0"/>
          <a:ea typeface="ＭＳ Ｐゴシック" charset="-128"/>
        </a:defRPr>
      </a:lvl6pPr>
      <a:lvl7pPr marL="914400" algn="ctr" defTabSz="957263" rtl="0" fontAlgn="base">
        <a:spcBef>
          <a:spcPct val="0"/>
        </a:spcBef>
        <a:spcAft>
          <a:spcPct val="0"/>
        </a:spcAft>
        <a:defRPr kumimoji="1" sz="4600">
          <a:solidFill>
            <a:schemeClr val="tx2"/>
          </a:solidFill>
          <a:latin typeface="Times New Roman" pitchFamily="18" charset="0"/>
          <a:ea typeface="ＭＳ Ｐゴシック" charset="-128"/>
        </a:defRPr>
      </a:lvl7pPr>
      <a:lvl8pPr marL="1371600" algn="ctr" defTabSz="957263" rtl="0" fontAlgn="base">
        <a:spcBef>
          <a:spcPct val="0"/>
        </a:spcBef>
        <a:spcAft>
          <a:spcPct val="0"/>
        </a:spcAft>
        <a:defRPr kumimoji="1" sz="4600">
          <a:solidFill>
            <a:schemeClr val="tx2"/>
          </a:solidFill>
          <a:latin typeface="Times New Roman" pitchFamily="18" charset="0"/>
          <a:ea typeface="ＭＳ Ｐゴシック" charset="-128"/>
        </a:defRPr>
      </a:lvl8pPr>
      <a:lvl9pPr marL="1828800" algn="ctr" defTabSz="957263" rtl="0" fontAlgn="base">
        <a:spcBef>
          <a:spcPct val="0"/>
        </a:spcBef>
        <a:spcAft>
          <a:spcPct val="0"/>
        </a:spcAft>
        <a:defRPr kumimoji="1" sz="4600">
          <a:solidFill>
            <a:schemeClr val="tx2"/>
          </a:solidFill>
          <a:latin typeface="Times New Roman" pitchFamily="18" charset="0"/>
          <a:ea typeface="ＭＳ Ｐゴシック" charset="-128"/>
        </a:defRPr>
      </a:lvl9pPr>
    </p:titleStyle>
    <p:bodyStyle>
      <a:lvl1pPr marL="358775" indent="-358775" algn="l" defTabSz="957263" rtl="0" eaLnBrk="0" fontAlgn="base" hangingPunct="0">
        <a:spcBef>
          <a:spcPct val="20000"/>
        </a:spcBef>
        <a:spcAft>
          <a:spcPct val="0"/>
        </a:spcAft>
        <a:buChar char="•"/>
        <a:defRPr kumimoji="1"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kumimoji="1"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kumimoji="1"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kumimoji="1"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kumimoji="1" sz="2100">
          <a:solidFill>
            <a:schemeClr val="tx1"/>
          </a:solidFill>
          <a:latin typeface="+mn-lt"/>
          <a:ea typeface="+mn-ea"/>
        </a:defRPr>
      </a:lvl5pPr>
      <a:lvl6pPr marL="2611438" indent="-238125" algn="l" defTabSz="957263" rtl="0" fontAlgn="base">
        <a:spcBef>
          <a:spcPct val="20000"/>
        </a:spcBef>
        <a:spcAft>
          <a:spcPct val="0"/>
        </a:spcAft>
        <a:buChar char="»"/>
        <a:defRPr kumimoji="1" sz="2100">
          <a:solidFill>
            <a:schemeClr val="tx1"/>
          </a:solidFill>
          <a:latin typeface="+mn-lt"/>
          <a:ea typeface="+mn-ea"/>
        </a:defRPr>
      </a:lvl6pPr>
      <a:lvl7pPr marL="3068638" indent="-238125" algn="l" defTabSz="957263" rtl="0" fontAlgn="base">
        <a:spcBef>
          <a:spcPct val="20000"/>
        </a:spcBef>
        <a:spcAft>
          <a:spcPct val="0"/>
        </a:spcAft>
        <a:buChar char="»"/>
        <a:defRPr kumimoji="1" sz="2100">
          <a:solidFill>
            <a:schemeClr val="tx1"/>
          </a:solidFill>
          <a:latin typeface="+mn-lt"/>
          <a:ea typeface="+mn-ea"/>
        </a:defRPr>
      </a:lvl7pPr>
      <a:lvl8pPr marL="3525838" indent="-238125" algn="l" defTabSz="957263" rtl="0" fontAlgn="base">
        <a:spcBef>
          <a:spcPct val="20000"/>
        </a:spcBef>
        <a:spcAft>
          <a:spcPct val="0"/>
        </a:spcAft>
        <a:buChar char="»"/>
        <a:defRPr kumimoji="1" sz="2100">
          <a:solidFill>
            <a:schemeClr val="tx1"/>
          </a:solidFill>
          <a:latin typeface="+mn-lt"/>
          <a:ea typeface="+mn-ea"/>
        </a:defRPr>
      </a:lvl8pPr>
      <a:lvl9pPr marL="3983038" indent="-238125" algn="l" defTabSz="957263"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______1.xls"/><Relationship Id="rId7" Type="http://schemas.openxmlformats.org/officeDocument/2006/relationships/oleObject" Target="../embeddings/Microsoft_Office_Excel_97-2003_______4.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97-2003_______3.xls"/><Relationship Id="rId5" Type="http://schemas.openxmlformats.org/officeDocument/2006/relationships/image" Target="../media/image9.emf"/><Relationship Id="rId4" Type="http://schemas.openxmlformats.org/officeDocument/2006/relationships/oleObject" Target="../embeddings/Microsoft_Office_Excel_97-2003_______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944563" y="4598988"/>
            <a:ext cx="8875712" cy="2025650"/>
          </a:xfrm>
        </p:spPr>
        <p:txBody>
          <a:bodyPr/>
          <a:lstStyle/>
          <a:p>
            <a:r>
              <a:rPr lang="ja-JP" altLang="en-US" sz="2800" smtClean="0"/>
              <a:t>平成</a:t>
            </a:r>
            <a:r>
              <a:rPr lang="en-US" altLang="ja-JP" sz="2800" smtClean="0"/>
              <a:t>24</a:t>
            </a:r>
            <a:r>
              <a:rPr lang="ja-JP" altLang="en-US" sz="2800" smtClean="0"/>
              <a:t>年</a:t>
            </a:r>
            <a:r>
              <a:rPr lang="en-US" altLang="ja-JP" sz="2800" smtClean="0"/>
              <a:t>2</a:t>
            </a:r>
            <a:r>
              <a:rPr lang="ja-JP" altLang="en-US" sz="2800" smtClean="0"/>
              <a:t>月</a:t>
            </a:r>
            <a:r>
              <a:rPr lang="en-US" altLang="ja-JP" sz="2800" smtClean="0"/>
              <a:t>27</a:t>
            </a:r>
            <a:r>
              <a:rPr lang="ja-JP" altLang="en-US" sz="2800" smtClean="0"/>
              <a:t>日</a:t>
            </a:r>
            <a:br>
              <a:rPr lang="ja-JP" altLang="en-US" sz="2800" smtClean="0"/>
            </a:br>
            <a:r>
              <a:rPr lang="ja-JP" altLang="en-US" sz="2800" smtClean="0"/>
              <a:t/>
            </a:r>
            <a:br>
              <a:rPr lang="ja-JP" altLang="en-US" sz="2800" smtClean="0"/>
            </a:br>
            <a:r>
              <a:rPr lang="ja-JP" altLang="en-US" sz="2800" smtClean="0"/>
              <a:t>静岡労働局雇用均等室</a:t>
            </a:r>
            <a:r>
              <a:rPr lang="ja-JP" altLang="en-US" smtClean="0"/>
              <a:t/>
            </a:r>
            <a:br>
              <a:rPr lang="ja-JP" altLang="en-US" smtClean="0"/>
            </a:br>
            <a:endParaRPr lang="ja-JP" altLang="en-US" sz="2400" smtClean="0"/>
          </a:p>
        </p:txBody>
      </p:sp>
      <p:sp>
        <p:nvSpPr>
          <p:cNvPr id="3075" name="スライド番号プレースホルダ 3"/>
          <p:cNvSpPr>
            <a:spLocks noGrp="1"/>
          </p:cNvSpPr>
          <p:nvPr>
            <p:ph type="sldNum" sz="quarter" idx="12"/>
          </p:nvPr>
        </p:nvSpPr>
        <p:spPr>
          <a:noFill/>
        </p:spPr>
        <p:txBody>
          <a:bodyPr/>
          <a:lstStyle/>
          <a:p>
            <a:fld id="{974A66C9-90CF-4516-BED2-4C3B57AE112E}" type="slidenum">
              <a:rPr lang="en-US" altLang="ja-JP" smtClean="0"/>
              <a:pPr/>
              <a:t>1</a:t>
            </a:fld>
            <a:endParaRPr lang="en-US" altLang="ja-JP" smtClean="0"/>
          </a:p>
        </p:txBody>
      </p:sp>
      <p:sp>
        <p:nvSpPr>
          <p:cNvPr id="3077" name="タイトル 1"/>
          <p:cNvSpPr>
            <a:spLocks/>
          </p:cNvSpPr>
          <p:nvPr/>
        </p:nvSpPr>
        <p:spPr bwMode="auto">
          <a:xfrm>
            <a:off x="1079500" y="684213"/>
            <a:ext cx="8875713" cy="3060700"/>
          </a:xfrm>
          <a:prstGeom prst="rect">
            <a:avLst/>
          </a:prstGeom>
          <a:noFill/>
          <a:ln w="9525">
            <a:noFill/>
            <a:miter lim="800000"/>
            <a:headEnd/>
            <a:tailEnd/>
          </a:ln>
        </p:spPr>
        <p:txBody>
          <a:bodyPr lIns="95775" tIns="47888" rIns="95775" bIns="47888" anchor="ctr"/>
          <a:lstStyle/>
          <a:p>
            <a:pPr defTabSz="957263" eaLnBrk="0" hangingPunct="0"/>
            <a:r>
              <a:rPr lang="ja-JP" altLang="en-US" sz="4600">
                <a:solidFill>
                  <a:schemeClr val="tx2"/>
                </a:solidFill>
                <a:latin typeface="Times New Roman" pitchFamily="18" charset="0"/>
              </a:rPr>
              <a:t>多様な働き方について</a:t>
            </a:r>
            <a:br>
              <a:rPr lang="ja-JP" altLang="en-US" sz="4600">
                <a:solidFill>
                  <a:schemeClr val="tx2"/>
                </a:solidFill>
                <a:latin typeface="Times New Roman" pitchFamily="18" charset="0"/>
              </a:rPr>
            </a:br>
            <a:r>
              <a:rPr lang="ja-JP" altLang="en-US" sz="2400">
                <a:solidFill>
                  <a:schemeClr val="tx2"/>
                </a:solidFill>
                <a:latin typeface="Times New Roman" pitchFamily="18" charset="0"/>
              </a:rPr>
              <a:t>～育児・介護休業法～</a:t>
            </a:r>
            <a:br>
              <a:rPr lang="ja-JP" altLang="en-US" sz="2400">
                <a:solidFill>
                  <a:schemeClr val="tx2"/>
                </a:solidFill>
                <a:latin typeface="Times New Roman" pitchFamily="18" charset="0"/>
              </a:rPr>
            </a:br>
            <a:r>
              <a:rPr lang="ja-JP" altLang="en-US" sz="2400">
                <a:solidFill>
                  <a:schemeClr val="tx2"/>
                </a:solidFill>
                <a:latin typeface="Times New Roman" pitchFamily="18" charset="0"/>
              </a:rPr>
              <a:t>～短時間正社員制度～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4450" y="7938"/>
            <a:ext cx="10440988" cy="415925"/>
          </a:xfrm>
          <a:prstGeom prst="rect">
            <a:avLst/>
          </a:prstGeom>
          <a:noFill/>
          <a:ln w="9525">
            <a:noFill/>
            <a:miter lim="800000"/>
            <a:headEnd/>
            <a:tailEnd/>
          </a:ln>
        </p:spPr>
        <p:txBody>
          <a:bodyPr tIns="0">
            <a:spAutoFit/>
          </a:bodyPr>
          <a:lstStyle/>
          <a:p>
            <a:pPr>
              <a:spcBef>
                <a:spcPct val="50000"/>
              </a:spcBef>
            </a:pPr>
            <a:r>
              <a:rPr lang="ja-JP" altLang="en-US" sz="2400" b="1">
                <a:ea typeface="HG丸ｺﾞｼｯｸM-PRO" pitchFamily="50" charset="-128"/>
              </a:rPr>
              <a:t>両立支援助成金及び中小企業両立支援助成金</a:t>
            </a:r>
            <a:endParaRPr lang="ja-JP" altLang="en-US" sz="1600" b="1">
              <a:solidFill>
                <a:srgbClr val="FF0000"/>
              </a:solidFill>
              <a:latin typeface="ＭＳ Ｐゴシック" charset="-128"/>
              <a:ea typeface="HG丸ｺﾞｼｯｸM-PRO" pitchFamily="50" charset="-128"/>
            </a:endParaRPr>
          </a:p>
        </p:txBody>
      </p:sp>
      <p:sp>
        <p:nvSpPr>
          <p:cNvPr id="5123" name="Rectangle 3" descr="25%"/>
          <p:cNvSpPr>
            <a:spLocks noChangeArrowheads="1"/>
          </p:cNvSpPr>
          <p:nvPr/>
        </p:nvSpPr>
        <p:spPr bwMode="auto">
          <a:xfrm>
            <a:off x="7038975" y="1179513"/>
            <a:ext cx="3132138"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b="1">
                <a:latin typeface="ＭＳ ゴシック" pitchFamily="49" charset="-128"/>
                <a:ea typeface="ＭＳ ゴシック" pitchFamily="49" charset="-128"/>
              </a:rPr>
              <a:t>代替要員確保コース</a:t>
            </a:r>
          </a:p>
        </p:txBody>
      </p:sp>
      <p:sp>
        <p:nvSpPr>
          <p:cNvPr id="5124" name="Text Box 4"/>
          <p:cNvSpPr txBox="1">
            <a:spLocks noChangeArrowheads="1"/>
          </p:cNvSpPr>
          <p:nvPr/>
        </p:nvSpPr>
        <p:spPr bwMode="auto">
          <a:xfrm>
            <a:off x="6975475" y="1528763"/>
            <a:ext cx="3330575" cy="706437"/>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育児休業取得者が、育児休業終了後、原職等に復帰する旨の取扱いを就業規則等に規定し、休業取得者の代替要員を確保し、かつ、休業取得者を原職等に復帰させた労働者数３００人以下の事業主に支給。</a:t>
            </a:r>
          </a:p>
        </p:txBody>
      </p:sp>
      <p:sp>
        <p:nvSpPr>
          <p:cNvPr id="5125" name="Rectangle 45" descr="25%"/>
          <p:cNvSpPr>
            <a:spLocks noChangeArrowheads="1"/>
          </p:cNvSpPr>
          <p:nvPr/>
        </p:nvSpPr>
        <p:spPr bwMode="auto">
          <a:xfrm>
            <a:off x="7043738" y="3698875"/>
            <a:ext cx="3127375"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b="1">
                <a:latin typeface="ＭＳ ゴシック" pitchFamily="49" charset="-128"/>
                <a:ea typeface="ＭＳ ゴシック" pitchFamily="49" charset="-128"/>
              </a:rPr>
              <a:t>休業中能力アップコース</a:t>
            </a:r>
          </a:p>
        </p:txBody>
      </p:sp>
      <p:sp>
        <p:nvSpPr>
          <p:cNvPr id="5126" name="Text Box 46"/>
          <p:cNvSpPr txBox="1">
            <a:spLocks noChangeArrowheads="1"/>
          </p:cNvSpPr>
          <p:nvPr/>
        </p:nvSpPr>
        <p:spPr bwMode="auto">
          <a:xfrm>
            <a:off x="6980238" y="4059238"/>
            <a:ext cx="3281362" cy="1308100"/>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育児休業又は介護休業取得者がスムーズに職場復帰できるよう、これらの労働者の能力の開発及び向上を図るため、次のいずれか</a:t>
            </a:r>
            <a:r>
              <a:rPr lang="en-US" altLang="ja-JP" sz="1000">
                <a:latin typeface="ＭＳ ゴシック" pitchFamily="49" charset="-128"/>
                <a:ea typeface="ＭＳ ゴシック" pitchFamily="49" charset="-128"/>
              </a:rPr>
              <a:t>1</a:t>
            </a:r>
            <a:r>
              <a:rPr lang="ja-JP" altLang="en-US" sz="1000">
                <a:latin typeface="ＭＳ ゴシック" pitchFamily="49" charset="-128"/>
                <a:ea typeface="ＭＳ ゴシック" pitchFamily="49" charset="-128"/>
              </a:rPr>
              <a:t>つ以上の措置（職場復帰プログラム）を実施した労働者数３００人以下の事業主・事業主団体に支給。</a:t>
            </a:r>
            <a:endParaRPr lang="en-US" altLang="ja-JP" sz="1000">
              <a:latin typeface="ＭＳ ゴシック" pitchFamily="49" charset="-128"/>
              <a:ea typeface="ＭＳ ゴシック" pitchFamily="49" charset="-128"/>
            </a:endParaRPr>
          </a:p>
          <a:p>
            <a:pPr algn="l"/>
            <a:endParaRPr lang="en-US" altLang="ja-JP" sz="1000">
              <a:latin typeface="ＭＳ ゴシック" pitchFamily="49" charset="-128"/>
              <a:ea typeface="ＭＳ ゴシック" pitchFamily="49" charset="-128"/>
            </a:endParaRPr>
          </a:p>
          <a:p>
            <a:pPr algn="l"/>
            <a:r>
              <a:rPr lang="ja-JP" altLang="en-US" sz="1000">
                <a:latin typeface="ＭＳ ゴシック" pitchFamily="49" charset="-128"/>
                <a:ea typeface="ＭＳ ゴシック" pitchFamily="49" charset="-128"/>
              </a:rPr>
              <a:t>　　　　</a:t>
            </a:r>
            <a:r>
              <a:rPr lang="ja-JP" altLang="en-US" sz="900">
                <a:latin typeface="ＭＳ ゴシック" pitchFamily="49" charset="-128"/>
                <a:ea typeface="ＭＳ ゴシック" pitchFamily="49" charset="-128"/>
              </a:rPr>
              <a:t>①在宅講習</a:t>
            </a:r>
            <a:r>
              <a:rPr lang="en-US" altLang="ja-JP" sz="900">
                <a:latin typeface="ＭＳ ゴシック" pitchFamily="49" charset="-128"/>
                <a:ea typeface="ＭＳ ゴシック" pitchFamily="49" charset="-128"/>
              </a:rPr>
              <a:t>	</a:t>
            </a:r>
            <a:r>
              <a:rPr lang="ja-JP" altLang="en-US" sz="900">
                <a:latin typeface="ＭＳ ゴシック" pitchFamily="49" charset="-128"/>
                <a:ea typeface="ＭＳ ゴシック" pitchFamily="49" charset="-128"/>
              </a:rPr>
              <a:t>②職場環境適応講習</a:t>
            </a:r>
            <a:endParaRPr lang="en-US" altLang="ja-JP" sz="900">
              <a:latin typeface="ＭＳ ゴシック" pitchFamily="49" charset="-128"/>
              <a:ea typeface="ＭＳ ゴシック" pitchFamily="49" charset="-128"/>
            </a:endParaRPr>
          </a:p>
          <a:p>
            <a:pPr algn="l"/>
            <a:r>
              <a:rPr lang="ja-JP" altLang="en-US" sz="900">
                <a:latin typeface="ＭＳ ゴシック" pitchFamily="49" charset="-128"/>
                <a:ea typeface="ＭＳ ゴシック" pitchFamily="49" charset="-128"/>
              </a:rPr>
              <a:t>　　　　 ③職場復帰直前講習</a:t>
            </a:r>
            <a:r>
              <a:rPr lang="en-US" altLang="ja-JP" sz="900">
                <a:latin typeface="ＭＳ ゴシック" pitchFamily="49" charset="-128"/>
                <a:ea typeface="ＭＳ ゴシック" pitchFamily="49" charset="-128"/>
              </a:rPr>
              <a:t>	</a:t>
            </a:r>
            <a:r>
              <a:rPr lang="ja-JP" altLang="en-US" sz="900">
                <a:latin typeface="ＭＳ ゴシック" pitchFamily="49" charset="-128"/>
                <a:ea typeface="ＭＳ ゴシック" pitchFamily="49" charset="-128"/>
              </a:rPr>
              <a:t>④職場復帰直後講習</a:t>
            </a:r>
          </a:p>
        </p:txBody>
      </p:sp>
      <p:graphicFrame>
        <p:nvGraphicFramePr>
          <p:cNvPr id="247027" name="Group 243"/>
          <p:cNvGraphicFramePr>
            <a:graphicFrameLocks noGrp="1"/>
          </p:cNvGraphicFramePr>
          <p:nvPr/>
        </p:nvGraphicFramePr>
        <p:xfrm>
          <a:off x="7110413" y="5364163"/>
          <a:ext cx="3138474" cy="652272"/>
        </p:xfrm>
        <a:graphic>
          <a:graphicData uri="http://schemas.openxmlformats.org/drawingml/2006/table">
            <a:tbl>
              <a:tblPr/>
              <a:tblGrid>
                <a:gridCol w="2184660"/>
                <a:gridCol w="953814"/>
              </a:tblGrid>
              <a:tr h="323273">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支給限度額</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（最初の支給に係る支給対象労働者が</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　　　生じた日の翌日から５年間、</a:t>
                      </a: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事業主</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当たり１年度２０人まで）</a:t>
                      </a:r>
                    </a:p>
                  </a:txBody>
                  <a:tcPr marL="96377" marR="963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２１万円</a:t>
                      </a:r>
                    </a:p>
                  </a:txBody>
                  <a:tcPr marL="96377" marR="963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bl>
          </a:graphicData>
        </a:graphic>
      </p:graphicFrame>
      <p:sp>
        <p:nvSpPr>
          <p:cNvPr id="16444" name="Text Box 60"/>
          <p:cNvSpPr txBox="1">
            <a:spLocks noChangeArrowheads="1"/>
          </p:cNvSpPr>
          <p:nvPr/>
        </p:nvSpPr>
        <p:spPr bwMode="auto">
          <a:xfrm>
            <a:off x="7067550" y="6029325"/>
            <a:ext cx="3373438" cy="339725"/>
          </a:xfrm>
          <a:prstGeom prst="rect">
            <a:avLst/>
          </a:prstGeom>
          <a:noFill/>
          <a:ln w="9525">
            <a:noFill/>
            <a:miter lim="800000"/>
            <a:headEnd/>
            <a:tailEnd/>
          </a:ln>
        </p:spPr>
        <p:txBody>
          <a:bodyPr>
            <a:spAutoFit/>
          </a:bodyPr>
          <a:lstStyle/>
          <a:p>
            <a:pPr algn="l">
              <a:defRPr/>
            </a:pPr>
            <a:r>
              <a:rPr lang="en-US" altLang="ja-JP" sz="800" dirty="0">
                <a:latin typeface="+mn-ea"/>
                <a:ea typeface="+mn-ea"/>
              </a:rPr>
              <a:t>②</a:t>
            </a:r>
            <a:r>
              <a:rPr lang="ja-JP" altLang="en-US" sz="800" dirty="0">
                <a:latin typeface="+mn-ea"/>
                <a:ea typeface="+mn-ea"/>
              </a:rPr>
              <a:t>職場環境適応講習と③職場復帰直前講習を同時期に実施する場合は、③職場復帰直前講習の支給が優先。</a:t>
            </a:r>
          </a:p>
        </p:txBody>
      </p:sp>
      <p:sp>
        <p:nvSpPr>
          <p:cNvPr id="5136" name="Line 64"/>
          <p:cNvSpPr>
            <a:spLocks noChangeShapeType="1"/>
          </p:cNvSpPr>
          <p:nvPr/>
        </p:nvSpPr>
        <p:spPr bwMode="auto">
          <a:xfrm>
            <a:off x="10669588" y="1733550"/>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37" name="Line 65"/>
          <p:cNvSpPr>
            <a:spLocks noChangeShapeType="1"/>
          </p:cNvSpPr>
          <p:nvPr/>
        </p:nvSpPr>
        <p:spPr bwMode="auto">
          <a:xfrm>
            <a:off x="10669588" y="2138363"/>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38" name="Line 66"/>
          <p:cNvSpPr>
            <a:spLocks noChangeShapeType="1"/>
          </p:cNvSpPr>
          <p:nvPr/>
        </p:nvSpPr>
        <p:spPr bwMode="auto">
          <a:xfrm>
            <a:off x="10669588" y="2474913"/>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39" name="Line 67"/>
          <p:cNvSpPr>
            <a:spLocks noChangeShapeType="1"/>
          </p:cNvSpPr>
          <p:nvPr/>
        </p:nvSpPr>
        <p:spPr bwMode="auto">
          <a:xfrm>
            <a:off x="10669588" y="2836863"/>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40" name="Line 68"/>
          <p:cNvSpPr>
            <a:spLocks noChangeShapeType="1"/>
          </p:cNvSpPr>
          <p:nvPr/>
        </p:nvSpPr>
        <p:spPr bwMode="auto">
          <a:xfrm>
            <a:off x="10669588" y="2836863"/>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41" name="Line 69"/>
          <p:cNvSpPr>
            <a:spLocks noChangeShapeType="1"/>
          </p:cNvSpPr>
          <p:nvPr/>
        </p:nvSpPr>
        <p:spPr bwMode="auto">
          <a:xfrm>
            <a:off x="10669588" y="3138488"/>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42" name="Line 70"/>
          <p:cNvSpPr>
            <a:spLocks noChangeShapeType="1"/>
          </p:cNvSpPr>
          <p:nvPr/>
        </p:nvSpPr>
        <p:spPr bwMode="auto">
          <a:xfrm>
            <a:off x="10669588" y="3138488"/>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43" name="Rectangle 115" descr="25%"/>
          <p:cNvSpPr>
            <a:spLocks noChangeArrowheads="1"/>
          </p:cNvSpPr>
          <p:nvPr/>
        </p:nvSpPr>
        <p:spPr bwMode="auto">
          <a:xfrm>
            <a:off x="211138" y="3705225"/>
            <a:ext cx="3224212"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b="1">
                <a:latin typeface="ＭＳ ゴシック" pitchFamily="49" charset="-128"/>
                <a:ea typeface="ＭＳ ゴシック" pitchFamily="49" charset="-128"/>
              </a:rPr>
              <a:t>子育て期短時間勤務支援助成金</a:t>
            </a:r>
          </a:p>
        </p:txBody>
      </p:sp>
      <p:sp>
        <p:nvSpPr>
          <p:cNvPr id="5144" name="Text Box 116"/>
          <p:cNvSpPr txBox="1">
            <a:spLocks noChangeArrowheads="1"/>
          </p:cNvSpPr>
          <p:nvPr/>
        </p:nvSpPr>
        <p:spPr bwMode="auto">
          <a:xfrm>
            <a:off x="206375" y="4057650"/>
            <a:ext cx="3425825" cy="400050"/>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子育て期の労働者が利用できる短時間勤務制度を導入し、利用者が初めて生じた場合、事業主に支給。</a:t>
            </a:r>
          </a:p>
        </p:txBody>
      </p:sp>
      <p:graphicFrame>
        <p:nvGraphicFramePr>
          <p:cNvPr id="246901" name="Group 117"/>
          <p:cNvGraphicFramePr>
            <a:graphicFrameLocks noGrp="1"/>
          </p:cNvGraphicFramePr>
          <p:nvPr/>
        </p:nvGraphicFramePr>
        <p:xfrm>
          <a:off x="561975" y="5049838"/>
          <a:ext cx="2559834" cy="1035113"/>
        </p:xfrm>
        <a:graphic>
          <a:graphicData uri="http://schemas.openxmlformats.org/drawingml/2006/table">
            <a:tbl>
              <a:tblPr/>
              <a:tblGrid>
                <a:gridCol w="915184"/>
                <a:gridCol w="690044"/>
                <a:gridCol w="954606"/>
              </a:tblGrid>
              <a:tr h="32064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企業規模</a:t>
                      </a: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１人目</a:t>
                      </a: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２人目以降</a:t>
                      </a: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8157">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100</a:t>
                      </a: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人以下企業</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７０万円</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５０万円</a:t>
                      </a: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r h="238157">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101</a:t>
                      </a: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300</a:t>
                      </a: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人企業</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５０万円</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４０万円</a:t>
                      </a: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238157">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rPr>
                        <a:t>301</a:t>
                      </a: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人以上企業</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４０万円</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１０万円</a:t>
                      </a:r>
                    </a:p>
                  </a:txBody>
                  <a:tcPr marL="94861" marR="94861"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5167" name="Line 136"/>
          <p:cNvSpPr>
            <a:spLocks noChangeShapeType="1"/>
          </p:cNvSpPr>
          <p:nvPr/>
        </p:nvSpPr>
        <p:spPr bwMode="auto">
          <a:xfrm>
            <a:off x="3717925" y="4411663"/>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68" name="Line 137"/>
          <p:cNvSpPr>
            <a:spLocks noChangeShapeType="1"/>
          </p:cNvSpPr>
          <p:nvPr/>
        </p:nvSpPr>
        <p:spPr bwMode="auto">
          <a:xfrm>
            <a:off x="3717925" y="4816475"/>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69" name="Line 138"/>
          <p:cNvSpPr>
            <a:spLocks noChangeShapeType="1"/>
          </p:cNvSpPr>
          <p:nvPr/>
        </p:nvSpPr>
        <p:spPr bwMode="auto">
          <a:xfrm>
            <a:off x="3717925" y="5153025"/>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70" name="Line 139"/>
          <p:cNvSpPr>
            <a:spLocks noChangeShapeType="1"/>
          </p:cNvSpPr>
          <p:nvPr/>
        </p:nvSpPr>
        <p:spPr bwMode="auto">
          <a:xfrm>
            <a:off x="3717925" y="5514975"/>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71" name="Line 140"/>
          <p:cNvSpPr>
            <a:spLocks noChangeShapeType="1"/>
          </p:cNvSpPr>
          <p:nvPr/>
        </p:nvSpPr>
        <p:spPr bwMode="auto">
          <a:xfrm>
            <a:off x="3717925" y="5514975"/>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72" name="Line 141"/>
          <p:cNvSpPr>
            <a:spLocks noChangeShapeType="1"/>
          </p:cNvSpPr>
          <p:nvPr/>
        </p:nvSpPr>
        <p:spPr bwMode="auto">
          <a:xfrm>
            <a:off x="3717925" y="5816600"/>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5173" name="Line 142"/>
          <p:cNvSpPr>
            <a:spLocks noChangeShapeType="1"/>
          </p:cNvSpPr>
          <p:nvPr/>
        </p:nvSpPr>
        <p:spPr bwMode="auto">
          <a:xfrm>
            <a:off x="3717925" y="5816600"/>
            <a:ext cx="0" cy="0"/>
          </a:xfrm>
          <a:prstGeom prst="line">
            <a:avLst/>
          </a:prstGeom>
          <a:noFill/>
          <a:ln w="12700" cap="rnd">
            <a:solidFill>
              <a:srgbClr val="000000"/>
            </a:solidFill>
            <a:round/>
            <a:headEnd/>
            <a:tailEnd type="triangle" w="med" len="med"/>
          </a:ln>
        </p:spPr>
        <p:txBody>
          <a:bodyPr/>
          <a:lstStyle/>
          <a:p>
            <a:endParaRPr lang="ja-JP" altLang="en-US"/>
          </a:p>
        </p:txBody>
      </p:sp>
      <p:sp>
        <p:nvSpPr>
          <p:cNvPr id="16528" name="Text Box 196"/>
          <p:cNvSpPr txBox="1">
            <a:spLocks noChangeArrowheads="1"/>
          </p:cNvSpPr>
          <p:nvPr/>
        </p:nvSpPr>
        <p:spPr bwMode="auto">
          <a:xfrm>
            <a:off x="250825" y="4554538"/>
            <a:ext cx="3522663" cy="461962"/>
          </a:xfrm>
          <a:prstGeom prst="rect">
            <a:avLst/>
          </a:prstGeom>
          <a:noFill/>
          <a:ln w="9525">
            <a:noFill/>
            <a:miter lim="800000"/>
            <a:headEnd/>
            <a:tailEnd/>
          </a:ln>
        </p:spPr>
        <p:txBody>
          <a:bodyPr>
            <a:spAutoFit/>
          </a:bodyPr>
          <a:lstStyle/>
          <a:p>
            <a:pPr algn="l">
              <a:defRPr/>
            </a:pPr>
            <a:r>
              <a:rPr lang="ja-JP" altLang="en-US" sz="800" dirty="0">
                <a:latin typeface="+mn-ea"/>
                <a:ea typeface="+mn-ea"/>
              </a:rPr>
              <a:t>　　　少なくとも小学校就学前（</a:t>
            </a:r>
            <a:r>
              <a:rPr lang="en-US" altLang="ja-JP" sz="800" dirty="0">
                <a:latin typeface="+mn-ea"/>
                <a:ea typeface="+mn-ea"/>
              </a:rPr>
              <a:t>100</a:t>
            </a:r>
            <a:r>
              <a:rPr lang="ja-JP" altLang="en-US" sz="800" dirty="0">
                <a:latin typeface="+mn-ea"/>
                <a:ea typeface="+mn-ea"/>
              </a:rPr>
              <a:t>人以下企業にあっては</a:t>
            </a:r>
            <a:r>
              <a:rPr lang="en-US" altLang="ja-JP" sz="800" dirty="0">
                <a:latin typeface="+mn-ea"/>
                <a:ea typeface="+mn-ea"/>
              </a:rPr>
              <a:t>3</a:t>
            </a:r>
            <a:r>
              <a:rPr lang="ja-JP" altLang="en-US" sz="800" dirty="0">
                <a:latin typeface="+mn-ea"/>
                <a:ea typeface="+mn-ea"/>
              </a:rPr>
              <a:t>歳）までの子</a:t>
            </a:r>
            <a:endParaRPr lang="en-US" altLang="ja-JP" sz="800" dirty="0">
              <a:latin typeface="+mn-ea"/>
              <a:ea typeface="+mn-ea"/>
            </a:endParaRPr>
          </a:p>
          <a:p>
            <a:pPr algn="l">
              <a:defRPr/>
            </a:pPr>
            <a:r>
              <a:rPr lang="ja-JP" altLang="en-US" sz="800" dirty="0">
                <a:latin typeface="+mn-ea"/>
                <a:ea typeface="+mn-ea"/>
              </a:rPr>
              <a:t>　　を養育する労働者が利用できる短時間勤務を導入し、小学校３年生</a:t>
            </a:r>
            <a:endParaRPr lang="en-US" altLang="ja-JP" sz="800" dirty="0">
              <a:latin typeface="+mn-ea"/>
              <a:ea typeface="+mn-ea"/>
            </a:endParaRPr>
          </a:p>
          <a:p>
            <a:pPr algn="l">
              <a:defRPr/>
            </a:pPr>
            <a:r>
              <a:rPr lang="ja-JP" altLang="en-US" sz="800" dirty="0">
                <a:latin typeface="+mn-ea"/>
                <a:ea typeface="+mn-ea"/>
              </a:rPr>
              <a:t>　　</a:t>
            </a:r>
            <a:r>
              <a:rPr lang="ja-JP" altLang="en-US" sz="800" dirty="0" err="1">
                <a:latin typeface="+mn-ea"/>
                <a:ea typeface="+mn-ea"/>
              </a:rPr>
              <a:t>までの</a:t>
            </a:r>
            <a:r>
              <a:rPr lang="ja-JP" altLang="en-US" sz="800" dirty="0">
                <a:latin typeface="+mn-ea"/>
                <a:ea typeface="+mn-ea"/>
              </a:rPr>
              <a:t>子を養育する利用者が生じた場合。</a:t>
            </a:r>
          </a:p>
        </p:txBody>
      </p:sp>
      <p:sp>
        <p:nvSpPr>
          <p:cNvPr id="51" name="Text Box 196"/>
          <p:cNvSpPr txBox="1">
            <a:spLocks noChangeArrowheads="1"/>
          </p:cNvSpPr>
          <p:nvPr/>
        </p:nvSpPr>
        <p:spPr bwMode="auto">
          <a:xfrm>
            <a:off x="561975" y="6105525"/>
            <a:ext cx="2622550" cy="338138"/>
          </a:xfrm>
          <a:prstGeom prst="rect">
            <a:avLst/>
          </a:prstGeom>
          <a:noFill/>
          <a:ln w="9525">
            <a:noFill/>
            <a:miter lim="800000"/>
            <a:headEnd/>
            <a:tailEnd/>
          </a:ln>
        </p:spPr>
        <p:txBody>
          <a:bodyPr>
            <a:spAutoFit/>
          </a:bodyPr>
          <a:lstStyle/>
          <a:p>
            <a:pPr algn="l">
              <a:defRPr/>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５年間、１企業当たり延べ１０人まで</a:t>
            </a:r>
            <a:endParaRPr lang="en-US" altLang="ja-JP" sz="800" dirty="0">
              <a:latin typeface="ＭＳ ゴシック" pitchFamily="49" charset="-128"/>
              <a:ea typeface="ＭＳ ゴシック" pitchFamily="49" charset="-128"/>
            </a:endParaRPr>
          </a:p>
          <a:p>
            <a:pPr algn="l">
              <a:defRPr/>
            </a:pP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100</a:t>
            </a:r>
            <a:r>
              <a:rPr lang="ja-JP" altLang="en-US" sz="800" dirty="0">
                <a:latin typeface="ＭＳ ゴシック" pitchFamily="49" charset="-128"/>
                <a:ea typeface="ＭＳ ゴシック" pitchFamily="49" charset="-128"/>
              </a:rPr>
              <a:t>人以下企業は５人まで）</a:t>
            </a:r>
            <a:endParaRPr lang="ja-JP" altLang="en-US" sz="800" dirty="0">
              <a:latin typeface="+mn-ea"/>
              <a:ea typeface="+mn-ea"/>
            </a:endParaRPr>
          </a:p>
        </p:txBody>
      </p:sp>
      <p:sp>
        <p:nvSpPr>
          <p:cNvPr id="5176" name="Rectangle 3" descr="25%"/>
          <p:cNvSpPr>
            <a:spLocks noChangeArrowheads="1"/>
          </p:cNvSpPr>
          <p:nvPr/>
        </p:nvSpPr>
        <p:spPr bwMode="auto">
          <a:xfrm>
            <a:off x="3740150" y="1179513"/>
            <a:ext cx="3224213"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b="1">
                <a:latin typeface="ＭＳ ゴシック" pitchFamily="49" charset="-128"/>
                <a:ea typeface="ＭＳ ゴシック" pitchFamily="49" charset="-128"/>
              </a:rPr>
              <a:t>中小企業子育て支援助成金</a:t>
            </a:r>
          </a:p>
        </p:txBody>
      </p:sp>
      <p:sp>
        <p:nvSpPr>
          <p:cNvPr id="5177" name="Rectangle 3" descr="25%"/>
          <p:cNvSpPr>
            <a:spLocks noChangeArrowheads="1"/>
          </p:cNvSpPr>
          <p:nvPr/>
        </p:nvSpPr>
        <p:spPr bwMode="auto">
          <a:xfrm>
            <a:off x="3740150" y="3698875"/>
            <a:ext cx="3224213"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b="1">
                <a:latin typeface="ＭＳ ゴシック" pitchFamily="49" charset="-128"/>
                <a:ea typeface="ＭＳ ゴシック" pitchFamily="49" charset="-128"/>
              </a:rPr>
              <a:t>継続就業支援コース</a:t>
            </a:r>
          </a:p>
        </p:txBody>
      </p:sp>
      <p:sp>
        <p:nvSpPr>
          <p:cNvPr id="5178" name="Rectangle 3" descr="25%"/>
          <p:cNvSpPr>
            <a:spLocks noChangeArrowheads="1"/>
          </p:cNvSpPr>
          <p:nvPr/>
        </p:nvSpPr>
        <p:spPr bwMode="auto">
          <a:xfrm>
            <a:off x="206375" y="1179513"/>
            <a:ext cx="3224213" cy="323850"/>
          </a:xfrm>
          <a:prstGeom prst="rect">
            <a:avLst/>
          </a:prstGeom>
          <a:pattFill prst="pct25">
            <a:fgClr>
              <a:srgbClr val="FF9900"/>
            </a:fgClr>
            <a:bgClr>
              <a:schemeClr val="bg1"/>
            </a:bgClr>
          </a:pattFill>
          <a:ln w="9525">
            <a:solidFill>
              <a:schemeClr val="tx1"/>
            </a:solidFill>
            <a:miter lim="800000"/>
            <a:headEnd/>
            <a:tailEnd/>
          </a:ln>
        </p:spPr>
        <p:txBody>
          <a:bodyPr lIns="0" rIns="0" anchor="ctr" anchorCtr="1"/>
          <a:lstStyle/>
          <a:p>
            <a:pPr>
              <a:spcBef>
                <a:spcPct val="50000"/>
              </a:spcBef>
            </a:pPr>
            <a:r>
              <a:rPr lang="ja-JP" altLang="en-US" sz="1300" b="1">
                <a:latin typeface="ＭＳ ゴシック" pitchFamily="49" charset="-128"/>
                <a:ea typeface="ＭＳ ゴシック" pitchFamily="49" charset="-128"/>
              </a:rPr>
              <a:t>事業所内保育施設設置・運営等支援助成金</a:t>
            </a:r>
          </a:p>
        </p:txBody>
      </p:sp>
      <p:sp>
        <p:nvSpPr>
          <p:cNvPr id="5179" name="正方形/長方形 55"/>
          <p:cNvSpPr>
            <a:spLocks noChangeArrowheads="1"/>
          </p:cNvSpPr>
          <p:nvPr/>
        </p:nvSpPr>
        <p:spPr bwMode="auto">
          <a:xfrm>
            <a:off x="179388" y="1550988"/>
            <a:ext cx="3357562" cy="708025"/>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労働者のための保育施設を事業所内（労働者の通勤経路又はその近接地域を含む）に設置、増築等を行う事業主・事業主団体に、その費用の一部を助成する。また、保育遊具等購入費用の一部についても助成する。</a:t>
            </a:r>
          </a:p>
        </p:txBody>
      </p:sp>
      <p:graphicFrame>
        <p:nvGraphicFramePr>
          <p:cNvPr id="36" name="Group 4"/>
          <p:cNvGraphicFramePr>
            <a:graphicFrameLocks noGrp="1"/>
          </p:cNvGraphicFramePr>
          <p:nvPr>
            <p:ph/>
          </p:nvPr>
        </p:nvGraphicFramePr>
        <p:xfrm>
          <a:off x="251942" y="2303875"/>
          <a:ext cx="3195356" cy="1263142"/>
        </p:xfrm>
        <a:graphic>
          <a:graphicData uri="http://schemas.openxmlformats.org/drawingml/2006/table">
            <a:tbl>
              <a:tblPr>
                <a:tableStyleId>{08FB837D-C827-4EFA-A057-4D05807E0F7C}</a:tableStyleId>
              </a:tblPr>
              <a:tblGrid>
                <a:gridCol w="831669"/>
                <a:gridCol w="2363687"/>
              </a:tblGrid>
              <a:tr h="123350">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u="none" strike="noStrike" cap="none" normalizeH="0" baseline="0" dirty="0" smtClean="0">
                          <a:ln>
                            <a:noFill/>
                          </a:ln>
                          <a:solidFill>
                            <a:sysClr val="windowText" lastClr="000000"/>
                          </a:solidFill>
                          <a:effectLst/>
                        </a:rPr>
                        <a:t>助成率</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4610">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u="none" strike="noStrike" cap="none" normalizeH="0" baseline="0" dirty="0" smtClean="0">
                          <a:ln>
                            <a:noFill/>
                          </a:ln>
                          <a:solidFill>
                            <a:sysClr val="windowText" lastClr="000000"/>
                          </a:solidFill>
                          <a:effectLst/>
                        </a:rPr>
                        <a:t>①</a:t>
                      </a:r>
                      <a:r>
                        <a:rPr kumimoji="1" lang="ja-JP" altLang="en-US" sz="800" u="none" strike="noStrike" cap="none" normalizeH="0" baseline="0" dirty="0" smtClean="0">
                          <a:ln>
                            <a:noFill/>
                          </a:ln>
                          <a:solidFill>
                            <a:sysClr val="windowText" lastClr="000000"/>
                          </a:solidFill>
                          <a:effectLst/>
                        </a:rPr>
                        <a:t>設置費</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u="none" strike="noStrike" cap="none" normalizeH="0" baseline="0" dirty="0" smtClean="0">
                          <a:ln>
                            <a:noFill/>
                          </a:ln>
                          <a:solidFill>
                            <a:sysClr val="windowText" lastClr="000000"/>
                          </a:solidFill>
                          <a:effectLst/>
                        </a:rPr>
                        <a:t>大企業２分の１、中小企業３分の２</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4610">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u="none" strike="noStrike" cap="none" normalizeH="0" baseline="0" dirty="0" smtClean="0">
                          <a:ln>
                            <a:noFill/>
                          </a:ln>
                          <a:solidFill>
                            <a:sysClr val="windowText" lastClr="000000"/>
                          </a:solidFill>
                          <a:effectLst/>
                        </a:rPr>
                        <a:t>②</a:t>
                      </a:r>
                      <a:r>
                        <a:rPr kumimoji="1" lang="ja-JP" altLang="en-US" sz="800" u="none" strike="noStrike" cap="none" normalizeH="0" baseline="0" dirty="0" smtClean="0">
                          <a:ln>
                            <a:noFill/>
                          </a:ln>
                          <a:solidFill>
                            <a:sysClr val="windowText" lastClr="000000"/>
                          </a:solidFill>
                          <a:effectLst/>
                        </a:rPr>
                        <a:t>増築費</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u="none" strike="noStrike" cap="none" normalizeH="0" baseline="0" dirty="0" smtClean="0">
                          <a:ln>
                            <a:noFill/>
                          </a:ln>
                          <a:solidFill>
                            <a:sysClr val="windowText" lastClr="000000"/>
                          </a:solidFill>
                          <a:effectLst/>
                        </a:rPr>
                        <a:t>２分の１</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60020">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u="none" strike="noStrike" cap="none" normalizeH="0" baseline="0" dirty="0" smtClean="0">
                          <a:ln>
                            <a:noFill/>
                          </a:ln>
                          <a:solidFill>
                            <a:sysClr val="windowText" lastClr="000000"/>
                          </a:solidFill>
                          <a:effectLst/>
                        </a:rPr>
                        <a:t>③</a:t>
                      </a:r>
                      <a:r>
                        <a:rPr kumimoji="1" lang="ja-JP" altLang="en-US" sz="800" u="none" strike="noStrike" cap="none" normalizeH="0" baseline="0" dirty="0" smtClean="0">
                          <a:ln>
                            <a:noFill/>
                          </a:ln>
                          <a:solidFill>
                            <a:sysClr val="windowText" lastClr="000000"/>
                          </a:solidFill>
                          <a:effectLst/>
                        </a:rPr>
                        <a:t>運営費</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57263" rtl="0" eaLnBrk="1" fontAlgn="base" latinLnBrk="0" hangingPunct="1">
                        <a:lnSpc>
                          <a:spcPct val="70000"/>
                        </a:lnSpc>
                        <a:spcBef>
                          <a:spcPct val="20000"/>
                        </a:spcBef>
                        <a:spcAft>
                          <a:spcPct val="0"/>
                        </a:spcAft>
                        <a:buClrTx/>
                        <a:buSzTx/>
                        <a:buFontTx/>
                        <a:buNone/>
                        <a:tabLst/>
                        <a:defRPr/>
                      </a:pPr>
                      <a:r>
                        <a:rPr kumimoji="1" lang="en-US" altLang="ja-JP" sz="800" u="none" strike="noStrike" cap="none" normalizeH="0" baseline="0" dirty="0" smtClean="0">
                          <a:ln>
                            <a:noFill/>
                          </a:ln>
                          <a:solidFill>
                            <a:sysClr val="windowText" lastClr="000000"/>
                          </a:solidFill>
                          <a:effectLst/>
                        </a:rPr>
                        <a:t>1</a:t>
                      </a:r>
                      <a:r>
                        <a:rPr kumimoji="1" lang="ja-JP" altLang="en-US" sz="800" u="none" strike="noStrike" cap="none" normalizeH="0" baseline="0" dirty="0" smtClean="0">
                          <a:ln>
                            <a:noFill/>
                          </a:ln>
                          <a:solidFill>
                            <a:sysClr val="windowText" lastClr="000000"/>
                          </a:solidFill>
                          <a:effectLst/>
                        </a:rPr>
                        <a:t>年目～</a:t>
                      </a:r>
                      <a:r>
                        <a:rPr kumimoji="1" lang="en-US" altLang="ja-JP" sz="800" u="none" strike="noStrike" cap="none" normalizeH="0" baseline="0" dirty="0" smtClean="0">
                          <a:ln>
                            <a:noFill/>
                          </a:ln>
                          <a:solidFill>
                            <a:sysClr val="windowText" lastClr="000000"/>
                          </a:solidFill>
                          <a:effectLst/>
                        </a:rPr>
                        <a:t>5</a:t>
                      </a:r>
                      <a:r>
                        <a:rPr kumimoji="1" lang="ja-JP" altLang="en-US" sz="800" u="none" strike="noStrike" cap="none" normalizeH="0" baseline="0" dirty="0" smtClean="0">
                          <a:ln>
                            <a:noFill/>
                          </a:ln>
                          <a:solidFill>
                            <a:sysClr val="windowText" lastClr="000000"/>
                          </a:solidFill>
                          <a:effectLst/>
                        </a:rPr>
                        <a:t>年目：大企業２分の１、中小企業３分の２</a:t>
                      </a:r>
                      <a:endParaRPr kumimoji="1" lang="en-US" altLang="ja-JP" sz="800" u="none" strike="noStrike" cap="none" normalizeH="0" baseline="0" dirty="0" smtClean="0">
                        <a:ln>
                          <a:noFill/>
                        </a:ln>
                        <a:solidFill>
                          <a:sysClr val="windowText" lastClr="000000"/>
                        </a:solidFill>
                        <a:effectLst/>
                      </a:endParaRPr>
                    </a:p>
                    <a:p>
                      <a:pPr marL="0" marR="0" lvl="0" indent="0" algn="l" defTabSz="957263" rtl="0" eaLnBrk="1" fontAlgn="base" latinLnBrk="0" hangingPunct="1">
                        <a:lnSpc>
                          <a:spcPct val="70000"/>
                        </a:lnSpc>
                        <a:spcBef>
                          <a:spcPct val="20000"/>
                        </a:spcBef>
                        <a:spcAft>
                          <a:spcPct val="0"/>
                        </a:spcAft>
                        <a:buClrTx/>
                        <a:buSzTx/>
                        <a:buFontTx/>
                        <a:buNone/>
                        <a:tabLst/>
                        <a:defRPr/>
                      </a:pPr>
                      <a:r>
                        <a:rPr kumimoji="1" lang="en-US" altLang="ja-JP" sz="800" u="none" strike="noStrike" cap="none" normalizeH="0" baseline="0" dirty="0" smtClean="0">
                          <a:ln>
                            <a:noFill/>
                          </a:ln>
                          <a:solidFill>
                            <a:sysClr val="windowText" lastClr="000000"/>
                          </a:solidFill>
                          <a:effectLst/>
                        </a:rPr>
                        <a:t>6</a:t>
                      </a:r>
                      <a:r>
                        <a:rPr kumimoji="1" lang="ja-JP" altLang="en-US" sz="800" u="none" strike="noStrike" cap="none" normalizeH="0" baseline="0" dirty="0" smtClean="0">
                          <a:ln>
                            <a:noFill/>
                          </a:ln>
                          <a:solidFill>
                            <a:sysClr val="windowText" lastClr="000000"/>
                          </a:solidFill>
                          <a:effectLst/>
                        </a:rPr>
                        <a:t>年目～</a:t>
                      </a:r>
                      <a:r>
                        <a:rPr kumimoji="1" lang="en-US" altLang="ja-JP" sz="800" u="none" strike="noStrike" cap="none" normalizeH="0" baseline="0" dirty="0" smtClean="0">
                          <a:ln>
                            <a:noFill/>
                          </a:ln>
                          <a:solidFill>
                            <a:sysClr val="windowText" lastClr="000000"/>
                          </a:solidFill>
                          <a:effectLst/>
                        </a:rPr>
                        <a:t>10</a:t>
                      </a:r>
                      <a:r>
                        <a:rPr kumimoji="1" lang="ja-JP" altLang="en-US" sz="800" u="none" strike="noStrike" cap="none" normalizeH="0" baseline="0" dirty="0" smtClean="0">
                          <a:ln>
                            <a:noFill/>
                          </a:ln>
                          <a:solidFill>
                            <a:sysClr val="windowText" lastClr="000000"/>
                          </a:solidFill>
                          <a:effectLst/>
                        </a:rPr>
                        <a:t>年目：３分の１</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10737">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u="none" strike="noStrike" cap="none" normalizeH="0" baseline="0" dirty="0" smtClean="0">
                          <a:ln>
                            <a:noFill/>
                          </a:ln>
                          <a:solidFill>
                            <a:sysClr val="windowText" lastClr="000000"/>
                          </a:solidFill>
                          <a:effectLst/>
                        </a:rPr>
                        <a:t>④</a:t>
                      </a:r>
                      <a:r>
                        <a:rPr kumimoji="1" lang="ja-JP" altLang="en-US" sz="800" u="none" strike="noStrike" cap="none" normalizeH="0" baseline="0" dirty="0" smtClean="0">
                          <a:ln>
                            <a:noFill/>
                          </a:ln>
                          <a:solidFill>
                            <a:sysClr val="windowText" lastClr="000000"/>
                          </a:solidFill>
                          <a:effectLst/>
                        </a:rPr>
                        <a:t>保育遊具等購入費</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u="none" strike="noStrike" cap="none" normalizeH="0" baseline="0" dirty="0" smtClean="0">
                          <a:ln>
                            <a:noFill/>
                          </a:ln>
                          <a:solidFill>
                            <a:sysClr val="windowText" lastClr="000000"/>
                          </a:solidFill>
                          <a:effectLst/>
                        </a:rPr>
                        <a:t>１０万円を控除した額</a:t>
                      </a:r>
                      <a:endParaRPr kumimoji="1" lang="ja-JP" altLang="en-US" sz="800" b="0" i="0" u="none" strike="noStrike" cap="none" normalizeH="0" baseline="0" dirty="0" smtClean="0">
                        <a:ln>
                          <a:noFill/>
                        </a:ln>
                        <a:solidFill>
                          <a:sysClr val="windowText" lastClr="000000"/>
                        </a:solidFill>
                        <a:effectLst/>
                        <a:latin typeface="+mn-ea"/>
                        <a:ea typeface="+mn-ea"/>
                      </a:endParaRPr>
                    </a:p>
                  </a:txBody>
                  <a:tcPr marL="96377" marR="963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5181" name="角丸四角形 38"/>
          <p:cNvSpPr>
            <a:spLocks noChangeArrowheads="1"/>
          </p:cNvSpPr>
          <p:nvPr/>
        </p:nvSpPr>
        <p:spPr bwMode="auto">
          <a:xfrm>
            <a:off x="134938" y="819150"/>
            <a:ext cx="3330575" cy="5895975"/>
          </a:xfrm>
          <a:prstGeom prst="roundRect">
            <a:avLst>
              <a:gd name="adj" fmla="val 4806"/>
            </a:avLst>
          </a:prstGeom>
          <a:noFill/>
          <a:ln w="9525" algn="ctr">
            <a:solidFill>
              <a:schemeClr val="tx1"/>
            </a:solidFill>
            <a:round/>
            <a:headEnd/>
            <a:tailEnd type="triangle" w="med" len="med"/>
          </a:ln>
        </p:spPr>
        <p:txBody>
          <a:bodyPr/>
          <a:lstStyle/>
          <a:p>
            <a:pPr algn="l"/>
            <a:endParaRPr lang="ja-JP" altLang="en-US" sz="1000">
              <a:latin typeface="Times New Roman" pitchFamily="18" charset="0"/>
            </a:endParaRPr>
          </a:p>
        </p:txBody>
      </p:sp>
      <p:sp>
        <p:nvSpPr>
          <p:cNvPr id="38" name="角丸四角形 37"/>
          <p:cNvSpPr/>
          <p:nvPr/>
        </p:nvSpPr>
        <p:spPr bwMode="auto">
          <a:xfrm>
            <a:off x="765175" y="593725"/>
            <a:ext cx="2114550" cy="44926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cap="flat" cmpd="sng" algn="ctr">
            <a:solidFill>
              <a:schemeClr val="tx1"/>
            </a:solidFill>
            <a:prstDash val="solid"/>
            <a:round/>
            <a:headEnd type="none" w="med" len="med"/>
            <a:tailEnd type="triangle" w="med" len="med"/>
          </a:ln>
          <a:effectLst/>
        </p:spPr>
        <p:txBody>
          <a:bodyPr anchor="ctr"/>
          <a:lstStyle/>
          <a:p>
            <a:pPr>
              <a:defRPr/>
            </a:pPr>
            <a:r>
              <a:rPr lang="ja-JP" altLang="en-US" sz="1800" dirty="0">
                <a:latin typeface="Times New Roman" pitchFamily="18" charset="0"/>
                <a:ea typeface="ＤＦ特太ゴシック体" pitchFamily="1" charset="-128"/>
              </a:rPr>
              <a:t>両立支援助成金</a:t>
            </a:r>
          </a:p>
        </p:txBody>
      </p:sp>
      <p:sp>
        <p:nvSpPr>
          <p:cNvPr id="5183" name="角丸四角形 40"/>
          <p:cNvSpPr>
            <a:spLocks noChangeArrowheads="1"/>
          </p:cNvSpPr>
          <p:nvPr/>
        </p:nvSpPr>
        <p:spPr bwMode="auto">
          <a:xfrm>
            <a:off x="3644900" y="819150"/>
            <a:ext cx="6616700" cy="5895975"/>
          </a:xfrm>
          <a:prstGeom prst="roundRect">
            <a:avLst>
              <a:gd name="adj" fmla="val 2606"/>
            </a:avLst>
          </a:prstGeom>
          <a:noFill/>
          <a:ln w="9525" algn="ctr">
            <a:solidFill>
              <a:schemeClr val="tx1"/>
            </a:solidFill>
            <a:round/>
            <a:headEnd/>
            <a:tailEnd type="triangle" w="med" len="med"/>
          </a:ln>
        </p:spPr>
        <p:txBody>
          <a:bodyPr/>
          <a:lstStyle/>
          <a:p>
            <a:pPr algn="l"/>
            <a:endParaRPr lang="ja-JP" altLang="en-US" sz="1000">
              <a:latin typeface="Times New Roman" pitchFamily="18" charset="0"/>
            </a:endParaRPr>
          </a:p>
        </p:txBody>
      </p:sp>
      <p:sp>
        <p:nvSpPr>
          <p:cNvPr id="40" name="角丸四角形 39"/>
          <p:cNvSpPr/>
          <p:nvPr/>
        </p:nvSpPr>
        <p:spPr bwMode="auto">
          <a:xfrm>
            <a:off x="5626100" y="593725"/>
            <a:ext cx="2924175" cy="44926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cap="flat" cmpd="sng" algn="ctr">
            <a:solidFill>
              <a:schemeClr val="tx1"/>
            </a:solidFill>
            <a:prstDash val="solid"/>
            <a:round/>
            <a:headEnd type="none" w="med" len="med"/>
            <a:tailEnd type="triangle" w="med" len="med"/>
          </a:ln>
          <a:effectLst/>
        </p:spPr>
        <p:txBody>
          <a:bodyPr anchor="ctr"/>
          <a:lstStyle/>
          <a:p>
            <a:pPr>
              <a:defRPr/>
            </a:pPr>
            <a:r>
              <a:rPr lang="ja-JP" altLang="en-US" sz="1800" dirty="0">
                <a:latin typeface="Times New Roman" pitchFamily="18" charset="0"/>
                <a:ea typeface="ＤＦ特太ゴシック体" pitchFamily="1" charset="-128"/>
              </a:rPr>
              <a:t>中小企業両立支援助成金</a:t>
            </a:r>
          </a:p>
        </p:txBody>
      </p:sp>
      <p:graphicFrame>
        <p:nvGraphicFramePr>
          <p:cNvPr id="42" name="Group 242"/>
          <p:cNvGraphicFramePr>
            <a:graphicFrameLocks noGrp="1"/>
          </p:cNvGraphicFramePr>
          <p:nvPr/>
        </p:nvGraphicFramePr>
        <p:xfrm>
          <a:off x="3825875" y="2484438"/>
          <a:ext cx="3150350" cy="810090"/>
        </p:xfrm>
        <a:graphic>
          <a:graphicData uri="http://schemas.openxmlformats.org/drawingml/2006/table">
            <a:tbl>
              <a:tblPr/>
              <a:tblGrid>
                <a:gridCol w="2267000"/>
                <a:gridCol w="883350"/>
              </a:tblGrid>
              <a:tr h="261076">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支給額</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984">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１人目　		</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７０万円</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r h="270030">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２人目から５人目まで</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５０万円</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bl>
          </a:graphicData>
        </a:graphic>
      </p:graphicFrame>
      <p:sp>
        <p:nvSpPr>
          <p:cNvPr id="5199" name="Text Box 4"/>
          <p:cNvSpPr txBox="1">
            <a:spLocks noChangeArrowheads="1"/>
          </p:cNvSpPr>
          <p:nvPr/>
        </p:nvSpPr>
        <p:spPr bwMode="auto">
          <a:xfrm>
            <a:off x="3678238" y="1538288"/>
            <a:ext cx="3387725" cy="862012"/>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平成１８年４月１日以後初めて育児休業取得者が出るなど一定の要件を満たした労働者数１００人以下の中小企業事業主に支給。（平成１８年度から平成２３年度までの時限措置。平成２３年９月３０日までに育児休業が終了した労働者が対象。）</a:t>
            </a:r>
            <a:endParaRPr lang="en-US" altLang="ja-JP" sz="1000">
              <a:latin typeface="ＭＳ ゴシック" pitchFamily="49" charset="-128"/>
              <a:ea typeface="ＭＳ ゴシック" pitchFamily="49" charset="-128"/>
            </a:endParaRPr>
          </a:p>
        </p:txBody>
      </p:sp>
      <p:sp>
        <p:nvSpPr>
          <p:cNvPr id="5200" name="Text Box 4"/>
          <p:cNvSpPr txBox="1">
            <a:spLocks noChangeArrowheads="1"/>
          </p:cNvSpPr>
          <p:nvPr/>
        </p:nvSpPr>
        <p:spPr bwMode="auto">
          <a:xfrm>
            <a:off x="3633788" y="4059238"/>
            <a:ext cx="3432175" cy="554037"/>
          </a:xfrm>
          <a:prstGeom prst="rect">
            <a:avLst/>
          </a:prstGeom>
          <a:noFill/>
          <a:ln w="9525">
            <a:noFill/>
            <a:miter lim="800000"/>
            <a:headEnd/>
            <a:tailEnd/>
          </a:ln>
        </p:spPr>
        <p:txBody>
          <a:bodyPr>
            <a:spAutoFit/>
          </a:bodyPr>
          <a:lstStyle/>
          <a:p>
            <a:pPr algn="l"/>
            <a:r>
              <a:rPr lang="ja-JP" altLang="en-US" sz="1000">
                <a:latin typeface="ＭＳ ゴシック" pitchFamily="49" charset="-128"/>
                <a:ea typeface="ＭＳ ゴシック" pitchFamily="49" charset="-128"/>
              </a:rPr>
              <a:t>　平成２３年１０月１日以後に育児休業が終了した者が初めて出たなど一定の要件を満たした労働者数１００人以下の中小企業事業主に支給。</a:t>
            </a:r>
          </a:p>
        </p:txBody>
      </p:sp>
      <p:graphicFrame>
        <p:nvGraphicFramePr>
          <p:cNvPr id="47" name="Group 242"/>
          <p:cNvGraphicFramePr>
            <a:graphicFrameLocks noGrp="1"/>
          </p:cNvGraphicFramePr>
          <p:nvPr/>
        </p:nvGraphicFramePr>
        <p:xfrm>
          <a:off x="3813175" y="4778375"/>
          <a:ext cx="3150350" cy="810090"/>
        </p:xfrm>
        <a:graphic>
          <a:graphicData uri="http://schemas.openxmlformats.org/drawingml/2006/table">
            <a:tbl>
              <a:tblPr/>
              <a:tblGrid>
                <a:gridCol w="2267000"/>
                <a:gridCol w="883350"/>
              </a:tblGrid>
              <a:tr h="261076">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支給額</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984">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１人目　		</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４０万円</a:t>
                      </a:r>
                      <a:endParaRPr kumimoji="1" lang="en-US" altLang="ja-JP" sz="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r h="270030">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２人目から５人目まで</a:t>
                      </a:r>
                      <a:endParaRPr kumimoji="1" lang="ja-JP" altLang="en-US" sz="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Times New Roman" pitchFamily="18" charset="0"/>
                          <a:ea typeface="ＭＳ Ｐゴシック" pitchFamily="50" charset="-128"/>
                        </a:rPr>
                        <a:t>１５万円</a:t>
                      </a:r>
                    </a:p>
                  </a:txBody>
                  <a:tcPr marL="110047" marR="110047"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r>
            </a:tbl>
          </a:graphicData>
        </a:graphic>
      </p:graphicFrame>
      <p:graphicFrame>
        <p:nvGraphicFramePr>
          <p:cNvPr id="59" name="表 58"/>
          <p:cNvGraphicFramePr>
            <a:graphicFrameLocks noGrp="1"/>
          </p:cNvGraphicFramePr>
          <p:nvPr/>
        </p:nvGraphicFramePr>
        <p:xfrm>
          <a:off x="7110413" y="2484438"/>
          <a:ext cx="3060340" cy="790575"/>
        </p:xfrm>
        <a:graphic>
          <a:graphicData uri="http://schemas.openxmlformats.org/drawingml/2006/table">
            <a:tbl>
              <a:tblPr/>
              <a:tblGrid>
                <a:gridCol w="2267822"/>
                <a:gridCol w="792518"/>
              </a:tblGrid>
              <a:tr h="790575">
                <a:tc>
                  <a:txBody>
                    <a:bodyPr/>
                    <a:lstStyle/>
                    <a:p>
                      <a:pPr algn="l" rtl="0" fontAlgn="ctr"/>
                      <a:r>
                        <a:rPr lang="ja-JP" altLang="en-US" sz="800" b="0" i="0" u="none" strike="noStrike" dirty="0">
                          <a:solidFill>
                            <a:srgbClr val="000000"/>
                          </a:solidFill>
                          <a:latin typeface="ＭＳ Ｐゴシック"/>
                        </a:rPr>
                        <a:t>　　</a:t>
                      </a:r>
                      <a:r>
                        <a:rPr lang="ja-JP" altLang="en-US" sz="800" b="0" i="0" u="none" strike="noStrike" dirty="0" smtClean="0">
                          <a:solidFill>
                            <a:srgbClr val="000000"/>
                          </a:solidFill>
                          <a:latin typeface="ＭＳ Ｐゴシック"/>
                        </a:rPr>
                        <a:t>　　　　　　支給</a:t>
                      </a:r>
                      <a:r>
                        <a:rPr lang="ja-JP" altLang="en-US" sz="800" b="0" i="0" u="none" strike="noStrike" dirty="0">
                          <a:solidFill>
                            <a:srgbClr val="000000"/>
                          </a:solidFill>
                          <a:latin typeface="ＭＳ Ｐゴシック"/>
                        </a:rPr>
                        <a:t>対象労働者１人</a:t>
                      </a:r>
                      <a:r>
                        <a:rPr lang="ja-JP" altLang="en-US" sz="800" b="0" i="0" u="none" strike="noStrike" dirty="0" smtClean="0">
                          <a:solidFill>
                            <a:srgbClr val="000000"/>
                          </a:solidFill>
                          <a:latin typeface="ＭＳ Ｐゴシック"/>
                        </a:rPr>
                        <a:t>当たり</a:t>
                      </a:r>
                      <a:endParaRPr lang="en-US" altLang="ja-JP" sz="800" b="0" i="0" u="none" strike="noStrike" dirty="0" smtClean="0">
                        <a:solidFill>
                          <a:srgbClr val="000000"/>
                        </a:solidFill>
                        <a:latin typeface="ＭＳ Ｐゴシック"/>
                      </a:endParaRPr>
                    </a:p>
                    <a:p>
                      <a:pPr algn="l" rtl="0" fontAlgn="ctr"/>
                      <a:r>
                        <a:rPr lang="ja-JP" altLang="en-US" sz="800" b="0" i="0" u="none" strike="noStrike" dirty="0" smtClean="0">
                          <a:solidFill>
                            <a:srgbClr val="FF0000"/>
                          </a:solidFill>
                          <a:latin typeface="ＭＳ Ｐゴシック"/>
                        </a:rPr>
                        <a:t>　</a:t>
                      </a:r>
                      <a:r>
                        <a:rPr lang="ja-JP" altLang="en-US" sz="800" b="0" i="0" u="none" strike="noStrike" dirty="0" smtClean="0">
                          <a:solidFill>
                            <a:schemeClr val="tx1"/>
                          </a:solidFill>
                          <a:latin typeface="ＭＳ Ｐゴシック"/>
                        </a:rPr>
                        <a:t>（</a:t>
                      </a:r>
                      <a:r>
                        <a:rPr lang="ja-JP" altLang="en-US" sz="800" b="0" i="0" u="none" strike="noStrike" dirty="0">
                          <a:solidFill>
                            <a:schemeClr val="tx1"/>
                          </a:solidFill>
                          <a:latin typeface="ＭＳ Ｐゴシック"/>
                        </a:rPr>
                        <a:t>最初の支給に</a:t>
                      </a:r>
                      <a:r>
                        <a:rPr lang="ja-JP" altLang="en-US" sz="800" b="0" i="0" u="none" strike="noStrike" dirty="0" smtClean="0">
                          <a:solidFill>
                            <a:schemeClr val="tx1"/>
                          </a:solidFill>
                          <a:latin typeface="ＭＳ Ｐゴシック"/>
                        </a:rPr>
                        <a:t>係る支給</a:t>
                      </a:r>
                      <a:r>
                        <a:rPr lang="ja-JP" altLang="en-US" sz="800" b="0" i="0" u="none" strike="noStrike" dirty="0">
                          <a:solidFill>
                            <a:schemeClr val="tx1"/>
                          </a:solidFill>
                          <a:latin typeface="ＭＳ Ｐゴシック"/>
                        </a:rPr>
                        <a:t>対象労働者が生じた日</a:t>
                      </a:r>
                      <a:r>
                        <a:rPr lang="ja-JP" altLang="en-US" sz="800" b="0" i="0" u="none" strike="noStrike" dirty="0" smtClean="0">
                          <a:solidFill>
                            <a:schemeClr val="tx1"/>
                          </a:solidFill>
                          <a:latin typeface="ＭＳ Ｐゴシック"/>
                        </a:rPr>
                        <a:t>の</a:t>
                      </a:r>
                      <a:endParaRPr lang="en-US" altLang="ja-JP" sz="800" b="0" i="0" u="none" strike="noStrike" dirty="0" smtClean="0">
                        <a:solidFill>
                          <a:schemeClr val="tx1"/>
                        </a:solidFill>
                        <a:latin typeface="ＭＳ Ｐゴシック"/>
                      </a:endParaRPr>
                    </a:p>
                    <a:p>
                      <a:pPr algn="l" rtl="0" fontAlgn="ctr"/>
                      <a:r>
                        <a:rPr lang="ja-JP" altLang="en-US" sz="800" b="0" i="0" u="none" strike="noStrike" dirty="0" smtClean="0">
                          <a:solidFill>
                            <a:schemeClr val="tx1"/>
                          </a:solidFill>
                          <a:latin typeface="ＭＳ Ｐゴシック"/>
                        </a:rPr>
                        <a:t>　　翌日</a:t>
                      </a:r>
                      <a:r>
                        <a:rPr lang="ja-JP" altLang="en-US" sz="800" b="0" i="0" u="none" strike="noStrike" dirty="0">
                          <a:solidFill>
                            <a:schemeClr val="tx1"/>
                          </a:solidFill>
                          <a:latin typeface="ＭＳ Ｐゴシック"/>
                        </a:rPr>
                        <a:t>から５年間</a:t>
                      </a:r>
                      <a:r>
                        <a:rPr lang="ja-JP" altLang="en-US" sz="800" b="0" i="0" u="none" strike="noStrike" dirty="0" smtClean="0">
                          <a:solidFill>
                            <a:schemeClr val="tx1"/>
                          </a:solidFill>
                          <a:latin typeface="ＭＳ Ｐゴシック"/>
                        </a:rPr>
                        <a:t>、１</a:t>
                      </a:r>
                      <a:r>
                        <a:rPr lang="ja-JP" altLang="en-US" sz="800" b="0" i="0" u="none" strike="noStrike" dirty="0">
                          <a:solidFill>
                            <a:schemeClr val="tx1"/>
                          </a:solidFill>
                          <a:latin typeface="ＭＳ Ｐゴシック"/>
                        </a:rPr>
                        <a:t>事業主当たり１年度１０人まで）</a:t>
                      </a:r>
                      <a:r>
                        <a:rPr lang="ja-JP" altLang="en-US" sz="800" b="0" i="0" u="none" strike="noStrike" dirty="0">
                          <a:solidFill>
                            <a:schemeClr val="tx1"/>
                          </a:solidFill>
                          <a:latin typeface="Times New Roman"/>
                        </a:rPr>
                        <a:t> </a:t>
                      </a:r>
                      <a:endParaRPr lang="ja-JP" altLang="en-US" sz="8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800" b="0" i="0" u="none" strike="noStrike" dirty="0">
                          <a:solidFill>
                            <a:schemeClr val="tx1"/>
                          </a:solidFill>
                          <a:latin typeface="ＭＳ Ｐゴシック"/>
                        </a:rPr>
                        <a:t>１５万</a:t>
                      </a:r>
                      <a:r>
                        <a:rPr lang="ja-JP" altLang="en-US" sz="800" b="0" i="0" u="none" strike="noStrike" dirty="0">
                          <a:solidFill>
                            <a:srgbClr val="000000"/>
                          </a:solidFill>
                          <a:latin typeface="ＭＳ Ｐゴシック"/>
                        </a:rPr>
                        <a:t>円</a:t>
                      </a:r>
                      <a:r>
                        <a:rPr lang="ja-JP" altLang="en-US" sz="800" b="0" i="0" u="none" strike="noStrike" dirty="0">
                          <a:solidFill>
                            <a:srgbClr val="000000"/>
                          </a:solidFill>
                          <a:latin typeface="Times New Roman"/>
                        </a:rPr>
                        <a:t> </a:t>
                      </a:r>
                      <a:endParaRPr lang="ja-JP" altLang="en-US" sz="8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r>
            </a:tbl>
          </a:graphicData>
        </a:graphic>
      </p:graphicFrame>
      <p:sp>
        <p:nvSpPr>
          <p:cNvPr id="30" name="スライド番号プレースホルダ 29"/>
          <p:cNvSpPr txBox="1">
            <a:spLocks noGrp="1"/>
          </p:cNvSpPr>
          <p:nvPr/>
        </p:nvSpPr>
        <p:spPr bwMode="auto">
          <a:xfrm>
            <a:off x="8005763" y="6381750"/>
            <a:ext cx="2435225" cy="476250"/>
          </a:xfrm>
          <a:prstGeom prst="rect">
            <a:avLst/>
          </a:prstGeom>
          <a:noFill/>
          <a:ln>
            <a:miter lim="800000"/>
            <a:headEnd/>
            <a:tailEnd/>
          </a:ln>
        </p:spPr>
        <p:txBody>
          <a:bodyPr lIns="91433" tIns="45716" rIns="91433" bIns="45716"/>
          <a:lstStyle/>
          <a:p>
            <a:pPr algn="r">
              <a:defRPr/>
            </a:pPr>
            <a:fld id="{3DC694FA-0729-466E-BBAB-161AF7EB3C55}" type="slidenum">
              <a:rPr lang="en-US" altLang="ja-JP">
                <a:ea typeface="+mn-ea"/>
              </a:rPr>
              <a:pPr algn="r">
                <a:defRPr/>
              </a:pPr>
              <a:t>10</a:t>
            </a:fld>
            <a:endParaRPr lang="en-US" altLang="ja-JP">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363538" y="547688"/>
            <a:ext cx="9713912" cy="3457575"/>
          </a:xfrm>
          <a:prstGeom prst="foldedCorner">
            <a:avLst>
              <a:gd name="adj" fmla="val 6356"/>
            </a:avLst>
          </a:prstGeom>
          <a:ln>
            <a:solidFill>
              <a:srgbClr val="92D050"/>
            </a:solidFill>
            <a:headEnd/>
            <a:tailEnd/>
          </a:ln>
        </p:spPr>
        <p:style>
          <a:lnRef idx="2">
            <a:schemeClr val="accent1"/>
          </a:lnRef>
          <a:fillRef idx="1">
            <a:schemeClr val="lt1"/>
          </a:fillRef>
          <a:effectRef idx="0">
            <a:schemeClr val="accent1"/>
          </a:effectRef>
          <a:fontRef idx="minor">
            <a:schemeClr val="dk1"/>
          </a:fontRef>
        </p:style>
        <p:txBody>
          <a:bodyPr lIns="91352" tIns="45674" rIns="91352" bIns="45674"/>
          <a:lstStyle/>
          <a:p>
            <a:pPr marL="342900" indent="-342900" algn="l">
              <a:defRPr/>
            </a:pPr>
            <a:endParaRPr lang="en-US" altLang="ja-JP" b="1" dirty="0"/>
          </a:p>
          <a:p>
            <a:pPr marL="342900" indent="-342900" algn="l">
              <a:defRPr/>
            </a:pPr>
            <a:r>
              <a:rPr lang="en-US" altLang="ja-JP" b="1" dirty="0"/>
              <a:t>○</a:t>
            </a:r>
            <a:r>
              <a:rPr lang="ja-JP" altLang="en-US" b="1" dirty="0"/>
              <a:t>　短時間正社員とは、他の正規型のフルタイムの労働者</a:t>
            </a:r>
            <a:r>
              <a:rPr lang="ja-JP" altLang="en-US" sz="1200" b="1" dirty="0"/>
              <a:t>（</a:t>
            </a:r>
            <a:r>
              <a:rPr lang="en-US" altLang="ja-JP" sz="1200" b="1" dirty="0"/>
              <a:t>※</a:t>
            </a:r>
            <a:r>
              <a:rPr lang="ja-JP" altLang="en-US" sz="1200" b="1" dirty="0"/>
              <a:t>）</a:t>
            </a:r>
            <a:r>
              <a:rPr lang="ja-JP" altLang="en-US" b="1" dirty="0"/>
              <a:t>と比較し、その</a:t>
            </a:r>
            <a:r>
              <a:rPr lang="ja-JP" altLang="en-US" b="1" dirty="0">
                <a:solidFill>
                  <a:srgbClr val="FF0000"/>
                </a:solidFill>
              </a:rPr>
              <a:t>所定労働時間（所定労働日数）が短い正規型の労働者</a:t>
            </a:r>
            <a:r>
              <a:rPr lang="ja-JP" altLang="en-US" b="1" dirty="0"/>
              <a:t>であって、次のいずれにも該当する者である。</a:t>
            </a:r>
          </a:p>
          <a:p>
            <a:pPr marL="342900" indent="-342900" algn="l">
              <a:defRPr/>
            </a:pPr>
            <a:endParaRPr lang="ja-JP" altLang="en-US" b="1" dirty="0"/>
          </a:p>
          <a:p>
            <a:pPr marL="800100" lvl="1" indent="-342900" algn="l">
              <a:defRPr/>
            </a:pPr>
            <a:r>
              <a:rPr lang="ja-JP" altLang="en-US" b="1" dirty="0"/>
              <a:t>　①　</a:t>
            </a:r>
            <a:r>
              <a:rPr lang="ja-JP" altLang="en-US" b="1" dirty="0">
                <a:solidFill>
                  <a:srgbClr val="FF0000"/>
                </a:solidFill>
              </a:rPr>
              <a:t>期間の定めのない労働契約を締結</a:t>
            </a:r>
            <a:r>
              <a:rPr lang="ja-JP" altLang="en-US" b="1" dirty="0"/>
              <a:t>している者</a:t>
            </a:r>
          </a:p>
          <a:p>
            <a:pPr marL="800100" lvl="1" indent="-342900" algn="l">
              <a:defRPr/>
            </a:pPr>
            <a:r>
              <a:rPr lang="ja-JP" altLang="en-US" b="1" dirty="0"/>
              <a:t>　②　</a:t>
            </a:r>
            <a:r>
              <a:rPr lang="ja-JP" altLang="en-US" b="1" dirty="0">
                <a:solidFill>
                  <a:srgbClr val="FF0000"/>
                </a:solidFill>
              </a:rPr>
              <a:t>時間当たりの基本給及び賞与・退職金等の算定方法等</a:t>
            </a:r>
            <a:r>
              <a:rPr lang="ja-JP" altLang="en-US" b="1" dirty="0"/>
              <a:t>が同一事業所に雇用される</a:t>
            </a:r>
            <a:r>
              <a:rPr lang="ja-JP" altLang="en-US" b="1" dirty="0">
                <a:solidFill>
                  <a:srgbClr val="FF0000"/>
                </a:solidFill>
              </a:rPr>
              <a:t>同種のフルタイムの正規型の労働者と同等</a:t>
            </a:r>
            <a:r>
              <a:rPr lang="ja-JP" altLang="en-US" b="1" dirty="0"/>
              <a:t>である者</a:t>
            </a:r>
            <a:endParaRPr lang="en-US" altLang="ja-JP" b="1" dirty="0"/>
          </a:p>
          <a:p>
            <a:pPr marL="342900" indent="-342900" algn="l">
              <a:defRPr/>
            </a:pPr>
            <a:endParaRPr lang="ja-JP" altLang="en-US" b="1" dirty="0"/>
          </a:p>
          <a:p>
            <a:pPr marL="1257300" lvl="2" indent="-342900" algn="l">
              <a:defRPr/>
            </a:pPr>
            <a:r>
              <a:rPr lang="ja-JP" altLang="en-US" b="1" dirty="0"/>
              <a:t>　</a:t>
            </a:r>
            <a:r>
              <a:rPr lang="en-US" altLang="ja-JP" sz="1200" b="1" dirty="0"/>
              <a:t>※</a:t>
            </a:r>
            <a:r>
              <a:rPr lang="ja-JP" altLang="en-US" sz="1200" b="1" dirty="0"/>
              <a:t>正規型のフルタイムの労働者：１日の所定労働時間が８時間程度で週５日勤務を基本とする、正規型の労働者</a:t>
            </a:r>
          </a:p>
          <a:p>
            <a:pPr marL="1257300" lvl="2" indent="-342900" algn="l">
              <a:defRPr/>
            </a:pPr>
            <a:r>
              <a:rPr lang="ja-JP" altLang="en-US" sz="1200" b="1" dirty="0"/>
              <a:t>　</a:t>
            </a:r>
            <a:r>
              <a:rPr lang="en-US" altLang="ja-JP" sz="1200" b="1" dirty="0"/>
              <a:t>※</a:t>
            </a:r>
            <a:r>
              <a:rPr lang="ja-JP" altLang="en-US" sz="1200" b="1" dirty="0"/>
              <a:t>企業内において、このような働き方を就業規則等に制度化することを指して、「短時間正社員制度」と呼んでいる。</a:t>
            </a:r>
          </a:p>
          <a:p>
            <a:pPr marL="342900" indent="-342900" algn="l">
              <a:defRPr/>
            </a:pPr>
            <a:endParaRPr lang="ja-JP" altLang="en-US" b="1" dirty="0"/>
          </a:p>
          <a:p>
            <a:pPr marL="342900" indent="-342900" algn="l">
              <a:defRPr/>
            </a:pPr>
            <a:r>
              <a:rPr lang="ja-JP" altLang="en-US" b="1" dirty="0"/>
              <a:t>○　制度導入の目標値</a:t>
            </a:r>
          </a:p>
          <a:p>
            <a:pPr marL="342900" indent="-342900" algn="l">
              <a:defRPr/>
            </a:pPr>
            <a:r>
              <a:rPr lang="ja-JP" altLang="en-US" b="1" dirty="0"/>
              <a:t>　　　仕事と生活の調和推進のための行動指針　（平成２２年６月２９日　仕事と生活の調和推進官民トップ会議決定）</a:t>
            </a:r>
            <a:endParaRPr lang="en-US" altLang="ja-JP" b="1" dirty="0"/>
          </a:p>
          <a:p>
            <a:pPr marL="342900" indent="-342900" algn="l">
              <a:defRPr/>
            </a:pPr>
            <a:endParaRPr lang="ja-JP" altLang="en-US" sz="300" b="1" dirty="0"/>
          </a:p>
          <a:p>
            <a:pPr marL="342900" indent="-342900" algn="l">
              <a:defRPr/>
            </a:pPr>
            <a:r>
              <a:rPr lang="ja-JP" altLang="en-US" b="1" dirty="0"/>
              <a:t>　　　　短時間勤務制度を選択できる事業所の割合（短時間正社員制度等）　　　２０２０年までに２９％</a:t>
            </a:r>
            <a:endParaRPr lang="en-US" altLang="ja-JP" b="1" dirty="0"/>
          </a:p>
          <a:p>
            <a:pPr marL="342900" indent="-342900" algn="l">
              <a:defRPr/>
            </a:pPr>
            <a:endParaRPr lang="en-US" altLang="ja-JP" sz="1200" b="1" dirty="0"/>
          </a:p>
          <a:p>
            <a:pPr marL="342900" indent="-342900" algn="l">
              <a:defRPr/>
            </a:pPr>
            <a:r>
              <a:rPr lang="ja-JP" altLang="en-US" sz="1200" b="1" dirty="0"/>
              <a:t>　　　　　　　　　　</a:t>
            </a:r>
            <a:r>
              <a:rPr lang="en-US" altLang="ja-JP" sz="1200" b="1" dirty="0"/>
              <a:t>※</a:t>
            </a:r>
            <a:r>
              <a:rPr lang="ja-JP" altLang="en-US" sz="1200" b="1" dirty="0"/>
              <a:t>平成</a:t>
            </a:r>
            <a:r>
              <a:rPr lang="en-US" altLang="ja-JP" sz="1200" b="1" dirty="0"/>
              <a:t>22</a:t>
            </a:r>
            <a:r>
              <a:rPr lang="ja-JP" altLang="en-US" sz="1200" b="1" dirty="0"/>
              <a:t>年</a:t>
            </a:r>
            <a:r>
              <a:rPr lang="en-US" altLang="ja-JP" sz="1200" b="1" dirty="0"/>
              <a:t>10</a:t>
            </a:r>
            <a:r>
              <a:rPr lang="ja-JP" altLang="en-US" sz="1200" b="1" dirty="0"/>
              <a:t>月</a:t>
            </a:r>
            <a:r>
              <a:rPr lang="en-US" altLang="ja-JP" sz="1200" b="1" dirty="0"/>
              <a:t>1</a:t>
            </a:r>
            <a:r>
              <a:rPr lang="ja-JP" altLang="en-US" sz="1200" b="1" dirty="0"/>
              <a:t>日現在で短時間正社員制度がある事業所の割合　１３．４％　（平成</a:t>
            </a:r>
            <a:r>
              <a:rPr lang="en-US" altLang="ja-JP" sz="1200" b="1" dirty="0"/>
              <a:t>22</a:t>
            </a:r>
            <a:r>
              <a:rPr lang="ja-JP" altLang="en-US" sz="1200" b="1" dirty="0"/>
              <a:t>年度雇用均等基本調査）</a:t>
            </a:r>
            <a:endParaRPr lang="en-US" altLang="ja-JP" sz="1200" b="1" dirty="0"/>
          </a:p>
          <a:p>
            <a:pPr marL="342900" indent="-342900" algn="l">
              <a:defRPr/>
            </a:pPr>
            <a:r>
              <a:rPr lang="ja-JP" altLang="en-US" b="1" dirty="0"/>
              <a:t>　　　　　　</a:t>
            </a:r>
            <a:endParaRPr lang="en-US" altLang="ja-JP" b="1" dirty="0"/>
          </a:p>
          <a:p>
            <a:pPr marL="342900" indent="-342900" algn="l">
              <a:defRPr/>
            </a:pPr>
            <a:r>
              <a:rPr lang="ja-JP" altLang="en-US" b="1" dirty="0"/>
              <a:t>　　　　　　　　</a:t>
            </a:r>
            <a:endParaRPr lang="en-US" altLang="ja-JP" b="1" dirty="0"/>
          </a:p>
          <a:p>
            <a:pPr marL="342900" indent="-342900" algn="l">
              <a:defRPr/>
            </a:pPr>
            <a:r>
              <a:rPr lang="ja-JP" altLang="en-US" b="1" dirty="0"/>
              <a:t>　</a:t>
            </a:r>
          </a:p>
          <a:p>
            <a:pPr marL="342900" indent="-342900" algn="l">
              <a:defRPr/>
            </a:pPr>
            <a:endParaRPr lang="ja-JP" altLang="en-US" sz="1100" b="1" dirty="0"/>
          </a:p>
        </p:txBody>
      </p:sp>
      <p:sp>
        <p:nvSpPr>
          <p:cNvPr id="6147" name="AutoShape 3"/>
          <p:cNvSpPr>
            <a:spLocks noChangeArrowheads="1"/>
          </p:cNvSpPr>
          <p:nvPr/>
        </p:nvSpPr>
        <p:spPr bwMode="auto">
          <a:xfrm>
            <a:off x="438150" y="333375"/>
            <a:ext cx="2446338" cy="360363"/>
          </a:xfrm>
          <a:prstGeom prst="roundRect">
            <a:avLst>
              <a:gd name="adj" fmla="val 16667"/>
            </a:avLst>
          </a:prstGeom>
          <a:solidFill>
            <a:schemeClr val="bg1"/>
          </a:solidFill>
          <a:ln w="31750">
            <a:solidFill>
              <a:srgbClr val="CC99FF"/>
            </a:solidFill>
            <a:round/>
            <a:headEnd/>
            <a:tailEnd/>
          </a:ln>
        </p:spPr>
        <p:txBody>
          <a:bodyPr wrap="none" lIns="91352" tIns="45674" rIns="91352" bIns="45674" anchor="ctr"/>
          <a:lstStyle/>
          <a:p>
            <a:r>
              <a:rPr lang="ja-JP" altLang="en-US" sz="1600" b="1"/>
              <a:t>短時間正社員とは</a:t>
            </a:r>
          </a:p>
        </p:txBody>
      </p:sp>
      <p:sp>
        <p:nvSpPr>
          <p:cNvPr id="6148" name="Text Box 55"/>
          <p:cNvSpPr txBox="1">
            <a:spLocks noChangeArrowheads="1"/>
          </p:cNvSpPr>
          <p:nvPr/>
        </p:nvSpPr>
        <p:spPr bwMode="auto">
          <a:xfrm>
            <a:off x="3014663" y="0"/>
            <a:ext cx="5581650" cy="457200"/>
          </a:xfrm>
          <a:prstGeom prst="rect">
            <a:avLst/>
          </a:prstGeom>
          <a:noFill/>
          <a:ln w="9525" algn="ctr">
            <a:noFill/>
            <a:miter lim="800000"/>
            <a:headEnd/>
            <a:tailEnd/>
          </a:ln>
        </p:spPr>
        <p:txBody>
          <a:bodyPr lIns="91429" tIns="45715" rIns="91429" bIns="45715">
            <a:spAutoFit/>
          </a:bodyPr>
          <a:lstStyle/>
          <a:p>
            <a:pPr algn="l">
              <a:spcBef>
                <a:spcPct val="50000"/>
              </a:spcBef>
            </a:pPr>
            <a:r>
              <a:rPr lang="ja-JP" altLang="en-US" sz="2400" b="1">
                <a:ea typeface="HG丸ｺﾞｼｯｸM-PRO" pitchFamily="50" charset="-128"/>
              </a:rPr>
              <a:t>短時間正社員制度の導入・定着支援</a:t>
            </a:r>
          </a:p>
        </p:txBody>
      </p:sp>
      <p:sp>
        <p:nvSpPr>
          <p:cNvPr id="2053" name="AutoShape 2"/>
          <p:cNvSpPr>
            <a:spLocks noChangeArrowheads="1"/>
          </p:cNvSpPr>
          <p:nvPr/>
        </p:nvSpPr>
        <p:spPr bwMode="auto">
          <a:xfrm>
            <a:off x="401638" y="4292600"/>
            <a:ext cx="4667250" cy="2449513"/>
          </a:xfrm>
          <a:prstGeom prst="foldedCorner">
            <a:avLst>
              <a:gd name="adj" fmla="val 6356"/>
            </a:avLst>
          </a:prstGeom>
          <a:ln>
            <a:solidFill>
              <a:srgbClr val="92D050"/>
            </a:solidFill>
            <a:headEnd/>
            <a:tailEnd/>
          </a:ln>
        </p:spPr>
        <p:style>
          <a:lnRef idx="2">
            <a:schemeClr val="accent1"/>
          </a:lnRef>
          <a:fillRef idx="1">
            <a:schemeClr val="lt1"/>
          </a:fillRef>
          <a:effectRef idx="0">
            <a:schemeClr val="accent1"/>
          </a:effectRef>
          <a:fontRef idx="minor">
            <a:schemeClr val="dk1"/>
          </a:fontRef>
        </p:style>
        <p:txBody>
          <a:bodyPr lIns="91352" tIns="45674" rIns="91352" bIns="45674"/>
          <a:lstStyle/>
          <a:p>
            <a:pPr marL="342900" indent="-342900" algn="l">
              <a:defRPr/>
            </a:pPr>
            <a:endParaRPr lang="en-US" altLang="ja-JP" b="1" dirty="0"/>
          </a:p>
          <a:p>
            <a:pPr marL="342900" indent="-342900" algn="l">
              <a:defRPr/>
            </a:pPr>
            <a:r>
              <a:rPr lang="en-US" altLang="ja-JP" b="1" dirty="0"/>
              <a:t>○</a:t>
            </a:r>
            <a:r>
              <a:rPr lang="ja-JP" altLang="en-US" b="1" dirty="0"/>
              <a:t>　就業意識の多様化がみられる中、フルタイム勤務一辺倒の働き方ではなく、</a:t>
            </a:r>
            <a:r>
              <a:rPr lang="ja-JP" altLang="en-US" b="1" u="sng" dirty="0"/>
              <a:t>ライフスタイルやライフステージに応じた多様な働き方を実現</a:t>
            </a:r>
            <a:endParaRPr lang="en-US" altLang="ja-JP" b="1" u="sng" dirty="0"/>
          </a:p>
          <a:p>
            <a:pPr marL="342900" indent="-342900" algn="l">
              <a:defRPr/>
            </a:pPr>
            <a:r>
              <a:rPr lang="ja-JP" altLang="en-US" b="1" dirty="0"/>
              <a:t>○　育児や介護をはじめ様々な事由によって</a:t>
            </a:r>
            <a:r>
              <a:rPr lang="ja-JP" altLang="en-US" b="1" u="sng" dirty="0"/>
              <a:t>就業時間に制約がある人たちに就業の継続と就業の機会を与えることができる</a:t>
            </a:r>
            <a:r>
              <a:rPr lang="ja-JP" altLang="en-US" b="1" dirty="0"/>
              <a:t>。</a:t>
            </a:r>
            <a:endParaRPr lang="en-US" altLang="ja-JP" b="1" dirty="0"/>
          </a:p>
          <a:p>
            <a:pPr marL="342900" indent="-342900" algn="l">
              <a:defRPr/>
            </a:pPr>
            <a:r>
              <a:rPr lang="ja-JP" altLang="en-US" b="1" dirty="0"/>
              <a:t>○　社員が定着しない、人材不足などで困っているという企業の課題解決の一方策</a:t>
            </a:r>
            <a:endParaRPr lang="en-US" altLang="ja-JP" b="1" dirty="0"/>
          </a:p>
          <a:p>
            <a:pPr marL="342900" indent="-342900" algn="l">
              <a:defRPr/>
            </a:pPr>
            <a:r>
              <a:rPr lang="ja-JP" altLang="en-US" b="1" dirty="0"/>
              <a:t>○　</a:t>
            </a:r>
            <a:r>
              <a:rPr lang="ja-JP" altLang="en-US" b="1" u="sng" dirty="0"/>
              <a:t>優秀な人材の確保・有効活用を図る上で、大きな効果</a:t>
            </a:r>
            <a:r>
              <a:rPr lang="ja-JP" altLang="en-US" b="1" dirty="0"/>
              <a:t>が期待</a:t>
            </a:r>
            <a:endParaRPr lang="ja-JP" altLang="en-US" sz="1100" b="1" dirty="0"/>
          </a:p>
        </p:txBody>
      </p:sp>
      <p:sp>
        <p:nvSpPr>
          <p:cNvPr id="6150" name="AutoShape 3"/>
          <p:cNvSpPr>
            <a:spLocks noChangeArrowheads="1"/>
          </p:cNvSpPr>
          <p:nvPr/>
        </p:nvSpPr>
        <p:spPr bwMode="auto">
          <a:xfrm>
            <a:off x="363538" y="4148138"/>
            <a:ext cx="2484437" cy="360362"/>
          </a:xfrm>
          <a:prstGeom prst="roundRect">
            <a:avLst>
              <a:gd name="adj" fmla="val 16667"/>
            </a:avLst>
          </a:prstGeom>
          <a:solidFill>
            <a:schemeClr val="bg1"/>
          </a:solidFill>
          <a:ln w="31750">
            <a:solidFill>
              <a:srgbClr val="CC99FF"/>
            </a:solidFill>
            <a:round/>
            <a:headEnd/>
            <a:tailEnd/>
          </a:ln>
        </p:spPr>
        <p:txBody>
          <a:bodyPr wrap="none" lIns="91352" tIns="45674" rIns="91352" bIns="45674" anchor="ctr"/>
          <a:lstStyle/>
          <a:p>
            <a:r>
              <a:rPr lang="ja-JP" altLang="en-US" sz="1600" b="1"/>
              <a:t>注目されている理由</a:t>
            </a:r>
          </a:p>
        </p:txBody>
      </p:sp>
      <p:sp>
        <p:nvSpPr>
          <p:cNvPr id="20" name="AutoShape 2"/>
          <p:cNvSpPr>
            <a:spLocks noChangeArrowheads="1"/>
          </p:cNvSpPr>
          <p:nvPr/>
        </p:nvSpPr>
        <p:spPr bwMode="auto">
          <a:xfrm>
            <a:off x="5408613" y="4292600"/>
            <a:ext cx="4668837" cy="2449513"/>
          </a:xfrm>
          <a:prstGeom prst="foldedCorner">
            <a:avLst>
              <a:gd name="adj" fmla="val 6356"/>
            </a:avLst>
          </a:prstGeom>
          <a:ln>
            <a:solidFill>
              <a:srgbClr val="92D050"/>
            </a:solidFill>
            <a:headEnd/>
            <a:tailEnd/>
          </a:ln>
        </p:spPr>
        <p:style>
          <a:lnRef idx="2">
            <a:schemeClr val="accent1"/>
          </a:lnRef>
          <a:fillRef idx="1">
            <a:schemeClr val="lt1"/>
          </a:fillRef>
          <a:effectRef idx="0">
            <a:schemeClr val="accent1"/>
          </a:effectRef>
          <a:fontRef idx="minor">
            <a:schemeClr val="dk1"/>
          </a:fontRef>
        </p:style>
        <p:txBody>
          <a:bodyPr lIns="91352" tIns="45674" rIns="91352" bIns="45674"/>
          <a:lstStyle/>
          <a:p>
            <a:pPr marL="342900" indent="-342900" algn="l">
              <a:defRPr/>
            </a:pPr>
            <a:endParaRPr lang="en-US" altLang="ja-JP" b="1" dirty="0"/>
          </a:p>
          <a:p>
            <a:pPr algn="l">
              <a:defRPr/>
            </a:pPr>
            <a:r>
              <a:rPr lang="ja-JP" altLang="en-US" b="1" dirty="0"/>
              <a:t>　短時間正社員制度の導入・定着に取り組む事業主に対し、次の支援を実施している。</a:t>
            </a:r>
            <a:endParaRPr lang="en-US" altLang="ja-JP" b="1" dirty="0"/>
          </a:p>
          <a:p>
            <a:pPr algn="l">
              <a:defRPr/>
            </a:pPr>
            <a:endParaRPr lang="en-US" altLang="ja-JP" b="1" dirty="0"/>
          </a:p>
          <a:p>
            <a:pPr algn="l">
              <a:defRPr/>
            </a:pPr>
            <a:r>
              <a:rPr lang="ja-JP" altLang="en-US" b="1" dirty="0"/>
              <a:t>○　均衡待遇・正社員化推進奨励金の支給</a:t>
            </a:r>
            <a:endParaRPr lang="en-US" altLang="ja-JP" b="1" dirty="0"/>
          </a:p>
          <a:p>
            <a:pPr marL="180000" indent="-457200" algn="l">
              <a:defRPr/>
            </a:pPr>
            <a:endParaRPr lang="en-US" altLang="ja-JP" b="1" dirty="0"/>
          </a:p>
          <a:p>
            <a:pPr marL="180000" indent="-457200" algn="l">
              <a:defRPr/>
            </a:pPr>
            <a:r>
              <a:rPr lang="ja-JP" altLang="en-US" b="1" dirty="0"/>
              <a:t>○　「短時間正社員制度導入支援ナビ」による情報提供　→</a:t>
            </a:r>
            <a:r>
              <a:rPr lang="en-US" altLang="ja-JP" b="1" u="sng" dirty="0">
                <a:solidFill>
                  <a:srgbClr val="0070C0"/>
                </a:solidFill>
              </a:rPr>
              <a:t>http://tanjikan.mhlw.go.jp/</a:t>
            </a:r>
          </a:p>
          <a:p>
            <a:pPr marL="180000" indent="-457200" algn="l">
              <a:defRPr/>
            </a:pPr>
            <a:endParaRPr lang="en-US" altLang="ja-JP" b="1" dirty="0"/>
          </a:p>
          <a:p>
            <a:pPr marL="180000" indent="-457200" algn="l">
              <a:defRPr/>
            </a:pPr>
            <a:r>
              <a:rPr lang="ja-JP" altLang="en-US" b="1" dirty="0"/>
              <a:t>○　短時間正社員制度導入マニュアルの配布</a:t>
            </a:r>
            <a:endParaRPr lang="ja-JP" altLang="en-US" sz="1100" b="1" dirty="0"/>
          </a:p>
        </p:txBody>
      </p:sp>
      <p:sp>
        <p:nvSpPr>
          <p:cNvPr id="6152" name="AutoShape 3"/>
          <p:cNvSpPr>
            <a:spLocks noChangeArrowheads="1"/>
          </p:cNvSpPr>
          <p:nvPr/>
        </p:nvSpPr>
        <p:spPr bwMode="auto">
          <a:xfrm>
            <a:off x="5372100" y="4148138"/>
            <a:ext cx="2259013" cy="360362"/>
          </a:xfrm>
          <a:prstGeom prst="roundRect">
            <a:avLst>
              <a:gd name="adj" fmla="val 16667"/>
            </a:avLst>
          </a:prstGeom>
          <a:solidFill>
            <a:schemeClr val="bg1"/>
          </a:solidFill>
          <a:ln w="31750">
            <a:solidFill>
              <a:srgbClr val="CC99FF"/>
            </a:solidFill>
            <a:round/>
            <a:headEnd/>
            <a:tailEnd/>
          </a:ln>
        </p:spPr>
        <p:txBody>
          <a:bodyPr wrap="none" lIns="91352" tIns="45674" rIns="91352" bIns="45674" anchor="ctr"/>
          <a:lstStyle/>
          <a:p>
            <a:r>
              <a:rPr lang="ja-JP" altLang="en-US" sz="1600" b="1"/>
              <a:t>導入・定着支援策</a:t>
            </a:r>
          </a:p>
        </p:txBody>
      </p:sp>
      <p:sp>
        <p:nvSpPr>
          <p:cNvPr id="30" name="スライド番号プレースホルダ 29"/>
          <p:cNvSpPr txBox="1">
            <a:spLocks noGrp="1"/>
          </p:cNvSpPr>
          <p:nvPr/>
        </p:nvSpPr>
        <p:spPr bwMode="auto">
          <a:xfrm>
            <a:off x="7875588" y="6264275"/>
            <a:ext cx="2435225" cy="476250"/>
          </a:xfrm>
          <a:prstGeom prst="rect">
            <a:avLst/>
          </a:prstGeom>
          <a:noFill/>
          <a:ln>
            <a:miter lim="800000"/>
            <a:headEnd/>
            <a:tailEnd/>
          </a:ln>
        </p:spPr>
        <p:txBody>
          <a:bodyPr lIns="91433" tIns="45716" rIns="91433" bIns="45716"/>
          <a:lstStyle/>
          <a:p>
            <a:pPr algn="r">
              <a:defRPr/>
            </a:pPr>
            <a:fld id="{95F04579-7BF1-45B8-AD0C-053805AAF697}" type="slidenum">
              <a:rPr lang="en-US" altLang="ja-JP">
                <a:ea typeface="+mn-ea"/>
              </a:rPr>
              <a:pPr algn="r">
                <a:defRPr/>
              </a:pPr>
              <a:t>11</a:t>
            </a:fld>
            <a:endParaRPr lang="en-US" altLang="ja-JP">
              <a:ea typeface="+mn-ea"/>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204788" y="404813"/>
            <a:ext cx="10031412"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defRPr/>
            </a:pPr>
            <a:r>
              <a:rPr lang="ja-JP" altLang="en-US" sz="1500" b="1" dirty="0">
                <a:solidFill>
                  <a:srgbClr val="000000"/>
                </a:solidFill>
              </a:rPr>
              <a:t>　</a:t>
            </a:r>
            <a:r>
              <a:rPr lang="ja-JP" altLang="en-US" b="1" dirty="0">
                <a:solidFill>
                  <a:srgbClr val="000000"/>
                </a:solidFill>
                <a:latin typeface="HG丸ｺﾞｼｯｸM-PRO" pitchFamily="50" charset="-128"/>
                <a:ea typeface="HG丸ｺﾞｼｯｸM-PRO" pitchFamily="50" charset="-128"/>
              </a:rPr>
              <a:t>パートタイム労働者、有期契約労働者を雇用する事業主が、正社員との均衡のとれた待遇の確保、正社員への転換の推進のため、労働協約又は就業規則により、正社員と共通の処遇制度や正社員への転換制度等を導入した場合に奨励金を支給します。</a:t>
            </a:r>
            <a:r>
              <a:rPr lang="ja-JP" altLang="en-US" sz="1050" b="1" dirty="0">
                <a:solidFill>
                  <a:srgbClr val="0000FF"/>
                </a:solidFill>
                <a:latin typeface="HG丸ｺﾞｼｯｸM-PRO" pitchFamily="50" charset="-128"/>
                <a:ea typeface="HG丸ｺﾞｼｯｸM-PRO" pitchFamily="50" charset="-128"/>
              </a:rPr>
              <a:t>（支給対象期間：制度導入から２年間＜短時間正社員制度のみ５年間＞）</a:t>
            </a:r>
            <a:endParaRPr lang="en-US" altLang="ja-JP" sz="1050" b="1" dirty="0">
              <a:solidFill>
                <a:srgbClr val="0000FF"/>
              </a:solidFill>
              <a:latin typeface="HG丸ｺﾞｼｯｸM-PRO" pitchFamily="50" charset="-128"/>
              <a:ea typeface="HG丸ｺﾞｼｯｸM-PRO" pitchFamily="50" charset="-128"/>
            </a:endParaRPr>
          </a:p>
        </p:txBody>
      </p:sp>
      <p:sp>
        <p:nvSpPr>
          <p:cNvPr id="16" name="正方形/長方形 15"/>
          <p:cNvSpPr/>
          <p:nvPr/>
        </p:nvSpPr>
        <p:spPr>
          <a:xfrm>
            <a:off x="204788" y="14288"/>
            <a:ext cx="10031412" cy="390525"/>
          </a:xfrm>
          <a:prstGeom prst="rect">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400" b="1">
                <a:solidFill>
                  <a:schemeClr val="tx1"/>
                </a:solidFill>
                <a:latin typeface="HG丸ｺﾞｼｯｸM-PRO" pitchFamily="50" charset="-128"/>
                <a:ea typeface="HG丸ｺﾞｼｯｸM-PRO" pitchFamily="50" charset="-128"/>
              </a:rPr>
              <a:t>均衡待遇・正社員化推進奨励金の概要</a:t>
            </a:r>
          </a:p>
        </p:txBody>
      </p:sp>
      <p:sp>
        <p:nvSpPr>
          <p:cNvPr id="9" name="正方形/長方形 8"/>
          <p:cNvSpPr/>
          <p:nvPr/>
        </p:nvSpPr>
        <p:spPr>
          <a:xfrm>
            <a:off x="204788" y="1196975"/>
            <a:ext cx="4851400" cy="3384550"/>
          </a:xfrm>
          <a:prstGeom prst="rect">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600" b="1"/>
          </a:p>
        </p:txBody>
      </p:sp>
      <p:sp>
        <p:nvSpPr>
          <p:cNvPr id="10" name="正方形/長方形 9"/>
          <p:cNvSpPr/>
          <p:nvPr/>
        </p:nvSpPr>
        <p:spPr>
          <a:xfrm>
            <a:off x="204788" y="4724400"/>
            <a:ext cx="4851400" cy="2017713"/>
          </a:xfrm>
          <a:prstGeom prst="rect">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300" b="1" dirty="0">
                <a:solidFill>
                  <a:schemeClr val="tx1"/>
                </a:solidFill>
              </a:rPr>
              <a:t>　</a:t>
            </a:r>
            <a:endParaRPr lang="en-US" altLang="ja-JP" sz="1300" b="1" dirty="0">
              <a:solidFill>
                <a:schemeClr val="tx1"/>
              </a:solidFill>
            </a:endParaRPr>
          </a:p>
          <a:p>
            <a:pPr algn="l">
              <a:defRPr/>
            </a:pPr>
            <a:r>
              <a:rPr lang="ja-JP" altLang="en-US" sz="1300" b="1" dirty="0">
                <a:solidFill>
                  <a:schemeClr val="tx1"/>
                </a:solidFill>
                <a:latin typeface="HG丸ｺﾞｼｯｸM-PRO" pitchFamily="50" charset="-128"/>
                <a:ea typeface="HG丸ｺﾞｼｯｸM-PRO" pitchFamily="50" charset="-128"/>
              </a:rPr>
              <a:t>   </a:t>
            </a:r>
            <a:endParaRPr lang="en-US" altLang="ja-JP" sz="1300" b="1" dirty="0">
              <a:solidFill>
                <a:schemeClr val="tx1"/>
              </a:solidFill>
              <a:latin typeface="HG丸ｺﾞｼｯｸM-PRO" pitchFamily="50" charset="-128"/>
              <a:ea typeface="HG丸ｺﾞｼｯｸM-PRO" pitchFamily="50" charset="-128"/>
            </a:endParaRPr>
          </a:p>
          <a:p>
            <a:pPr algn="l">
              <a:defRPr/>
            </a:pPr>
            <a:r>
              <a:rPr lang="ja-JP" altLang="en-US" sz="1300" b="1" dirty="0">
                <a:solidFill>
                  <a:schemeClr val="tx1"/>
                </a:solidFill>
                <a:latin typeface="HG丸ｺﾞｼｯｸM-PRO" pitchFamily="50" charset="-128"/>
                <a:ea typeface="HG丸ｺﾞｼｯｸM-PRO" pitchFamily="50" charset="-128"/>
              </a:rPr>
              <a:t>　</a:t>
            </a:r>
            <a:r>
              <a:rPr lang="ja-JP" altLang="en-US" sz="1100" b="1" dirty="0">
                <a:solidFill>
                  <a:schemeClr val="tx1"/>
                </a:solidFill>
                <a:latin typeface="ＭＳ ゴシック" pitchFamily="49" charset="-128"/>
                <a:ea typeface="ＭＳ ゴシック" pitchFamily="49" charset="-128"/>
              </a:rPr>
              <a:t>正社員と共通の処遇制度（</a:t>
            </a:r>
            <a:r>
              <a:rPr lang="en-US" altLang="ja-JP" sz="1100" b="1" dirty="0">
                <a:solidFill>
                  <a:schemeClr val="tx1"/>
                </a:solidFill>
                <a:latin typeface="ＭＳ ゴシック" pitchFamily="49" charset="-128"/>
                <a:ea typeface="ＭＳ ゴシック" pitchFamily="49" charset="-128"/>
              </a:rPr>
              <a:t>※</a:t>
            </a:r>
            <a:r>
              <a:rPr lang="ja-JP" altLang="en-US" sz="1100" b="1" dirty="0">
                <a:solidFill>
                  <a:schemeClr val="tx1"/>
                </a:solidFill>
                <a:latin typeface="ＭＳ ゴシック" pitchFamily="49" charset="-128"/>
                <a:ea typeface="ＭＳ ゴシック" pitchFamily="49" charset="-128"/>
              </a:rPr>
              <a:t>）を導入し、実際に対象労働者に適用した事業主に支給。</a:t>
            </a:r>
            <a:endParaRPr lang="en-US" altLang="ja-JP" sz="1300" b="1" dirty="0">
              <a:solidFill>
                <a:schemeClr val="tx1"/>
              </a:solidFill>
              <a:latin typeface="ＭＳ ゴシック" pitchFamily="49" charset="-128"/>
              <a:ea typeface="ＭＳ ゴシック" pitchFamily="49" charset="-128"/>
            </a:endParaRPr>
          </a:p>
          <a:p>
            <a:pPr algn="l">
              <a:defRPr/>
            </a:pPr>
            <a:r>
              <a:rPr lang="ja-JP" altLang="en-US" sz="1600" b="1" dirty="0">
                <a:solidFill>
                  <a:schemeClr val="tx1"/>
                </a:solidFill>
                <a:latin typeface="ＭＳ ゴシック" pitchFamily="49" charset="-128"/>
                <a:ea typeface="ＭＳ ゴシック" pitchFamily="49" charset="-128"/>
              </a:rPr>
              <a:t>　</a:t>
            </a:r>
            <a:r>
              <a:rPr lang="ja-JP" altLang="en-US" sz="1200" b="1" dirty="0">
                <a:solidFill>
                  <a:schemeClr val="tx1"/>
                </a:solidFill>
                <a:latin typeface="ＭＳ ゴシック" pitchFamily="49" charset="-128"/>
                <a:ea typeface="ＭＳ ゴシック" pitchFamily="49" charset="-128"/>
              </a:rPr>
              <a:t>１事業主につき</a:t>
            </a:r>
            <a:r>
              <a:rPr lang="ja-JP" altLang="en-US" sz="1600" b="1" dirty="0">
                <a:solidFill>
                  <a:schemeClr val="tx1"/>
                </a:solidFill>
                <a:latin typeface="ＭＳ ゴシック" pitchFamily="49" charset="-128"/>
                <a:ea typeface="ＭＳ ゴシック" pitchFamily="49" charset="-128"/>
              </a:rPr>
              <a:t>　</a:t>
            </a:r>
            <a:r>
              <a:rPr lang="ja-JP" altLang="en-US" sz="1600" b="1" dirty="0">
                <a:solidFill>
                  <a:srgbClr val="FF0000"/>
                </a:solidFill>
                <a:latin typeface="ＭＳ ゴシック" pitchFamily="49" charset="-128"/>
                <a:ea typeface="ＭＳ ゴシック" pitchFamily="49" charset="-128"/>
              </a:rPr>
              <a:t>６０万円</a:t>
            </a:r>
            <a:r>
              <a:rPr lang="ja-JP" altLang="en-US" sz="1100" b="1" dirty="0">
                <a:solidFill>
                  <a:schemeClr val="tx1"/>
                </a:solidFill>
                <a:latin typeface="ＭＳ ゴシック" pitchFamily="49" charset="-128"/>
                <a:ea typeface="ＭＳ ゴシック" pitchFamily="49" charset="-128"/>
              </a:rPr>
              <a:t>（大企業</a:t>
            </a:r>
            <a:r>
              <a:rPr lang="en-US" altLang="ja-JP" sz="1100" b="1" dirty="0">
                <a:solidFill>
                  <a:schemeClr val="tx1"/>
                </a:solidFill>
                <a:latin typeface="ＭＳ ゴシック" pitchFamily="49" charset="-128"/>
                <a:ea typeface="ＭＳ ゴシック" pitchFamily="49" charset="-128"/>
              </a:rPr>
              <a:t>:50</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chemeClr val="tx1"/>
              </a:solidFill>
              <a:latin typeface="ＭＳ ゴシック" pitchFamily="49" charset="-128"/>
              <a:ea typeface="ＭＳ ゴシック" pitchFamily="49" charset="-128"/>
            </a:endParaRPr>
          </a:p>
          <a:p>
            <a:pPr algn="l">
              <a:defRPr/>
            </a:pPr>
            <a:endParaRPr lang="en-US" altLang="ja-JP" sz="1100" b="1" dirty="0">
              <a:solidFill>
                <a:schemeClr val="tx1"/>
              </a:solidFill>
              <a:latin typeface="HG丸ｺﾞｼｯｸM-PRO" pitchFamily="50" charset="-128"/>
              <a:ea typeface="HG丸ｺﾞｼｯｸM-PRO" pitchFamily="50" charset="-128"/>
            </a:endParaRPr>
          </a:p>
          <a:p>
            <a:pPr algn="l">
              <a:defRPr/>
            </a:pPr>
            <a:endParaRPr lang="en-US" altLang="ja-JP" sz="1100" b="1" dirty="0">
              <a:solidFill>
                <a:schemeClr val="tx1"/>
              </a:solidFill>
              <a:latin typeface="HG丸ｺﾞｼｯｸM-PRO" pitchFamily="50" charset="-128"/>
              <a:ea typeface="HG丸ｺﾞｼｯｸM-PRO" pitchFamily="50" charset="-128"/>
            </a:endParaRPr>
          </a:p>
          <a:p>
            <a:pPr algn="l">
              <a:defRPr/>
            </a:pPr>
            <a:r>
              <a:rPr lang="ja-JP" altLang="en-US" sz="1000" b="1" dirty="0">
                <a:solidFill>
                  <a:schemeClr val="tx1"/>
                </a:solidFill>
                <a:latin typeface="ＭＳ ゴシック" pitchFamily="49" charset="-128"/>
                <a:ea typeface="ＭＳ ゴシック" pitchFamily="49" charset="-128"/>
              </a:rPr>
              <a:t>（</a:t>
            </a:r>
            <a:r>
              <a:rPr lang="en-US" altLang="ja-JP" sz="1000" b="1" dirty="0">
                <a:solidFill>
                  <a:schemeClr val="tx1"/>
                </a:solidFill>
                <a:latin typeface="ＭＳ ゴシック" pitchFamily="49" charset="-128"/>
                <a:ea typeface="ＭＳ ゴシック" pitchFamily="49" charset="-128"/>
              </a:rPr>
              <a:t>※</a:t>
            </a:r>
            <a:r>
              <a:rPr lang="ja-JP" altLang="en-US" sz="1000" b="1" dirty="0">
                <a:solidFill>
                  <a:schemeClr val="tx1"/>
                </a:solidFill>
                <a:latin typeface="ＭＳ ゴシック" pitchFamily="49" charset="-128"/>
                <a:ea typeface="ＭＳ ゴシック" pitchFamily="49" charset="-128"/>
              </a:rPr>
              <a:t>）正社員と共通の制度で、職務又は職能に応じた３区分以上の評</a:t>
            </a:r>
            <a:endParaRPr lang="en-US" altLang="ja-JP" sz="1000" b="1" dirty="0">
              <a:solidFill>
                <a:schemeClr val="tx1"/>
              </a:solidFill>
              <a:latin typeface="ＭＳ ゴシック" pitchFamily="49" charset="-128"/>
              <a:ea typeface="ＭＳ ゴシック" pitchFamily="49" charset="-128"/>
            </a:endParaRPr>
          </a:p>
          <a:p>
            <a:pPr algn="l">
              <a:defRPr/>
            </a:pPr>
            <a:r>
              <a:rPr lang="ja-JP" altLang="en-US" sz="1000" b="1" dirty="0">
                <a:solidFill>
                  <a:schemeClr val="tx1"/>
                </a:solidFill>
                <a:latin typeface="ＭＳ ゴシック" pitchFamily="49" charset="-128"/>
                <a:ea typeface="ＭＳ ゴシック" pitchFamily="49" charset="-128"/>
              </a:rPr>
              <a:t>　　価・資格制度を設け、その格付け区分に応じた基本給、賞与等の賃</a:t>
            </a:r>
            <a:endParaRPr lang="en-US" altLang="ja-JP" sz="1000" b="1" dirty="0">
              <a:solidFill>
                <a:schemeClr val="tx1"/>
              </a:solidFill>
              <a:latin typeface="ＭＳ ゴシック" pitchFamily="49" charset="-128"/>
              <a:ea typeface="ＭＳ ゴシック" pitchFamily="49" charset="-128"/>
            </a:endParaRPr>
          </a:p>
          <a:p>
            <a:pPr algn="l">
              <a:defRPr/>
            </a:pPr>
            <a:r>
              <a:rPr lang="ja-JP" altLang="en-US" sz="1000" b="1" dirty="0">
                <a:solidFill>
                  <a:schemeClr val="tx1"/>
                </a:solidFill>
                <a:latin typeface="ＭＳ ゴシック" pitchFamily="49" charset="-128"/>
                <a:ea typeface="ＭＳ ゴシック" pitchFamily="49" charset="-128"/>
              </a:rPr>
              <a:t>　　金等の待遇が定められていることが必要です。</a:t>
            </a:r>
            <a:endParaRPr lang="en-US" altLang="ja-JP" sz="1000" b="1" dirty="0">
              <a:solidFill>
                <a:schemeClr val="tx1"/>
              </a:solidFill>
              <a:latin typeface="ＭＳ ゴシック" pitchFamily="49" charset="-128"/>
              <a:ea typeface="ＭＳ ゴシック" pitchFamily="49" charset="-128"/>
            </a:endParaRPr>
          </a:p>
          <a:p>
            <a:pPr algn="l">
              <a:defRPr/>
            </a:pPr>
            <a:r>
              <a:rPr lang="ja-JP" altLang="en-US" sz="1000" b="1" dirty="0">
                <a:solidFill>
                  <a:schemeClr val="tx1"/>
                </a:solidFill>
                <a:latin typeface="ＭＳ ゴシック" pitchFamily="49" charset="-128"/>
                <a:ea typeface="ＭＳ ゴシック" pitchFamily="49" charset="-128"/>
              </a:rPr>
              <a:t>　　</a:t>
            </a:r>
            <a:r>
              <a:rPr lang="ja-JP" altLang="en-US" b="1" dirty="0">
                <a:solidFill>
                  <a:schemeClr val="tx1"/>
                </a:solidFill>
                <a:latin typeface="ＭＳ ゴシック" pitchFamily="49" charset="-128"/>
                <a:ea typeface="ＭＳ ゴシック" pitchFamily="49" charset="-128"/>
              </a:rPr>
              <a:t>　　</a:t>
            </a:r>
            <a:r>
              <a:rPr lang="ja-JP" altLang="en-US" b="1" dirty="0">
                <a:solidFill>
                  <a:schemeClr val="tx1"/>
                </a:solidFill>
                <a:latin typeface="HG丸ｺﾞｼｯｸM-PRO" pitchFamily="50" charset="-128"/>
                <a:ea typeface="HG丸ｺﾞｼｯｸM-PRO" pitchFamily="50" charset="-128"/>
              </a:rPr>
              <a:t>　　　　　　</a:t>
            </a:r>
            <a:endParaRPr lang="ja-JP" altLang="en-US" sz="1300" b="1" dirty="0">
              <a:solidFill>
                <a:schemeClr val="tx1"/>
              </a:solidFill>
            </a:endParaRPr>
          </a:p>
        </p:txBody>
      </p:sp>
      <p:sp>
        <p:nvSpPr>
          <p:cNvPr id="11" name="正方形/長方形 10"/>
          <p:cNvSpPr/>
          <p:nvPr/>
        </p:nvSpPr>
        <p:spPr>
          <a:xfrm>
            <a:off x="5221288" y="1196975"/>
            <a:ext cx="5014912" cy="1295400"/>
          </a:xfrm>
          <a:prstGeom prst="rect">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altLang="ja-JP" sz="1300" b="1" dirty="0">
              <a:solidFill>
                <a:schemeClr val="tx1"/>
              </a:solidFill>
            </a:endParaRPr>
          </a:p>
          <a:p>
            <a:pPr algn="l">
              <a:defRPr/>
            </a:pPr>
            <a:r>
              <a:rPr lang="ja-JP" altLang="en-US" sz="1300" b="1" dirty="0">
                <a:solidFill>
                  <a:schemeClr val="tx1"/>
                </a:solidFill>
              </a:rPr>
              <a:t>　 </a:t>
            </a:r>
            <a:endParaRPr lang="en-US" altLang="ja-JP" sz="1300" b="1" dirty="0">
              <a:solidFill>
                <a:schemeClr val="tx1"/>
              </a:solidFill>
            </a:endParaRPr>
          </a:p>
          <a:p>
            <a:pPr algn="l">
              <a:defRPr/>
            </a:pPr>
            <a:r>
              <a:rPr lang="en-US" altLang="ja-JP" sz="1300" b="1" dirty="0">
                <a:solidFill>
                  <a:schemeClr val="tx1"/>
                </a:solidFill>
              </a:rPr>
              <a:t>   </a:t>
            </a:r>
          </a:p>
          <a:p>
            <a:pPr algn="l">
              <a:defRPr/>
            </a:pPr>
            <a:r>
              <a:rPr lang="en-US" altLang="ja-JP" sz="1300" b="1" dirty="0">
                <a:solidFill>
                  <a:schemeClr val="tx1"/>
                </a:solidFill>
                <a:latin typeface="ＭＳ ゴシック" pitchFamily="49" charset="-128"/>
                <a:ea typeface="ＭＳ ゴシック" pitchFamily="49" charset="-128"/>
              </a:rPr>
              <a:t>  </a:t>
            </a:r>
            <a:r>
              <a:rPr lang="ja-JP" altLang="en-US" sz="1100" b="1" dirty="0">
                <a:solidFill>
                  <a:schemeClr val="tx1"/>
                </a:solidFill>
                <a:latin typeface="ＭＳ ゴシック" pitchFamily="49" charset="-128"/>
                <a:ea typeface="ＭＳ ゴシック" pitchFamily="49" charset="-128"/>
              </a:rPr>
              <a:t>正社員と共通の教育訓練制度（</a:t>
            </a:r>
            <a:r>
              <a:rPr lang="en-US" altLang="ja-JP" sz="1100" b="1" dirty="0">
                <a:solidFill>
                  <a:schemeClr val="tx1"/>
                </a:solidFill>
                <a:latin typeface="ＭＳ ゴシック" pitchFamily="49" charset="-128"/>
                <a:ea typeface="ＭＳ ゴシック" pitchFamily="49" charset="-128"/>
              </a:rPr>
              <a:t>Off-JT</a:t>
            </a:r>
            <a:r>
              <a:rPr lang="ja-JP" altLang="en-US" sz="1100" b="1" dirty="0">
                <a:solidFill>
                  <a:schemeClr val="tx1"/>
                </a:solidFill>
                <a:latin typeface="ＭＳ ゴシック" pitchFamily="49" charset="-128"/>
                <a:ea typeface="ＭＳ ゴシック" pitchFamily="49" charset="-128"/>
              </a:rPr>
              <a:t>に限る）を導入し、 １人につき６時間以上の教育訓練を延べ１０人以上（大企業は３０人以上）に実施した事業主に支給。</a:t>
            </a:r>
            <a:endParaRPr lang="en-US" altLang="ja-JP" sz="1100" b="1" dirty="0">
              <a:solidFill>
                <a:schemeClr val="tx1"/>
              </a:solidFill>
              <a:latin typeface="ＭＳ ゴシック" pitchFamily="49" charset="-128"/>
              <a:ea typeface="ＭＳ ゴシック" pitchFamily="49" charset="-128"/>
            </a:endParaRPr>
          </a:p>
          <a:p>
            <a:pPr algn="l">
              <a:defRPr/>
            </a:pPr>
            <a:r>
              <a:rPr lang="ja-JP" altLang="en-US" sz="2000" b="1" dirty="0">
                <a:solidFill>
                  <a:schemeClr val="tx1"/>
                </a:solidFill>
                <a:latin typeface="HG丸ｺﾞｼｯｸM-PRO" pitchFamily="50" charset="-128"/>
                <a:ea typeface="HG丸ｺﾞｼｯｸM-PRO" pitchFamily="50" charset="-128"/>
              </a:rPr>
              <a:t> </a:t>
            </a:r>
            <a:r>
              <a:rPr lang="ja-JP" altLang="en-US" sz="1200" b="1" dirty="0">
                <a:solidFill>
                  <a:schemeClr val="tx1"/>
                </a:solidFill>
                <a:latin typeface="ＭＳ ゴシック" pitchFamily="49" charset="-128"/>
                <a:ea typeface="ＭＳ ゴシック" pitchFamily="49" charset="-128"/>
              </a:rPr>
              <a:t>１事業主につき</a:t>
            </a:r>
            <a:r>
              <a:rPr lang="ja-JP" altLang="en-US" sz="1600" b="1" dirty="0">
                <a:solidFill>
                  <a:schemeClr val="tx1"/>
                </a:solidFill>
                <a:latin typeface="ＭＳ ゴシック" pitchFamily="49" charset="-128"/>
                <a:ea typeface="ＭＳ ゴシック" pitchFamily="49" charset="-128"/>
              </a:rPr>
              <a:t>　　</a:t>
            </a:r>
            <a:r>
              <a:rPr lang="ja-JP" altLang="en-US" sz="1600" b="1" dirty="0">
                <a:solidFill>
                  <a:srgbClr val="FF0000"/>
                </a:solidFill>
                <a:latin typeface="ＭＳ ゴシック" pitchFamily="49" charset="-128"/>
                <a:ea typeface="ＭＳ ゴシック" pitchFamily="49" charset="-128"/>
              </a:rPr>
              <a:t>４０万円</a:t>
            </a:r>
            <a:r>
              <a:rPr lang="ja-JP" altLang="en-US" sz="1100" b="1" dirty="0">
                <a:solidFill>
                  <a:schemeClr val="tx1"/>
                </a:solidFill>
                <a:latin typeface="ＭＳ ゴシック" pitchFamily="49" charset="-128"/>
                <a:ea typeface="ＭＳ ゴシック" pitchFamily="49" charset="-128"/>
              </a:rPr>
              <a:t>（大企業</a:t>
            </a:r>
            <a:r>
              <a:rPr lang="en-US" altLang="ja-JP" sz="1100" b="1" dirty="0">
                <a:solidFill>
                  <a:schemeClr val="tx1"/>
                </a:solidFill>
                <a:latin typeface="ＭＳ ゴシック" pitchFamily="49" charset="-128"/>
                <a:ea typeface="ＭＳ ゴシック" pitchFamily="49" charset="-128"/>
              </a:rPr>
              <a:t>:30</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rgbClr val="FF0000"/>
              </a:solidFill>
              <a:latin typeface="ＭＳ ゴシック" pitchFamily="49" charset="-128"/>
              <a:ea typeface="ＭＳ ゴシック" pitchFamily="49" charset="-128"/>
            </a:endParaRPr>
          </a:p>
          <a:p>
            <a:pPr algn="l">
              <a:defRPr/>
            </a:pPr>
            <a:r>
              <a:rPr lang="ja-JP" altLang="en-US" sz="1100" b="1" dirty="0">
                <a:solidFill>
                  <a:schemeClr val="tx1"/>
                </a:solidFill>
                <a:latin typeface="HG丸ｺﾞｼｯｸM-PRO" pitchFamily="50" charset="-128"/>
                <a:ea typeface="HG丸ｺﾞｼｯｸM-PRO" pitchFamily="50" charset="-128"/>
              </a:rPr>
              <a:t>　　　　　　　　　</a:t>
            </a:r>
            <a:endParaRPr lang="en-US" altLang="ja-JP" sz="1100" b="1" dirty="0">
              <a:solidFill>
                <a:schemeClr val="tx1"/>
              </a:solidFill>
              <a:latin typeface="HG丸ｺﾞｼｯｸM-PRO" pitchFamily="50" charset="-128"/>
              <a:ea typeface="HG丸ｺﾞｼｯｸM-PRO" pitchFamily="50" charset="-128"/>
            </a:endParaRPr>
          </a:p>
        </p:txBody>
      </p:sp>
      <p:sp>
        <p:nvSpPr>
          <p:cNvPr id="12" name="正方形/長方形 11"/>
          <p:cNvSpPr/>
          <p:nvPr/>
        </p:nvSpPr>
        <p:spPr>
          <a:xfrm>
            <a:off x="5221288" y="2565400"/>
            <a:ext cx="5014912" cy="2879725"/>
          </a:xfrm>
          <a:prstGeom prst="rect">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600" b="1"/>
          </a:p>
        </p:txBody>
      </p:sp>
      <p:sp>
        <p:nvSpPr>
          <p:cNvPr id="18" name="正方形/長方形 17"/>
          <p:cNvSpPr/>
          <p:nvPr/>
        </p:nvSpPr>
        <p:spPr>
          <a:xfrm>
            <a:off x="5221288" y="5516563"/>
            <a:ext cx="5014912" cy="1225550"/>
          </a:xfrm>
          <a:prstGeom prst="rect">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altLang="ja-JP" sz="1300" b="1" dirty="0">
              <a:solidFill>
                <a:schemeClr val="tx1"/>
              </a:solidFill>
            </a:endParaRPr>
          </a:p>
          <a:p>
            <a:pPr algn="l">
              <a:defRPr/>
            </a:pPr>
            <a:endParaRPr lang="en-US" altLang="ja-JP" sz="1100" b="1" dirty="0">
              <a:solidFill>
                <a:schemeClr val="tx1"/>
              </a:solidFill>
            </a:endParaRPr>
          </a:p>
          <a:p>
            <a:pPr algn="l">
              <a:defRPr/>
            </a:pPr>
            <a:r>
              <a:rPr lang="ja-JP" altLang="en-US" sz="1100" b="1" dirty="0">
                <a:solidFill>
                  <a:schemeClr val="tx1"/>
                </a:solidFill>
              </a:rPr>
              <a:t>　 パートタイム労働者又は有期契約労働者に対する健康診断制度（</a:t>
            </a:r>
            <a:r>
              <a:rPr lang="en-US" altLang="ja-JP" sz="1100" b="1" dirty="0">
                <a:solidFill>
                  <a:schemeClr val="tx1"/>
                </a:solidFill>
              </a:rPr>
              <a:t>※</a:t>
            </a:r>
            <a:r>
              <a:rPr lang="ja-JP" altLang="en-US" sz="1100" b="1" dirty="0">
                <a:solidFill>
                  <a:schemeClr val="tx1"/>
                </a:solidFill>
                <a:latin typeface="ＭＳ ゴシック" pitchFamily="49" charset="-128"/>
                <a:ea typeface="ＭＳ ゴシック" pitchFamily="49" charset="-128"/>
              </a:rPr>
              <a:t>法令上実施義務のあるものを除く</a:t>
            </a:r>
            <a:r>
              <a:rPr lang="ja-JP" altLang="en-US" sz="1100" b="1" dirty="0">
                <a:solidFill>
                  <a:schemeClr val="tx1"/>
                </a:solidFill>
              </a:rPr>
              <a:t>）を導入し、実際に延べ４人以上に実施した事業主に支給。</a:t>
            </a:r>
            <a:endParaRPr lang="en-US" altLang="ja-JP" sz="1100" b="1" dirty="0">
              <a:solidFill>
                <a:schemeClr val="tx1"/>
              </a:solidFill>
              <a:latin typeface="ＭＳ ゴシック" pitchFamily="49" charset="-128"/>
              <a:ea typeface="ＭＳ ゴシック" pitchFamily="49" charset="-128"/>
            </a:endParaRPr>
          </a:p>
          <a:p>
            <a:pPr algn="l">
              <a:defRPr/>
            </a:pPr>
            <a:r>
              <a:rPr lang="ja-JP" altLang="en-US" sz="1200" b="1" dirty="0">
                <a:solidFill>
                  <a:schemeClr val="tx1"/>
                </a:solidFill>
                <a:latin typeface="ＭＳ ゴシック" pitchFamily="49" charset="-128"/>
                <a:ea typeface="ＭＳ ゴシック" pitchFamily="49" charset="-128"/>
              </a:rPr>
              <a:t>１事業主につき　　</a:t>
            </a:r>
            <a:r>
              <a:rPr lang="ja-JP" altLang="en-US" sz="1600" b="1" dirty="0">
                <a:solidFill>
                  <a:srgbClr val="FF0000"/>
                </a:solidFill>
                <a:latin typeface="ＭＳ ゴシック" pitchFamily="49" charset="-128"/>
                <a:ea typeface="ＭＳ ゴシック" pitchFamily="49" charset="-128"/>
              </a:rPr>
              <a:t>４０万円</a:t>
            </a:r>
            <a:r>
              <a:rPr lang="ja-JP" altLang="en-US" sz="1100" b="1" dirty="0">
                <a:solidFill>
                  <a:schemeClr val="tx1"/>
                </a:solidFill>
                <a:latin typeface="ＭＳ ゴシック" pitchFamily="49" charset="-128"/>
                <a:ea typeface="ＭＳ ゴシック" pitchFamily="49" charset="-128"/>
              </a:rPr>
              <a:t>（大企業</a:t>
            </a:r>
            <a:r>
              <a:rPr lang="en-US" altLang="ja-JP" sz="1100" b="1" dirty="0">
                <a:solidFill>
                  <a:schemeClr val="tx1"/>
                </a:solidFill>
                <a:latin typeface="ＭＳ ゴシック" pitchFamily="49" charset="-128"/>
                <a:ea typeface="ＭＳ ゴシック" pitchFamily="49" charset="-128"/>
              </a:rPr>
              <a:t>:30</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chemeClr val="tx1"/>
              </a:solidFill>
              <a:latin typeface="ＭＳ ゴシック" pitchFamily="49" charset="-128"/>
              <a:ea typeface="ＭＳ ゴシック" pitchFamily="49" charset="-128"/>
            </a:endParaRPr>
          </a:p>
        </p:txBody>
      </p:sp>
      <p:sp>
        <p:nvSpPr>
          <p:cNvPr id="23" name="正方形/長方形 22"/>
          <p:cNvSpPr/>
          <p:nvPr/>
        </p:nvSpPr>
        <p:spPr>
          <a:xfrm>
            <a:off x="285750" y="1268413"/>
            <a:ext cx="2139950" cy="288925"/>
          </a:xfrm>
          <a:prstGeom prst="rect">
            <a:avLst/>
          </a:prstGeom>
          <a:solidFill>
            <a:srgbClr val="0000FF"/>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schemeClr val="bg1"/>
                </a:solidFill>
                <a:latin typeface="HGP創英角ｺﾞｼｯｸUB" pitchFamily="50" charset="-128"/>
                <a:ea typeface="HGP創英角ｺﾞｼｯｸUB" pitchFamily="50" charset="-128"/>
              </a:rPr>
              <a:t>①正社員転換制度</a:t>
            </a:r>
          </a:p>
        </p:txBody>
      </p:sp>
      <p:sp>
        <p:nvSpPr>
          <p:cNvPr id="24" name="正方形/長方形 23"/>
          <p:cNvSpPr/>
          <p:nvPr/>
        </p:nvSpPr>
        <p:spPr>
          <a:xfrm>
            <a:off x="285750" y="4797425"/>
            <a:ext cx="2139950" cy="287338"/>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schemeClr val="bg1"/>
                </a:solidFill>
                <a:latin typeface="HGP創英角ｺﾞｼｯｸUB" pitchFamily="50" charset="-128"/>
                <a:ea typeface="HGP創英角ｺﾞｼｯｸUB" pitchFamily="50" charset="-128"/>
              </a:rPr>
              <a:t>②共通処遇制度</a:t>
            </a:r>
          </a:p>
        </p:txBody>
      </p:sp>
      <p:sp>
        <p:nvSpPr>
          <p:cNvPr id="25" name="正方形/長方形 24"/>
          <p:cNvSpPr/>
          <p:nvPr/>
        </p:nvSpPr>
        <p:spPr>
          <a:xfrm>
            <a:off x="5302250" y="1268413"/>
            <a:ext cx="2466975" cy="288925"/>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schemeClr val="bg1"/>
                </a:solidFill>
                <a:latin typeface="HGP創英角ｺﾞｼｯｸUB" pitchFamily="50" charset="-128"/>
                <a:ea typeface="HGP創英角ｺﾞｼｯｸUB" pitchFamily="50" charset="-128"/>
              </a:rPr>
              <a:t>③共通教育訓練制度</a:t>
            </a:r>
          </a:p>
        </p:txBody>
      </p:sp>
      <p:sp>
        <p:nvSpPr>
          <p:cNvPr id="26" name="正方形/長方形 25"/>
          <p:cNvSpPr/>
          <p:nvPr/>
        </p:nvSpPr>
        <p:spPr>
          <a:xfrm>
            <a:off x="5302250" y="2636838"/>
            <a:ext cx="2466975" cy="287337"/>
          </a:xfrm>
          <a:prstGeom prst="rect">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schemeClr val="bg1"/>
                </a:solidFill>
                <a:latin typeface="HGP創英角ｺﾞｼｯｸUB" pitchFamily="50" charset="-128"/>
                <a:ea typeface="HGP創英角ｺﾞｼｯｸUB" pitchFamily="50" charset="-128"/>
              </a:rPr>
              <a:t>④　短時間正社員制度</a:t>
            </a:r>
          </a:p>
        </p:txBody>
      </p:sp>
      <p:sp>
        <p:nvSpPr>
          <p:cNvPr id="27" name="正方形/長方形 26"/>
          <p:cNvSpPr/>
          <p:nvPr/>
        </p:nvSpPr>
        <p:spPr>
          <a:xfrm>
            <a:off x="5302250" y="5589588"/>
            <a:ext cx="2466975" cy="287337"/>
          </a:xfrm>
          <a:prstGeom prst="rect">
            <a:avLst/>
          </a:prstGeom>
          <a:solidFill>
            <a:srgbClr val="0033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schemeClr val="bg1"/>
                </a:solidFill>
                <a:latin typeface="HGP創英角ｺﾞｼｯｸUB" pitchFamily="50" charset="-128"/>
                <a:ea typeface="HGP創英角ｺﾞｼｯｸUB" pitchFamily="50" charset="-128"/>
              </a:rPr>
              <a:t>⑤　健康診断制度</a:t>
            </a:r>
          </a:p>
        </p:txBody>
      </p:sp>
      <p:sp>
        <p:nvSpPr>
          <p:cNvPr id="15" name="正方形/長方形 14"/>
          <p:cNvSpPr/>
          <p:nvPr/>
        </p:nvSpPr>
        <p:spPr>
          <a:xfrm>
            <a:off x="285750" y="1628775"/>
            <a:ext cx="4687888" cy="1295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altLang="ja-JP" sz="1600" b="1" u="sng" dirty="0">
              <a:solidFill>
                <a:schemeClr val="tx1"/>
              </a:solidFill>
              <a:latin typeface="HG丸ｺﾞｼｯｸM-PRO" pitchFamily="50" charset="-128"/>
              <a:ea typeface="HG丸ｺﾞｼｯｸM-PRO" pitchFamily="50" charset="-128"/>
            </a:endParaRPr>
          </a:p>
          <a:p>
            <a:pPr algn="l">
              <a:defRPr/>
            </a:pPr>
            <a:endParaRPr lang="en-US" altLang="ja-JP" sz="1600" b="1" u="sng" dirty="0">
              <a:solidFill>
                <a:schemeClr val="tx1"/>
              </a:solidFill>
              <a:latin typeface="HG丸ｺﾞｼｯｸM-PRO" pitchFamily="50" charset="-128"/>
              <a:ea typeface="HG丸ｺﾞｼｯｸM-PRO" pitchFamily="50" charset="-128"/>
            </a:endParaRPr>
          </a:p>
          <a:p>
            <a:pPr algn="l">
              <a:defRPr/>
            </a:pPr>
            <a:r>
              <a:rPr lang="en-US" altLang="ja-JP" b="1" u="sng" dirty="0">
                <a:solidFill>
                  <a:schemeClr val="tx1"/>
                </a:solidFill>
                <a:latin typeface="ＭＳ ゴシック" pitchFamily="49" charset="-128"/>
                <a:ea typeface="ＭＳ ゴシック" pitchFamily="49" charset="-128"/>
              </a:rPr>
              <a:t>Ⅰ</a:t>
            </a:r>
            <a:r>
              <a:rPr lang="ja-JP" altLang="en-US" b="1" u="sng" dirty="0">
                <a:solidFill>
                  <a:schemeClr val="tx1"/>
                </a:solidFill>
                <a:latin typeface="ＭＳ ゴシック" pitchFamily="49" charset="-128"/>
                <a:ea typeface="ＭＳ ゴシック" pitchFamily="49" charset="-128"/>
              </a:rPr>
              <a:t>　制度導入</a:t>
            </a:r>
            <a:r>
              <a:rPr lang="ja-JP" altLang="en-US" sz="1200" b="1" u="sng" dirty="0">
                <a:solidFill>
                  <a:schemeClr val="tx1"/>
                </a:solidFill>
                <a:latin typeface="ＭＳ ゴシック" pitchFamily="49" charset="-128"/>
                <a:ea typeface="ＭＳ ゴシック" pitchFamily="49" charset="-128"/>
              </a:rPr>
              <a:t>（対象労働者</a:t>
            </a:r>
            <a:r>
              <a:rPr lang="en-US" altLang="ja-JP" sz="1200" b="1" u="sng" dirty="0">
                <a:solidFill>
                  <a:schemeClr val="tx1"/>
                </a:solidFill>
                <a:latin typeface="ＭＳ ゴシック" pitchFamily="49" charset="-128"/>
                <a:ea typeface="ＭＳ ゴシック" pitchFamily="49" charset="-128"/>
              </a:rPr>
              <a:t>1</a:t>
            </a:r>
            <a:r>
              <a:rPr lang="ja-JP" altLang="en-US" sz="1200" b="1" u="sng" dirty="0">
                <a:solidFill>
                  <a:schemeClr val="tx1"/>
                </a:solidFill>
                <a:latin typeface="ＭＳ ゴシック" pitchFamily="49" charset="-128"/>
                <a:ea typeface="ＭＳ ゴシック" pitchFamily="49" charset="-128"/>
              </a:rPr>
              <a:t>人目）</a:t>
            </a:r>
            <a:r>
              <a:rPr lang="ja-JP" altLang="en-US" sz="1200" b="1" dirty="0">
                <a:solidFill>
                  <a:schemeClr val="tx1"/>
                </a:solidFill>
                <a:latin typeface="ＭＳ ゴシック" pitchFamily="49" charset="-128"/>
                <a:ea typeface="ＭＳ ゴシック" pitchFamily="49" charset="-128"/>
              </a:rPr>
              <a:t>　</a:t>
            </a:r>
            <a:endParaRPr lang="en-US" altLang="ja-JP" sz="1200" b="1" dirty="0">
              <a:solidFill>
                <a:schemeClr val="tx1"/>
              </a:solidFill>
              <a:latin typeface="ＭＳ ゴシック" pitchFamily="49" charset="-128"/>
              <a:ea typeface="ＭＳ ゴシック" pitchFamily="49" charset="-128"/>
            </a:endParaRPr>
          </a:p>
          <a:p>
            <a:pPr algn="l">
              <a:defRPr/>
            </a:pPr>
            <a:r>
              <a:rPr lang="ja-JP" altLang="en-US" sz="1200" b="1" dirty="0">
                <a:solidFill>
                  <a:schemeClr val="tx1"/>
                </a:solidFill>
                <a:latin typeface="HG丸ｺﾞｼｯｸM-PRO" pitchFamily="50" charset="-128"/>
                <a:ea typeface="HG丸ｺﾞｼｯｸM-PRO" pitchFamily="50" charset="-128"/>
              </a:rPr>
              <a:t>　</a:t>
            </a:r>
            <a:r>
              <a:rPr lang="ja-JP" altLang="en-US" sz="1100" b="1" dirty="0">
                <a:solidFill>
                  <a:schemeClr val="tx1"/>
                </a:solidFill>
                <a:latin typeface="ＭＳ ゴシック" pitchFamily="49" charset="-128"/>
                <a:ea typeface="ＭＳ ゴシック" pitchFamily="49" charset="-128"/>
              </a:rPr>
              <a:t>正社員へ転換するための試験制度を導入し、実際に１人以上転換させた事業主に支給。</a:t>
            </a:r>
            <a:endParaRPr lang="en-US" altLang="ja-JP" sz="1100" b="1" dirty="0">
              <a:solidFill>
                <a:schemeClr val="tx1"/>
              </a:solidFill>
              <a:latin typeface="ＭＳ ゴシック" pitchFamily="49" charset="-128"/>
              <a:ea typeface="ＭＳ ゴシック" pitchFamily="49" charset="-128"/>
            </a:endParaRPr>
          </a:p>
          <a:p>
            <a:pPr algn="l">
              <a:spcBef>
                <a:spcPts val="200"/>
              </a:spcBef>
              <a:defRPr/>
            </a:pPr>
            <a:r>
              <a:rPr lang="ja-JP" altLang="en-US" sz="1200" b="1" dirty="0">
                <a:solidFill>
                  <a:schemeClr val="tx1"/>
                </a:solidFill>
                <a:latin typeface="ＭＳ ゴシック" pitchFamily="49" charset="-128"/>
                <a:ea typeface="ＭＳ ゴシック" pitchFamily="49" charset="-128"/>
              </a:rPr>
              <a:t>１事業主につき </a:t>
            </a:r>
            <a:r>
              <a:rPr lang="ja-JP" altLang="en-US" b="1" dirty="0">
                <a:solidFill>
                  <a:schemeClr val="tx1"/>
                </a:solidFill>
                <a:latin typeface="ＭＳ ゴシック" pitchFamily="49" charset="-128"/>
                <a:ea typeface="ＭＳ ゴシック" pitchFamily="49" charset="-128"/>
              </a:rPr>
              <a:t>　　</a:t>
            </a:r>
            <a:r>
              <a:rPr lang="ja-JP" altLang="en-US" sz="1600" b="1" dirty="0">
                <a:solidFill>
                  <a:srgbClr val="FF0000"/>
                </a:solidFill>
                <a:latin typeface="ＭＳ ゴシック" pitchFamily="49" charset="-128"/>
                <a:ea typeface="ＭＳ ゴシック" pitchFamily="49" charset="-128"/>
              </a:rPr>
              <a:t>４０万円</a:t>
            </a:r>
            <a:r>
              <a:rPr lang="ja-JP" altLang="en-US" sz="1100" b="1" dirty="0">
                <a:solidFill>
                  <a:schemeClr val="tx1"/>
                </a:solidFill>
                <a:latin typeface="ＭＳ ゴシック" pitchFamily="49" charset="-128"/>
                <a:ea typeface="ＭＳ ゴシック" pitchFamily="49" charset="-128"/>
              </a:rPr>
              <a:t>（大企業</a:t>
            </a:r>
            <a:r>
              <a:rPr lang="en-US" altLang="ja-JP" sz="1100" b="1" dirty="0">
                <a:solidFill>
                  <a:schemeClr val="tx1"/>
                </a:solidFill>
                <a:latin typeface="ＭＳ ゴシック" pitchFamily="49" charset="-128"/>
                <a:ea typeface="ＭＳ ゴシック" pitchFamily="49" charset="-128"/>
              </a:rPr>
              <a:t>: 30</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chemeClr val="tx1"/>
              </a:solidFill>
              <a:latin typeface="ＭＳ ゴシック" pitchFamily="49" charset="-128"/>
              <a:ea typeface="ＭＳ ゴシック" pitchFamily="49" charset="-128"/>
            </a:endParaRPr>
          </a:p>
          <a:p>
            <a:pPr algn="l">
              <a:defRPr/>
            </a:pPr>
            <a:endParaRPr lang="en-US" altLang="ja-JP" sz="1600" b="1" dirty="0">
              <a:solidFill>
                <a:srgbClr val="FF0000"/>
              </a:solidFill>
              <a:latin typeface="HG丸ｺﾞｼｯｸM-PRO" pitchFamily="50" charset="-128"/>
              <a:ea typeface="HG丸ｺﾞｼｯｸM-PRO" pitchFamily="50" charset="-128"/>
            </a:endParaRPr>
          </a:p>
          <a:p>
            <a:pPr algn="l">
              <a:defRPr/>
            </a:pPr>
            <a:r>
              <a:rPr lang="ja-JP" altLang="en-US" sz="1600" b="1" dirty="0">
                <a:solidFill>
                  <a:schemeClr val="tx1"/>
                </a:solidFill>
                <a:latin typeface="HG丸ｺﾞｼｯｸM-PRO" pitchFamily="50" charset="-128"/>
                <a:ea typeface="HG丸ｺﾞｼｯｸM-PRO" pitchFamily="50" charset="-128"/>
              </a:rPr>
              <a:t>　　　　　　　　　</a:t>
            </a:r>
            <a:endParaRPr lang="en-US" altLang="ja-JP" b="1" dirty="0">
              <a:solidFill>
                <a:schemeClr val="tx1"/>
              </a:solidFill>
              <a:latin typeface="HG丸ｺﾞｼｯｸM-PRO" pitchFamily="50" charset="-128"/>
              <a:ea typeface="HG丸ｺﾞｼｯｸM-PRO" pitchFamily="50" charset="-128"/>
            </a:endParaRPr>
          </a:p>
        </p:txBody>
      </p:sp>
      <p:sp>
        <p:nvSpPr>
          <p:cNvPr id="19" name="正方形/長方形 18"/>
          <p:cNvSpPr/>
          <p:nvPr/>
        </p:nvSpPr>
        <p:spPr>
          <a:xfrm>
            <a:off x="285750" y="2997200"/>
            <a:ext cx="4687888" cy="15113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en-US" altLang="ja-JP" b="1" u="sng" dirty="0">
                <a:solidFill>
                  <a:schemeClr val="tx1"/>
                </a:solidFill>
                <a:latin typeface="ＭＳ ゴシック" pitchFamily="49" charset="-128"/>
                <a:ea typeface="ＭＳ ゴシック" pitchFamily="49" charset="-128"/>
              </a:rPr>
              <a:t>Ⅱ</a:t>
            </a:r>
            <a:r>
              <a:rPr lang="ja-JP" altLang="en-US" b="1" u="sng" dirty="0">
                <a:solidFill>
                  <a:schemeClr val="tx1"/>
                </a:solidFill>
                <a:latin typeface="ＭＳ ゴシック" pitchFamily="49" charset="-128"/>
                <a:ea typeface="ＭＳ ゴシック" pitchFamily="49" charset="-128"/>
              </a:rPr>
              <a:t>　転換促進</a:t>
            </a:r>
            <a:r>
              <a:rPr lang="ja-JP" altLang="en-US" sz="1200" b="1" u="sng" dirty="0">
                <a:solidFill>
                  <a:schemeClr val="tx1"/>
                </a:solidFill>
                <a:latin typeface="ＭＳ ゴシック" pitchFamily="49" charset="-128"/>
                <a:ea typeface="ＭＳ ゴシック" pitchFamily="49" charset="-128"/>
              </a:rPr>
              <a:t>（対象労働者</a:t>
            </a:r>
            <a:r>
              <a:rPr lang="en-US" altLang="ja-JP" sz="1200" b="1" u="sng" dirty="0">
                <a:solidFill>
                  <a:schemeClr val="tx1"/>
                </a:solidFill>
                <a:latin typeface="ＭＳ ゴシック" pitchFamily="49" charset="-128"/>
                <a:ea typeface="ＭＳ ゴシック" pitchFamily="49" charset="-128"/>
              </a:rPr>
              <a:t>2</a:t>
            </a:r>
            <a:r>
              <a:rPr lang="ja-JP" altLang="en-US" sz="1200" b="1" u="sng" dirty="0">
                <a:solidFill>
                  <a:schemeClr val="tx1"/>
                </a:solidFill>
                <a:latin typeface="ＭＳ ゴシック" pitchFamily="49" charset="-128"/>
                <a:ea typeface="ＭＳ ゴシック" pitchFamily="49" charset="-128"/>
              </a:rPr>
              <a:t>人目～</a:t>
            </a:r>
            <a:r>
              <a:rPr lang="en-US" altLang="ja-JP" sz="1200" b="1" u="sng" dirty="0">
                <a:solidFill>
                  <a:schemeClr val="tx1"/>
                </a:solidFill>
                <a:latin typeface="ＭＳ ゴシック" pitchFamily="49" charset="-128"/>
                <a:ea typeface="ＭＳ ゴシック" pitchFamily="49" charset="-128"/>
              </a:rPr>
              <a:t>10</a:t>
            </a:r>
            <a:r>
              <a:rPr lang="ja-JP" altLang="en-US" sz="1200" b="1" u="sng" dirty="0">
                <a:solidFill>
                  <a:schemeClr val="tx1"/>
                </a:solidFill>
                <a:latin typeface="ＭＳ ゴシック" pitchFamily="49" charset="-128"/>
                <a:ea typeface="ＭＳ ゴシック" pitchFamily="49" charset="-128"/>
              </a:rPr>
              <a:t>人目）</a:t>
            </a:r>
            <a:r>
              <a:rPr lang="ja-JP" altLang="en-US" b="1" dirty="0">
                <a:solidFill>
                  <a:schemeClr val="tx1"/>
                </a:solidFill>
                <a:latin typeface="HG丸ｺﾞｼｯｸM-PRO" pitchFamily="50" charset="-128"/>
                <a:ea typeface="HG丸ｺﾞｼｯｸM-PRO" pitchFamily="50" charset="-128"/>
              </a:rPr>
              <a:t>　</a:t>
            </a:r>
            <a:endParaRPr lang="en-US" altLang="ja-JP" b="1" dirty="0">
              <a:solidFill>
                <a:schemeClr val="tx1"/>
              </a:solidFill>
              <a:latin typeface="HG丸ｺﾞｼｯｸM-PRO" pitchFamily="50" charset="-128"/>
              <a:ea typeface="HG丸ｺﾞｼｯｸM-PRO" pitchFamily="50" charset="-128"/>
            </a:endParaRPr>
          </a:p>
          <a:p>
            <a:pPr algn="l">
              <a:defRPr/>
            </a:pPr>
            <a:r>
              <a:rPr lang="ja-JP" altLang="en-US" b="1" dirty="0">
                <a:solidFill>
                  <a:schemeClr val="tx1"/>
                </a:solidFill>
                <a:latin typeface="HG丸ｺﾞｼｯｸM-PRO" pitchFamily="50" charset="-128"/>
                <a:ea typeface="HG丸ｺﾞｼｯｸM-PRO" pitchFamily="50" charset="-128"/>
              </a:rPr>
              <a:t>　</a:t>
            </a:r>
            <a:r>
              <a:rPr lang="ja-JP" altLang="en-US" sz="1100" b="1" dirty="0">
                <a:solidFill>
                  <a:schemeClr val="tx1"/>
                </a:solidFill>
                <a:latin typeface="ＭＳ ゴシック" pitchFamily="49" charset="-128"/>
                <a:ea typeface="ＭＳ ゴシック" pitchFamily="49" charset="-128"/>
              </a:rPr>
              <a:t>２人以上転換させた事業主に対して、対象労働者１０人目まで支給。</a:t>
            </a:r>
            <a:endParaRPr lang="en-US" altLang="ja-JP" sz="1100" b="1" dirty="0">
              <a:solidFill>
                <a:schemeClr val="tx1"/>
              </a:solidFill>
              <a:latin typeface="ＭＳ ゴシック" pitchFamily="49" charset="-128"/>
              <a:ea typeface="ＭＳ ゴシック" pitchFamily="49" charset="-128"/>
            </a:endParaRPr>
          </a:p>
          <a:p>
            <a:pPr algn="l">
              <a:defRPr/>
            </a:pPr>
            <a:r>
              <a:rPr lang="ja-JP" altLang="en-US" sz="1600" b="1" dirty="0">
                <a:solidFill>
                  <a:schemeClr val="tx1"/>
                </a:solidFill>
                <a:latin typeface="ＭＳ ゴシック" pitchFamily="49" charset="-128"/>
                <a:ea typeface="ＭＳ ゴシック" pitchFamily="49" charset="-128"/>
              </a:rPr>
              <a:t> </a:t>
            </a:r>
            <a:r>
              <a:rPr lang="ja-JP" altLang="en-US" sz="1200" b="1" dirty="0">
                <a:solidFill>
                  <a:schemeClr val="tx1"/>
                </a:solidFill>
                <a:latin typeface="ＭＳ ゴシック" pitchFamily="49" charset="-128"/>
                <a:ea typeface="ＭＳ ゴシック" pitchFamily="49" charset="-128"/>
              </a:rPr>
              <a:t>労働者１人につき</a:t>
            </a:r>
            <a:r>
              <a:rPr lang="ja-JP" altLang="en-US" b="1" dirty="0">
                <a:solidFill>
                  <a:schemeClr val="tx1"/>
                </a:solidFill>
                <a:latin typeface="ＭＳ ゴシック" pitchFamily="49" charset="-128"/>
                <a:ea typeface="ＭＳ ゴシック" pitchFamily="49" charset="-128"/>
              </a:rPr>
              <a:t>　</a:t>
            </a:r>
            <a:r>
              <a:rPr lang="ja-JP" altLang="en-US" sz="1600" b="1" dirty="0">
                <a:solidFill>
                  <a:srgbClr val="FF0000"/>
                </a:solidFill>
                <a:latin typeface="ＭＳ ゴシック" pitchFamily="49" charset="-128"/>
                <a:ea typeface="ＭＳ ゴシック" pitchFamily="49" charset="-128"/>
              </a:rPr>
              <a:t>２０万円</a:t>
            </a:r>
            <a:r>
              <a:rPr lang="ja-JP" altLang="en-US" sz="1100" b="1" dirty="0">
                <a:solidFill>
                  <a:schemeClr val="tx1"/>
                </a:solidFill>
                <a:latin typeface="ＭＳ ゴシック" pitchFamily="49" charset="-128"/>
                <a:ea typeface="ＭＳ ゴシック" pitchFamily="49" charset="-128"/>
              </a:rPr>
              <a:t>（大企業</a:t>
            </a:r>
            <a:r>
              <a:rPr lang="en-US" altLang="ja-JP" sz="1100" b="1" dirty="0">
                <a:solidFill>
                  <a:schemeClr val="tx1"/>
                </a:solidFill>
                <a:latin typeface="ＭＳ ゴシック" pitchFamily="49" charset="-128"/>
                <a:ea typeface="ＭＳ ゴシック" pitchFamily="49" charset="-128"/>
              </a:rPr>
              <a:t>:</a:t>
            </a:r>
            <a:r>
              <a:rPr lang="ja-JP" altLang="en-US" sz="1100" b="1" dirty="0">
                <a:solidFill>
                  <a:schemeClr val="tx1"/>
                </a:solidFill>
                <a:latin typeface="ＭＳ ゴシック" pitchFamily="49" charset="-128"/>
                <a:ea typeface="ＭＳ ゴシック" pitchFamily="49" charset="-128"/>
              </a:rPr>
              <a:t>１５万円）</a:t>
            </a:r>
            <a:endParaRPr lang="en-US" altLang="ja-JP" sz="1100" b="1" dirty="0">
              <a:solidFill>
                <a:srgbClr val="FF0000"/>
              </a:solidFill>
              <a:latin typeface="ＭＳ ゴシック" pitchFamily="49" charset="-128"/>
              <a:ea typeface="ＭＳ ゴシック" pitchFamily="49" charset="-128"/>
            </a:endParaRPr>
          </a:p>
          <a:p>
            <a:pPr algn="l">
              <a:defRPr/>
            </a:pPr>
            <a:endParaRPr lang="en-US" altLang="ja-JP" sz="1200" b="1" dirty="0">
              <a:solidFill>
                <a:schemeClr val="tx1"/>
              </a:solidFill>
              <a:latin typeface="HG丸ｺﾞｼｯｸM-PRO" pitchFamily="50" charset="-128"/>
              <a:ea typeface="HG丸ｺﾞｼｯｸM-PRO" pitchFamily="50" charset="-128"/>
            </a:endParaRPr>
          </a:p>
          <a:p>
            <a:pPr algn="l">
              <a:defRPr/>
            </a:pPr>
            <a:r>
              <a:rPr lang="en-US" altLang="ja-JP" sz="900" b="1" dirty="0">
                <a:solidFill>
                  <a:schemeClr val="tx1"/>
                </a:solidFill>
                <a:latin typeface="HG丸ｺﾞｼｯｸM-PRO" pitchFamily="50" charset="-128"/>
                <a:ea typeface="HG丸ｺﾞｼｯｸM-PRO" pitchFamily="50" charset="-128"/>
              </a:rPr>
              <a:t>  </a:t>
            </a:r>
            <a:r>
              <a:rPr lang="en-US" altLang="ja-JP" sz="900" b="1" dirty="0">
                <a:solidFill>
                  <a:schemeClr val="tx1"/>
                </a:solidFill>
                <a:latin typeface="ＭＳ ゴシック" pitchFamily="49" charset="-128"/>
                <a:ea typeface="ＭＳ ゴシック" pitchFamily="49" charset="-128"/>
              </a:rPr>
              <a:t>※</a:t>
            </a:r>
            <a:r>
              <a:rPr lang="ja-JP" altLang="en-US" sz="900" b="1" dirty="0">
                <a:solidFill>
                  <a:schemeClr val="tx1"/>
                </a:solidFill>
                <a:latin typeface="ＭＳ ゴシック" pitchFamily="49" charset="-128"/>
                <a:ea typeface="ＭＳ ゴシック" pitchFamily="49" charset="-128"/>
              </a:rPr>
              <a:t>母子家庭の母等の場合は</a:t>
            </a:r>
            <a:r>
              <a:rPr lang="en-US" altLang="ja-JP" sz="900" b="1" dirty="0">
                <a:solidFill>
                  <a:schemeClr val="tx1"/>
                </a:solidFill>
                <a:latin typeface="ＭＳ ゴシック" pitchFamily="49" charset="-128"/>
                <a:ea typeface="ＭＳ ゴシック" pitchFamily="49" charset="-128"/>
              </a:rPr>
              <a:t>30</a:t>
            </a:r>
            <a:r>
              <a:rPr lang="ja-JP" altLang="en-US" sz="900" b="1" dirty="0">
                <a:solidFill>
                  <a:schemeClr val="tx1"/>
                </a:solidFill>
                <a:latin typeface="ＭＳ ゴシック" pitchFamily="49" charset="-128"/>
                <a:ea typeface="ＭＳ ゴシック" pitchFamily="49" charset="-128"/>
              </a:rPr>
              <a:t>万円（大企業</a:t>
            </a:r>
            <a:r>
              <a:rPr lang="en-US" altLang="ja-JP" sz="900" b="1" dirty="0">
                <a:solidFill>
                  <a:schemeClr val="tx1"/>
                </a:solidFill>
                <a:latin typeface="ＭＳ ゴシック" pitchFamily="49" charset="-128"/>
                <a:ea typeface="ＭＳ ゴシック" pitchFamily="49" charset="-128"/>
              </a:rPr>
              <a:t>:25</a:t>
            </a:r>
            <a:r>
              <a:rPr lang="ja-JP" altLang="en-US" sz="900" b="1" dirty="0">
                <a:solidFill>
                  <a:schemeClr val="tx1"/>
                </a:solidFill>
                <a:latin typeface="ＭＳ ゴシック" pitchFamily="49" charset="-128"/>
                <a:ea typeface="ＭＳ ゴシック" pitchFamily="49" charset="-128"/>
              </a:rPr>
              <a:t>万円）を支給</a:t>
            </a:r>
            <a:endParaRPr lang="en-US" altLang="ja-JP" sz="900" b="1" dirty="0">
              <a:solidFill>
                <a:schemeClr val="tx1"/>
              </a:solidFill>
              <a:latin typeface="ＭＳ ゴシック" pitchFamily="49" charset="-128"/>
              <a:ea typeface="ＭＳ ゴシック" pitchFamily="49" charset="-128"/>
            </a:endParaRPr>
          </a:p>
        </p:txBody>
      </p:sp>
      <p:sp>
        <p:nvSpPr>
          <p:cNvPr id="20" name="正方形/長方形 19"/>
          <p:cNvSpPr/>
          <p:nvPr/>
        </p:nvSpPr>
        <p:spPr>
          <a:xfrm>
            <a:off x="5302250" y="2997200"/>
            <a:ext cx="4852988" cy="93662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en-US" altLang="ja-JP" sz="1600" b="1" u="sng" dirty="0">
              <a:solidFill>
                <a:schemeClr val="tx1"/>
              </a:solidFill>
              <a:latin typeface="HG丸ｺﾞｼｯｸM-PRO" pitchFamily="50" charset="-128"/>
              <a:ea typeface="HG丸ｺﾞｼｯｸM-PRO" pitchFamily="50" charset="-128"/>
            </a:endParaRPr>
          </a:p>
          <a:p>
            <a:pPr algn="l">
              <a:defRPr/>
            </a:pPr>
            <a:endParaRPr lang="en-US" altLang="ja-JP" sz="1600" b="1" u="sng" dirty="0">
              <a:solidFill>
                <a:schemeClr val="tx1"/>
              </a:solidFill>
              <a:latin typeface="HG丸ｺﾞｼｯｸM-PRO" pitchFamily="50" charset="-128"/>
              <a:ea typeface="HG丸ｺﾞｼｯｸM-PRO" pitchFamily="50" charset="-128"/>
            </a:endParaRPr>
          </a:p>
          <a:p>
            <a:pPr algn="l">
              <a:defRPr/>
            </a:pPr>
            <a:r>
              <a:rPr lang="en-US" altLang="ja-JP" b="1" u="sng" dirty="0">
                <a:solidFill>
                  <a:schemeClr val="tx1"/>
                </a:solidFill>
                <a:latin typeface="ＭＳ ゴシック" pitchFamily="49" charset="-128"/>
                <a:ea typeface="ＭＳ ゴシック" pitchFamily="49" charset="-128"/>
              </a:rPr>
              <a:t>Ⅰ</a:t>
            </a:r>
            <a:r>
              <a:rPr lang="ja-JP" altLang="en-US" b="1" u="sng" dirty="0">
                <a:solidFill>
                  <a:schemeClr val="tx1"/>
                </a:solidFill>
                <a:latin typeface="ＭＳ ゴシック" pitchFamily="49" charset="-128"/>
                <a:ea typeface="ＭＳ ゴシック" pitchFamily="49" charset="-128"/>
              </a:rPr>
              <a:t>　制度導入</a:t>
            </a:r>
            <a:r>
              <a:rPr lang="ja-JP" altLang="en-US" sz="1200" b="1" u="sng" dirty="0">
                <a:solidFill>
                  <a:schemeClr val="tx1"/>
                </a:solidFill>
                <a:latin typeface="ＭＳ ゴシック" pitchFamily="49" charset="-128"/>
                <a:ea typeface="ＭＳ ゴシック" pitchFamily="49" charset="-128"/>
              </a:rPr>
              <a:t>（対象労働者</a:t>
            </a:r>
            <a:r>
              <a:rPr lang="en-US" altLang="ja-JP" sz="1200" b="1" u="sng" dirty="0">
                <a:solidFill>
                  <a:schemeClr val="tx1"/>
                </a:solidFill>
                <a:latin typeface="ＭＳ ゴシック" pitchFamily="49" charset="-128"/>
                <a:ea typeface="ＭＳ ゴシック" pitchFamily="49" charset="-128"/>
              </a:rPr>
              <a:t>1</a:t>
            </a:r>
            <a:r>
              <a:rPr lang="ja-JP" altLang="en-US" sz="1200" b="1" u="sng" dirty="0">
                <a:solidFill>
                  <a:schemeClr val="tx1"/>
                </a:solidFill>
                <a:latin typeface="ＭＳ ゴシック" pitchFamily="49" charset="-128"/>
                <a:ea typeface="ＭＳ ゴシック" pitchFamily="49" charset="-128"/>
              </a:rPr>
              <a:t>人目）</a:t>
            </a:r>
            <a:r>
              <a:rPr lang="ja-JP" altLang="en-US" sz="1200" b="1" dirty="0">
                <a:solidFill>
                  <a:schemeClr val="tx1"/>
                </a:solidFill>
                <a:latin typeface="HG丸ｺﾞｼｯｸM-PRO" pitchFamily="50" charset="-128"/>
                <a:ea typeface="HG丸ｺﾞｼｯｸM-PRO" pitchFamily="50" charset="-128"/>
              </a:rPr>
              <a:t>　</a:t>
            </a:r>
            <a:endParaRPr lang="en-US" altLang="ja-JP" sz="1200" b="1" dirty="0">
              <a:solidFill>
                <a:schemeClr val="tx1"/>
              </a:solidFill>
              <a:latin typeface="HG丸ｺﾞｼｯｸM-PRO" pitchFamily="50" charset="-128"/>
              <a:ea typeface="HG丸ｺﾞｼｯｸM-PRO" pitchFamily="50" charset="-128"/>
            </a:endParaRPr>
          </a:p>
          <a:p>
            <a:pPr algn="l">
              <a:defRPr/>
            </a:pPr>
            <a:r>
              <a:rPr lang="ja-JP" altLang="en-US" sz="1200" b="1" dirty="0">
                <a:solidFill>
                  <a:schemeClr val="tx1"/>
                </a:solidFill>
                <a:latin typeface="HG丸ｺﾞｼｯｸM-PRO" pitchFamily="50" charset="-128"/>
                <a:ea typeface="HG丸ｺﾞｼｯｸM-PRO" pitchFamily="50" charset="-128"/>
              </a:rPr>
              <a:t>　</a:t>
            </a:r>
            <a:r>
              <a:rPr lang="ja-JP" altLang="en-US" sz="1100" b="1" dirty="0">
                <a:solidFill>
                  <a:schemeClr val="tx1"/>
                </a:solidFill>
                <a:latin typeface="ＭＳ ゴシック" pitchFamily="49" charset="-128"/>
                <a:ea typeface="ＭＳ ゴシック" pitchFamily="49" charset="-128"/>
              </a:rPr>
              <a:t>短時間正社員制度を導入し、実際に１人以上に適用した事業主に支給。</a:t>
            </a:r>
            <a:endParaRPr lang="en-US" altLang="ja-JP" sz="1100" b="1" dirty="0">
              <a:solidFill>
                <a:schemeClr val="tx1"/>
              </a:solidFill>
              <a:latin typeface="ＭＳ ゴシック" pitchFamily="49" charset="-128"/>
              <a:ea typeface="ＭＳ ゴシック" pitchFamily="49" charset="-128"/>
            </a:endParaRPr>
          </a:p>
          <a:p>
            <a:pPr algn="l">
              <a:defRPr/>
            </a:pPr>
            <a:r>
              <a:rPr lang="ja-JP" altLang="en-US" sz="1200" b="1" dirty="0">
                <a:solidFill>
                  <a:schemeClr val="tx1"/>
                </a:solidFill>
                <a:latin typeface="HG丸ｺﾞｼｯｸM-PRO" pitchFamily="50" charset="-128"/>
                <a:ea typeface="HG丸ｺﾞｼｯｸM-PRO" pitchFamily="50" charset="-128"/>
              </a:rPr>
              <a:t>　</a:t>
            </a:r>
            <a:r>
              <a:rPr lang="ja-JP" altLang="en-US" sz="1200" b="1" dirty="0">
                <a:solidFill>
                  <a:schemeClr val="tx1"/>
                </a:solidFill>
                <a:latin typeface="ＭＳ ゴシック" pitchFamily="49" charset="-128"/>
                <a:ea typeface="ＭＳ ゴシック" pitchFamily="49" charset="-128"/>
              </a:rPr>
              <a:t>１事業主につき </a:t>
            </a:r>
            <a:r>
              <a:rPr lang="ja-JP" altLang="en-US" b="1" dirty="0">
                <a:solidFill>
                  <a:schemeClr val="tx1"/>
                </a:solidFill>
                <a:latin typeface="ＭＳ ゴシック" pitchFamily="49" charset="-128"/>
                <a:ea typeface="ＭＳ ゴシック" pitchFamily="49" charset="-128"/>
              </a:rPr>
              <a:t>  </a:t>
            </a:r>
            <a:r>
              <a:rPr lang="ja-JP" altLang="en-US" sz="1600" b="1" dirty="0">
                <a:solidFill>
                  <a:srgbClr val="FF0000"/>
                </a:solidFill>
                <a:latin typeface="ＭＳ ゴシック" pitchFamily="49" charset="-128"/>
                <a:ea typeface="ＭＳ ゴシック" pitchFamily="49" charset="-128"/>
              </a:rPr>
              <a:t>４０万円</a:t>
            </a:r>
            <a:r>
              <a:rPr lang="ja-JP" altLang="en-US" sz="1100" b="1" dirty="0">
                <a:solidFill>
                  <a:schemeClr val="tx1"/>
                </a:solidFill>
                <a:latin typeface="ＭＳ ゴシック" pitchFamily="49" charset="-128"/>
                <a:ea typeface="ＭＳ ゴシック" pitchFamily="49" charset="-128"/>
              </a:rPr>
              <a:t>（大規模事業主</a:t>
            </a:r>
            <a:r>
              <a:rPr lang="en-US" altLang="ja-JP" sz="1100" b="1" dirty="0">
                <a:solidFill>
                  <a:schemeClr val="tx1"/>
                </a:solidFill>
                <a:latin typeface="ＭＳ ゴシック" pitchFamily="49" charset="-128"/>
                <a:ea typeface="ＭＳ ゴシック" pitchFamily="49" charset="-128"/>
              </a:rPr>
              <a:t>: 30</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chemeClr val="tx1"/>
              </a:solidFill>
              <a:latin typeface="ＭＳ ゴシック" pitchFamily="49" charset="-128"/>
              <a:ea typeface="ＭＳ ゴシック" pitchFamily="49" charset="-128"/>
            </a:endParaRPr>
          </a:p>
          <a:p>
            <a:pPr algn="l">
              <a:defRPr/>
            </a:pPr>
            <a:endParaRPr lang="en-US" altLang="ja-JP" sz="1600" b="1" dirty="0">
              <a:solidFill>
                <a:srgbClr val="FF0000"/>
              </a:solidFill>
              <a:latin typeface="HG丸ｺﾞｼｯｸM-PRO" pitchFamily="50" charset="-128"/>
              <a:ea typeface="HG丸ｺﾞｼｯｸM-PRO" pitchFamily="50" charset="-128"/>
            </a:endParaRPr>
          </a:p>
          <a:p>
            <a:pPr algn="l">
              <a:defRPr/>
            </a:pPr>
            <a:r>
              <a:rPr lang="ja-JP" altLang="en-US" sz="1600" b="1" dirty="0">
                <a:solidFill>
                  <a:schemeClr val="tx1"/>
                </a:solidFill>
                <a:latin typeface="HG丸ｺﾞｼｯｸM-PRO" pitchFamily="50" charset="-128"/>
                <a:ea typeface="HG丸ｺﾞｼｯｸM-PRO" pitchFamily="50" charset="-128"/>
              </a:rPr>
              <a:t>　　　　　　　　　</a:t>
            </a:r>
            <a:endParaRPr lang="en-US" altLang="ja-JP" b="1" dirty="0">
              <a:solidFill>
                <a:schemeClr val="tx1"/>
              </a:solidFill>
              <a:latin typeface="HG丸ｺﾞｼｯｸM-PRO" pitchFamily="50" charset="-128"/>
              <a:ea typeface="HG丸ｺﾞｼｯｸM-PRO" pitchFamily="50" charset="-128"/>
            </a:endParaRPr>
          </a:p>
        </p:txBody>
      </p:sp>
      <p:sp>
        <p:nvSpPr>
          <p:cNvPr id="21" name="正方形/長方形 20"/>
          <p:cNvSpPr/>
          <p:nvPr/>
        </p:nvSpPr>
        <p:spPr>
          <a:xfrm>
            <a:off x="5302250" y="4005263"/>
            <a:ext cx="4852988" cy="10795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en-US" altLang="ja-JP" b="1" u="sng" dirty="0">
                <a:solidFill>
                  <a:schemeClr val="tx1"/>
                </a:solidFill>
                <a:latin typeface="ＭＳ ゴシック" pitchFamily="49" charset="-128"/>
                <a:ea typeface="ＭＳ ゴシック" pitchFamily="49" charset="-128"/>
              </a:rPr>
              <a:t>Ⅱ</a:t>
            </a:r>
            <a:r>
              <a:rPr lang="ja-JP" altLang="en-US" b="1" u="sng" dirty="0">
                <a:solidFill>
                  <a:schemeClr val="tx1"/>
                </a:solidFill>
                <a:latin typeface="ＭＳ ゴシック" pitchFamily="49" charset="-128"/>
                <a:ea typeface="ＭＳ ゴシック" pitchFamily="49" charset="-128"/>
              </a:rPr>
              <a:t>　定着促進</a:t>
            </a:r>
            <a:r>
              <a:rPr lang="ja-JP" altLang="en-US" sz="1200" b="1" u="sng" dirty="0">
                <a:solidFill>
                  <a:schemeClr val="tx1"/>
                </a:solidFill>
                <a:latin typeface="ＭＳ ゴシック" pitchFamily="49" charset="-128"/>
                <a:ea typeface="ＭＳ ゴシック" pitchFamily="49" charset="-128"/>
              </a:rPr>
              <a:t>（対象労働者</a:t>
            </a:r>
            <a:r>
              <a:rPr lang="en-US" altLang="ja-JP" sz="1200" b="1" u="sng" dirty="0">
                <a:solidFill>
                  <a:schemeClr val="tx1"/>
                </a:solidFill>
                <a:latin typeface="ＭＳ ゴシック" pitchFamily="49" charset="-128"/>
                <a:ea typeface="ＭＳ ゴシック" pitchFamily="49" charset="-128"/>
              </a:rPr>
              <a:t>2</a:t>
            </a:r>
            <a:r>
              <a:rPr lang="ja-JP" altLang="en-US" sz="1200" b="1" u="sng" dirty="0">
                <a:solidFill>
                  <a:schemeClr val="tx1"/>
                </a:solidFill>
                <a:latin typeface="ＭＳ ゴシック" pitchFamily="49" charset="-128"/>
                <a:ea typeface="ＭＳ ゴシック" pitchFamily="49" charset="-128"/>
              </a:rPr>
              <a:t>人目～</a:t>
            </a:r>
            <a:r>
              <a:rPr lang="en-US" altLang="ja-JP" sz="1200" b="1" u="sng" dirty="0">
                <a:solidFill>
                  <a:schemeClr val="tx1"/>
                </a:solidFill>
                <a:latin typeface="ＭＳ ゴシック" pitchFamily="49" charset="-128"/>
                <a:ea typeface="ＭＳ ゴシック" pitchFamily="49" charset="-128"/>
              </a:rPr>
              <a:t>10</a:t>
            </a:r>
            <a:r>
              <a:rPr lang="ja-JP" altLang="en-US" sz="1200" b="1" u="sng" dirty="0">
                <a:solidFill>
                  <a:schemeClr val="tx1"/>
                </a:solidFill>
                <a:latin typeface="ＭＳ ゴシック" pitchFamily="49" charset="-128"/>
                <a:ea typeface="ＭＳ ゴシック" pitchFamily="49" charset="-128"/>
              </a:rPr>
              <a:t>人目）</a:t>
            </a:r>
            <a:r>
              <a:rPr lang="ja-JP" altLang="en-US" b="1" dirty="0">
                <a:solidFill>
                  <a:schemeClr val="tx1"/>
                </a:solidFill>
                <a:latin typeface="HG丸ｺﾞｼｯｸM-PRO" pitchFamily="50" charset="-128"/>
                <a:ea typeface="HG丸ｺﾞｼｯｸM-PRO" pitchFamily="50" charset="-128"/>
              </a:rPr>
              <a:t>　</a:t>
            </a:r>
            <a:endParaRPr lang="en-US" altLang="ja-JP" b="1" dirty="0">
              <a:solidFill>
                <a:schemeClr val="tx1"/>
              </a:solidFill>
              <a:latin typeface="HG丸ｺﾞｼｯｸM-PRO" pitchFamily="50" charset="-128"/>
              <a:ea typeface="HG丸ｺﾞｼｯｸM-PRO" pitchFamily="50" charset="-128"/>
            </a:endParaRPr>
          </a:p>
          <a:p>
            <a:pPr algn="l">
              <a:defRPr/>
            </a:pPr>
            <a:r>
              <a:rPr lang="ja-JP" altLang="en-US" b="1" dirty="0">
                <a:solidFill>
                  <a:schemeClr val="tx1"/>
                </a:solidFill>
                <a:latin typeface="HG丸ｺﾞｼｯｸM-PRO" pitchFamily="50" charset="-128"/>
                <a:ea typeface="HG丸ｺﾞｼｯｸM-PRO" pitchFamily="50" charset="-128"/>
              </a:rPr>
              <a:t>　</a:t>
            </a:r>
            <a:r>
              <a:rPr lang="ja-JP" altLang="en-US" sz="1100" b="1" dirty="0">
                <a:solidFill>
                  <a:schemeClr val="tx1"/>
                </a:solidFill>
                <a:latin typeface="ＭＳ ゴシック" pitchFamily="49" charset="-128"/>
                <a:ea typeface="ＭＳ ゴシック" pitchFamily="49" charset="-128"/>
              </a:rPr>
              <a:t>２人以上に適用した事業主に対して、対象労働者１０人目まで支給。</a:t>
            </a:r>
            <a:endParaRPr lang="en-US" altLang="ja-JP" sz="1100" b="1" dirty="0">
              <a:solidFill>
                <a:schemeClr val="tx1"/>
              </a:solidFill>
              <a:latin typeface="ＭＳ ゴシック" pitchFamily="49" charset="-128"/>
              <a:ea typeface="ＭＳ ゴシック" pitchFamily="49" charset="-128"/>
            </a:endParaRPr>
          </a:p>
          <a:p>
            <a:pPr algn="l">
              <a:defRPr/>
            </a:pPr>
            <a:r>
              <a:rPr lang="ja-JP" altLang="en-US" sz="1600" b="1" dirty="0">
                <a:solidFill>
                  <a:schemeClr val="tx1"/>
                </a:solidFill>
                <a:latin typeface="HG丸ｺﾞｼｯｸM-PRO" pitchFamily="50" charset="-128"/>
                <a:ea typeface="HG丸ｺﾞｼｯｸM-PRO" pitchFamily="50" charset="-128"/>
              </a:rPr>
              <a:t>   </a:t>
            </a:r>
            <a:r>
              <a:rPr lang="ja-JP" altLang="en-US" sz="1200" b="1" dirty="0">
                <a:solidFill>
                  <a:schemeClr val="tx1"/>
                </a:solidFill>
                <a:latin typeface="ＭＳ ゴシック" pitchFamily="49" charset="-128"/>
                <a:ea typeface="ＭＳ ゴシック" pitchFamily="49" charset="-128"/>
              </a:rPr>
              <a:t>労働者１人につき </a:t>
            </a:r>
            <a:r>
              <a:rPr lang="ja-JP" altLang="en-US" sz="1600" b="1" dirty="0">
                <a:solidFill>
                  <a:srgbClr val="FF0000"/>
                </a:solidFill>
                <a:latin typeface="ＭＳ ゴシック" pitchFamily="49" charset="-128"/>
                <a:ea typeface="ＭＳ ゴシック" pitchFamily="49" charset="-128"/>
              </a:rPr>
              <a:t>２０万円</a:t>
            </a:r>
            <a:r>
              <a:rPr lang="ja-JP" altLang="en-US" sz="1100" b="1" dirty="0">
                <a:solidFill>
                  <a:schemeClr val="tx1"/>
                </a:solidFill>
                <a:latin typeface="ＭＳ ゴシック" pitchFamily="49" charset="-128"/>
                <a:ea typeface="ＭＳ ゴシック" pitchFamily="49" charset="-128"/>
              </a:rPr>
              <a:t>（大規模事業主</a:t>
            </a:r>
            <a:r>
              <a:rPr lang="en-US" altLang="ja-JP" sz="1100" b="1" dirty="0">
                <a:solidFill>
                  <a:schemeClr val="tx1"/>
                </a:solidFill>
                <a:latin typeface="ＭＳ ゴシック" pitchFamily="49" charset="-128"/>
                <a:ea typeface="ＭＳ ゴシック" pitchFamily="49" charset="-128"/>
              </a:rPr>
              <a:t>:15</a:t>
            </a:r>
            <a:r>
              <a:rPr lang="ja-JP" altLang="en-US" sz="1100" b="1" dirty="0">
                <a:solidFill>
                  <a:schemeClr val="tx1"/>
                </a:solidFill>
                <a:latin typeface="ＭＳ ゴシック" pitchFamily="49" charset="-128"/>
                <a:ea typeface="ＭＳ ゴシック" pitchFamily="49" charset="-128"/>
              </a:rPr>
              <a:t>万円）</a:t>
            </a:r>
            <a:endParaRPr lang="en-US" altLang="ja-JP" sz="1100" b="1" dirty="0">
              <a:solidFill>
                <a:srgbClr val="FF0000"/>
              </a:solidFill>
              <a:latin typeface="ＭＳ ゴシック" pitchFamily="49" charset="-128"/>
              <a:ea typeface="ＭＳ ゴシック" pitchFamily="49" charset="-128"/>
            </a:endParaRPr>
          </a:p>
          <a:p>
            <a:pPr algn="l">
              <a:defRPr/>
            </a:pPr>
            <a:r>
              <a:rPr lang="ja-JP" altLang="en-US" sz="1200" b="1" dirty="0">
                <a:solidFill>
                  <a:schemeClr val="tx1"/>
                </a:solidFill>
                <a:latin typeface="ＭＳ ゴシック" pitchFamily="49" charset="-128"/>
                <a:ea typeface="ＭＳ ゴシック" pitchFamily="49" charset="-128"/>
              </a:rPr>
              <a:t>　 </a:t>
            </a:r>
            <a:r>
              <a:rPr lang="en-US" altLang="ja-JP" sz="900" b="1" dirty="0">
                <a:solidFill>
                  <a:schemeClr val="tx1"/>
                </a:solidFill>
                <a:latin typeface="ＭＳ ゴシック" pitchFamily="49" charset="-128"/>
                <a:ea typeface="ＭＳ ゴシック" pitchFamily="49" charset="-128"/>
              </a:rPr>
              <a:t>※</a:t>
            </a:r>
            <a:r>
              <a:rPr lang="ja-JP" altLang="en-US" sz="900" b="1" dirty="0">
                <a:solidFill>
                  <a:schemeClr val="tx1"/>
                </a:solidFill>
                <a:latin typeface="ＭＳ ゴシック" pitchFamily="49" charset="-128"/>
                <a:ea typeface="ＭＳ ゴシック" pitchFamily="49" charset="-128"/>
              </a:rPr>
              <a:t>母子家庭の母等の場合は</a:t>
            </a:r>
            <a:r>
              <a:rPr lang="en-US" altLang="ja-JP" sz="900" b="1" dirty="0">
                <a:solidFill>
                  <a:schemeClr val="tx1"/>
                </a:solidFill>
                <a:latin typeface="ＭＳ ゴシック" pitchFamily="49" charset="-128"/>
                <a:ea typeface="ＭＳ ゴシック" pitchFamily="49" charset="-128"/>
              </a:rPr>
              <a:t>30</a:t>
            </a:r>
            <a:r>
              <a:rPr lang="ja-JP" altLang="en-US" sz="900" b="1" dirty="0">
                <a:solidFill>
                  <a:schemeClr val="tx1"/>
                </a:solidFill>
                <a:latin typeface="ＭＳ ゴシック" pitchFamily="49" charset="-128"/>
                <a:ea typeface="ＭＳ ゴシック" pitchFamily="49" charset="-128"/>
              </a:rPr>
              <a:t>万円（大規模</a:t>
            </a:r>
            <a:r>
              <a:rPr lang="en-US" altLang="ja-JP" sz="900" b="1" dirty="0">
                <a:solidFill>
                  <a:schemeClr val="tx1"/>
                </a:solidFill>
                <a:latin typeface="ＭＳ ゴシック" pitchFamily="49" charset="-128"/>
                <a:ea typeface="ＭＳ ゴシック" pitchFamily="49" charset="-128"/>
              </a:rPr>
              <a:t>:25</a:t>
            </a:r>
            <a:r>
              <a:rPr lang="ja-JP" altLang="en-US" sz="900" b="1" dirty="0">
                <a:solidFill>
                  <a:schemeClr val="tx1"/>
                </a:solidFill>
                <a:latin typeface="ＭＳ ゴシック" pitchFamily="49" charset="-128"/>
                <a:ea typeface="ＭＳ ゴシック" pitchFamily="49" charset="-128"/>
              </a:rPr>
              <a:t>万円）を支給</a:t>
            </a:r>
            <a:endParaRPr lang="en-US" altLang="ja-JP" sz="900" b="1" dirty="0">
              <a:solidFill>
                <a:schemeClr val="tx1"/>
              </a:solidFill>
              <a:latin typeface="ＭＳ ゴシック" pitchFamily="49" charset="-128"/>
              <a:ea typeface="ＭＳ ゴシック" pitchFamily="49" charset="-128"/>
            </a:endParaRPr>
          </a:p>
        </p:txBody>
      </p:sp>
      <p:sp>
        <p:nvSpPr>
          <p:cNvPr id="22" name="正方形/長方形 21"/>
          <p:cNvSpPr/>
          <p:nvPr/>
        </p:nvSpPr>
        <p:spPr>
          <a:xfrm>
            <a:off x="5302250" y="5084763"/>
            <a:ext cx="4852988"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defRPr/>
            </a:pPr>
            <a:r>
              <a:rPr lang="ja-JP" altLang="en-US" sz="800" b="1" dirty="0">
                <a:solidFill>
                  <a:srgbClr val="000000"/>
                </a:solidFill>
                <a:latin typeface="ＭＳ ゴシック" pitchFamily="49" charset="-128"/>
                <a:ea typeface="ＭＳ ゴシック" pitchFamily="49" charset="-128"/>
              </a:rPr>
              <a:t>＊中小規模事業主：常時雇用する労働者が３００人を超えない事業主</a:t>
            </a:r>
            <a:endParaRPr lang="en-US" altLang="ja-JP" sz="800" b="1" dirty="0">
              <a:solidFill>
                <a:srgbClr val="000000"/>
              </a:solidFill>
              <a:latin typeface="ＭＳ ゴシック" pitchFamily="49" charset="-128"/>
              <a:ea typeface="ＭＳ ゴシック" pitchFamily="49" charset="-128"/>
            </a:endParaRPr>
          </a:p>
          <a:p>
            <a:pPr algn="l">
              <a:defRPr/>
            </a:pPr>
            <a:r>
              <a:rPr lang="ja-JP" altLang="en-US" sz="800" b="1" dirty="0">
                <a:solidFill>
                  <a:srgbClr val="000000"/>
                </a:solidFill>
                <a:latin typeface="ＭＳ ゴシック" pitchFamily="49" charset="-128"/>
                <a:ea typeface="ＭＳ ゴシック" pitchFamily="49" charset="-128"/>
              </a:rPr>
              <a:t>　大規模事業主：中小規模事業主以外の事業主</a:t>
            </a:r>
            <a:endParaRPr lang="en-US" altLang="ja-JP" sz="800" b="1" dirty="0">
              <a:solidFill>
                <a:srgbClr val="000000"/>
              </a:solidFill>
              <a:latin typeface="ＭＳ ゴシック" pitchFamily="49" charset="-128"/>
              <a:ea typeface="ＭＳ ゴシック" pitchFamily="49" charset="-128"/>
            </a:endParaRPr>
          </a:p>
        </p:txBody>
      </p:sp>
      <p:sp>
        <p:nvSpPr>
          <p:cNvPr id="30" name="スライド番号プレースホルダ 29"/>
          <p:cNvSpPr txBox="1">
            <a:spLocks noGrp="1"/>
          </p:cNvSpPr>
          <p:nvPr/>
        </p:nvSpPr>
        <p:spPr bwMode="auto">
          <a:xfrm>
            <a:off x="8005763" y="6381750"/>
            <a:ext cx="2435225" cy="476250"/>
          </a:xfrm>
          <a:prstGeom prst="rect">
            <a:avLst/>
          </a:prstGeom>
          <a:noFill/>
          <a:ln>
            <a:miter lim="800000"/>
            <a:headEnd/>
            <a:tailEnd/>
          </a:ln>
        </p:spPr>
        <p:txBody>
          <a:bodyPr lIns="91433" tIns="45716" rIns="91433" bIns="45716"/>
          <a:lstStyle/>
          <a:p>
            <a:pPr algn="r">
              <a:defRPr/>
            </a:pPr>
            <a:fld id="{48BAE544-291C-4CB9-AF63-6D6C7C8BF854}" type="slidenum">
              <a:rPr lang="en-US" altLang="ja-JP">
                <a:ea typeface="+mn-ea"/>
              </a:rPr>
              <a:pPr algn="r">
                <a:defRPr/>
              </a:pPr>
              <a:t>12</a:t>
            </a:fld>
            <a:endParaRPr lang="en-US" altLang="ja-JP">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bwMode="auto">
          <a:xfrm>
            <a:off x="8312150" y="1219200"/>
            <a:ext cx="1995488" cy="4584700"/>
          </a:xfrm>
          <a:prstGeom prst="roundRect">
            <a:avLst/>
          </a:prstGeom>
          <a:solidFill>
            <a:schemeClr val="accent5">
              <a:lumMod val="40000"/>
              <a:lumOff val="60000"/>
              <a:alpha val="47000"/>
            </a:schemeClr>
          </a:solidFill>
          <a:ln w="9525" cap="flat" cmpd="sng" algn="ctr">
            <a:solidFill>
              <a:schemeClr val="tx1"/>
            </a:solidFill>
            <a:prstDash val="solid"/>
            <a:round/>
            <a:headEnd type="none" w="med" len="med"/>
            <a:tailEnd type="triangle" w="med" len="med"/>
          </a:ln>
          <a:effectLst/>
        </p:spPr>
        <p:txBody>
          <a:bodyPr/>
          <a:lstStyle/>
          <a:p>
            <a:pPr>
              <a:defRPr/>
            </a:pPr>
            <a:endParaRPr lang="ja-JP" altLang="en-US" sz="1600" b="1"/>
          </a:p>
        </p:txBody>
      </p:sp>
      <p:sp>
        <p:nvSpPr>
          <p:cNvPr id="40963" name="Text Box 2"/>
          <p:cNvSpPr txBox="1">
            <a:spLocks noChangeArrowheads="1"/>
          </p:cNvSpPr>
          <p:nvPr/>
        </p:nvSpPr>
        <p:spPr bwMode="auto">
          <a:xfrm>
            <a:off x="0" y="0"/>
            <a:ext cx="10440988" cy="457200"/>
          </a:xfrm>
          <a:prstGeom prst="rect">
            <a:avLst/>
          </a:prstGeom>
          <a:noFill/>
          <a:ln w="9525">
            <a:noFill/>
            <a:miter lim="800000"/>
            <a:headEnd/>
            <a:tailEnd/>
          </a:ln>
        </p:spPr>
        <p:txBody>
          <a:bodyPr>
            <a:spAutoFit/>
          </a:bodyPr>
          <a:lstStyle/>
          <a:p>
            <a:pPr>
              <a:spcBef>
                <a:spcPct val="50000"/>
              </a:spcBef>
            </a:pPr>
            <a:r>
              <a:rPr lang="ja-JP" altLang="en-US" sz="2400" b="1">
                <a:ea typeface="HG丸ｺﾞｼｯｸM-PRO" pitchFamily="50" charset="-128"/>
              </a:rPr>
              <a:t>仕事と家庭の両立支援対策の概要</a:t>
            </a:r>
          </a:p>
        </p:txBody>
      </p:sp>
      <p:sp>
        <p:nvSpPr>
          <p:cNvPr id="241681" name="AutoShape 17" descr="25%"/>
          <p:cNvSpPr>
            <a:spLocks noChangeArrowheads="1"/>
          </p:cNvSpPr>
          <p:nvPr/>
        </p:nvSpPr>
        <p:spPr bwMode="auto">
          <a:xfrm>
            <a:off x="8388350" y="1689100"/>
            <a:ext cx="1825625" cy="952500"/>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lstStyle/>
          <a:p>
            <a:pPr>
              <a:defRPr/>
            </a:pPr>
            <a:r>
              <a:rPr lang="ja-JP" altLang="en-US" sz="1200" b="1" dirty="0">
                <a:ea typeface="HG丸ｺﾞｼｯｸM-PRO" pitchFamily="50" charset="-128"/>
              </a:rPr>
              <a:t>長時間労働の抑制、年次有給休暇の取得促進等全体のワーク・ライフ・バランスの推進</a:t>
            </a:r>
          </a:p>
        </p:txBody>
      </p:sp>
      <p:grpSp>
        <p:nvGrpSpPr>
          <p:cNvPr id="40965" name="グループ化 29"/>
          <p:cNvGrpSpPr>
            <a:grpSpLocks/>
          </p:cNvGrpSpPr>
          <p:nvPr/>
        </p:nvGrpSpPr>
        <p:grpSpPr bwMode="auto">
          <a:xfrm>
            <a:off x="4140200" y="503238"/>
            <a:ext cx="3978275" cy="5327650"/>
            <a:chOff x="3351213" y="641351"/>
            <a:chExt cx="3225800" cy="5397500"/>
          </a:xfrm>
        </p:grpSpPr>
        <p:sp>
          <p:nvSpPr>
            <p:cNvPr id="40966" name="AutoShape 9"/>
            <p:cNvSpPr>
              <a:spLocks noChangeArrowheads="1"/>
            </p:cNvSpPr>
            <p:nvPr/>
          </p:nvSpPr>
          <p:spPr bwMode="auto">
            <a:xfrm>
              <a:off x="3363913" y="641351"/>
              <a:ext cx="3198812" cy="5397500"/>
            </a:xfrm>
            <a:prstGeom prst="can">
              <a:avLst>
                <a:gd name="adj" fmla="val 16788"/>
              </a:avLst>
            </a:prstGeom>
            <a:solidFill>
              <a:srgbClr val="FFCCCC">
                <a:alpha val="50195"/>
              </a:srgbClr>
            </a:solidFill>
            <a:ln w="9525">
              <a:solidFill>
                <a:schemeClr val="tx1"/>
              </a:solidFill>
              <a:round/>
              <a:headEnd/>
              <a:tailEnd/>
            </a:ln>
          </p:spPr>
          <p:txBody>
            <a:bodyPr wrap="none" anchor="ctr"/>
            <a:lstStyle/>
            <a:p>
              <a:endParaRPr lang="ja-JP" altLang="en-US" sz="1600" b="1">
                <a:ea typeface="HG丸ｺﾞｼｯｸM-PRO" pitchFamily="50" charset="-128"/>
              </a:endParaRPr>
            </a:p>
          </p:txBody>
        </p:sp>
        <p:sp>
          <p:nvSpPr>
            <p:cNvPr id="241674" name="Text Box 10"/>
            <p:cNvSpPr txBox="1">
              <a:spLocks noChangeArrowheads="1"/>
            </p:cNvSpPr>
            <p:nvPr/>
          </p:nvSpPr>
          <p:spPr bwMode="auto">
            <a:xfrm>
              <a:off x="3518553" y="699250"/>
              <a:ext cx="2871812" cy="556476"/>
            </a:xfrm>
            <a:prstGeom prst="rect">
              <a:avLst/>
            </a:prstGeom>
            <a:noFill/>
            <a:ln w="9525">
              <a:noFill/>
              <a:miter lim="800000"/>
              <a:headEnd/>
              <a:tailEnd/>
            </a:ln>
            <a:effectLst/>
          </p:spPr>
          <p:txBody>
            <a:bodyPr>
              <a:spAutoFit/>
            </a:bodyPr>
            <a:lstStyle/>
            <a:p>
              <a:pPr>
                <a:spcBef>
                  <a:spcPct val="50000"/>
                </a:spcBef>
                <a:defRPr/>
              </a:pPr>
              <a:r>
                <a:rPr lang="ja-JP" altLang="en-US" sz="1500" b="1" dirty="0">
                  <a:effectLst>
                    <a:outerShdw blurRad="38100" dist="38100" dir="2700000" algn="tl">
                      <a:srgbClr val="C0C0C0"/>
                    </a:outerShdw>
                  </a:effectLst>
                  <a:ea typeface="HG丸ｺﾞｼｯｸM-PRO" pitchFamily="50" charset="-128"/>
                </a:rPr>
                <a:t>両立支援制度を利用しやすい　　　　　職場環境づくり</a:t>
              </a:r>
            </a:p>
          </p:txBody>
        </p:sp>
        <p:sp>
          <p:nvSpPr>
            <p:cNvPr id="241675" name="AutoShape 11" descr="25%"/>
            <p:cNvSpPr>
              <a:spLocks noChangeArrowheads="1"/>
            </p:cNvSpPr>
            <p:nvPr/>
          </p:nvSpPr>
          <p:spPr bwMode="auto">
            <a:xfrm>
              <a:off x="3445181" y="1283068"/>
              <a:ext cx="3039151" cy="551652"/>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pPr>
                <a:defRPr/>
              </a:pPr>
              <a:r>
                <a:rPr lang="ja-JP" altLang="en-US" sz="1600" b="1" dirty="0">
                  <a:ea typeface="HG丸ｺﾞｼｯｸM-PRO" pitchFamily="50" charset="-128"/>
                </a:rPr>
                <a:t>次世代法に基づく事業主の取組推進</a:t>
              </a:r>
            </a:p>
          </p:txBody>
        </p:sp>
        <p:sp>
          <p:nvSpPr>
            <p:cNvPr id="5146" name="Text Box 12"/>
            <p:cNvSpPr txBox="1">
              <a:spLocks noChangeArrowheads="1"/>
            </p:cNvSpPr>
            <p:nvPr/>
          </p:nvSpPr>
          <p:spPr bwMode="auto">
            <a:xfrm>
              <a:off x="3370522" y="1900660"/>
              <a:ext cx="3187183" cy="1153161"/>
            </a:xfrm>
            <a:prstGeom prst="rect">
              <a:avLst/>
            </a:prstGeom>
            <a:noFill/>
            <a:ln w="9525">
              <a:noFill/>
              <a:miter lim="800000"/>
              <a:headEnd/>
              <a:tailEnd/>
            </a:ln>
          </p:spPr>
          <p:txBody>
            <a:bodyPr>
              <a:spAutoFit/>
            </a:bodyPr>
            <a:lstStyle/>
            <a:p>
              <a:pPr marL="88900" indent="-88900" algn="l">
                <a:spcBef>
                  <a:spcPct val="50000"/>
                </a:spcBef>
              </a:pPr>
              <a:r>
                <a:rPr lang="ja-JP" altLang="en-US" sz="1300" b="1">
                  <a:ea typeface="HG丸ｺﾞｼｯｸM-PRO" pitchFamily="50" charset="-128"/>
                </a:rPr>
                <a:t>・仕事と家庭を両立しやすい環境の整備等に関する行動計画の策定・公表・従業員への周知　　</a:t>
              </a:r>
              <a:r>
                <a:rPr lang="ja-JP" altLang="en-US" sz="1000" b="1">
                  <a:ea typeface="HG丸ｺﾞｼｯｸM-PRO" pitchFamily="50" charset="-128"/>
                </a:rPr>
                <a:t>（１０１人以上は義務）</a:t>
              </a:r>
            </a:p>
            <a:p>
              <a:pPr marL="88900" indent="-88900" algn="l">
                <a:spcBef>
                  <a:spcPct val="50000"/>
                </a:spcBef>
              </a:pPr>
              <a:r>
                <a:rPr lang="ja-JP" altLang="en-US" sz="1300" b="1">
                  <a:ea typeface="HG丸ｺﾞｼｯｸM-PRO" pitchFamily="50" charset="-128"/>
                </a:rPr>
                <a:t>  ・一定の基準を満たした企業を認定（くるみん         マーク）</a:t>
              </a:r>
            </a:p>
          </p:txBody>
        </p:sp>
        <p:sp>
          <p:nvSpPr>
            <p:cNvPr id="241677" name="AutoShape 13" descr="25%"/>
            <p:cNvSpPr>
              <a:spLocks noChangeArrowheads="1"/>
            </p:cNvSpPr>
            <p:nvPr/>
          </p:nvSpPr>
          <p:spPr bwMode="auto">
            <a:xfrm>
              <a:off x="3454191" y="3369051"/>
              <a:ext cx="3040439" cy="371520"/>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lstStyle/>
            <a:p>
              <a:pPr>
                <a:defRPr/>
              </a:pPr>
              <a:r>
                <a:rPr lang="ja-JP" altLang="en-US" sz="1600" b="1" dirty="0">
                  <a:ea typeface="HG丸ｺﾞｼｯｸM-PRO" pitchFamily="50" charset="-128"/>
                </a:rPr>
                <a:t>助成金を通じた事業主への支援</a:t>
              </a:r>
            </a:p>
          </p:txBody>
        </p:sp>
        <p:sp>
          <p:nvSpPr>
            <p:cNvPr id="40971" name="Text Box 14"/>
            <p:cNvSpPr txBox="1">
              <a:spLocks noChangeArrowheads="1"/>
            </p:cNvSpPr>
            <p:nvPr/>
          </p:nvSpPr>
          <p:spPr bwMode="auto">
            <a:xfrm>
              <a:off x="3389830" y="3795254"/>
              <a:ext cx="3187183" cy="495360"/>
            </a:xfrm>
            <a:prstGeom prst="rect">
              <a:avLst/>
            </a:prstGeom>
            <a:noFill/>
            <a:ln w="9525">
              <a:noFill/>
              <a:miter lim="800000"/>
              <a:headEnd/>
              <a:tailEnd/>
            </a:ln>
          </p:spPr>
          <p:txBody>
            <a:bodyPr>
              <a:spAutoFit/>
            </a:bodyPr>
            <a:lstStyle/>
            <a:p>
              <a:pPr marL="88900" indent="-88900" algn="l">
                <a:spcBef>
                  <a:spcPct val="50000"/>
                </a:spcBef>
              </a:pPr>
              <a:r>
                <a:rPr lang="ja-JP" altLang="en-US" sz="1300" b="1">
                  <a:ea typeface="HG丸ｺﾞｼｯｸM-PRO" pitchFamily="50" charset="-128"/>
                </a:rPr>
                <a:t>・事業所内保育施設、短時間勤務制度など、両立支援に取り組む事業主へ各種助成金を支給</a:t>
              </a:r>
            </a:p>
          </p:txBody>
        </p:sp>
        <p:sp>
          <p:nvSpPr>
            <p:cNvPr id="241683" name="AutoShape 19" descr="25%"/>
            <p:cNvSpPr>
              <a:spLocks noChangeArrowheads="1"/>
            </p:cNvSpPr>
            <p:nvPr/>
          </p:nvSpPr>
          <p:spPr bwMode="auto">
            <a:xfrm>
              <a:off x="3434883" y="4467528"/>
              <a:ext cx="3040439" cy="369912"/>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lstStyle/>
            <a:p>
              <a:pPr>
                <a:defRPr/>
              </a:pPr>
              <a:r>
                <a:rPr lang="ja-JP" altLang="en-US" sz="1600" b="1" dirty="0">
                  <a:ea typeface="HG丸ｺﾞｼｯｸM-PRO" pitchFamily="50" charset="-128"/>
                </a:rPr>
                <a:t>表彰等による事業主の意識醸成</a:t>
              </a:r>
            </a:p>
          </p:txBody>
        </p:sp>
        <p:sp>
          <p:nvSpPr>
            <p:cNvPr id="40973" name="Text Box 20"/>
            <p:cNvSpPr txBox="1">
              <a:spLocks noChangeArrowheads="1"/>
            </p:cNvSpPr>
            <p:nvPr/>
          </p:nvSpPr>
          <p:spPr bwMode="auto">
            <a:xfrm>
              <a:off x="3351213" y="4866390"/>
              <a:ext cx="3191045" cy="768774"/>
            </a:xfrm>
            <a:prstGeom prst="rect">
              <a:avLst/>
            </a:prstGeom>
            <a:noFill/>
            <a:ln w="9525">
              <a:noFill/>
              <a:miter lim="800000"/>
              <a:headEnd/>
              <a:tailEnd/>
            </a:ln>
          </p:spPr>
          <p:txBody>
            <a:bodyPr>
              <a:spAutoFit/>
            </a:bodyPr>
            <a:lstStyle/>
            <a:p>
              <a:pPr marL="88900" indent="-88900">
                <a:lnSpc>
                  <a:spcPct val="95000"/>
                </a:lnSpc>
                <a:spcBef>
                  <a:spcPct val="50000"/>
                </a:spcBef>
              </a:pPr>
              <a:r>
                <a:rPr lang="ja-JP" altLang="en-US" sz="1300" b="1">
                  <a:ea typeface="HG丸ｺﾞｼｯｸM-PRO" pitchFamily="50" charset="-128"/>
                </a:rPr>
                <a:t>・仕事と家庭のバランスに配慮した柔軟な働き方ができる企業を表彰（均等・両立推進企業表彰）</a:t>
              </a:r>
            </a:p>
            <a:p>
              <a:pPr marL="88900" indent="-88900">
                <a:lnSpc>
                  <a:spcPct val="95000"/>
                </a:lnSpc>
                <a:spcBef>
                  <a:spcPct val="50000"/>
                </a:spcBef>
              </a:pPr>
              <a:endParaRPr lang="ja-JP" altLang="en-US" sz="1300" b="1">
                <a:ea typeface="HG丸ｺﾞｼｯｸM-PRO" pitchFamily="50" charset="-128"/>
              </a:endParaRPr>
            </a:p>
          </p:txBody>
        </p:sp>
      </p:grpSp>
      <p:sp>
        <p:nvSpPr>
          <p:cNvPr id="241685" name="AutoShape 21"/>
          <p:cNvSpPr>
            <a:spLocks noChangeArrowheads="1"/>
          </p:cNvSpPr>
          <p:nvPr/>
        </p:nvSpPr>
        <p:spPr bwMode="auto">
          <a:xfrm>
            <a:off x="115454" y="5981700"/>
            <a:ext cx="10325534" cy="876300"/>
          </a:xfrm>
          <a:prstGeom prst="roundRect">
            <a:avLst>
              <a:gd name="adj" fmla="val 16667"/>
            </a:avLst>
          </a:prstGeom>
          <a:gradFill rotWithShape="1">
            <a:gsLst>
              <a:gs pos="0">
                <a:srgbClr val="FFCC00">
                  <a:alpha val="50000"/>
                </a:srgbClr>
              </a:gs>
              <a:gs pos="50000">
                <a:srgbClr val="FFCC00">
                  <a:gamma/>
                  <a:tint val="0"/>
                  <a:invGamma/>
                </a:srgbClr>
              </a:gs>
              <a:gs pos="100000">
                <a:srgbClr val="FFCC00">
                  <a:alpha val="50000"/>
                </a:srgbClr>
              </a:gs>
            </a:gsLst>
            <a:lin ang="5400000" scaled="1"/>
          </a:gradFill>
          <a:ln w="9525">
            <a:solidFill>
              <a:schemeClr val="tx1"/>
            </a:solidFill>
            <a:round/>
            <a:headEnd/>
            <a:tailEnd/>
          </a:ln>
          <a:effectLst/>
        </p:spPr>
        <p:txBody>
          <a:bodyPr wrap="none" lIns="90000" tIns="46800" rIns="144000" bIns="46800" anchor="ctr"/>
          <a:lstStyle/>
          <a:p>
            <a:pPr>
              <a:spcBef>
                <a:spcPct val="50000"/>
              </a:spcBef>
            </a:pPr>
            <a:r>
              <a:rPr lang="ja-JP" altLang="en-US" sz="2000" b="1">
                <a:ea typeface="ＭＳ ゴシック" pitchFamily="49" charset="-128"/>
              </a:rPr>
              <a:t>希望する方すべてが子育て等をしながら安心して働くことができる社会の実現</a:t>
            </a:r>
            <a:endParaRPr lang="en-US" altLang="ja-JP" sz="2000" b="1">
              <a:ea typeface="ＭＳ ゴシック" pitchFamily="49" charset="-128"/>
            </a:endParaRPr>
          </a:p>
          <a:p>
            <a:pPr>
              <a:spcBef>
                <a:spcPct val="50000"/>
              </a:spcBef>
            </a:pPr>
            <a:r>
              <a:rPr lang="ja-JP" altLang="en-US" sz="1200" b="1">
                <a:ea typeface="ＭＳ ゴシック" pitchFamily="49" charset="-128"/>
              </a:rPr>
              <a:t>女性の継続就業率　　　　　　３８％（平成２２年）→５５％（平成３２年）</a:t>
            </a:r>
            <a:endParaRPr lang="en-US" altLang="ja-JP" sz="1200" b="1">
              <a:ea typeface="ＭＳ ゴシック" pitchFamily="49" charset="-128"/>
            </a:endParaRPr>
          </a:p>
          <a:p>
            <a:pPr>
              <a:spcBef>
                <a:spcPct val="50000"/>
              </a:spcBef>
            </a:pPr>
            <a:r>
              <a:rPr lang="ja-JP" altLang="en-US" sz="1200" b="1">
                <a:ea typeface="ＭＳ ゴシック" pitchFamily="49" charset="-128"/>
              </a:rPr>
              <a:t>男性の育児休業取得率　　１．３８％（平成２２年）→１３％（平成３２年）</a:t>
            </a:r>
          </a:p>
        </p:txBody>
      </p:sp>
      <p:grpSp>
        <p:nvGrpSpPr>
          <p:cNvPr id="40977" name="グループ化 28"/>
          <p:cNvGrpSpPr>
            <a:grpSpLocks/>
          </p:cNvGrpSpPr>
          <p:nvPr/>
        </p:nvGrpSpPr>
        <p:grpSpPr bwMode="auto">
          <a:xfrm>
            <a:off x="133350" y="476250"/>
            <a:ext cx="4043363" cy="5502275"/>
            <a:chOff x="63500" y="641351"/>
            <a:chExt cx="3289300" cy="5502274"/>
          </a:xfrm>
        </p:grpSpPr>
        <p:sp>
          <p:nvSpPr>
            <p:cNvPr id="40978" name="AutoShape 3"/>
            <p:cNvSpPr>
              <a:spLocks noChangeArrowheads="1"/>
            </p:cNvSpPr>
            <p:nvPr/>
          </p:nvSpPr>
          <p:spPr bwMode="auto">
            <a:xfrm>
              <a:off x="63500" y="641351"/>
              <a:ext cx="3198813" cy="5340349"/>
            </a:xfrm>
            <a:prstGeom prst="can">
              <a:avLst>
                <a:gd name="adj" fmla="val 17081"/>
              </a:avLst>
            </a:prstGeom>
            <a:solidFill>
              <a:srgbClr val="FFCCCC">
                <a:alpha val="50195"/>
              </a:srgbClr>
            </a:solidFill>
            <a:ln w="9525">
              <a:solidFill>
                <a:schemeClr val="tx1"/>
              </a:solidFill>
              <a:round/>
              <a:headEnd/>
              <a:tailEnd/>
            </a:ln>
          </p:spPr>
          <p:txBody>
            <a:bodyPr wrap="none" anchor="ctr"/>
            <a:lstStyle/>
            <a:p>
              <a:endParaRPr lang="ja-JP" altLang="en-US" sz="1600" b="1">
                <a:ea typeface="HG丸ｺﾞｼｯｸM-PRO" pitchFamily="50" charset="-128"/>
              </a:endParaRPr>
            </a:p>
          </p:txBody>
        </p:sp>
        <p:sp>
          <p:nvSpPr>
            <p:cNvPr id="241668" name="Text Box 4"/>
            <p:cNvSpPr txBox="1">
              <a:spLocks noChangeArrowheads="1"/>
            </p:cNvSpPr>
            <p:nvPr/>
          </p:nvSpPr>
          <p:spPr bwMode="auto">
            <a:xfrm>
              <a:off x="186187" y="752476"/>
              <a:ext cx="3000016" cy="323850"/>
            </a:xfrm>
            <a:prstGeom prst="rect">
              <a:avLst/>
            </a:prstGeom>
            <a:noFill/>
            <a:ln w="9525">
              <a:noFill/>
              <a:miter lim="800000"/>
              <a:headEnd/>
              <a:tailEnd/>
            </a:ln>
            <a:effectLst/>
          </p:spPr>
          <p:txBody>
            <a:bodyPr>
              <a:spAutoFit/>
            </a:bodyPr>
            <a:lstStyle/>
            <a:p>
              <a:pPr>
                <a:spcBef>
                  <a:spcPct val="50000"/>
                </a:spcBef>
                <a:defRPr/>
              </a:pPr>
              <a:r>
                <a:rPr lang="ja-JP" altLang="en-US" sz="1500" b="1" dirty="0">
                  <a:effectLst>
                    <a:outerShdw blurRad="38100" dist="38100" dir="2700000" algn="tl">
                      <a:srgbClr val="C0C0C0"/>
                    </a:outerShdw>
                  </a:effectLst>
                  <a:ea typeface="HG丸ｺﾞｼｯｸM-PRO" pitchFamily="50" charset="-128"/>
                </a:rPr>
                <a:t>法律に基づく両立支援制度の整備</a:t>
              </a:r>
            </a:p>
          </p:txBody>
        </p:sp>
        <p:sp>
          <p:nvSpPr>
            <p:cNvPr id="241669" name="AutoShape 5" descr="25%"/>
            <p:cNvSpPr>
              <a:spLocks noChangeArrowheads="1"/>
            </p:cNvSpPr>
            <p:nvPr/>
          </p:nvSpPr>
          <p:spPr bwMode="auto">
            <a:xfrm>
              <a:off x="102243" y="1295401"/>
              <a:ext cx="3098167" cy="560388"/>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pPr>
                <a:defRPr/>
              </a:pPr>
              <a:r>
                <a:rPr lang="ja-JP" altLang="en-US" b="1" dirty="0">
                  <a:ea typeface="HG丸ｺﾞｼｯｸM-PRO" pitchFamily="50" charset="-128"/>
                </a:rPr>
                <a:t>妊娠中・出産後の母性保護、母性健康管理（</a:t>
              </a:r>
              <a:r>
                <a:rPr lang="ja-JP" altLang="en-US" sz="1050" b="1" dirty="0">
                  <a:ea typeface="HG丸ｺﾞｼｯｸM-PRO" pitchFamily="50" charset="-128"/>
                </a:rPr>
                <a:t>労働基準法、男女雇用機会均等法）</a:t>
              </a:r>
            </a:p>
          </p:txBody>
        </p:sp>
        <p:sp>
          <p:nvSpPr>
            <p:cNvPr id="40981" name="Text Box 6"/>
            <p:cNvSpPr txBox="1">
              <a:spLocks noChangeArrowheads="1"/>
            </p:cNvSpPr>
            <p:nvPr/>
          </p:nvSpPr>
          <p:spPr bwMode="auto">
            <a:xfrm>
              <a:off x="89329" y="1847851"/>
              <a:ext cx="3189859" cy="1284287"/>
            </a:xfrm>
            <a:prstGeom prst="rect">
              <a:avLst/>
            </a:prstGeom>
            <a:noFill/>
            <a:ln w="9525">
              <a:noFill/>
              <a:miter lim="800000"/>
              <a:headEnd/>
              <a:tailEnd/>
            </a:ln>
          </p:spPr>
          <p:txBody>
            <a:bodyPr>
              <a:spAutoFit/>
            </a:bodyPr>
            <a:lstStyle/>
            <a:p>
              <a:pPr marL="88900" indent="-88900" algn="l">
                <a:spcBef>
                  <a:spcPct val="50000"/>
                </a:spcBef>
              </a:pPr>
              <a:r>
                <a:rPr lang="ja-JP" altLang="en-US" sz="1300" b="1">
                  <a:ea typeface="HG丸ｺﾞｼｯｸM-PRO" pitchFamily="50" charset="-128"/>
                </a:rPr>
                <a:t>・産前産後休業（産前６週、産後８週）、軽易な　　業務への転換、時間外労働・深夜業の制限</a:t>
              </a:r>
            </a:p>
            <a:p>
              <a:pPr marL="88900" indent="-88900" algn="l">
                <a:spcBef>
                  <a:spcPct val="50000"/>
                </a:spcBef>
              </a:pPr>
              <a:r>
                <a:rPr lang="ja-JP" altLang="en-US" sz="1300" b="1">
                  <a:ea typeface="HG丸ｺﾞｼｯｸM-PRO" pitchFamily="50" charset="-128"/>
                </a:rPr>
                <a:t>・医師の指導等に基づき、通勤緩和、休憩、休業等の措置を事業主に義務づけ　　　　　　　</a:t>
              </a:r>
            </a:p>
            <a:p>
              <a:pPr marL="88900" indent="-88900" algn="l">
                <a:spcBef>
                  <a:spcPct val="50000"/>
                </a:spcBef>
              </a:pPr>
              <a:r>
                <a:rPr lang="ja-JP" altLang="en-US" sz="1300" b="1">
                  <a:ea typeface="HG丸ｺﾞｼｯｸM-PRO" pitchFamily="50" charset="-128"/>
                </a:rPr>
                <a:t>・妊娠・出産を理由とする解雇の禁止　　等</a:t>
              </a:r>
            </a:p>
          </p:txBody>
        </p:sp>
        <p:sp>
          <p:nvSpPr>
            <p:cNvPr id="241671" name="AutoShape 7" descr="25%"/>
            <p:cNvSpPr>
              <a:spLocks noChangeArrowheads="1"/>
            </p:cNvSpPr>
            <p:nvPr/>
          </p:nvSpPr>
          <p:spPr bwMode="auto">
            <a:xfrm>
              <a:off x="134530" y="3222626"/>
              <a:ext cx="3040052" cy="473075"/>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r>
                <a:rPr lang="ja-JP" altLang="en-US" sz="1600" b="1">
                  <a:ea typeface="HG丸ｺﾞｼｯｸM-PRO" pitchFamily="50" charset="-128"/>
                </a:rPr>
                <a:t>育児休業等両立支援制度の整備</a:t>
              </a:r>
              <a:endParaRPr lang="en-US" altLang="ja-JP" sz="1600" b="1">
                <a:ea typeface="HG丸ｺﾞｼｯｸM-PRO" pitchFamily="50" charset="-128"/>
              </a:endParaRPr>
            </a:p>
            <a:p>
              <a:r>
                <a:rPr lang="en-US" altLang="ja-JP" sz="1000" b="1">
                  <a:ea typeface="HG丸ｺﾞｼｯｸM-PRO" pitchFamily="50" charset="-128"/>
                </a:rPr>
                <a:t>(</a:t>
              </a:r>
              <a:r>
                <a:rPr lang="ja-JP" altLang="en-US" sz="1000" b="1">
                  <a:ea typeface="HG丸ｺﾞｼｯｸM-PRO" pitchFamily="50" charset="-128"/>
                </a:rPr>
                <a:t>育児・介護休業法）</a:t>
              </a:r>
            </a:p>
          </p:txBody>
        </p:sp>
        <p:sp>
          <p:nvSpPr>
            <p:cNvPr id="3080" name="Text Box 8"/>
            <p:cNvSpPr txBox="1">
              <a:spLocks noChangeArrowheads="1"/>
            </p:cNvSpPr>
            <p:nvPr/>
          </p:nvSpPr>
          <p:spPr bwMode="auto">
            <a:xfrm>
              <a:off x="89329" y="3729038"/>
              <a:ext cx="3263471" cy="2076450"/>
            </a:xfrm>
            <a:prstGeom prst="rect">
              <a:avLst/>
            </a:prstGeom>
            <a:noFill/>
            <a:ln w="9525">
              <a:noFill/>
              <a:miter lim="800000"/>
              <a:headEnd/>
              <a:tailEnd/>
            </a:ln>
          </p:spPr>
          <p:txBody>
            <a:bodyPr>
              <a:spAutoFit/>
            </a:bodyPr>
            <a:lstStyle/>
            <a:p>
              <a:pPr marL="88900" indent="-88900" algn="l">
                <a:lnSpc>
                  <a:spcPct val="90000"/>
                </a:lnSpc>
                <a:spcBef>
                  <a:spcPct val="50000"/>
                </a:spcBef>
              </a:pPr>
              <a:r>
                <a:rPr lang="ja-JP" altLang="en-US" sz="1300" b="1">
                  <a:ea typeface="HG丸ｺﾞｼｯｸM-PRO" pitchFamily="50" charset="-128"/>
                </a:rPr>
                <a:t>・子が満１歳（両親ともに育児休業を取得した場合、１歳２ヶ月</a:t>
              </a:r>
              <a:r>
                <a:rPr lang="ja-JP" altLang="en-US" sz="1000" b="1">
                  <a:ea typeface="HG丸ｺﾞｼｯｸM-PRO" pitchFamily="50" charset="-128"/>
                </a:rPr>
                <a:t>＝“パパ・ママ育休プラス”</a:t>
              </a:r>
              <a:r>
                <a:rPr lang="en-US" altLang="ja-JP" sz="1000" b="1">
                  <a:ea typeface="HG丸ｺﾞｼｯｸM-PRO" pitchFamily="50" charset="-128"/>
                </a:rPr>
                <a:t>※</a:t>
              </a:r>
              <a:r>
                <a:rPr lang="ja-JP" altLang="en-US" sz="1300" b="1">
                  <a:ea typeface="HG丸ｺﾞｼｯｸM-PRO" pitchFamily="50" charset="-128"/>
                </a:rPr>
                <a:t>）まで（保育所に入所できない場合等は最大１歳半まで）の育児休業</a:t>
              </a:r>
              <a:endParaRPr lang="en-US" altLang="ja-JP" sz="1300" b="1">
                <a:ea typeface="HG丸ｺﾞｼｯｸM-PRO" pitchFamily="50" charset="-128"/>
              </a:endParaRPr>
            </a:p>
            <a:p>
              <a:pPr marL="88900" indent="-88900" algn="l">
                <a:lnSpc>
                  <a:spcPct val="90000"/>
                </a:lnSpc>
                <a:spcBef>
                  <a:spcPct val="50000"/>
                </a:spcBef>
              </a:pPr>
              <a:r>
                <a:rPr lang="ja-JP" altLang="en-US" sz="1300" b="1">
                  <a:ea typeface="HG丸ｺﾞｼｯｸM-PRO" pitchFamily="50" charset="-128"/>
                </a:rPr>
                <a:t>・子が３歳に達するまでの短時間勤務制度、所定外労働の免除</a:t>
              </a:r>
              <a:r>
                <a:rPr lang="en-US" altLang="ja-JP" sz="1000" b="1">
                  <a:ea typeface="HG丸ｺﾞｼｯｸM-PRO" pitchFamily="50" charset="-128"/>
                </a:rPr>
                <a:t>※</a:t>
              </a:r>
              <a:endParaRPr lang="ja-JP" altLang="en-US" sz="1000" b="1">
                <a:ea typeface="HG丸ｺﾞｼｯｸM-PRO" pitchFamily="50" charset="-128"/>
              </a:endParaRPr>
            </a:p>
            <a:p>
              <a:pPr marL="88900" indent="-88900" algn="l">
                <a:lnSpc>
                  <a:spcPct val="90000"/>
                </a:lnSpc>
                <a:spcBef>
                  <a:spcPct val="50000"/>
                </a:spcBef>
              </a:pPr>
              <a:r>
                <a:rPr lang="ja-JP" altLang="en-US" sz="1300" b="1">
                  <a:ea typeface="HG丸ｺﾞｼｯｸM-PRO" pitchFamily="50" charset="-128"/>
                </a:rPr>
                <a:t>・育児休業を取得したこと等を理由とする解雇その他の不利益取扱いの禁止　　　等</a:t>
              </a:r>
              <a:endParaRPr lang="en-US" altLang="ja-JP" sz="1300" b="1">
                <a:ea typeface="HG丸ｺﾞｼｯｸM-PRO" pitchFamily="50" charset="-128"/>
              </a:endParaRPr>
            </a:p>
            <a:p>
              <a:pPr marL="88900" indent="-88900" algn="l">
                <a:lnSpc>
                  <a:spcPct val="90000"/>
                </a:lnSpc>
                <a:spcBef>
                  <a:spcPct val="50000"/>
                </a:spcBef>
              </a:pPr>
              <a:r>
                <a:rPr lang="en-US" altLang="ja-JP" sz="1000" b="1">
                  <a:ea typeface="HG丸ｺﾞｼｯｸM-PRO" pitchFamily="50" charset="-128"/>
                </a:rPr>
                <a:t>※</a:t>
              </a:r>
              <a:r>
                <a:rPr lang="ja-JP" altLang="en-US" sz="1000" b="1">
                  <a:ea typeface="HG丸ｺﾞｼｯｸM-PRO" pitchFamily="50" charset="-128"/>
                </a:rPr>
                <a:t>平成</a:t>
              </a:r>
              <a:r>
                <a:rPr lang="en-US" altLang="ja-JP" sz="1000" b="1">
                  <a:ea typeface="HG丸ｺﾞｼｯｸM-PRO" pitchFamily="50" charset="-128"/>
                </a:rPr>
                <a:t>21</a:t>
              </a:r>
              <a:r>
                <a:rPr lang="ja-JP" altLang="en-US" sz="1000" b="1">
                  <a:ea typeface="HG丸ｺﾞｼｯｸM-PRO" pitchFamily="50" charset="-128"/>
                </a:rPr>
                <a:t>年７月１日公布の改正法により拡充。一部</a:t>
              </a:r>
              <a:r>
                <a:rPr lang="en-US" altLang="ja-JP" sz="1000" b="1">
                  <a:ea typeface="HG丸ｺﾞｼｯｸM-PRO" pitchFamily="50" charset="-128"/>
                </a:rPr>
                <a:t>､100</a:t>
              </a:r>
              <a:r>
                <a:rPr lang="ja-JP" altLang="en-US" sz="1000" b="1">
                  <a:ea typeface="HG丸ｺﾞｼｯｸM-PRO" pitchFamily="50" charset="-128"/>
                </a:rPr>
                <a:t>人以下の企業は  平成</a:t>
              </a:r>
              <a:r>
                <a:rPr lang="en-US" altLang="ja-JP" sz="1000" b="1">
                  <a:ea typeface="HG丸ｺﾞｼｯｸM-PRO" pitchFamily="50" charset="-128"/>
                </a:rPr>
                <a:t>24</a:t>
              </a:r>
              <a:r>
                <a:rPr lang="ja-JP" altLang="en-US" sz="1000" b="1">
                  <a:ea typeface="HG丸ｺﾞｼｯｸM-PRO" pitchFamily="50" charset="-128"/>
                </a:rPr>
                <a:t>年</a:t>
              </a:r>
              <a:r>
                <a:rPr lang="en-US" altLang="ja-JP" sz="1000" b="1">
                  <a:ea typeface="HG丸ｺﾞｼｯｸM-PRO" pitchFamily="50" charset="-128"/>
                </a:rPr>
                <a:t>6</a:t>
              </a:r>
              <a:r>
                <a:rPr lang="ja-JP" altLang="en-US" sz="1000" b="1">
                  <a:ea typeface="HG丸ｺﾞｼｯｸM-PRO" pitchFamily="50" charset="-128"/>
                </a:rPr>
                <a:t>月</a:t>
              </a:r>
              <a:r>
                <a:rPr lang="en-US" altLang="ja-JP" sz="1000" b="1">
                  <a:ea typeface="HG丸ｺﾞｼｯｸM-PRO" pitchFamily="50" charset="-128"/>
                </a:rPr>
                <a:t>30</a:t>
              </a:r>
              <a:r>
                <a:rPr lang="ja-JP" altLang="en-US" sz="1000" b="1">
                  <a:ea typeface="HG丸ｺﾞｼｯｸM-PRO" pitchFamily="50" charset="-128"/>
                </a:rPr>
                <a:t>日まで適用猶予。</a:t>
              </a:r>
            </a:p>
          </p:txBody>
        </p:sp>
        <p:sp>
          <p:nvSpPr>
            <p:cNvPr id="40984" name="AutoShape 22"/>
            <p:cNvSpPr>
              <a:spLocks noChangeArrowheads="1"/>
            </p:cNvSpPr>
            <p:nvPr/>
          </p:nvSpPr>
          <p:spPr bwMode="auto">
            <a:xfrm>
              <a:off x="1192213" y="5930900"/>
              <a:ext cx="923925" cy="212725"/>
            </a:xfrm>
            <a:prstGeom prst="downArrow">
              <a:avLst>
                <a:gd name="adj1" fmla="val 56361"/>
                <a:gd name="adj2" fmla="val 58208"/>
              </a:avLst>
            </a:prstGeom>
            <a:gradFill rotWithShape="1">
              <a:gsLst>
                <a:gs pos="0">
                  <a:srgbClr val="FFFFFF"/>
                </a:gs>
                <a:gs pos="100000">
                  <a:srgbClr val="FFFF00"/>
                </a:gs>
              </a:gsLst>
              <a:lin ang="5400000" scaled="1"/>
            </a:gradFill>
            <a:ln w="9525">
              <a:solidFill>
                <a:schemeClr val="tx1"/>
              </a:solidFill>
              <a:miter lim="800000"/>
              <a:headEnd/>
              <a:tailEnd/>
            </a:ln>
          </p:spPr>
          <p:txBody>
            <a:bodyPr vert="eaVert" wrap="none" anchor="ctr"/>
            <a:lstStyle/>
            <a:p>
              <a:endParaRPr lang="ja-JP" altLang="en-US" sz="1600" b="1">
                <a:ea typeface="HG丸ｺﾞｼｯｸM-PRO" pitchFamily="50" charset="-128"/>
              </a:endParaRPr>
            </a:p>
          </p:txBody>
        </p:sp>
      </p:grpSp>
      <p:sp>
        <p:nvSpPr>
          <p:cNvPr id="40985" name="AutoShape 24"/>
          <p:cNvSpPr>
            <a:spLocks noChangeArrowheads="1"/>
          </p:cNvSpPr>
          <p:nvPr/>
        </p:nvSpPr>
        <p:spPr bwMode="auto">
          <a:xfrm>
            <a:off x="8874125" y="5765800"/>
            <a:ext cx="974725" cy="212725"/>
          </a:xfrm>
          <a:prstGeom prst="downArrow">
            <a:avLst>
              <a:gd name="adj1" fmla="val 56361"/>
              <a:gd name="adj2" fmla="val 58208"/>
            </a:avLst>
          </a:prstGeom>
          <a:gradFill rotWithShape="1">
            <a:gsLst>
              <a:gs pos="0">
                <a:srgbClr val="FFFFFF"/>
              </a:gs>
              <a:gs pos="100000">
                <a:srgbClr val="FFFF00"/>
              </a:gs>
            </a:gsLst>
            <a:lin ang="5400000" scaled="1"/>
          </a:gradFill>
          <a:ln w="9525">
            <a:solidFill>
              <a:schemeClr val="tx1"/>
            </a:solidFill>
            <a:miter lim="800000"/>
            <a:headEnd/>
            <a:tailEnd/>
          </a:ln>
        </p:spPr>
        <p:txBody>
          <a:bodyPr vert="eaVert" wrap="none" anchor="ctr"/>
          <a:lstStyle/>
          <a:p>
            <a:endParaRPr lang="ja-JP" altLang="en-US" sz="1600" b="1">
              <a:ea typeface="HG丸ｺﾞｼｯｸM-PRO" pitchFamily="50" charset="-128"/>
            </a:endParaRPr>
          </a:p>
        </p:txBody>
      </p:sp>
      <p:sp>
        <p:nvSpPr>
          <p:cNvPr id="241689" name="AutoShape 25" descr="25%"/>
          <p:cNvSpPr>
            <a:spLocks noChangeArrowheads="1"/>
          </p:cNvSpPr>
          <p:nvPr/>
        </p:nvSpPr>
        <p:spPr bwMode="auto">
          <a:xfrm>
            <a:off x="8396288" y="3748088"/>
            <a:ext cx="1824037" cy="722312"/>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pPr algn="l"/>
            <a:r>
              <a:rPr lang="ja-JP" altLang="en-US" sz="1200" b="1">
                <a:ea typeface="HG丸ｺﾞｼｯｸM-PRO" pitchFamily="50" charset="-128"/>
              </a:rPr>
              <a:t>保育所待機児童の解消・放課後児童クラブの充実</a:t>
            </a:r>
          </a:p>
        </p:txBody>
      </p:sp>
      <p:sp>
        <p:nvSpPr>
          <p:cNvPr id="27" name="AutoShape 25" descr="25%"/>
          <p:cNvSpPr>
            <a:spLocks noChangeArrowheads="1"/>
          </p:cNvSpPr>
          <p:nvPr/>
        </p:nvSpPr>
        <p:spPr bwMode="auto">
          <a:xfrm>
            <a:off x="8396288" y="2808288"/>
            <a:ext cx="1824037" cy="771525"/>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pPr algn="l"/>
            <a:r>
              <a:rPr lang="ja-JP" altLang="en-US" sz="1200" b="1">
                <a:ea typeface="HG丸ｺﾞｼｯｸM-PRO" pitchFamily="50" charset="-128"/>
              </a:rPr>
              <a:t>男性の育児休業取得促進等男性の子育てへの関わりの促進</a:t>
            </a:r>
          </a:p>
        </p:txBody>
      </p:sp>
      <p:sp>
        <p:nvSpPr>
          <p:cNvPr id="28" name="AutoShape 25" descr="25%"/>
          <p:cNvSpPr>
            <a:spLocks noChangeArrowheads="1"/>
          </p:cNvSpPr>
          <p:nvPr/>
        </p:nvSpPr>
        <p:spPr bwMode="auto">
          <a:xfrm>
            <a:off x="8389938" y="4630738"/>
            <a:ext cx="1824037" cy="957262"/>
          </a:xfrm>
          <a:prstGeom prst="foldedCorner">
            <a:avLst>
              <a:gd name="adj" fmla="val 0"/>
            </a:avLst>
          </a:prstGeom>
          <a:pattFill prst="pct25">
            <a:fgClr>
              <a:srgbClr val="FF9900"/>
            </a:fgClr>
            <a:bgClr>
              <a:schemeClr val="bg1"/>
            </a:bgClr>
          </a:pattFill>
          <a:ln w="9525">
            <a:solidFill>
              <a:schemeClr val="tx1"/>
            </a:solidFill>
            <a:round/>
            <a:headEnd/>
            <a:tailEnd/>
          </a:ln>
          <a:effectLst>
            <a:outerShdw dist="53882" dir="2700000" algn="ctr" rotWithShape="0">
              <a:schemeClr val="bg2"/>
            </a:outerShdw>
          </a:effectLst>
        </p:spPr>
        <p:txBody>
          <a:bodyPr anchor="ctr" anchorCtr="1"/>
          <a:lstStyle/>
          <a:p>
            <a:pPr algn="l"/>
            <a:r>
              <a:rPr lang="ja-JP" altLang="en-US" sz="1200" b="1">
                <a:ea typeface="HG丸ｺﾞｼｯｸM-PRO" pitchFamily="50" charset="-128"/>
              </a:rPr>
              <a:t>子育て女性等の再就職支援</a:t>
            </a:r>
            <a:endParaRPr lang="en-US" altLang="ja-JP" sz="1200" b="1">
              <a:ea typeface="HG丸ｺﾞｼｯｸM-PRO" pitchFamily="50" charset="-128"/>
            </a:endParaRPr>
          </a:p>
          <a:p>
            <a:pPr algn="l"/>
            <a:r>
              <a:rPr lang="ja-JP" altLang="en-US" sz="1200" b="1">
                <a:ea typeface="HG丸ｺﾞｼｯｸM-PRO" pitchFamily="50" charset="-128"/>
              </a:rPr>
              <a:t>（マザーズハローワーク事業）</a:t>
            </a:r>
          </a:p>
        </p:txBody>
      </p:sp>
      <p:sp>
        <p:nvSpPr>
          <p:cNvPr id="40989" name="AutoShape 22"/>
          <p:cNvSpPr>
            <a:spLocks noChangeArrowheads="1"/>
          </p:cNvSpPr>
          <p:nvPr/>
        </p:nvSpPr>
        <p:spPr bwMode="auto">
          <a:xfrm>
            <a:off x="5710238" y="5765800"/>
            <a:ext cx="1136650" cy="212725"/>
          </a:xfrm>
          <a:prstGeom prst="downArrow">
            <a:avLst>
              <a:gd name="adj1" fmla="val 56361"/>
              <a:gd name="adj2" fmla="val 58208"/>
            </a:avLst>
          </a:prstGeom>
          <a:gradFill rotWithShape="1">
            <a:gsLst>
              <a:gs pos="0">
                <a:srgbClr val="FFFFFF"/>
              </a:gs>
              <a:gs pos="100000">
                <a:srgbClr val="FFFF00"/>
              </a:gs>
            </a:gsLst>
            <a:lin ang="5400000" scaled="1"/>
          </a:gradFill>
          <a:ln w="9525">
            <a:solidFill>
              <a:schemeClr val="tx1"/>
            </a:solidFill>
            <a:miter lim="800000"/>
            <a:headEnd/>
            <a:tailEnd/>
          </a:ln>
        </p:spPr>
        <p:txBody>
          <a:bodyPr vert="eaVert" wrap="none" anchor="ctr"/>
          <a:lstStyle/>
          <a:p>
            <a:endParaRPr lang="ja-JP" altLang="en-US" sz="1600" b="1">
              <a:ea typeface="HG丸ｺﾞｼｯｸM-PRO" pitchFamily="50" charset="-128"/>
            </a:endParaRPr>
          </a:p>
        </p:txBody>
      </p:sp>
      <p:sp>
        <p:nvSpPr>
          <p:cNvPr id="31" name="テキスト ボックス 30"/>
          <p:cNvSpPr txBox="1"/>
          <p:nvPr/>
        </p:nvSpPr>
        <p:spPr>
          <a:xfrm>
            <a:off x="8553450" y="1295400"/>
            <a:ext cx="1498600" cy="307975"/>
          </a:xfrm>
          <a:prstGeom prst="rect">
            <a:avLst/>
          </a:prstGeom>
          <a:noFill/>
        </p:spPr>
        <p:txBody>
          <a:bodyPr>
            <a:spAutoFit/>
          </a:bodyPr>
          <a:lstStyle/>
          <a:p>
            <a:pPr>
              <a:defRPr/>
            </a:pPr>
            <a:r>
              <a:rPr lang="ja-JP" altLang="en-US" b="1" dirty="0">
                <a:effectLst>
                  <a:outerShdw blurRad="38100" dist="38100" dir="2700000" algn="tl">
                    <a:srgbClr val="000000">
                      <a:alpha val="43137"/>
                    </a:srgbClr>
                  </a:outerShdw>
                </a:effectLst>
                <a:ea typeface="HG丸ｺﾞｼｯｸM-PRO" pitchFamily="50" charset="-128"/>
              </a:rPr>
              <a:t>その他</a:t>
            </a:r>
          </a:p>
        </p:txBody>
      </p:sp>
      <p:sp>
        <p:nvSpPr>
          <p:cNvPr id="30" name="スライド番号プレースホルダ 29"/>
          <p:cNvSpPr txBox="1">
            <a:spLocks noGrp="1"/>
          </p:cNvSpPr>
          <p:nvPr/>
        </p:nvSpPr>
        <p:spPr bwMode="auto">
          <a:xfrm>
            <a:off x="7483475" y="6245225"/>
            <a:ext cx="2435225" cy="476250"/>
          </a:xfrm>
          <a:prstGeom prst="rect">
            <a:avLst/>
          </a:prstGeom>
          <a:noFill/>
          <a:ln>
            <a:miter lim="800000"/>
            <a:headEnd/>
            <a:tailEnd/>
          </a:ln>
        </p:spPr>
        <p:txBody>
          <a:bodyPr lIns="91433" tIns="45716" rIns="91433" bIns="45716"/>
          <a:lstStyle/>
          <a:p>
            <a:pPr algn="r">
              <a:defRPr/>
            </a:pPr>
            <a:fld id="{FB915F40-F23E-491D-AB3A-343BF4EB3D66}" type="slidenum">
              <a:rPr lang="en-US" altLang="ja-JP">
                <a:ea typeface="+mn-ea"/>
              </a:rPr>
              <a:pPr algn="r">
                <a:defRPr/>
              </a:pPr>
              <a:t>2</a:t>
            </a:fld>
            <a:endParaRPr lang="en-US" altLang="ja-JP">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2260600" y="0"/>
            <a:ext cx="6165850" cy="457200"/>
          </a:xfrm>
          <a:prstGeom prst="rect">
            <a:avLst/>
          </a:prstGeom>
          <a:noFill/>
          <a:ln w="9525">
            <a:noFill/>
            <a:miter lim="800000"/>
            <a:headEnd/>
            <a:tailEnd/>
          </a:ln>
        </p:spPr>
        <p:txBody>
          <a:bodyPr>
            <a:spAutoFit/>
          </a:bodyPr>
          <a:lstStyle/>
          <a:p>
            <a:r>
              <a:rPr lang="ja-JP" altLang="en-US" sz="2400" b="1"/>
              <a:t>育児・介護休業法の概要</a:t>
            </a:r>
          </a:p>
        </p:txBody>
      </p:sp>
      <p:sp>
        <p:nvSpPr>
          <p:cNvPr id="4099" name="AutoShape 2" descr="ひし形 (枠のみ)"/>
          <p:cNvSpPr>
            <a:spLocks noChangeArrowheads="1"/>
          </p:cNvSpPr>
          <p:nvPr/>
        </p:nvSpPr>
        <p:spPr bwMode="auto">
          <a:xfrm>
            <a:off x="150813" y="642938"/>
            <a:ext cx="10166350" cy="1143000"/>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anchor="ctr"/>
          <a:lstStyle/>
          <a:p>
            <a:pPr marL="180975" indent="-180975" algn="l"/>
            <a:r>
              <a:rPr lang="ja-JP" altLang="en-US" sz="1600" b="1"/>
              <a:t>　　　</a:t>
            </a:r>
          </a:p>
          <a:p>
            <a:pPr marL="180975" indent="-180975" algn="l"/>
            <a:r>
              <a:rPr lang="ja-JP" altLang="en-US" b="1"/>
              <a:t>○　子が１歳（一定の場合は、１歳半）に達するまで</a:t>
            </a:r>
            <a:endParaRPr lang="en-US" altLang="ja-JP" b="1"/>
          </a:p>
          <a:p>
            <a:pPr marL="180975" indent="-180975" algn="l"/>
            <a:r>
              <a:rPr lang="ja-JP" altLang="en-US" b="1"/>
              <a:t>    </a:t>
            </a:r>
            <a:r>
              <a:rPr lang="ja-JP" altLang="en-US" b="1" u="sng"/>
              <a:t>（父母ともに育児休業を取得する場合は、子が１歳２ヶ月に達するまでの間の１年間＜パパ・ママ育休プラス＞）</a:t>
            </a:r>
            <a:endParaRPr lang="en-US" altLang="ja-JP" b="1" u="sng"/>
          </a:p>
          <a:p>
            <a:pPr marL="180975" indent="-180975" algn="l"/>
            <a:r>
              <a:rPr lang="ja-JP" altLang="en-US" b="1"/>
              <a:t>   の育児休業の権利を保障</a:t>
            </a:r>
            <a:endParaRPr lang="en-US" altLang="ja-JP" sz="1100" b="1"/>
          </a:p>
          <a:p>
            <a:pPr marL="180975" indent="-180975" algn="l"/>
            <a:r>
              <a:rPr lang="en-US" altLang="ja-JP" b="1"/>
              <a:t>○</a:t>
            </a:r>
            <a:r>
              <a:rPr lang="ja-JP" altLang="en-US" b="1"/>
              <a:t>　対象家族１人につき、常時介護を必要とする状態に至るごとに１回、通算して９３日まで、介護休業の権利を保障</a:t>
            </a:r>
            <a:endParaRPr lang="en-US" altLang="ja-JP" b="1"/>
          </a:p>
          <a:p>
            <a:pPr marL="180975" indent="-180975" algn="r"/>
            <a:r>
              <a:rPr lang="ja-JP" altLang="en-US" sz="1100" b="1"/>
              <a:t>　　　　　　　　　　　　　　　　　　　　　　　　　　　　　</a:t>
            </a:r>
            <a:r>
              <a:rPr lang="en-US" altLang="ja-JP" sz="1100" b="1"/>
              <a:t>※</a:t>
            </a:r>
            <a:r>
              <a:rPr lang="ja-JP" altLang="en-US" sz="1100" b="1"/>
              <a:t>一定の条件を満たした期間雇用者も取得可能</a:t>
            </a:r>
          </a:p>
          <a:p>
            <a:pPr marL="180975" indent="-180975" algn="l"/>
            <a:endParaRPr lang="en-US" altLang="ja-JP" b="1"/>
          </a:p>
        </p:txBody>
      </p:sp>
      <p:sp>
        <p:nvSpPr>
          <p:cNvPr id="4100" name="AutoShape 10" descr="ひし形 (枠のみ)"/>
          <p:cNvSpPr>
            <a:spLocks noChangeArrowheads="1"/>
          </p:cNvSpPr>
          <p:nvPr/>
        </p:nvSpPr>
        <p:spPr bwMode="auto">
          <a:xfrm>
            <a:off x="163513" y="4000500"/>
            <a:ext cx="5014912" cy="936625"/>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118800" anchor="ctr"/>
          <a:lstStyle/>
          <a:p>
            <a:pPr algn="l"/>
            <a:r>
              <a:rPr lang="ja-JP" altLang="en-US" sz="1600" b="1"/>
              <a:t>　　　</a:t>
            </a:r>
          </a:p>
          <a:p>
            <a:pPr algn="l"/>
            <a:r>
              <a:rPr lang="ja-JP" altLang="en-US" b="1"/>
              <a:t>○　小学校就学前までの子を養育し、又は介護を行う</a:t>
            </a:r>
            <a:endParaRPr lang="en-US" altLang="ja-JP" b="1"/>
          </a:p>
          <a:p>
            <a:pPr algn="l"/>
            <a:r>
              <a:rPr lang="en-US" altLang="ja-JP" b="1"/>
              <a:t>  </a:t>
            </a:r>
            <a:r>
              <a:rPr lang="ja-JP" altLang="en-US" b="1"/>
              <a:t>労働者が請求した場合、１か月２４時間、１年１５０時</a:t>
            </a:r>
            <a:endParaRPr lang="en-US" altLang="ja-JP" b="1"/>
          </a:p>
          <a:p>
            <a:pPr algn="l"/>
            <a:r>
              <a:rPr lang="en-US" altLang="ja-JP" b="1"/>
              <a:t>  </a:t>
            </a:r>
            <a:r>
              <a:rPr lang="ja-JP" altLang="en-US" b="1"/>
              <a:t>間を超える時間外労働を制限</a:t>
            </a:r>
          </a:p>
          <a:p>
            <a:pPr algn="l"/>
            <a:endParaRPr lang="en-US" altLang="ja-JP" b="1"/>
          </a:p>
        </p:txBody>
      </p:sp>
      <p:sp>
        <p:nvSpPr>
          <p:cNvPr id="4101" name="AutoShape 11" descr="ひし形 (枠のみ)"/>
          <p:cNvSpPr>
            <a:spLocks noChangeArrowheads="1"/>
          </p:cNvSpPr>
          <p:nvPr/>
        </p:nvSpPr>
        <p:spPr bwMode="auto">
          <a:xfrm>
            <a:off x="5221288" y="1928813"/>
            <a:ext cx="5014912" cy="1000125"/>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algn="l"/>
            <a:r>
              <a:rPr lang="en-US" altLang="ja-JP" b="1"/>
              <a:t>○</a:t>
            </a:r>
            <a:r>
              <a:rPr lang="ja-JP" altLang="en-US" b="1"/>
              <a:t>　小学校就学前までの子が</a:t>
            </a:r>
            <a:r>
              <a:rPr lang="ja-JP" altLang="en-US" b="1" u="sng"/>
              <a:t>１人であれば</a:t>
            </a:r>
            <a:r>
              <a:rPr lang="ja-JP" altLang="en-US" b="1"/>
              <a:t>年５日、</a:t>
            </a:r>
            <a:r>
              <a:rPr lang="ja-JP" altLang="en-US" b="1" u="sng"/>
              <a:t>２人</a:t>
            </a:r>
            <a:endParaRPr lang="en-US" altLang="ja-JP" b="1" u="sng"/>
          </a:p>
          <a:p>
            <a:pPr algn="l"/>
            <a:r>
              <a:rPr lang="en-US" altLang="ja-JP" b="1"/>
              <a:t>   </a:t>
            </a:r>
            <a:r>
              <a:rPr lang="ja-JP" altLang="en-US" b="1" u="sng"/>
              <a:t>以上であれば年１０日</a:t>
            </a:r>
            <a:r>
              <a:rPr lang="ja-JP" altLang="en-US" b="1"/>
              <a:t>を限度として看護休暇付与を</a:t>
            </a:r>
            <a:endParaRPr lang="en-US" altLang="ja-JP" b="1"/>
          </a:p>
          <a:p>
            <a:pPr algn="l"/>
            <a:r>
              <a:rPr lang="en-US" altLang="ja-JP" b="1"/>
              <a:t>   </a:t>
            </a:r>
            <a:r>
              <a:rPr lang="ja-JP" altLang="en-US" b="1"/>
              <a:t>義務づけ</a:t>
            </a:r>
          </a:p>
          <a:p>
            <a:pPr algn="l">
              <a:lnSpc>
                <a:spcPct val="110000"/>
              </a:lnSpc>
            </a:pPr>
            <a:endParaRPr lang="ja-JP" altLang="en-US" b="1"/>
          </a:p>
          <a:p>
            <a:pPr algn="l"/>
            <a:endParaRPr lang="en-US" altLang="ja-JP" b="1"/>
          </a:p>
        </p:txBody>
      </p:sp>
      <p:sp>
        <p:nvSpPr>
          <p:cNvPr id="4102" name="AutoShape 13" descr="ひし形 (枠のみ)"/>
          <p:cNvSpPr>
            <a:spLocks noChangeArrowheads="1"/>
          </p:cNvSpPr>
          <p:nvPr/>
        </p:nvSpPr>
        <p:spPr bwMode="auto">
          <a:xfrm>
            <a:off x="163513" y="6072188"/>
            <a:ext cx="5014912" cy="649287"/>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190800" anchor="ctr"/>
          <a:lstStyle/>
          <a:p>
            <a:pPr algn="l"/>
            <a:r>
              <a:rPr lang="ja-JP" altLang="en-US" sz="1600" b="1"/>
              <a:t>　　　</a:t>
            </a:r>
          </a:p>
          <a:p>
            <a:pPr algn="l"/>
            <a:r>
              <a:rPr lang="ja-JP" altLang="en-US" b="1"/>
              <a:t>○　小学校就学前までの子を養育し、又は介護を行う</a:t>
            </a:r>
            <a:endParaRPr lang="en-US" altLang="ja-JP" b="1"/>
          </a:p>
          <a:p>
            <a:pPr algn="l"/>
            <a:r>
              <a:rPr lang="ja-JP" altLang="en-US" b="1"/>
              <a:t>　労働者が請求した場合、深夜業を制限</a:t>
            </a:r>
          </a:p>
          <a:p>
            <a:pPr algn="l"/>
            <a:endParaRPr lang="en-US" altLang="ja-JP" b="1"/>
          </a:p>
        </p:txBody>
      </p:sp>
      <p:sp>
        <p:nvSpPr>
          <p:cNvPr id="4103" name="AutoShape 17" descr="ひし形 (枠のみ)"/>
          <p:cNvSpPr>
            <a:spLocks noChangeArrowheads="1"/>
          </p:cNvSpPr>
          <p:nvPr/>
        </p:nvSpPr>
        <p:spPr bwMode="auto">
          <a:xfrm>
            <a:off x="163513" y="1928813"/>
            <a:ext cx="5014912" cy="1928812"/>
          </a:xfrm>
          <a:prstGeom prst="roundRect">
            <a:avLst>
              <a:gd name="adj" fmla="val 8051"/>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marL="180975" indent="-180975" algn="l"/>
            <a:r>
              <a:rPr lang="en-US" altLang="ja-JP" b="1"/>
              <a:t>○</a:t>
            </a:r>
            <a:r>
              <a:rPr lang="ja-JP" altLang="en-US" b="1"/>
              <a:t>　</a:t>
            </a:r>
            <a:r>
              <a:rPr lang="ja-JP" altLang="en-US" b="1" u="sng"/>
              <a:t>３歳に達するまでの子を養育する労働者について、</a:t>
            </a:r>
            <a:endParaRPr lang="en-US" altLang="ja-JP" b="1" u="sng"/>
          </a:p>
          <a:p>
            <a:pPr marL="180975" indent="-180975" algn="l"/>
            <a:r>
              <a:rPr lang="ja-JP" altLang="en-US" b="1"/>
              <a:t>　</a:t>
            </a:r>
            <a:r>
              <a:rPr lang="ja-JP" altLang="en-US" b="1" u="sng"/>
              <a:t>短時間勤務の措置（１日原則６時間）を義務づけ</a:t>
            </a:r>
            <a:endParaRPr lang="en-US" altLang="ja-JP" b="1" u="sng"/>
          </a:p>
          <a:p>
            <a:pPr marL="180975" indent="-180975" algn="l"/>
            <a:endParaRPr lang="en-US" altLang="ja-JP" b="1"/>
          </a:p>
          <a:p>
            <a:pPr marL="180975" indent="-180975" algn="l"/>
            <a:r>
              <a:rPr lang="ja-JP" altLang="en-US" b="1"/>
              <a:t>○　常時介護を必要とする状態にある対象家族の介護</a:t>
            </a:r>
            <a:endParaRPr lang="en-US" altLang="ja-JP" b="1"/>
          </a:p>
          <a:p>
            <a:pPr marL="180975" indent="-180975" algn="l"/>
            <a:r>
              <a:rPr lang="ja-JP" altLang="en-US" b="1"/>
              <a:t> 　を行う労働者に対し、次のいずれかの措置を事業主</a:t>
            </a:r>
            <a:endParaRPr lang="en-US" altLang="ja-JP" b="1"/>
          </a:p>
          <a:p>
            <a:pPr marL="180975" indent="-180975" algn="l"/>
            <a:r>
              <a:rPr lang="ja-JP" altLang="en-US" b="1"/>
              <a:t>　 に義務づけ</a:t>
            </a:r>
            <a:endParaRPr lang="en-US" altLang="ja-JP" b="1"/>
          </a:p>
          <a:p>
            <a:pPr marL="180975" indent="-180975" algn="l"/>
            <a:r>
              <a:rPr lang="ja-JP" altLang="en-US" sz="1200" b="1"/>
              <a:t>　　   </a:t>
            </a:r>
            <a:r>
              <a:rPr lang="ja-JP" altLang="en-US" sz="1100" b="1"/>
              <a:t>①短時間勤務制度</a:t>
            </a:r>
            <a:r>
              <a:rPr lang="en-US" altLang="ja-JP" sz="1100" b="1"/>
              <a:t>   </a:t>
            </a:r>
            <a:r>
              <a:rPr lang="ja-JP" altLang="en-US" sz="1100" b="1"/>
              <a:t>②フレックスタイム制</a:t>
            </a:r>
            <a:endParaRPr lang="en-US" altLang="ja-JP" sz="1100" b="1"/>
          </a:p>
          <a:p>
            <a:pPr marL="180975" indent="-180975" algn="l"/>
            <a:r>
              <a:rPr lang="en-US" altLang="ja-JP" sz="1100" b="1"/>
              <a:t>         </a:t>
            </a:r>
            <a:r>
              <a:rPr lang="ja-JP" altLang="en-US" sz="1100" b="1"/>
              <a:t>③始業・終業時刻の繰上げ・繰下げ</a:t>
            </a:r>
            <a:r>
              <a:rPr lang="en-US" altLang="ja-JP" sz="1100" b="1"/>
              <a:t>   </a:t>
            </a:r>
            <a:r>
              <a:rPr lang="ja-JP" altLang="en-US" sz="1100" b="1"/>
              <a:t>④介護費用の援助措置　</a:t>
            </a:r>
          </a:p>
        </p:txBody>
      </p:sp>
      <p:sp>
        <p:nvSpPr>
          <p:cNvPr id="4104" name="AutoShape 22" descr="ひし形 (枠のみ)"/>
          <p:cNvSpPr>
            <a:spLocks noChangeArrowheads="1"/>
          </p:cNvSpPr>
          <p:nvPr/>
        </p:nvSpPr>
        <p:spPr bwMode="auto">
          <a:xfrm>
            <a:off x="5221288" y="5214938"/>
            <a:ext cx="5014912" cy="785812"/>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algn="l"/>
            <a:r>
              <a:rPr lang="en-US" altLang="ja-JP" b="1"/>
              <a:t>○</a:t>
            </a:r>
            <a:r>
              <a:rPr lang="ja-JP" altLang="en-US" b="1"/>
              <a:t>　育児休業等を取得したこと等を理由とする解雇</a:t>
            </a:r>
            <a:endParaRPr lang="en-US" altLang="ja-JP" b="1"/>
          </a:p>
          <a:p>
            <a:pPr algn="l"/>
            <a:r>
              <a:rPr lang="ja-JP" altLang="en-US" b="1"/>
              <a:t>   その他の不利益取扱いを禁止</a:t>
            </a:r>
          </a:p>
          <a:p>
            <a:pPr algn="l"/>
            <a:endParaRPr lang="en-US" altLang="ja-JP" sz="1600" b="1"/>
          </a:p>
        </p:txBody>
      </p:sp>
      <p:sp>
        <p:nvSpPr>
          <p:cNvPr id="4105" name="AutoShape 24" descr="ひし形 (枠のみ)"/>
          <p:cNvSpPr>
            <a:spLocks noChangeArrowheads="1"/>
          </p:cNvSpPr>
          <p:nvPr/>
        </p:nvSpPr>
        <p:spPr bwMode="auto">
          <a:xfrm>
            <a:off x="5221288" y="4286250"/>
            <a:ext cx="5014912" cy="714375"/>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algn="l"/>
            <a:r>
              <a:rPr lang="en-US" altLang="ja-JP" b="1"/>
              <a:t>○</a:t>
            </a:r>
            <a:r>
              <a:rPr lang="ja-JP" altLang="en-US" b="1"/>
              <a:t>　労働者を転勤させる場合の、育児又は介護の状況</a:t>
            </a:r>
            <a:endParaRPr lang="en-US" altLang="ja-JP" b="1"/>
          </a:p>
          <a:p>
            <a:pPr algn="l"/>
            <a:r>
              <a:rPr lang="en-US" altLang="ja-JP" b="1"/>
              <a:t>   </a:t>
            </a:r>
            <a:r>
              <a:rPr lang="ja-JP" altLang="en-US" b="1"/>
              <a:t>についての配慮義務</a:t>
            </a:r>
          </a:p>
          <a:p>
            <a:pPr algn="l">
              <a:lnSpc>
                <a:spcPct val="110000"/>
              </a:lnSpc>
            </a:pPr>
            <a:endParaRPr lang="ja-JP" altLang="en-US" sz="1600" b="1"/>
          </a:p>
          <a:p>
            <a:pPr algn="l"/>
            <a:endParaRPr lang="en-US" altLang="ja-JP" sz="1600" b="1"/>
          </a:p>
        </p:txBody>
      </p:sp>
      <p:sp>
        <p:nvSpPr>
          <p:cNvPr id="4106" name="Rectangle 29"/>
          <p:cNvSpPr>
            <a:spLocks noChangeArrowheads="1"/>
          </p:cNvSpPr>
          <p:nvPr/>
        </p:nvSpPr>
        <p:spPr bwMode="auto">
          <a:xfrm>
            <a:off x="407988" y="428625"/>
            <a:ext cx="4357687" cy="287338"/>
          </a:xfrm>
          <a:prstGeom prst="rect">
            <a:avLst/>
          </a:prstGeom>
          <a:solidFill>
            <a:srgbClr val="FFFFFF"/>
          </a:solidFill>
          <a:ln w="9525">
            <a:solidFill>
              <a:schemeClr val="tx1"/>
            </a:solidFill>
            <a:miter lim="800000"/>
            <a:headEnd/>
            <a:tailEnd/>
          </a:ln>
        </p:spPr>
        <p:txBody>
          <a:bodyPr wrap="none" anchor="ctr"/>
          <a:lstStyle/>
          <a:p>
            <a:endParaRPr lang="ja-JP" altLang="ja-JP" sz="1600" b="1"/>
          </a:p>
        </p:txBody>
      </p:sp>
      <p:sp>
        <p:nvSpPr>
          <p:cNvPr id="4107" name="Rectangle 27"/>
          <p:cNvSpPr>
            <a:spLocks noChangeArrowheads="1"/>
          </p:cNvSpPr>
          <p:nvPr/>
        </p:nvSpPr>
        <p:spPr bwMode="auto">
          <a:xfrm>
            <a:off x="407988" y="428625"/>
            <a:ext cx="4357687" cy="287338"/>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育児休業・介護休業制度</a:t>
            </a:r>
          </a:p>
        </p:txBody>
      </p:sp>
      <p:sp>
        <p:nvSpPr>
          <p:cNvPr id="4108" name="Rectangle 31"/>
          <p:cNvSpPr>
            <a:spLocks noChangeArrowheads="1"/>
          </p:cNvSpPr>
          <p:nvPr/>
        </p:nvSpPr>
        <p:spPr bwMode="auto">
          <a:xfrm>
            <a:off x="5383213" y="1857375"/>
            <a:ext cx="2549525" cy="325438"/>
          </a:xfrm>
          <a:prstGeom prst="rect">
            <a:avLst/>
          </a:prstGeom>
          <a:solidFill>
            <a:srgbClr val="FFFFFF"/>
          </a:solidFill>
          <a:ln w="9525">
            <a:noFill/>
            <a:miter lim="800000"/>
            <a:headEnd/>
            <a:tailEnd/>
          </a:ln>
        </p:spPr>
        <p:txBody>
          <a:bodyPr wrap="none" anchor="ctr"/>
          <a:lstStyle/>
          <a:p>
            <a:endParaRPr lang="ja-JP" altLang="ja-JP" sz="1600" b="1"/>
          </a:p>
        </p:txBody>
      </p:sp>
      <p:sp>
        <p:nvSpPr>
          <p:cNvPr id="4109" name="Rectangle 28"/>
          <p:cNvSpPr>
            <a:spLocks noChangeArrowheads="1"/>
          </p:cNvSpPr>
          <p:nvPr/>
        </p:nvSpPr>
        <p:spPr bwMode="auto">
          <a:xfrm>
            <a:off x="5383213" y="1857375"/>
            <a:ext cx="2549525" cy="287338"/>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子の看護休暇制度</a:t>
            </a:r>
          </a:p>
        </p:txBody>
      </p:sp>
      <p:sp>
        <p:nvSpPr>
          <p:cNvPr id="4110" name="Rectangle 34"/>
          <p:cNvSpPr>
            <a:spLocks noChangeArrowheads="1"/>
          </p:cNvSpPr>
          <p:nvPr/>
        </p:nvSpPr>
        <p:spPr bwMode="auto">
          <a:xfrm>
            <a:off x="488950" y="3929063"/>
            <a:ext cx="2549525" cy="285750"/>
          </a:xfrm>
          <a:prstGeom prst="rect">
            <a:avLst/>
          </a:prstGeom>
          <a:solidFill>
            <a:srgbClr val="FFFFFF"/>
          </a:solidFill>
          <a:ln w="9525">
            <a:noFill/>
            <a:miter lim="800000"/>
            <a:headEnd/>
            <a:tailEnd/>
          </a:ln>
        </p:spPr>
        <p:txBody>
          <a:bodyPr wrap="none" anchor="ctr"/>
          <a:lstStyle/>
          <a:p>
            <a:endParaRPr lang="ja-JP" altLang="ja-JP" sz="1600" b="1"/>
          </a:p>
        </p:txBody>
      </p:sp>
      <p:sp>
        <p:nvSpPr>
          <p:cNvPr id="4111" name="Rectangle 33"/>
          <p:cNvSpPr>
            <a:spLocks noChangeArrowheads="1"/>
          </p:cNvSpPr>
          <p:nvPr/>
        </p:nvSpPr>
        <p:spPr bwMode="auto">
          <a:xfrm>
            <a:off x="469900" y="3929063"/>
            <a:ext cx="2547938" cy="287337"/>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時間外労働の制限</a:t>
            </a:r>
          </a:p>
        </p:txBody>
      </p:sp>
      <p:sp>
        <p:nvSpPr>
          <p:cNvPr id="4112" name="Rectangle 36"/>
          <p:cNvSpPr>
            <a:spLocks noChangeArrowheads="1"/>
          </p:cNvSpPr>
          <p:nvPr/>
        </p:nvSpPr>
        <p:spPr bwMode="auto">
          <a:xfrm>
            <a:off x="407988" y="5929313"/>
            <a:ext cx="2547937" cy="285750"/>
          </a:xfrm>
          <a:prstGeom prst="rect">
            <a:avLst/>
          </a:prstGeom>
          <a:solidFill>
            <a:srgbClr val="FFFFFF"/>
          </a:solidFill>
          <a:ln w="9525">
            <a:noFill/>
            <a:miter lim="800000"/>
            <a:headEnd/>
            <a:tailEnd/>
          </a:ln>
        </p:spPr>
        <p:txBody>
          <a:bodyPr wrap="none" anchor="ctr"/>
          <a:lstStyle/>
          <a:p>
            <a:endParaRPr lang="ja-JP" altLang="ja-JP" sz="1600" b="1"/>
          </a:p>
        </p:txBody>
      </p:sp>
      <p:sp>
        <p:nvSpPr>
          <p:cNvPr id="4113" name="Rectangle 35"/>
          <p:cNvSpPr>
            <a:spLocks noChangeArrowheads="1"/>
          </p:cNvSpPr>
          <p:nvPr/>
        </p:nvSpPr>
        <p:spPr bwMode="auto">
          <a:xfrm>
            <a:off x="407988" y="5929313"/>
            <a:ext cx="2547937" cy="287337"/>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深夜業の制限</a:t>
            </a:r>
          </a:p>
        </p:txBody>
      </p:sp>
      <p:sp>
        <p:nvSpPr>
          <p:cNvPr id="4114" name="Rectangle 38"/>
          <p:cNvSpPr>
            <a:spLocks noChangeArrowheads="1"/>
          </p:cNvSpPr>
          <p:nvPr/>
        </p:nvSpPr>
        <p:spPr bwMode="auto">
          <a:xfrm>
            <a:off x="5383213" y="4214813"/>
            <a:ext cx="2879725" cy="285750"/>
          </a:xfrm>
          <a:prstGeom prst="rect">
            <a:avLst/>
          </a:prstGeom>
          <a:solidFill>
            <a:srgbClr val="FFFFFF"/>
          </a:solidFill>
          <a:ln w="9525">
            <a:noFill/>
            <a:miter lim="800000"/>
            <a:headEnd/>
            <a:tailEnd/>
          </a:ln>
        </p:spPr>
        <p:txBody>
          <a:bodyPr wrap="none" anchor="ctr"/>
          <a:lstStyle/>
          <a:p>
            <a:endParaRPr lang="ja-JP" altLang="ja-JP" sz="1600" b="1"/>
          </a:p>
        </p:txBody>
      </p:sp>
      <p:sp>
        <p:nvSpPr>
          <p:cNvPr id="4115" name="Rectangle 37"/>
          <p:cNvSpPr>
            <a:spLocks noChangeArrowheads="1"/>
          </p:cNvSpPr>
          <p:nvPr/>
        </p:nvSpPr>
        <p:spPr bwMode="auto">
          <a:xfrm>
            <a:off x="5383213" y="4214813"/>
            <a:ext cx="2879725" cy="287337"/>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転勤についての配慮</a:t>
            </a:r>
          </a:p>
        </p:txBody>
      </p:sp>
      <p:sp>
        <p:nvSpPr>
          <p:cNvPr id="4116" name="Rectangle 40"/>
          <p:cNvSpPr>
            <a:spLocks noChangeArrowheads="1"/>
          </p:cNvSpPr>
          <p:nvPr/>
        </p:nvSpPr>
        <p:spPr bwMode="auto">
          <a:xfrm>
            <a:off x="327025" y="1857375"/>
            <a:ext cx="3122613" cy="325438"/>
          </a:xfrm>
          <a:prstGeom prst="rect">
            <a:avLst/>
          </a:prstGeom>
          <a:solidFill>
            <a:srgbClr val="FFFFFF"/>
          </a:solidFill>
          <a:ln w="9525">
            <a:noFill/>
            <a:miter lim="800000"/>
            <a:headEnd/>
            <a:tailEnd/>
          </a:ln>
        </p:spPr>
        <p:txBody>
          <a:bodyPr wrap="none" anchor="ctr"/>
          <a:lstStyle/>
          <a:p>
            <a:endParaRPr lang="ja-JP" altLang="ja-JP" sz="1600" b="1"/>
          </a:p>
        </p:txBody>
      </p:sp>
      <p:sp>
        <p:nvSpPr>
          <p:cNvPr id="4117" name="Rectangle 39"/>
          <p:cNvSpPr>
            <a:spLocks noChangeArrowheads="1"/>
          </p:cNvSpPr>
          <p:nvPr/>
        </p:nvSpPr>
        <p:spPr bwMode="auto">
          <a:xfrm>
            <a:off x="327025" y="1857375"/>
            <a:ext cx="3122613" cy="287338"/>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u="sng"/>
              <a:t>短時間勤務等の措置</a:t>
            </a:r>
          </a:p>
        </p:txBody>
      </p:sp>
      <p:sp>
        <p:nvSpPr>
          <p:cNvPr id="4118" name="Rectangle 42"/>
          <p:cNvSpPr>
            <a:spLocks noChangeArrowheads="1"/>
          </p:cNvSpPr>
          <p:nvPr/>
        </p:nvSpPr>
        <p:spPr bwMode="auto">
          <a:xfrm>
            <a:off x="5383213" y="5072063"/>
            <a:ext cx="3124200" cy="325437"/>
          </a:xfrm>
          <a:prstGeom prst="rect">
            <a:avLst/>
          </a:prstGeom>
          <a:solidFill>
            <a:srgbClr val="FFFFFF"/>
          </a:solidFill>
          <a:ln w="9525">
            <a:noFill/>
            <a:miter lim="800000"/>
            <a:headEnd/>
            <a:tailEnd/>
          </a:ln>
        </p:spPr>
        <p:txBody>
          <a:bodyPr wrap="none" anchor="ctr"/>
          <a:lstStyle/>
          <a:p>
            <a:endParaRPr lang="ja-JP" altLang="ja-JP" sz="1600" b="1"/>
          </a:p>
        </p:txBody>
      </p:sp>
      <p:sp>
        <p:nvSpPr>
          <p:cNvPr id="4119" name="Rectangle 41"/>
          <p:cNvSpPr>
            <a:spLocks noChangeArrowheads="1"/>
          </p:cNvSpPr>
          <p:nvPr/>
        </p:nvSpPr>
        <p:spPr bwMode="auto">
          <a:xfrm>
            <a:off x="5383213" y="5072063"/>
            <a:ext cx="3124200" cy="325437"/>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a:t>不利益取扱いの禁止</a:t>
            </a:r>
          </a:p>
        </p:txBody>
      </p:sp>
      <p:sp>
        <p:nvSpPr>
          <p:cNvPr id="4120" name="AutoShape 11" descr="ひし形 (枠のみ)"/>
          <p:cNvSpPr>
            <a:spLocks noChangeArrowheads="1"/>
          </p:cNvSpPr>
          <p:nvPr/>
        </p:nvSpPr>
        <p:spPr bwMode="auto">
          <a:xfrm>
            <a:off x="5221288" y="3071813"/>
            <a:ext cx="5014912" cy="1071562"/>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algn="l"/>
            <a:r>
              <a:rPr lang="en-US" altLang="ja-JP" b="1"/>
              <a:t>○</a:t>
            </a:r>
            <a:r>
              <a:rPr lang="ja-JP" altLang="en-US" b="1"/>
              <a:t>　</a:t>
            </a:r>
            <a:r>
              <a:rPr lang="ja-JP" altLang="en-US" b="1" u="sng"/>
              <a:t>要介護状態にある対象家族が１人であれば年５日、</a:t>
            </a:r>
            <a:endParaRPr lang="en-US" altLang="ja-JP" b="1" u="sng"/>
          </a:p>
          <a:p>
            <a:pPr algn="l"/>
            <a:r>
              <a:rPr lang="en-US" altLang="ja-JP" b="1"/>
              <a:t>    </a:t>
            </a:r>
            <a:r>
              <a:rPr lang="ja-JP" altLang="en-US" b="1" u="sng"/>
              <a:t>２人以上であれば年１０日を限度として介護休暇</a:t>
            </a:r>
            <a:endParaRPr lang="en-US" altLang="ja-JP" b="1" u="sng"/>
          </a:p>
          <a:p>
            <a:pPr algn="l"/>
            <a:r>
              <a:rPr lang="en-US" altLang="ja-JP" b="1"/>
              <a:t>    </a:t>
            </a:r>
            <a:r>
              <a:rPr lang="ja-JP" altLang="en-US" b="1" u="sng"/>
              <a:t>付与を義務づけ</a:t>
            </a:r>
          </a:p>
          <a:p>
            <a:pPr algn="l"/>
            <a:endParaRPr lang="en-US" altLang="ja-JP" b="1"/>
          </a:p>
        </p:txBody>
      </p:sp>
      <p:sp>
        <p:nvSpPr>
          <p:cNvPr id="4121" name="Rectangle 31"/>
          <p:cNvSpPr>
            <a:spLocks noChangeArrowheads="1"/>
          </p:cNvSpPr>
          <p:nvPr/>
        </p:nvSpPr>
        <p:spPr bwMode="auto">
          <a:xfrm>
            <a:off x="5383213" y="3000375"/>
            <a:ext cx="2528887" cy="357188"/>
          </a:xfrm>
          <a:prstGeom prst="rect">
            <a:avLst/>
          </a:prstGeom>
          <a:solidFill>
            <a:srgbClr val="FFFFFF"/>
          </a:solidFill>
          <a:ln w="9525">
            <a:noFill/>
            <a:miter lim="800000"/>
            <a:headEnd/>
            <a:tailEnd/>
          </a:ln>
        </p:spPr>
        <p:txBody>
          <a:bodyPr wrap="none" anchor="ctr"/>
          <a:lstStyle/>
          <a:p>
            <a:endParaRPr lang="ja-JP" altLang="ja-JP" sz="1600" b="1"/>
          </a:p>
        </p:txBody>
      </p:sp>
      <p:sp>
        <p:nvSpPr>
          <p:cNvPr id="4122" name="Rectangle 28"/>
          <p:cNvSpPr>
            <a:spLocks noChangeArrowheads="1"/>
          </p:cNvSpPr>
          <p:nvPr/>
        </p:nvSpPr>
        <p:spPr bwMode="auto">
          <a:xfrm>
            <a:off x="5383213" y="3000375"/>
            <a:ext cx="2549525" cy="287338"/>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u="sng"/>
              <a:t>介護休暇制度</a:t>
            </a:r>
          </a:p>
        </p:txBody>
      </p:sp>
      <p:sp>
        <p:nvSpPr>
          <p:cNvPr id="4123" name="AutoShape 10" descr="ひし形 (枠のみ)"/>
          <p:cNvSpPr>
            <a:spLocks noChangeArrowheads="1"/>
          </p:cNvSpPr>
          <p:nvPr/>
        </p:nvSpPr>
        <p:spPr bwMode="auto">
          <a:xfrm>
            <a:off x="163513" y="5072063"/>
            <a:ext cx="5014912" cy="793750"/>
          </a:xfrm>
          <a:prstGeom prst="roundRect">
            <a:avLst>
              <a:gd name="adj" fmla="val 14528"/>
            </a:avLst>
          </a:prstGeom>
          <a:pattFill prst="openDmnd">
            <a:fgClr>
              <a:srgbClr val="FFFF99">
                <a:alpha val="50195"/>
              </a:srgbClr>
            </a:fgClr>
            <a:bgClr>
              <a:schemeClr val="bg1">
                <a:alpha val="50195"/>
              </a:schemeClr>
            </a:bgClr>
          </a:pattFill>
          <a:ln w="9525">
            <a:solidFill>
              <a:schemeClr val="tx1"/>
            </a:solidFill>
            <a:round/>
            <a:headEnd/>
            <a:tailEnd/>
          </a:ln>
        </p:spPr>
        <p:txBody>
          <a:bodyPr tIns="118800" anchor="ctr"/>
          <a:lstStyle/>
          <a:p>
            <a:pPr algn="l"/>
            <a:r>
              <a:rPr lang="ja-JP" altLang="en-US" sz="1600" b="1"/>
              <a:t>　　　</a:t>
            </a:r>
          </a:p>
          <a:p>
            <a:pPr algn="l"/>
            <a:r>
              <a:rPr lang="ja-JP" altLang="en-US" b="1"/>
              <a:t>○　</a:t>
            </a:r>
            <a:r>
              <a:rPr lang="ja-JP" altLang="en-US" b="1" u="sng"/>
              <a:t>３歳に達するまでの子を養育する労働者が請求した</a:t>
            </a:r>
            <a:endParaRPr lang="en-US" altLang="ja-JP" b="1" u="sng"/>
          </a:p>
          <a:p>
            <a:pPr algn="l"/>
            <a:r>
              <a:rPr lang="en-US" altLang="ja-JP" b="1"/>
              <a:t>  </a:t>
            </a:r>
            <a:r>
              <a:rPr lang="ja-JP" altLang="en-US" b="1" u="sng"/>
              <a:t>場合、所定外労働を免除</a:t>
            </a:r>
          </a:p>
          <a:p>
            <a:pPr algn="l"/>
            <a:endParaRPr lang="en-US" altLang="ja-JP" b="1"/>
          </a:p>
        </p:txBody>
      </p:sp>
      <p:sp>
        <p:nvSpPr>
          <p:cNvPr id="4124" name="Rectangle 34"/>
          <p:cNvSpPr>
            <a:spLocks noChangeArrowheads="1"/>
          </p:cNvSpPr>
          <p:nvPr/>
        </p:nvSpPr>
        <p:spPr bwMode="auto">
          <a:xfrm>
            <a:off x="488950" y="5000625"/>
            <a:ext cx="2549525" cy="325438"/>
          </a:xfrm>
          <a:prstGeom prst="rect">
            <a:avLst/>
          </a:prstGeom>
          <a:solidFill>
            <a:srgbClr val="FFFFFF"/>
          </a:solidFill>
          <a:ln w="9525">
            <a:noFill/>
            <a:miter lim="800000"/>
            <a:headEnd/>
            <a:tailEnd/>
          </a:ln>
        </p:spPr>
        <p:txBody>
          <a:bodyPr wrap="none" anchor="ctr"/>
          <a:lstStyle/>
          <a:p>
            <a:endParaRPr lang="ja-JP" altLang="ja-JP" sz="1600" b="1"/>
          </a:p>
        </p:txBody>
      </p:sp>
      <p:sp>
        <p:nvSpPr>
          <p:cNvPr id="4125" name="Rectangle 33"/>
          <p:cNvSpPr>
            <a:spLocks noChangeArrowheads="1"/>
          </p:cNvSpPr>
          <p:nvPr/>
        </p:nvSpPr>
        <p:spPr bwMode="auto">
          <a:xfrm>
            <a:off x="488950" y="5000625"/>
            <a:ext cx="2549525" cy="287338"/>
          </a:xfrm>
          <a:prstGeom prst="rect">
            <a:avLst/>
          </a:prstGeom>
          <a:solidFill>
            <a:srgbClr val="CCFF99">
              <a:alpha val="50195"/>
            </a:srgbClr>
          </a:solidFill>
          <a:ln w="9525">
            <a:solidFill>
              <a:schemeClr val="tx1"/>
            </a:solidFill>
            <a:miter lim="800000"/>
            <a:headEnd/>
            <a:tailEnd/>
          </a:ln>
        </p:spPr>
        <p:txBody>
          <a:bodyPr wrap="none" anchor="ctr"/>
          <a:lstStyle/>
          <a:p>
            <a:r>
              <a:rPr lang="ja-JP" altLang="en-US" sz="1600" b="1" u="sng"/>
              <a:t>所定外労働の免除</a:t>
            </a:r>
          </a:p>
        </p:txBody>
      </p:sp>
      <p:sp>
        <p:nvSpPr>
          <p:cNvPr id="34" name="テキスト ボックス 33"/>
          <p:cNvSpPr txBox="1"/>
          <p:nvPr/>
        </p:nvSpPr>
        <p:spPr>
          <a:xfrm>
            <a:off x="5221288" y="6143625"/>
            <a:ext cx="5219700" cy="549275"/>
          </a:xfrm>
          <a:prstGeom prst="rect">
            <a:avLst/>
          </a:prstGeom>
          <a:noFill/>
        </p:spPr>
        <p:txBody>
          <a:bodyPr>
            <a:spAutoFit/>
          </a:bodyPr>
          <a:lstStyle/>
          <a:p>
            <a:pPr algn="l"/>
            <a:r>
              <a:rPr lang="en-US" altLang="ja-JP" sz="1000" b="1"/>
              <a:t>※</a:t>
            </a:r>
            <a:r>
              <a:rPr lang="ja-JP" altLang="en-US" sz="1000" b="1"/>
              <a:t>下線部は、平成２１年６月の法改正により改正された部分。</a:t>
            </a:r>
            <a:endParaRPr lang="en-US" altLang="ja-JP" sz="1000" b="1"/>
          </a:p>
          <a:p>
            <a:pPr algn="l"/>
            <a:r>
              <a:rPr lang="ja-JP" altLang="en-US" sz="1000" b="1"/>
              <a:t>　　改正法の施行日：原則として平成２２年６月３０日（ただし、一部の規定は、</a:t>
            </a:r>
            <a:endParaRPr lang="en-US" altLang="ja-JP" sz="1000" b="1"/>
          </a:p>
          <a:p>
            <a:pPr algn="l"/>
            <a:r>
              <a:rPr lang="ja-JP" altLang="en-US" sz="1000" b="1"/>
              <a:t>　常時１００人以下の労働者を雇用する事業主については平成２４年７月１日</a:t>
            </a:r>
          </a:p>
        </p:txBody>
      </p:sp>
      <p:sp>
        <p:nvSpPr>
          <p:cNvPr id="30" name="スライド番号プレースホルダ 29"/>
          <p:cNvSpPr txBox="1">
            <a:spLocks noGrp="1"/>
          </p:cNvSpPr>
          <p:nvPr/>
        </p:nvSpPr>
        <p:spPr bwMode="auto">
          <a:xfrm>
            <a:off x="8005763" y="6264275"/>
            <a:ext cx="2435225" cy="476250"/>
          </a:xfrm>
          <a:prstGeom prst="rect">
            <a:avLst/>
          </a:prstGeom>
          <a:noFill/>
          <a:ln>
            <a:miter lim="800000"/>
            <a:headEnd/>
            <a:tailEnd/>
          </a:ln>
        </p:spPr>
        <p:txBody>
          <a:bodyPr lIns="91433" tIns="45716" rIns="91433" bIns="45716"/>
          <a:lstStyle/>
          <a:p>
            <a:pPr algn="r">
              <a:defRPr/>
            </a:pPr>
            <a:fld id="{430A27C8-DB4C-4F61-8ECF-D923ABDF9F2D}" type="slidenum">
              <a:rPr lang="en-US" altLang="ja-JP">
                <a:ea typeface="+mn-ea"/>
              </a:rPr>
              <a:pPr algn="r">
                <a:defRPr/>
              </a:pPr>
              <a:t>3</a:t>
            </a:fld>
            <a:endParaRPr lang="en-US" altLang="ja-JP">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descr="ひし形 (強調)"/>
          <p:cNvSpPr>
            <a:spLocks noChangeArrowheads="1"/>
          </p:cNvSpPr>
          <p:nvPr/>
        </p:nvSpPr>
        <p:spPr bwMode="auto">
          <a:xfrm>
            <a:off x="5310188" y="1943100"/>
            <a:ext cx="4349750" cy="1724025"/>
          </a:xfrm>
          <a:prstGeom prst="rect">
            <a:avLst/>
          </a:prstGeom>
          <a:pattFill prst="solidDmnd">
            <a:fgClr>
              <a:srgbClr val="CCFF99"/>
            </a:fgClr>
            <a:bgClr>
              <a:schemeClr val="bg1"/>
            </a:bgClr>
          </a:pattFill>
          <a:ln w="9525">
            <a:solidFill>
              <a:schemeClr val="tx1"/>
            </a:solidFill>
            <a:prstDash val="dash"/>
            <a:miter lim="800000"/>
            <a:headEnd/>
            <a:tailEnd/>
          </a:ln>
        </p:spPr>
        <p:txBody>
          <a:bodyPr wrap="none" anchor="ctr"/>
          <a:lstStyle/>
          <a:p>
            <a:endParaRPr lang="ja-JP" altLang="en-US" sz="1600" b="1">
              <a:ea typeface="HG丸ｺﾞｼｯｸM-PRO" pitchFamily="50" charset="-128"/>
            </a:endParaRPr>
          </a:p>
        </p:txBody>
      </p:sp>
      <p:sp>
        <p:nvSpPr>
          <p:cNvPr id="43018" name="Rectangle 10"/>
          <p:cNvSpPr>
            <a:spLocks noChangeArrowheads="1"/>
          </p:cNvSpPr>
          <p:nvPr/>
        </p:nvSpPr>
        <p:spPr bwMode="auto">
          <a:xfrm>
            <a:off x="352425" y="2036763"/>
            <a:ext cx="3749675" cy="2032000"/>
          </a:xfrm>
          <a:prstGeom prst="rect">
            <a:avLst/>
          </a:prstGeom>
          <a:noFill/>
          <a:ln w="38100" cmpd="dbl">
            <a:noFill/>
            <a:miter lim="800000"/>
            <a:headEnd/>
            <a:tailEnd/>
          </a:ln>
        </p:spPr>
        <p:txBody>
          <a:bodyPr wrap="none" anchor="ctr"/>
          <a:lstStyle/>
          <a:p>
            <a:pPr marL="85725" algn="l">
              <a:lnSpc>
                <a:spcPct val="110000"/>
              </a:lnSpc>
            </a:pPr>
            <a:endParaRPr lang="ja-JP" altLang="ja-JP" sz="1000"/>
          </a:p>
        </p:txBody>
      </p:sp>
      <p:sp>
        <p:nvSpPr>
          <p:cNvPr id="43022" name="Text Box 14"/>
          <p:cNvSpPr txBox="1">
            <a:spLocks noChangeArrowheads="1"/>
          </p:cNvSpPr>
          <p:nvPr/>
        </p:nvSpPr>
        <p:spPr bwMode="auto">
          <a:xfrm>
            <a:off x="698500" y="-65088"/>
            <a:ext cx="9043988" cy="457201"/>
          </a:xfrm>
          <a:prstGeom prst="rect">
            <a:avLst/>
          </a:prstGeom>
          <a:noFill/>
          <a:ln w="9525">
            <a:noFill/>
            <a:miter lim="800000"/>
            <a:headEnd/>
            <a:tailEnd/>
          </a:ln>
        </p:spPr>
        <p:txBody>
          <a:bodyPr>
            <a:spAutoFit/>
          </a:bodyPr>
          <a:lstStyle/>
          <a:p>
            <a:pPr>
              <a:spcBef>
                <a:spcPct val="50000"/>
              </a:spcBef>
            </a:pPr>
            <a:r>
              <a:rPr lang="ja-JP" altLang="en-US" sz="2400" b="1"/>
              <a:t>育児・介護休業制度のイメージ</a:t>
            </a:r>
          </a:p>
        </p:txBody>
      </p:sp>
      <p:sp>
        <p:nvSpPr>
          <p:cNvPr id="43030" name="Line 22"/>
          <p:cNvSpPr>
            <a:spLocks noChangeShapeType="1"/>
          </p:cNvSpPr>
          <p:nvPr/>
        </p:nvSpPr>
        <p:spPr bwMode="auto">
          <a:xfrm>
            <a:off x="1035050" y="1268413"/>
            <a:ext cx="8550275" cy="0"/>
          </a:xfrm>
          <a:prstGeom prst="line">
            <a:avLst/>
          </a:prstGeom>
          <a:noFill/>
          <a:ln w="19050">
            <a:solidFill>
              <a:schemeClr val="tx1"/>
            </a:solidFill>
            <a:round/>
            <a:headEnd/>
            <a:tailEnd type="stealth" w="med" len="med"/>
          </a:ln>
        </p:spPr>
        <p:txBody>
          <a:bodyPr/>
          <a:lstStyle/>
          <a:p>
            <a:endParaRPr lang="ja-JP" altLang="en-US"/>
          </a:p>
        </p:txBody>
      </p:sp>
      <p:sp>
        <p:nvSpPr>
          <p:cNvPr id="43031" name="Line 23"/>
          <p:cNvSpPr>
            <a:spLocks noChangeShapeType="1"/>
          </p:cNvSpPr>
          <p:nvPr/>
        </p:nvSpPr>
        <p:spPr bwMode="auto">
          <a:xfrm>
            <a:off x="1035050" y="1179513"/>
            <a:ext cx="0" cy="215900"/>
          </a:xfrm>
          <a:prstGeom prst="line">
            <a:avLst/>
          </a:prstGeom>
          <a:noFill/>
          <a:ln w="19050">
            <a:solidFill>
              <a:schemeClr val="tx1"/>
            </a:solidFill>
            <a:round/>
            <a:headEnd/>
            <a:tailEnd/>
          </a:ln>
        </p:spPr>
        <p:txBody>
          <a:bodyPr/>
          <a:lstStyle/>
          <a:p>
            <a:endParaRPr lang="ja-JP" altLang="en-US"/>
          </a:p>
        </p:txBody>
      </p:sp>
      <p:sp>
        <p:nvSpPr>
          <p:cNvPr id="43032" name="Line 24"/>
          <p:cNvSpPr>
            <a:spLocks noChangeShapeType="1"/>
          </p:cNvSpPr>
          <p:nvPr/>
        </p:nvSpPr>
        <p:spPr bwMode="auto">
          <a:xfrm>
            <a:off x="2655888" y="1133475"/>
            <a:ext cx="0" cy="215900"/>
          </a:xfrm>
          <a:prstGeom prst="line">
            <a:avLst/>
          </a:prstGeom>
          <a:noFill/>
          <a:ln w="19050">
            <a:solidFill>
              <a:schemeClr val="tx1"/>
            </a:solidFill>
            <a:round/>
            <a:headEnd/>
            <a:tailEnd/>
          </a:ln>
        </p:spPr>
        <p:txBody>
          <a:bodyPr/>
          <a:lstStyle/>
          <a:p>
            <a:endParaRPr lang="ja-JP" altLang="en-US"/>
          </a:p>
        </p:txBody>
      </p:sp>
      <p:sp>
        <p:nvSpPr>
          <p:cNvPr id="43033" name="Line 25"/>
          <p:cNvSpPr>
            <a:spLocks noChangeShapeType="1"/>
          </p:cNvSpPr>
          <p:nvPr/>
        </p:nvSpPr>
        <p:spPr bwMode="auto">
          <a:xfrm>
            <a:off x="5130800" y="1133475"/>
            <a:ext cx="0" cy="215900"/>
          </a:xfrm>
          <a:prstGeom prst="line">
            <a:avLst/>
          </a:prstGeom>
          <a:noFill/>
          <a:ln w="19050">
            <a:solidFill>
              <a:schemeClr val="tx1"/>
            </a:solidFill>
            <a:round/>
            <a:headEnd/>
            <a:tailEnd/>
          </a:ln>
        </p:spPr>
        <p:txBody>
          <a:bodyPr/>
          <a:lstStyle/>
          <a:p>
            <a:endParaRPr lang="ja-JP" altLang="en-US"/>
          </a:p>
        </p:txBody>
      </p:sp>
      <p:sp>
        <p:nvSpPr>
          <p:cNvPr id="43034" name="Line 26"/>
          <p:cNvSpPr>
            <a:spLocks noChangeShapeType="1"/>
          </p:cNvSpPr>
          <p:nvPr/>
        </p:nvSpPr>
        <p:spPr bwMode="auto">
          <a:xfrm>
            <a:off x="9585325" y="1179513"/>
            <a:ext cx="0" cy="215900"/>
          </a:xfrm>
          <a:prstGeom prst="line">
            <a:avLst/>
          </a:prstGeom>
          <a:noFill/>
          <a:ln w="19050">
            <a:solidFill>
              <a:schemeClr val="tx1"/>
            </a:solidFill>
            <a:round/>
            <a:headEnd/>
            <a:tailEnd/>
          </a:ln>
        </p:spPr>
        <p:txBody>
          <a:bodyPr/>
          <a:lstStyle/>
          <a:p>
            <a:endParaRPr lang="ja-JP" altLang="en-US"/>
          </a:p>
        </p:txBody>
      </p:sp>
      <p:sp>
        <p:nvSpPr>
          <p:cNvPr id="43035" name="Rectangle 28"/>
          <p:cNvSpPr>
            <a:spLocks noChangeArrowheads="1"/>
          </p:cNvSpPr>
          <p:nvPr/>
        </p:nvSpPr>
        <p:spPr bwMode="auto">
          <a:xfrm>
            <a:off x="5962650" y="2640013"/>
            <a:ext cx="3751263" cy="1384300"/>
          </a:xfrm>
          <a:prstGeom prst="rect">
            <a:avLst/>
          </a:prstGeom>
          <a:noFill/>
          <a:ln w="38100" cmpd="dbl">
            <a:noFill/>
            <a:miter lim="800000"/>
            <a:headEnd/>
            <a:tailEnd/>
          </a:ln>
        </p:spPr>
        <p:txBody>
          <a:bodyPr wrap="none" anchor="ctr"/>
          <a:lstStyle/>
          <a:p>
            <a:pPr marL="85725" algn="l">
              <a:lnSpc>
                <a:spcPct val="110000"/>
              </a:lnSpc>
            </a:pPr>
            <a:endParaRPr lang="ja-JP" altLang="ja-JP" sz="1000"/>
          </a:p>
        </p:txBody>
      </p:sp>
      <p:sp>
        <p:nvSpPr>
          <p:cNvPr id="43036" name="Rectangle 29"/>
          <p:cNvSpPr>
            <a:spLocks noChangeArrowheads="1"/>
          </p:cNvSpPr>
          <p:nvPr/>
        </p:nvSpPr>
        <p:spPr bwMode="auto">
          <a:xfrm>
            <a:off x="630238" y="639763"/>
            <a:ext cx="9405937" cy="4302125"/>
          </a:xfrm>
          <a:prstGeom prst="rect">
            <a:avLst/>
          </a:prstGeom>
          <a:noFill/>
          <a:ln w="28575">
            <a:solidFill>
              <a:schemeClr val="tx1"/>
            </a:solidFill>
            <a:miter lim="800000"/>
            <a:headEnd/>
            <a:tailEnd/>
          </a:ln>
        </p:spPr>
        <p:txBody>
          <a:bodyPr wrap="none" anchor="ctr"/>
          <a:lstStyle/>
          <a:p>
            <a:endParaRPr lang="ja-JP" altLang="en-US" sz="1600" b="1">
              <a:ea typeface="HG丸ｺﾞｼｯｸM-PRO" pitchFamily="50" charset="-128"/>
            </a:endParaRPr>
          </a:p>
        </p:txBody>
      </p:sp>
      <p:sp>
        <p:nvSpPr>
          <p:cNvPr id="43037" name="Rectangle 30"/>
          <p:cNvSpPr>
            <a:spLocks noChangeArrowheads="1"/>
          </p:cNvSpPr>
          <p:nvPr/>
        </p:nvSpPr>
        <p:spPr bwMode="auto">
          <a:xfrm>
            <a:off x="1035050" y="1403350"/>
            <a:ext cx="1620838" cy="431800"/>
          </a:xfrm>
          <a:prstGeom prst="rect">
            <a:avLst/>
          </a:prstGeom>
          <a:solidFill>
            <a:srgbClr val="99CC00">
              <a:alpha val="39999"/>
            </a:srgbClr>
          </a:solidFill>
          <a:ln w="9525">
            <a:solidFill>
              <a:schemeClr val="tx1"/>
            </a:solidFill>
            <a:miter lim="800000"/>
            <a:headEnd/>
            <a:tailEnd/>
          </a:ln>
        </p:spPr>
        <p:txBody>
          <a:bodyPr wrap="none" anchor="ctr"/>
          <a:lstStyle/>
          <a:p>
            <a:r>
              <a:rPr lang="ja-JP" altLang="en-US" sz="1000"/>
              <a:t>育児休業</a:t>
            </a:r>
          </a:p>
        </p:txBody>
      </p:sp>
      <p:sp>
        <p:nvSpPr>
          <p:cNvPr id="43038" name="Rectangle 31"/>
          <p:cNvSpPr>
            <a:spLocks noChangeArrowheads="1"/>
          </p:cNvSpPr>
          <p:nvPr/>
        </p:nvSpPr>
        <p:spPr bwMode="auto">
          <a:xfrm>
            <a:off x="3735388" y="1449388"/>
            <a:ext cx="4094162" cy="365125"/>
          </a:xfrm>
          <a:prstGeom prst="rect">
            <a:avLst/>
          </a:prstGeom>
          <a:noFill/>
          <a:ln w="9525">
            <a:noFill/>
            <a:miter lim="800000"/>
            <a:headEnd/>
            <a:tailEnd/>
          </a:ln>
        </p:spPr>
        <p:txBody>
          <a:bodyPr>
            <a:spAutoFit/>
          </a:bodyPr>
          <a:lstStyle/>
          <a:p>
            <a:pPr algn="l">
              <a:lnSpc>
                <a:spcPct val="90000"/>
              </a:lnSpc>
            </a:pPr>
            <a:r>
              <a:rPr lang="ja-JP" altLang="en-US" sz="1000"/>
              <a:t>１歳</a:t>
            </a:r>
            <a:r>
              <a:rPr lang="ja-JP" altLang="en-US" sz="1000">
                <a:solidFill>
                  <a:srgbClr val="FF0000"/>
                </a:solidFill>
              </a:rPr>
              <a:t>（両親ともに育児休業を取得した場合、１歳２か月）</a:t>
            </a:r>
            <a:r>
              <a:rPr lang="ja-JP" altLang="en-US" sz="1000"/>
              <a:t>まで請求できる権利。保育所に入所できない等一定の場合は１歳半まで延長可能</a:t>
            </a:r>
          </a:p>
        </p:txBody>
      </p:sp>
      <p:sp>
        <p:nvSpPr>
          <p:cNvPr id="43039" name="Rectangle 32" descr="ひし形 (強調)"/>
          <p:cNvSpPr>
            <a:spLocks noChangeArrowheads="1"/>
          </p:cNvSpPr>
          <p:nvPr/>
        </p:nvSpPr>
        <p:spPr bwMode="auto">
          <a:xfrm>
            <a:off x="1079500" y="2798763"/>
            <a:ext cx="8596313" cy="936625"/>
          </a:xfrm>
          <a:prstGeom prst="rect">
            <a:avLst/>
          </a:prstGeom>
          <a:pattFill prst="solidDmnd">
            <a:fgClr>
              <a:srgbClr val="CCFF99"/>
            </a:fgClr>
            <a:bgClr>
              <a:schemeClr val="bg1"/>
            </a:bgClr>
          </a:pattFill>
          <a:ln w="9525">
            <a:solidFill>
              <a:schemeClr val="tx1"/>
            </a:solidFill>
            <a:prstDash val="dash"/>
            <a:miter lim="800000"/>
            <a:headEnd/>
            <a:tailEnd/>
          </a:ln>
        </p:spPr>
        <p:txBody>
          <a:bodyPr wrap="none" anchor="ctr"/>
          <a:lstStyle/>
          <a:p>
            <a:endParaRPr lang="ja-JP" altLang="ja-JP"/>
          </a:p>
        </p:txBody>
      </p:sp>
      <p:sp>
        <p:nvSpPr>
          <p:cNvPr id="43040" name="Rectangle 33"/>
          <p:cNvSpPr>
            <a:spLocks noChangeArrowheads="1"/>
          </p:cNvSpPr>
          <p:nvPr/>
        </p:nvSpPr>
        <p:spPr bwMode="auto">
          <a:xfrm>
            <a:off x="1079500" y="3841750"/>
            <a:ext cx="8596313" cy="360363"/>
          </a:xfrm>
          <a:prstGeom prst="rect">
            <a:avLst/>
          </a:prstGeom>
          <a:solidFill>
            <a:srgbClr val="99CC00">
              <a:alpha val="39999"/>
            </a:srgbClr>
          </a:solidFill>
          <a:ln w="9525">
            <a:solidFill>
              <a:schemeClr val="tx1"/>
            </a:solidFill>
            <a:miter lim="800000"/>
            <a:headEnd/>
            <a:tailEnd/>
          </a:ln>
        </p:spPr>
        <p:txBody>
          <a:bodyPr wrap="none" anchor="ctr"/>
          <a:lstStyle/>
          <a:p>
            <a:r>
              <a:rPr lang="ja-JP" altLang="en-US" sz="1200"/>
              <a:t>子の看護休暇</a:t>
            </a:r>
          </a:p>
          <a:p>
            <a:r>
              <a:rPr lang="ja-JP" altLang="en-US" sz="1200">
                <a:solidFill>
                  <a:srgbClr val="FF0000"/>
                </a:solidFill>
              </a:rPr>
              <a:t>（子１人につき年５日まで、年</a:t>
            </a:r>
            <a:r>
              <a:rPr lang="en-US" altLang="ja-JP" sz="1200">
                <a:solidFill>
                  <a:srgbClr val="FF0000"/>
                </a:solidFill>
              </a:rPr>
              <a:t>10</a:t>
            </a:r>
            <a:r>
              <a:rPr lang="ja-JP" altLang="en-US" sz="1200">
                <a:solidFill>
                  <a:srgbClr val="FF0000"/>
                </a:solidFill>
              </a:rPr>
              <a:t>日を上限）</a:t>
            </a:r>
          </a:p>
        </p:txBody>
      </p:sp>
      <p:sp>
        <p:nvSpPr>
          <p:cNvPr id="43041" name="Rectangle 34"/>
          <p:cNvSpPr>
            <a:spLocks noChangeArrowheads="1"/>
          </p:cNvSpPr>
          <p:nvPr/>
        </p:nvSpPr>
        <p:spPr bwMode="auto">
          <a:xfrm>
            <a:off x="3014663" y="1403350"/>
            <a:ext cx="446087" cy="431800"/>
          </a:xfrm>
          <a:prstGeom prst="rect">
            <a:avLst/>
          </a:prstGeom>
          <a:solidFill>
            <a:srgbClr val="99CC00">
              <a:alpha val="39999"/>
            </a:srgbClr>
          </a:solidFill>
          <a:ln w="9525">
            <a:solidFill>
              <a:schemeClr val="tx1"/>
            </a:solidFill>
            <a:miter lim="800000"/>
            <a:headEnd/>
            <a:tailEnd/>
          </a:ln>
        </p:spPr>
        <p:txBody>
          <a:bodyPr wrap="none" anchor="ctr"/>
          <a:lstStyle/>
          <a:p>
            <a:endParaRPr lang="ja-JP" altLang="en-US" sz="1600" b="1">
              <a:ea typeface="HG丸ｺﾞｼｯｸM-PRO" pitchFamily="50" charset="-128"/>
            </a:endParaRPr>
          </a:p>
        </p:txBody>
      </p:sp>
      <p:sp>
        <p:nvSpPr>
          <p:cNvPr id="43042" name="Text Box 35"/>
          <p:cNvSpPr txBox="1">
            <a:spLocks noChangeArrowheads="1"/>
          </p:cNvSpPr>
          <p:nvPr/>
        </p:nvSpPr>
        <p:spPr bwMode="auto">
          <a:xfrm>
            <a:off x="1349375" y="2798763"/>
            <a:ext cx="2071688" cy="957262"/>
          </a:xfrm>
          <a:prstGeom prst="rect">
            <a:avLst/>
          </a:prstGeom>
          <a:noFill/>
          <a:ln w="9525">
            <a:noFill/>
            <a:miter lim="800000"/>
            <a:headEnd/>
            <a:tailEnd/>
          </a:ln>
        </p:spPr>
        <p:txBody>
          <a:bodyPr wrap="none">
            <a:spAutoFit/>
          </a:bodyPr>
          <a:lstStyle/>
          <a:p>
            <a:pPr algn="l"/>
            <a:r>
              <a:rPr lang="ja-JP" altLang="en-US" sz="1200"/>
              <a:t>措置</a:t>
            </a:r>
          </a:p>
          <a:p>
            <a:pPr algn="l">
              <a:lnSpc>
                <a:spcPct val="90000"/>
              </a:lnSpc>
            </a:pPr>
            <a:r>
              <a:rPr lang="ja-JP" altLang="en-US" sz="1000"/>
              <a:t>　①フレックスタイム</a:t>
            </a:r>
          </a:p>
          <a:p>
            <a:pPr algn="l">
              <a:lnSpc>
                <a:spcPct val="90000"/>
              </a:lnSpc>
            </a:pPr>
            <a:r>
              <a:rPr lang="ja-JP" altLang="en-US" sz="1000"/>
              <a:t>　②始業・終業時刻の繰り上げ下げ</a:t>
            </a:r>
          </a:p>
          <a:p>
            <a:pPr algn="l">
              <a:lnSpc>
                <a:spcPct val="90000"/>
              </a:lnSpc>
            </a:pPr>
            <a:r>
              <a:rPr lang="ja-JP" altLang="en-US" sz="1000"/>
              <a:t>　③託児施設の設置運営</a:t>
            </a:r>
          </a:p>
          <a:p>
            <a:pPr algn="l">
              <a:lnSpc>
                <a:spcPct val="90000"/>
              </a:lnSpc>
            </a:pPr>
            <a:r>
              <a:rPr lang="ja-JP" altLang="en-US" sz="1000"/>
              <a:t>　④③に準ずる便宜の供与</a:t>
            </a:r>
          </a:p>
          <a:p>
            <a:pPr algn="l">
              <a:lnSpc>
                <a:spcPct val="90000"/>
              </a:lnSpc>
            </a:pPr>
            <a:r>
              <a:rPr lang="ja-JP" altLang="en-US" sz="1000"/>
              <a:t>　④育児休業に準ずる措置</a:t>
            </a:r>
          </a:p>
        </p:txBody>
      </p:sp>
      <p:sp>
        <p:nvSpPr>
          <p:cNvPr id="43043" name="Rectangle 36"/>
          <p:cNvSpPr>
            <a:spLocks noChangeArrowheads="1"/>
          </p:cNvSpPr>
          <p:nvPr/>
        </p:nvSpPr>
        <p:spPr bwMode="auto">
          <a:xfrm>
            <a:off x="2655888" y="1403350"/>
            <a:ext cx="358775" cy="431800"/>
          </a:xfrm>
          <a:prstGeom prst="rect">
            <a:avLst/>
          </a:prstGeom>
          <a:solidFill>
            <a:srgbClr val="FFCC99">
              <a:alpha val="70195"/>
            </a:srgbClr>
          </a:solidFill>
          <a:ln w="9525">
            <a:solidFill>
              <a:schemeClr val="tx1"/>
            </a:solidFill>
            <a:miter lim="800000"/>
            <a:headEnd/>
            <a:tailEnd/>
          </a:ln>
        </p:spPr>
        <p:txBody>
          <a:bodyPr wrap="none" anchor="ctr"/>
          <a:lstStyle/>
          <a:p>
            <a:endParaRPr lang="ja-JP" altLang="ja-JP" sz="1000"/>
          </a:p>
        </p:txBody>
      </p:sp>
      <p:sp>
        <p:nvSpPr>
          <p:cNvPr id="43045" name="AutoShape 38"/>
          <p:cNvSpPr>
            <a:spLocks noChangeArrowheads="1"/>
          </p:cNvSpPr>
          <p:nvPr/>
        </p:nvSpPr>
        <p:spPr bwMode="auto">
          <a:xfrm>
            <a:off x="3644900" y="1403350"/>
            <a:ext cx="4230688" cy="471488"/>
          </a:xfrm>
          <a:prstGeom prst="bracketPair">
            <a:avLst>
              <a:gd name="adj" fmla="val 16667"/>
            </a:avLst>
          </a:prstGeom>
          <a:noFill/>
          <a:ln w="9525">
            <a:solidFill>
              <a:schemeClr val="tx1"/>
            </a:solidFill>
            <a:round/>
            <a:headEnd/>
            <a:tailEnd/>
          </a:ln>
        </p:spPr>
        <p:txBody>
          <a:bodyPr wrap="none" anchor="ctr"/>
          <a:lstStyle/>
          <a:p>
            <a:endParaRPr lang="ja-JP" altLang="en-US" sz="1600" b="1">
              <a:ea typeface="HG丸ｺﾞｼｯｸM-PRO" pitchFamily="50" charset="-128"/>
            </a:endParaRPr>
          </a:p>
        </p:txBody>
      </p:sp>
      <p:sp>
        <p:nvSpPr>
          <p:cNvPr id="43046" name="Rectangle 39"/>
          <p:cNvSpPr>
            <a:spLocks noChangeArrowheads="1"/>
          </p:cNvSpPr>
          <p:nvPr/>
        </p:nvSpPr>
        <p:spPr bwMode="auto">
          <a:xfrm>
            <a:off x="1125538" y="6424613"/>
            <a:ext cx="8550275" cy="360362"/>
          </a:xfrm>
          <a:prstGeom prst="rect">
            <a:avLst/>
          </a:prstGeom>
          <a:solidFill>
            <a:srgbClr val="FFCC99">
              <a:alpha val="70195"/>
            </a:srgbClr>
          </a:solidFill>
          <a:ln w="9525">
            <a:solidFill>
              <a:schemeClr val="tx1"/>
            </a:solidFill>
            <a:miter lim="800000"/>
            <a:headEnd/>
            <a:tailEnd/>
          </a:ln>
        </p:spPr>
        <p:txBody>
          <a:bodyPr wrap="none" anchor="ctr"/>
          <a:lstStyle/>
          <a:p>
            <a:r>
              <a:rPr lang="ja-JP" altLang="en-US" sz="1200">
                <a:solidFill>
                  <a:srgbClr val="FF0000"/>
                </a:solidFill>
              </a:rPr>
              <a:t>介護休暇</a:t>
            </a:r>
            <a:r>
              <a:rPr lang="en-US" altLang="ja-JP" sz="1000"/>
              <a:t>(100</a:t>
            </a:r>
            <a:r>
              <a:rPr lang="ja-JP" altLang="en-US" sz="1000"/>
              <a:t>人以下は</a:t>
            </a:r>
            <a:r>
              <a:rPr lang="en-US" altLang="ja-JP" sz="1000"/>
              <a:t>6</a:t>
            </a:r>
            <a:r>
              <a:rPr lang="ja-JP" altLang="en-US" sz="1000"/>
              <a:t>月３０日迄適用猶予）</a:t>
            </a:r>
            <a:endParaRPr lang="ja-JP" altLang="en-US" sz="1000">
              <a:solidFill>
                <a:srgbClr val="FF0000"/>
              </a:solidFill>
            </a:endParaRPr>
          </a:p>
          <a:p>
            <a:r>
              <a:rPr lang="ja-JP" altLang="en-US" sz="1200">
                <a:solidFill>
                  <a:srgbClr val="FF0000"/>
                </a:solidFill>
              </a:rPr>
              <a:t>（家族１人につき年５日まで、年</a:t>
            </a:r>
            <a:r>
              <a:rPr lang="en-US" altLang="ja-JP" sz="1200">
                <a:solidFill>
                  <a:srgbClr val="FF0000"/>
                </a:solidFill>
              </a:rPr>
              <a:t>10</a:t>
            </a:r>
            <a:r>
              <a:rPr lang="ja-JP" altLang="en-US" sz="1200">
                <a:solidFill>
                  <a:srgbClr val="FF0000"/>
                </a:solidFill>
              </a:rPr>
              <a:t>日を上限）</a:t>
            </a:r>
          </a:p>
        </p:txBody>
      </p:sp>
      <p:sp>
        <p:nvSpPr>
          <p:cNvPr id="43047" name="Rectangle 40"/>
          <p:cNvSpPr>
            <a:spLocks noChangeArrowheads="1"/>
          </p:cNvSpPr>
          <p:nvPr/>
        </p:nvSpPr>
        <p:spPr bwMode="auto">
          <a:xfrm>
            <a:off x="1035050" y="1943100"/>
            <a:ext cx="4140200" cy="360363"/>
          </a:xfrm>
          <a:prstGeom prst="rect">
            <a:avLst/>
          </a:prstGeom>
          <a:solidFill>
            <a:srgbClr val="FFCC99">
              <a:alpha val="70195"/>
            </a:srgbClr>
          </a:solidFill>
          <a:ln w="9525">
            <a:solidFill>
              <a:schemeClr val="tx1"/>
            </a:solidFill>
            <a:miter lim="800000"/>
            <a:headEnd/>
            <a:tailEnd/>
          </a:ln>
        </p:spPr>
        <p:txBody>
          <a:bodyPr wrap="none" anchor="ctr"/>
          <a:lstStyle/>
          <a:p>
            <a:pPr>
              <a:lnSpc>
                <a:spcPct val="80000"/>
              </a:lnSpc>
            </a:pPr>
            <a:r>
              <a:rPr lang="ja-JP" altLang="en-US" sz="1200">
                <a:solidFill>
                  <a:srgbClr val="FF0000"/>
                </a:solidFill>
              </a:rPr>
              <a:t>勤務時間の短縮の措置</a:t>
            </a:r>
            <a:r>
              <a:rPr lang="en-US" altLang="ja-JP" sz="1000"/>
              <a:t>(100</a:t>
            </a:r>
            <a:r>
              <a:rPr lang="ja-JP" altLang="en-US" sz="1000"/>
              <a:t>人以下は</a:t>
            </a:r>
            <a:r>
              <a:rPr lang="en-US" altLang="ja-JP" sz="1000"/>
              <a:t>6</a:t>
            </a:r>
            <a:r>
              <a:rPr lang="ja-JP" altLang="en-US" sz="1000"/>
              <a:t>月３０日迄適用猶予）</a:t>
            </a:r>
          </a:p>
        </p:txBody>
      </p:sp>
      <p:sp>
        <p:nvSpPr>
          <p:cNvPr id="43048" name="Rectangle 41"/>
          <p:cNvSpPr>
            <a:spLocks noChangeArrowheads="1"/>
          </p:cNvSpPr>
          <p:nvPr/>
        </p:nvSpPr>
        <p:spPr bwMode="auto">
          <a:xfrm>
            <a:off x="1035050" y="2349500"/>
            <a:ext cx="4140200" cy="360363"/>
          </a:xfrm>
          <a:prstGeom prst="rect">
            <a:avLst/>
          </a:prstGeom>
          <a:solidFill>
            <a:srgbClr val="FFCC99">
              <a:alpha val="70195"/>
            </a:srgbClr>
          </a:solidFill>
          <a:ln w="9525">
            <a:solidFill>
              <a:schemeClr val="tx1"/>
            </a:solidFill>
            <a:miter lim="800000"/>
            <a:headEnd/>
            <a:tailEnd/>
          </a:ln>
        </p:spPr>
        <p:txBody>
          <a:bodyPr wrap="none" anchor="ctr"/>
          <a:lstStyle/>
          <a:p>
            <a:r>
              <a:rPr lang="ja-JP" altLang="en-US" sz="1200">
                <a:solidFill>
                  <a:srgbClr val="FF0000"/>
                </a:solidFill>
              </a:rPr>
              <a:t>所定外労働の免除</a:t>
            </a:r>
            <a:r>
              <a:rPr lang="en-US" altLang="ja-JP" sz="1000"/>
              <a:t>(100</a:t>
            </a:r>
            <a:r>
              <a:rPr lang="ja-JP" altLang="en-US" sz="1000"/>
              <a:t>人以下は</a:t>
            </a:r>
            <a:r>
              <a:rPr lang="en-US" altLang="ja-JP" sz="1000"/>
              <a:t>6</a:t>
            </a:r>
            <a:r>
              <a:rPr lang="ja-JP" altLang="en-US" sz="1000"/>
              <a:t>月３０日迄適用猶予）</a:t>
            </a:r>
          </a:p>
        </p:txBody>
      </p:sp>
      <p:sp>
        <p:nvSpPr>
          <p:cNvPr id="43059" name="AutoShape 52" descr="市松模様 (大)"/>
          <p:cNvSpPr>
            <a:spLocks noChangeArrowheads="1"/>
          </p:cNvSpPr>
          <p:nvPr/>
        </p:nvSpPr>
        <p:spPr bwMode="auto">
          <a:xfrm>
            <a:off x="765175" y="549275"/>
            <a:ext cx="1304925" cy="215900"/>
          </a:xfrm>
          <a:prstGeom prst="roundRect">
            <a:avLst>
              <a:gd name="adj" fmla="val 16667"/>
            </a:avLst>
          </a:prstGeom>
          <a:pattFill prst="lgCheck">
            <a:fgClr>
              <a:srgbClr val="C0C0C0"/>
            </a:fgClr>
            <a:bgClr>
              <a:schemeClr val="bg1"/>
            </a:bgClr>
          </a:pattFill>
          <a:ln w="9525">
            <a:solidFill>
              <a:schemeClr val="tx1"/>
            </a:solidFill>
            <a:round/>
            <a:headEnd/>
            <a:tailEnd/>
          </a:ln>
        </p:spPr>
        <p:txBody>
          <a:bodyPr wrap="none" anchor="ctr"/>
          <a:lstStyle/>
          <a:p>
            <a:r>
              <a:rPr lang="ja-JP" altLang="en-US" sz="1200"/>
              <a:t>育児</a:t>
            </a:r>
          </a:p>
        </p:txBody>
      </p:sp>
      <p:sp>
        <p:nvSpPr>
          <p:cNvPr id="43060" name="Rectangle 53"/>
          <p:cNvSpPr>
            <a:spLocks noChangeArrowheads="1"/>
          </p:cNvSpPr>
          <p:nvPr/>
        </p:nvSpPr>
        <p:spPr bwMode="auto">
          <a:xfrm>
            <a:off x="630238" y="5229225"/>
            <a:ext cx="9450387" cy="1603375"/>
          </a:xfrm>
          <a:prstGeom prst="rect">
            <a:avLst/>
          </a:prstGeom>
          <a:noFill/>
          <a:ln w="28575">
            <a:solidFill>
              <a:schemeClr val="tx1"/>
            </a:solidFill>
            <a:miter lim="800000"/>
            <a:headEnd/>
            <a:tailEnd/>
          </a:ln>
        </p:spPr>
        <p:txBody>
          <a:bodyPr wrap="none" anchor="ctr"/>
          <a:lstStyle/>
          <a:p>
            <a:endParaRPr lang="ja-JP" altLang="en-US" sz="1600" b="1">
              <a:ea typeface="HG丸ｺﾞｼｯｸM-PRO" pitchFamily="50" charset="-128"/>
            </a:endParaRPr>
          </a:p>
        </p:txBody>
      </p:sp>
      <p:sp>
        <p:nvSpPr>
          <p:cNvPr id="43061" name="AutoShape 54" descr="市松模様 (大)"/>
          <p:cNvSpPr>
            <a:spLocks noChangeArrowheads="1"/>
          </p:cNvSpPr>
          <p:nvPr/>
        </p:nvSpPr>
        <p:spPr bwMode="auto">
          <a:xfrm>
            <a:off x="765175" y="5138738"/>
            <a:ext cx="1565275" cy="215900"/>
          </a:xfrm>
          <a:prstGeom prst="roundRect">
            <a:avLst>
              <a:gd name="adj" fmla="val 16667"/>
            </a:avLst>
          </a:prstGeom>
          <a:pattFill prst="lgCheck">
            <a:fgClr>
              <a:srgbClr val="C0C0C0"/>
            </a:fgClr>
            <a:bgClr>
              <a:schemeClr val="bg1"/>
            </a:bgClr>
          </a:pattFill>
          <a:ln w="9525">
            <a:solidFill>
              <a:schemeClr val="tx1"/>
            </a:solidFill>
            <a:round/>
            <a:headEnd/>
            <a:tailEnd/>
          </a:ln>
        </p:spPr>
        <p:txBody>
          <a:bodyPr wrap="none" anchor="ctr"/>
          <a:lstStyle/>
          <a:p>
            <a:r>
              <a:rPr lang="ja-JP" altLang="en-US" sz="1200"/>
              <a:t>介護</a:t>
            </a:r>
          </a:p>
        </p:txBody>
      </p:sp>
      <p:sp>
        <p:nvSpPr>
          <p:cNvPr id="43062" name="Rectangle 55"/>
          <p:cNvSpPr>
            <a:spLocks noChangeArrowheads="1"/>
          </p:cNvSpPr>
          <p:nvPr/>
        </p:nvSpPr>
        <p:spPr bwMode="auto">
          <a:xfrm>
            <a:off x="1125538" y="5445125"/>
            <a:ext cx="8550275" cy="358775"/>
          </a:xfrm>
          <a:prstGeom prst="rect">
            <a:avLst/>
          </a:prstGeom>
          <a:solidFill>
            <a:srgbClr val="99CC00">
              <a:alpha val="39999"/>
            </a:srgbClr>
          </a:solidFill>
          <a:ln w="9525">
            <a:solidFill>
              <a:schemeClr val="tx1"/>
            </a:solidFill>
            <a:miter lim="800000"/>
            <a:headEnd/>
            <a:tailEnd/>
          </a:ln>
        </p:spPr>
        <p:txBody>
          <a:bodyPr wrap="none" anchor="ctr"/>
          <a:lstStyle/>
          <a:p>
            <a:r>
              <a:rPr lang="ja-JP" altLang="en-US" sz="1200"/>
              <a:t>介護休業（対象家族１人につき</a:t>
            </a:r>
            <a:r>
              <a:rPr lang="en-US" altLang="ja-JP" sz="1200"/>
              <a:t>93</a:t>
            </a:r>
            <a:r>
              <a:rPr lang="ja-JP" altLang="en-US" sz="1200"/>
              <a:t>日まで）</a:t>
            </a:r>
          </a:p>
        </p:txBody>
      </p:sp>
      <p:sp>
        <p:nvSpPr>
          <p:cNvPr id="43063" name="Rectangle 56"/>
          <p:cNvSpPr>
            <a:spLocks noChangeArrowheads="1"/>
          </p:cNvSpPr>
          <p:nvPr/>
        </p:nvSpPr>
        <p:spPr bwMode="auto">
          <a:xfrm>
            <a:off x="1125538" y="5949950"/>
            <a:ext cx="8550275" cy="358775"/>
          </a:xfrm>
          <a:prstGeom prst="rect">
            <a:avLst/>
          </a:prstGeom>
          <a:solidFill>
            <a:srgbClr val="99CC00">
              <a:alpha val="39999"/>
            </a:srgbClr>
          </a:solidFill>
          <a:ln w="9525">
            <a:solidFill>
              <a:schemeClr val="tx1"/>
            </a:solidFill>
            <a:miter lim="800000"/>
            <a:headEnd/>
            <a:tailEnd/>
          </a:ln>
        </p:spPr>
        <p:txBody>
          <a:bodyPr wrap="none" anchor="ctr"/>
          <a:lstStyle/>
          <a:p>
            <a:r>
              <a:rPr lang="ja-JP" altLang="en-US" sz="1200"/>
              <a:t>勤務時間短縮等の措置（介護休業とあわせて</a:t>
            </a:r>
            <a:r>
              <a:rPr lang="en-US" altLang="ja-JP" sz="1200"/>
              <a:t>93</a:t>
            </a:r>
            <a:r>
              <a:rPr lang="ja-JP" altLang="en-US" sz="1200"/>
              <a:t>日まで）</a:t>
            </a:r>
          </a:p>
        </p:txBody>
      </p:sp>
      <p:sp>
        <p:nvSpPr>
          <p:cNvPr id="43065" name="Rectangle 58"/>
          <p:cNvSpPr>
            <a:spLocks noChangeArrowheads="1"/>
          </p:cNvSpPr>
          <p:nvPr/>
        </p:nvSpPr>
        <p:spPr bwMode="auto">
          <a:xfrm>
            <a:off x="5715000" y="2708275"/>
            <a:ext cx="822325" cy="303213"/>
          </a:xfrm>
          <a:prstGeom prst="rect">
            <a:avLst/>
          </a:prstGeom>
          <a:noFill/>
          <a:ln w="38100" cmpd="dbl">
            <a:noFill/>
            <a:miter lim="800000"/>
            <a:headEnd/>
            <a:tailEnd/>
          </a:ln>
        </p:spPr>
        <p:txBody>
          <a:bodyPr wrap="none" anchor="ctr"/>
          <a:lstStyle/>
          <a:p>
            <a:r>
              <a:rPr lang="ja-JP" altLang="en-US" sz="1200" b="1"/>
              <a:t>努力義務</a:t>
            </a:r>
          </a:p>
        </p:txBody>
      </p:sp>
      <p:sp>
        <p:nvSpPr>
          <p:cNvPr id="43068" name="Rectangle 61"/>
          <p:cNvSpPr>
            <a:spLocks noChangeArrowheads="1"/>
          </p:cNvSpPr>
          <p:nvPr/>
        </p:nvSpPr>
        <p:spPr bwMode="auto">
          <a:xfrm>
            <a:off x="1079500" y="4292600"/>
            <a:ext cx="8596313" cy="484188"/>
          </a:xfrm>
          <a:prstGeom prst="rect">
            <a:avLst/>
          </a:prstGeom>
          <a:solidFill>
            <a:srgbClr val="99CC00">
              <a:alpha val="39999"/>
            </a:srgbClr>
          </a:solidFill>
          <a:ln w="9525">
            <a:solidFill>
              <a:schemeClr val="tx1"/>
            </a:solidFill>
            <a:miter lim="800000"/>
            <a:headEnd/>
            <a:tailEnd/>
          </a:ln>
        </p:spPr>
        <p:txBody>
          <a:bodyPr wrap="none" anchor="ctr"/>
          <a:lstStyle/>
          <a:p>
            <a:r>
              <a:rPr lang="ja-JP" altLang="en-US" sz="1200"/>
              <a:t>法定時間外労働の制限 </a:t>
            </a:r>
            <a:r>
              <a:rPr lang="ja-JP" altLang="en-US" sz="1000"/>
              <a:t>（月</a:t>
            </a:r>
            <a:r>
              <a:rPr lang="en-US" altLang="ja-JP" sz="1000"/>
              <a:t>24H</a:t>
            </a:r>
            <a:r>
              <a:rPr lang="ja-JP" altLang="en-US" sz="1000"/>
              <a:t>、年</a:t>
            </a:r>
            <a:r>
              <a:rPr lang="en-US" altLang="ja-JP" sz="1000"/>
              <a:t>150H</a:t>
            </a:r>
            <a:r>
              <a:rPr lang="ja-JP" altLang="en-US" sz="1000"/>
              <a:t>まで）</a:t>
            </a:r>
          </a:p>
          <a:p>
            <a:pPr>
              <a:lnSpc>
                <a:spcPct val="140000"/>
              </a:lnSpc>
            </a:pPr>
            <a:r>
              <a:rPr lang="ja-JP" altLang="en-US" sz="1200"/>
              <a:t>深夜業の免除</a:t>
            </a:r>
          </a:p>
        </p:txBody>
      </p:sp>
      <p:sp>
        <p:nvSpPr>
          <p:cNvPr id="43069" name="Text Box 27"/>
          <p:cNvSpPr txBox="1">
            <a:spLocks noChangeArrowheads="1"/>
          </p:cNvSpPr>
          <p:nvPr/>
        </p:nvSpPr>
        <p:spPr bwMode="auto">
          <a:xfrm>
            <a:off x="809625" y="863600"/>
            <a:ext cx="9091613" cy="274638"/>
          </a:xfrm>
          <a:prstGeom prst="rect">
            <a:avLst/>
          </a:prstGeom>
          <a:noFill/>
          <a:ln w="9525">
            <a:noFill/>
            <a:miter lim="800000"/>
            <a:headEnd/>
            <a:tailEnd/>
          </a:ln>
        </p:spPr>
        <p:txBody>
          <a:bodyPr>
            <a:spAutoFit/>
          </a:bodyPr>
          <a:lstStyle/>
          <a:p>
            <a:pPr algn="l"/>
            <a:r>
              <a:rPr lang="ja-JP" altLang="en-US" sz="1200"/>
              <a:t>出生　　　　　                 </a:t>
            </a:r>
            <a:r>
              <a:rPr lang="en-US" altLang="ja-JP" sz="1200"/>
              <a:t>1</a:t>
            </a:r>
            <a:r>
              <a:rPr lang="ja-JP" altLang="en-US" sz="1200"/>
              <a:t>歳　                   　　　　　　　　　　　 　　</a:t>
            </a:r>
            <a:r>
              <a:rPr lang="en-US" altLang="ja-JP" sz="1200"/>
              <a:t>3</a:t>
            </a:r>
            <a:r>
              <a:rPr lang="ja-JP" altLang="en-US" sz="1200"/>
              <a:t>歳　　   　　 　　　　　                                                                      就学</a:t>
            </a:r>
          </a:p>
        </p:txBody>
      </p:sp>
      <p:sp>
        <p:nvSpPr>
          <p:cNvPr id="63" name="スライド番号プレースホルダ 62"/>
          <p:cNvSpPr txBox="1">
            <a:spLocks noGrp="1"/>
          </p:cNvSpPr>
          <p:nvPr/>
        </p:nvSpPr>
        <p:spPr bwMode="auto">
          <a:xfrm>
            <a:off x="7935913" y="6572250"/>
            <a:ext cx="2435225" cy="476250"/>
          </a:xfrm>
          <a:prstGeom prst="rect">
            <a:avLst/>
          </a:prstGeom>
          <a:noFill/>
          <a:ln>
            <a:miter lim="800000"/>
            <a:headEnd/>
            <a:tailEnd/>
          </a:ln>
        </p:spPr>
        <p:txBody>
          <a:bodyPr lIns="91433" tIns="45716" rIns="91433" bIns="45716"/>
          <a:lstStyle/>
          <a:p>
            <a:pPr algn="r">
              <a:defRPr/>
            </a:pPr>
            <a:fld id="{459FD648-1AE2-4FEE-846C-9BB316B2B26A}" type="slidenum">
              <a:rPr lang="en-US" altLang="ja-JP">
                <a:ea typeface="+mn-ea"/>
              </a:rPr>
              <a:pPr algn="r">
                <a:defRPr/>
              </a:pPr>
              <a:t>4</a:t>
            </a:fld>
            <a:endParaRPr lang="en-US" altLang="ja-JP" dirty="0">
              <a:ea typeface="+mn-ea"/>
            </a:endParaRPr>
          </a:p>
        </p:txBody>
      </p:sp>
      <p:sp>
        <p:nvSpPr>
          <p:cNvPr id="43071" name="AutoShape 59"/>
          <p:cNvSpPr>
            <a:spLocks noChangeArrowheads="1"/>
          </p:cNvSpPr>
          <p:nvPr/>
        </p:nvSpPr>
        <p:spPr bwMode="auto">
          <a:xfrm>
            <a:off x="3149600" y="819150"/>
            <a:ext cx="1439863" cy="307975"/>
          </a:xfrm>
          <a:prstGeom prst="wedgeRoundRectCallout">
            <a:avLst>
              <a:gd name="adj1" fmla="val -71940"/>
              <a:gd name="adj2" fmla="val 163403"/>
              <a:gd name="adj3" fmla="val 16667"/>
            </a:avLst>
          </a:prstGeom>
          <a:solidFill>
            <a:srgbClr val="FFCC99">
              <a:alpha val="70195"/>
            </a:srgbClr>
          </a:solidFill>
          <a:ln w="9525">
            <a:solidFill>
              <a:schemeClr val="tx1"/>
            </a:solidFill>
            <a:miter lim="800000"/>
            <a:headEnd/>
            <a:tailEnd/>
          </a:ln>
        </p:spPr>
        <p:txBody>
          <a:bodyPr/>
          <a:lstStyle/>
          <a:p>
            <a:r>
              <a:rPr lang="ja-JP" altLang="ja-JP" sz="900"/>
              <a:t>ﾊﾟﾊﾟ･ﾏﾏ育休プラス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863600" y="3400425"/>
            <a:ext cx="1481138" cy="677863"/>
          </a:xfrm>
          <a:prstGeom prst="rightArrow">
            <a:avLst>
              <a:gd name="adj1" fmla="val 50000"/>
              <a:gd name="adj2" fmla="val 54625"/>
            </a:avLst>
          </a:prstGeom>
          <a:solidFill>
            <a:schemeClr val="accent1"/>
          </a:solidFill>
          <a:ln w="9525">
            <a:solidFill>
              <a:schemeClr val="tx1"/>
            </a:solidFill>
            <a:miter lim="800000"/>
            <a:headEnd/>
            <a:tailEnd/>
          </a:ln>
          <a:effectLst/>
        </p:spPr>
        <p:txBody>
          <a:bodyPr wrap="none" anchor="ctr"/>
          <a:lstStyle/>
          <a:p>
            <a:r>
              <a:rPr lang="ja-JP" altLang="en-US"/>
              <a:t>父　育児休業</a:t>
            </a:r>
          </a:p>
        </p:txBody>
      </p:sp>
      <p:sp>
        <p:nvSpPr>
          <p:cNvPr id="49155" name="AutoShape 3"/>
          <p:cNvSpPr>
            <a:spLocks noChangeArrowheads="1"/>
          </p:cNvSpPr>
          <p:nvPr/>
        </p:nvSpPr>
        <p:spPr bwMode="auto">
          <a:xfrm>
            <a:off x="863600" y="2636838"/>
            <a:ext cx="1562100" cy="677862"/>
          </a:xfrm>
          <a:prstGeom prst="rightArrow">
            <a:avLst>
              <a:gd name="adj1" fmla="val 50000"/>
              <a:gd name="adj2" fmla="val 57611"/>
            </a:avLst>
          </a:prstGeom>
          <a:solidFill>
            <a:schemeClr val="accent1"/>
          </a:solidFill>
          <a:ln w="9525">
            <a:solidFill>
              <a:schemeClr val="tx1"/>
            </a:solidFill>
            <a:miter lim="800000"/>
            <a:headEnd/>
            <a:tailEnd/>
          </a:ln>
          <a:effectLst/>
        </p:spPr>
        <p:txBody>
          <a:bodyPr wrap="none" anchor="ctr"/>
          <a:lstStyle/>
          <a:p>
            <a:r>
              <a:rPr lang="ja-JP" altLang="en-US"/>
              <a:t>母　産後休業</a:t>
            </a:r>
          </a:p>
        </p:txBody>
      </p:sp>
      <p:sp>
        <p:nvSpPr>
          <p:cNvPr id="49156" name="AutoShape 4"/>
          <p:cNvSpPr>
            <a:spLocks noChangeArrowheads="1"/>
          </p:cNvSpPr>
          <p:nvPr/>
        </p:nvSpPr>
        <p:spPr bwMode="auto">
          <a:xfrm flipH="1" flipV="1">
            <a:off x="2792413" y="3500438"/>
            <a:ext cx="1517650" cy="1368425"/>
          </a:xfrm>
          <a:prstGeom prst="wedgeRoundRectCallout">
            <a:avLst>
              <a:gd name="adj1" fmla="val 85278"/>
              <a:gd name="adj2" fmla="val 33407"/>
              <a:gd name="adj3" fmla="val 16667"/>
            </a:avLst>
          </a:prstGeom>
          <a:solidFill>
            <a:schemeClr val="bg1"/>
          </a:solidFill>
          <a:ln w="9525">
            <a:solidFill>
              <a:schemeClr val="tx1"/>
            </a:solidFill>
            <a:miter lim="800000"/>
            <a:headEnd/>
            <a:tailEnd/>
          </a:ln>
          <a:effectLst/>
        </p:spPr>
        <p:txBody>
          <a:bodyPr rot="10800000"/>
          <a:lstStyle/>
          <a:p>
            <a:endParaRPr lang="ja-JP" altLang="en-US" sz="1800">
              <a:latin typeface="Verdana" pitchFamily="34" charset="0"/>
            </a:endParaRPr>
          </a:p>
        </p:txBody>
      </p:sp>
      <p:sp>
        <p:nvSpPr>
          <p:cNvPr id="49157" name="AutoShape 5"/>
          <p:cNvSpPr>
            <a:spLocks noChangeArrowheads="1"/>
          </p:cNvSpPr>
          <p:nvPr/>
        </p:nvSpPr>
        <p:spPr bwMode="auto">
          <a:xfrm rot="10800000" flipV="1">
            <a:off x="515938" y="404813"/>
            <a:ext cx="8120062" cy="720725"/>
          </a:xfrm>
          <a:prstGeom prst="roundRect">
            <a:avLst>
              <a:gd name="adj" fmla="val 16667"/>
            </a:avLst>
          </a:prstGeom>
          <a:solidFill>
            <a:srgbClr val="CCFFFF"/>
          </a:solidFill>
          <a:ln w="9525">
            <a:solidFill>
              <a:schemeClr val="tx1"/>
            </a:solidFill>
            <a:round/>
            <a:headEnd/>
            <a:tailEnd/>
          </a:ln>
          <a:effectLst/>
        </p:spPr>
        <p:txBody>
          <a:bodyPr wrap="none" anchor="ctr"/>
          <a:lstStyle/>
          <a:p>
            <a:r>
              <a:rPr lang="ja-JP" altLang="en-US" sz="2000"/>
              <a:t>パパ・ママ育休プラスと父親の再度取得を組み合わせたモデルケース</a:t>
            </a:r>
          </a:p>
        </p:txBody>
      </p:sp>
      <p:grpSp>
        <p:nvGrpSpPr>
          <p:cNvPr id="49158" name="Group 6"/>
          <p:cNvGrpSpPr>
            <a:grpSpLocks/>
          </p:cNvGrpSpPr>
          <p:nvPr/>
        </p:nvGrpSpPr>
        <p:grpSpPr bwMode="auto">
          <a:xfrm>
            <a:off x="863600" y="2128838"/>
            <a:ext cx="8713788" cy="339725"/>
            <a:chOff x="385" y="2568"/>
            <a:chExt cx="5035" cy="182"/>
          </a:xfrm>
        </p:grpSpPr>
        <p:sp>
          <p:nvSpPr>
            <p:cNvPr id="49159" name="Line 7"/>
            <p:cNvSpPr>
              <a:spLocks noChangeShapeType="1"/>
            </p:cNvSpPr>
            <p:nvPr/>
          </p:nvSpPr>
          <p:spPr bwMode="auto">
            <a:xfrm>
              <a:off x="385" y="2659"/>
              <a:ext cx="5035" cy="0"/>
            </a:xfrm>
            <a:prstGeom prst="line">
              <a:avLst/>
            </a:prstGeom>
            <a:noFill/>
            <a:ln w="28575">
              <a:solidFill>
                <a:schemeClr val="tx1"/>
              </a:solidFill>
              <a:round/>
              <a:headEnd/>
              <a:tailEnd/>
            </a:ln>
            <a:effectLst/>
          </p:spPr>
          <p:txBody>
            <a:bodyPr/>
            <a:lstStyle/>
            <a:p>
              <a:endParaRPr lang="ja-JP" altLang="en-US"/>
            </a:p>
          </p:txBody>
        </p:sp>
        <p:sp>
          <p:nvSpPr>
            <p:cNvPr id="49160" name="Line 8"/>
            <p:cNvSpPr>
              <a:spLocks noChangeShapeType="1"/>
            </p:cNvSpPr>
            <p:nvPr/>
          </p:nvSpPr>
          <p:spPr bwMode="auto">
            <a:xfrm>
              <a:off x="385" y="2568"/>
              <a:ext cx="0" cy="182"/>
            </a:xfrm>
            <a:prstGeom prst="line">
              <a:avLst/>
            </a:prstGeom>
            <a:noFill/>
            <a:ln w="19050">
              <a:solidFill>
                <a:schemeClr val="tx1"/>
              </a:solidFill>
              <a:round/>
              <a:headEnd/>
              <a:tailEnd/>
            </a:ln>
            <a:effectLst/>
          </p:spPr>
          <p:txBody>
            <a:bodyPr/>
            <a:lstStyle/>
            <a:p>
              <a:endParaRPr lang="ja-JP" altLang="en-US"/>
            </a:p>
          </p:txBody>
        </p:sp>
        <p:sp>
          <p:nvSpPr>
            <p:cNvPr id="49161" name="Line 9"/>
            <p:cNvSpPr>
              <a:spLocks noChangeShapeType="1"/>
            </p:cNvSpPr>
            <p:nvPr/>
          </p:nvSpPr>
          <p:spPr bwMode="auto">
            <a:xfrm>
              <a:off x="1292" y="2568"/>
              <a:ext cx="0" cy="182"/>
            </a:xfrm>
            <a:prstGeom prst="line">
              <a:avLst/>
            </a:prstGeom>
            <a:noFill/>
            <a:ln w="19050">
              <a:solidFill>
                <a:schemeClr val="tx1"/>
              </a:solidFill>
              <a:round/>
              <a:headEnd/>
              <a:tailEnd/>
            </a:ln>
            <a:effectLst/>
          </p:spPr>
          <p:txBody>
            <a:bodyPr/>
            <a:lstStyle/>
            <a:p>
              <a:endParaRPr lang="ja-JP" altLang="en-US"/>
            </a:p>
          </p:txBody>
        </p:sp>
        <p:sp>
          <p:nvSpPr>
            <p:cNvPr id="49162" name="Line 10"/>
            <p:cNvSpPr>
              <a:spLocks noChangeShapeType="1"/>
            </p:cNvSpPr>
            <p:nvPr/>
          </p:nvSpPr>
          <p:spPr bwMode="auto">
            <a:xfrm>
              <a:off x="4558" y="2568"/>
              <a:ext cx="0" cy="182"/>
            </a:xfrm>
            <a:prstGeom prst="line">
              <a:avLst/>
            </a:prstGeom>
            <a:noFill/>
            <a:ln w="19050">
              <a:solidFill>
                <a:schemeClr val="tx1"/>
              </a:solidFill>
              <a:round/>
              <a:headEnd/>
              <a:tailEnd/>
            </a:ln>
            <a:effectLst/>
          </p:spPr>
          <p:txBody>
            <a:bodyPr/>
            <a:lstStyle/>
            <a:p>
              <a:endParaRPr lang="ja-JP" altLang="en-US"/>
            </a:p>
          </p:txBody>
        </p:sp>
        <p:sp>
          <p:nvSpPr>
            <p:cNvPr id="49163" name="Line 11"/>
            <p:cNvSpPr>
              <a:spLocks noChangeShapeType="1"/>
            </p:cNvSpPr>
            <p:nvPr/>
          </p:nvSpPr>
          <p:spPr bwMode="auto">
            <a:xfrm>
              <a:off x="5420" y="2568"/>
              <a:ext cx="0" cy="182"/>
            </a:xfrm>
            <a:prstGeom prst="line">
              <a:avLst/>
            </a:prstGeom>
            <a:noFill/>
            <a:ln w="19050">
              <a:solidFill>
                <a:schemeClr val="tx1"/>
              </a:solidFill>
              <a:round/>
              <a:headEnd/>
              <a:tailEnd/>
            </a:ln>
            <a:effectLst/>
          </p:spPr>
          <p:txBody>
            <a:bodyPr/>
            <a:lstStyle/>
            <a:p>
              <a:endParaRPr lang="ja-JP" altLang="en-US"/>
            </a:p>
          </p:txBody>
        </p:sp>
      </p:grpSp>
      <p:sp>
        <p:nvSpPr>
          <p:cNvPr id="49164" name="Text Box 12"/>
          <p:cNvSpPr txBox="1">
            <a:spLocks noChangeArrowheads="1"/>
          </p:cNvSpPr>
          <p:nvPr/>
        </p:nvSpPr>
        <p:spPr bwMode="auto">
          <a:xfrm>
            <a:off x="534988" y="1706563"/>
            <a:ext cx="676275" cy="366712"/>
          </a:xfrm>
          <a:prstGeom prst="rect">
            <a:avLst/>
          </a:prstGeom>
          <a:noFill/>
          <a:ln w="9525">
            <a:noFill/>
            <a:miter lim="800000"/>
            <a:headEnd/>
            <a:tailEnd/>
          </a:ln>
          <a:effectLst/>
        </p:spPr>
        <p:txBody>
          <a:bodyPr wrap="none">
            <a:spAutoFit/>
          </a:bodyPr>
          <a:lstStyle/>
          <a:p>
            <a:pPr algn="l"/>
            <a:r>
              <a:rPr lang="ja-JP" altLang="en-US" sz="1800"/>
              <a:t>出生</a:t>
            </a:r>
          </a:p>
        </p:txBody>
      </p:sp>
      <p:sp>
        <p:nvSpPr>
          <p:cNvPr id="49165" name="Text Box 13"/>
          <p:cNvSpPr txBox="1">
            <a:spLocks noChangeArrowheads="1"/>
          </p:cNvSpPr>
          <p:nvPr/>
        </p:nvSpPr>
        <p:spPr bwMode="auto">
          <a:xfrm>
            <a:off x="1931988" y="1724025"/>
            <a:ext cx="811212" cy="366713"/>
          </a:xfrm>
          <a:prstGeom prst="rect">
            <a:avLst/>
          </a:prstGeom>
          <a:noFill/>
          <a:ln w="9525">
            <a:noFill/>
            <a:miter lim="800000"/>
            <a:headEnd/>
            <a:tailEnd/>
          </a:ln>
          <a:effectLst/>
        </p:spPr>
        <p:txBody>
          <a:bodyPr wrap="none">
            <a:spAutoFit/>
          </a:bodyPr>
          <a:lstStyle/>
          <a:p>
            <a:pPr algn="l"/>
            <a:r>
              <a:rPr lang="en-US" altLang="ja-JP" sz="1800"/>
              <a:t>8</a:t>
            </a:r>
            <a:r>
              <a:rPr lang="ja-JP" altLang="en-US" sz="1800"/>
              <a:t>週間</a:t>
            </a:r>
          </a:p>
        </p:txBody>
      </p:sp>
      <p:sp>
        <p:nvSpPr>
          <p:cNvPr id="49166" name="Text Box 14"/>
          <p:cNvSpPr txBox="1">
            <a:spLocks noChangeArrowheads="1"/>
          </p:cNvSpPr>
          <p:nvPr/>
        </p:nvSpPr>
        <p:spPr bwMode="auto">
          <a:xfrm>
            <a:off x="7770813" y="1706563"/>
            <a:ext cx="568325" cy="366712"/>
          </a:xfrm>
          <a:prstGeom prst="rect">
            <a:avLst/>
          </a:prstGeom>
          <a:noFill/>
          <a:ln w="9525">
            <a:noFill/>
            <a:miter lim="800000"/>
            <a:headEnd/>
            <a:tailEnd/>
          </a:ln>
          <a:effectLst/>
        </p:spPr>
        <p:txBody>
          <a:bodyPr wrap="none">
            <a:spAutoFit/>
          </a:bodyPr>
          <a:lstStyle/>
          <a:p>
            <a:pPr algn="l"/>
            <a:r>
              <a:rPr lang="en-US" altLang="ja-JP" sz="1800"/>
              <a:t>1</a:t>
            </a:r>
            <a:r>
              <a:rPr lang="ja-JP" altLang="en-US" sz="1800"/>
              <a:t>歳</a:t>
            </a:r>
          </a:p>
        </p:txBody>
      </p:sp>
      <p:sp>
        <p:nvSpPr>
          <p:cNvPr id="49167" name="Text Box 15"/>
          <p:cNvSpPr txBox="1">
            <a:spLocks noChangeArrowheads="1"/>
          </p:cNvSpPr>
          <p:nvPr/>
        </p:nvSpPr>
        <p:spPr bwMode="auto">
          <a:xfrm>
            <a:off x="8756650" y="1700213"/>
            <a:ext cx="1130300" cy="366712"/>
          </a:xfrm>
          <a:prstGeom prst="rect">
            <a:avLst/>
          </a:prstGeom>
          <a:noFill/>
          <a:ln w="9525">
            <a:noFill/>
            <a:miter lim="800000"/>
            <a:headEnd/>
            <a:tailEnd/>
          </a:ln>
          <a:effectLst/>
        </p:spPr>
        <p:txBody>
          <a:bodyPr wrap="none">
            <a:spAutoFit/>
          </a:bodyPr>
          <a:lstStyle/>
          <a:p>
            <a:pPr algn="l"/>
            <a:r>
              <a:rPr lang="en-US" altLang="ja-JP" sz="1800"/>
              <a:t>1</a:t>
            </a:r>
            <a:r>
              <a:rPr lang="ja-JP" altLang="en-US" sz="1800"/>
              <a:t>歳</a:t>
            </a:r>
            <a:r>
              <a:rPr lang="en-US" altLang="ja-JP" sz="1800"/>
              <a:t>2</a:t>
            </a:r>
            <a:r>
              <a:rPr lang="ja-JP" altLang="en-US" sz="1800"/>
              <a:t>ヶ月</a:t>
            </a:r>
          </a:p>
        </p:txBody>
      </p:sp>
      <p:sp>
        <p:nvSpPr>
          <p:cNvPr id="49168" name="AutoShape 16"/>
          <p:cNvSpPr>
            <a:spLocks noChangeArrowheads="1"/>
          </p:cNvSpPr>
          <p:nvPr/>
        </p:nvSpPr>
        <p:spPr bwMode="auto">
          <a:xfrm>
            <a:off x="2425700" y="2636838"/>
            <a:ext cx="5592763" cy="677862"/>
          </a:xfrm>
          <a:prstGeom prst="rightArrow">
            <a:avLst>
              <a:gd name="adj1" fmla="val 50000"/>
              <a:gd name="adj2" fmla="val 206265"/>
            </a:avLst>
          </a:prstGeom>
          <a:solidFill>
            <a:schemeClr val="accent1"/>
          </a:solidFill>
          <a:ln w="9525">
            <a:solidFill>
              <a:schemeClr val="tx1"/>
            </a:solidFill>
            <a:miter lim="800000"/>
            <a:headEnd/>
            <a:tailEnd/>
          </a:ln>
          <a:effectLst/>
        </p:spPr>
        <p:txBody>
          <a:bodyPr wrap="none" anchor="ctr"/>
          <a:lstStyle/>
          <a:p>
            <a:r>
              <a:rPr lang="ja-JP" altLang="en-US"/>
              <a:t>母　育児休業</a:t>
            </a:r>
          </a:p>
        </p:txBody>
      </p:sp>
      <p:sp>
        <p:nvSpPr>
          <p:cNvPr id="49169" name="AutoShape 17"/>
          <p:cNvSpPr>
            <a:spLocks noChangeArrowheads="1"/>
          </p:cNvSpPr>
          <p:nvPr/>
        </p:nvSpPr>
        <p:spPr bwMode="auto">
          <a:xfrm>
            <a:off x="5295900" y="3429000"/>
            <a:ext cx="4273550" cy="677863"/>
          </a:xfrm>
          <a:prstGeom prst="rightArrow">
            <a:avLst>
              <a:gd name="adj1" fmla="val 50000"/>
              <a:gd name="adj2" fmla="val 157611"/>
            </a:avLst>
          </a:prstGeom>
          <a:solidFill>
            <a:schemeClr val="accent1"/>
          </a:solidFill>
          <a:ln w="9525">
            <a:solidFill>
              <a:schemeClr val="tx1"/>
            </a:solidFill>
            <a:miter lim="800000"/>
            <a:headEnd/>
            <a:tailEnd/>
          </a:ln>
          <a:effectLst/>
        </p:spPr>
        <p:txBody>
          <a:bodyPr wrap="none" anchor="ctr"/>
          <a:lstStyle/>
          <a:p>
            <a:r>
              <a:rPr lang="ja-JP" altLang="en-US"/>
              <a:t>父　育児休業（再度取得）</a:t>
            </a:r>
          </a:p>
        </p:txBody>
      </p:sp>
      <p:sp>
        <p:nvSpPr>
          <p:cNvPr id="49175" name="AutoShape 23"/>
          <p:cNvSpPr>
            <a:spLocks noChangeArrowheads="1"/>
          </p:cNvSpPr>
          <p:nvPr/>
        </p:nvSpPr>
        <p:spPr bwMode="auto">
          <a:xfrm>
            <a:off x="8180388" y="2420938"/>
            <a:ext cx="2125662" cy="1008062"/>
          </a:xfrm>
          <a:prstGeom prst="wedgeRoundRectCallout">
            <a:avLst>
              <a:gd name="adj1" fmla="val -55671"/>
              <a:gd name="adj2" fmla="val 70944"/>
              <a:gd name="adj3" fmla="val 16667"/>
            </a:avLst>
          </a:prstGeom>
          <a:solidFill>
            <a:schemeClr val="bg1"/>
          </a:solidFill>
          <a:ln w="9525">
            <a:solidFill>
              <a:schemeClr val="tx1"/>
            </a:solidFill>
            <a:miter lim="800000"/>
            <a:headEnd/>
            <a:tailEnd/>
          </a:ln>
          <a:effectLst/>
        </p:spPr>
        <p:txBody>
          <a:bodyPr/>
          <a:lstStyle/>
          <a:p>
            <a:endParaRPr lang="ja-JP" altLang="en-US" sz="1800">
              <a:latin typeface="Verdana" pitchFamily="34" charset="0"/>
            </a:endParaRPr>
          </a:p>
        </p:txBody>
      </p:sp>
      <p:sp>
        <p:nvSpPr>
          <p:cNvPr id="49176" name="Text Box 24"/>
          <p:cNvSpPr txBox="1">
            <a:spLocks noChangeArrowheads="1"/>
          </p:cNvSpPr>
          <p:nvPr/>
        </p:nvSpPr>
        <p:spPr bwMode="auto">
          <a:xfrm>
            <a:off x="8180388" y="2420938"/>
            <a:ext cx="2047875" cy="1004887"/>
          </a:xfrm>
          <a:prstGeom prst="rect">
            <a:avLst/>
          </a:prstGeom>
          <a:noFill/>
          <a:ln w="9525">
            <a:noFill/>
            <a:miter lim="800000"/>
            <a:headEnd/>
            <a:tailEnd/>
          </a:ln>
          <a:effectLst/>
        </p:spPr>
        <p:txBody>
          <a:bodyPr>
            <a:spAutoFit/>
          </a:bodyPr>
          <a:lstStyle/>
          <a:p>
            <a:pPr algn="l"/>
            <a:r>
              <a:rPr lang="ja-JP" altLang="en-US" sz="1200">
                <a:latin typeface="Verdana" pitchFamily="34" charset="0"/>
              </a:rPr>
              <a:t>注２）母親の産後休業期間中に</a:t>
            </a:r>
            <a:r>
              <a:rPr lang="en-US" altLang="ja-JP" sz="1200">
                <a:latin typeface="Verdana" pitchFamily="34" charset="0"/>
              </a:rPr>
              <a:t>1</a:t>
            </a:r>
            <a:r>
              <a:rPr lang="ja-JP" altLang="en-US" sz="1200">
                <a:latin typeface="Verdana" pitchFamily="34" charset="0"/>
              </a:rPr>
              <a:t>回目の育児休業を取得しているので、特別の事由がなくても再度取得出来ます。</a:t>
            </a:r>
          </a:p>
        </p:txBody>
      </p:sp>
      <p:sp>
        <p:nvSpPr>
          <p:cNvPr id="49177" name="Text Box 25"/>
          <p:cNvSpPr txBox="1">
            <a:spLocks noChangeArrowheads="1"/>
          </p:cNvSpPr>
          <p:nvPr/>
        </p:nvSpPr>
        <p:spPr bwMode="auto">
          <a:xfrm>
            <a:off x="2868613" y="3573463"/>
            <a:ext cx="1441450" cy="1187450"/>
          </a:xfrm>
          <a:prstGeom prst="rect">
            <a:avLst/>
          </a:prstGeom>
          <a:noFill/>
          <a:ln w="9525">
            <a:noFill/>
            <a:miter lim="800000"/>
            <a:headEnd/>
            <a:tailEnd/>
          </a:ln>
          <a:effectLst/>
        </p:spPr>
        <p:txBody>
          <a:bodyPr>
            <a:spAutoFit/>
          </a:bodyPr>
          <a:lstStyle/>
          <a:p>
            <a:pPr algn="l"/>
            <a:r>
              <a:rPr lang="ja-JP" altLang="en-US" sz="1200">
                <a:latin typeface="Verdana" pitchFamily="34" charset="0"/>
              </a:rPr>
              <a:t>注１）再度取得するには、初回の父親の育児休業は、産後</a:t>
            </a:r>
            <a:r>
              <a:rPr lang="en-US" altLang="ja-JP" sz="1200">
                <a:latin typeface="Verdana" pitchFamily="34" charset="0"/>
              </a:rPr>
              <a:t>8</a:t>
            </a:r>
            <a:r>
              <a:rPr lang="ja-JP" altLang="en-US" sz="1200">
                <a:latin typeface="Verdana" pitchFamily="34" charset="0"/>
              </a:rPr>
              <a:t>週以内に開始して、終了させる必要があります。</a:t>
            </a:r>
          </a:p>
        </p:txBody>
      </p:sp>
      <p:sp>
        <p:nvSpPr>
          <p:cNvPr id="49178" name="Text Box 26"/>
          <p:cNvSpPr txBox="1">
            <a:spLocks noChangeArrowheads="1"/>
          </p:cNvSpPr>
          <p:nvPr/>
        </p:nvSpPr>
        <p:spPr bwMode="auto">
          <a:xfrm>
            <a:off x="515938" y="6180138"/>
            <a:ext cx="9107487" cy="274637"/>
          </a:xfrm>
          <a:prstGeom prst="rect">
            <a:avLst/>
          </a:prstGeom>
          <a:noFill/>
          <a:ln w="9525">
            <a:noFill/>
            <a:miter lim="800000"/>
            <a:headEnd/>
            <a:tailEnd/>
          </a:ln>
          <a:effectLst/>
        </p:spPr>
        <p:txBody>
          <a:bodyPr>
            <a:spAutoFit/>
          </a:bodyPr>
          <a:lstStyle/>
          <a:p>
            <a:pPr algn="l"/>
            <a:r>
              <a:rPr lang="ja-JP" altLang="en-US" sz="1200">
                <a:latin typeface="Verdana" pitchFamily="34" charset="0"/>
              </a:rPr>
              <a:t>上記モデルは、父親が育児休業を再度取得するケースを前提としています。</a:t>
            </a:r>
          </a:p>
        </p:txBody>
      </p:sp>
      <p:sp>
        <p:nvSpPr>
          <p:cNvPr id="30" name="スライド番号プレースホルダ 29"/>
          <p:cNvSpPr txBox="1">
            <a:spLocks noGrp="1"/>
          </p:cNvSpPr>
          <p:nvPr/>
        </p:nvSpPr>
        <p:spPr bwMode="auto">
          <a:xfrm>
            <a:off x="7875588" y="6219825"/>
            <a:ext cx="2435225" cy="476250"/>
          </a:xfrm>
          <a:prstGeom prst="rect">
            <a:avLst/>
          </a:prstGeom>
          <a:noFill/>
          <a:ln>
            <a:miter lim="800000"/>
            <a:headEnd/>
            <a:tailEnd/>
          </a:ln>
        </p:spPr>
        <p:txBody>
          <a:bodyPr lIns="91433" tIns="45716" rIns="91433" bIns="45716"/>
          <a:lstStyle/>
          <a:p>
            <a:pPr algn="r">
              <a:defRPr/>
            </a:pPr>
            <a:fld id="{3EE1325E-4D9D-4F3F-AE6F-33D6BCE9E31D}" type="slidenum">
              <a:rPr lang="en-US" altLang="ja-JP">
                <a:ea typeface="+mn-ea"/>
              </a:rPr>
              <a:pPr algn="r">
                <a:defRPr/>
              </a:pPr>
              <a:t>5</a:t>
            </a:fld>
            <a:endParaRPr lang="en-US" altLang="ja-JP">
              <a:ea typeface="+mn-ea"/>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5175" y="0"/>
            <a:ext cx="8875713" cy="809625"/>
          </a:xfrm>
        </p:spPr>
        <p:txBody>
          <a:bodyPr/>
          <a:lstStyle/>
          <a:p>
            <a:r>
              <a:rPr lang="ja-JP" altLang="en-US" sz="2400" smtClean="0">
                <a:solidFill>
                  <a:schemeClr val="tx1"/>
                </a:solidFill>
              </a:rPr>
              <a:t>育児のための深夜業の制限の制度</a:t>
            </a:r>
          </a:p>
        </p:txBody>
      </p:sp>
      <p:sp>
        <p:nvSpPr>
          <p:cNvPr id="33797" name="AutoShape 13" descr="ひし形 (枠のみ)"/>
          <p:cNvSpPr>
            <a:spLocks noChangeArrowheads="1"/>
          </p:cNvSpPr>
          <p:nvPr/>
        </p:nvSpPr>
        <p:spPr bwMode="auto">
          <a:xfrm>
            <a:off x="855663" y="773113"/>
            <a:ext cx="8910637" cy="990600"/>
          </a:xfrm>
          <a:prstGeom prst="roundRect">
            <a:avLst>
              <a:gd name="adj" fmla="val 14528"/>
            </a:avLst>
          </a:prstGeom>
          <a:solidFill>
            <a:srgbClr val="99FFCC">
              <a:alpha val="50000"/>
            </a:srgbClr>
          </a:solidFill>
          <a:ln w="9525">
            <a:solidFill>
              <a:schemeClr val="tx1"/>
            </a:solidFill>
            <a:round/>
            <a:headEnd/>
            <a:tailEnd/>
          </a:ln>
        </p:spPr>
        <p:txBody>
          <a:bodyPr tIns="190800" anchor="ctr"/>
          <a:lstStyle/>
          <a:p>
            <a:pPr algn="l"/>
            <a:r>
              <a:rPr lang="ja-JP" altLang="en-US" sz="1600" b="1"/>
              <a:t>　　　</a:t>
            </a:r>
          </a:p>
          <a:p>
            <a:pPr algn="l"/>
            <a:r>
              <a:rPr lang="ja-JP" altLang="en-US" sz="1800" b="1"/>
              <a:t>小学校入学までの子を養育する労働者が申し出ることにより、事業主は午後１０時～午前５時（深夜）において労働させてはなりません。</a:t>
            </a:r>
          </a:p>
          <a:p>
            <a:pPr algn="l"/>
            <a:endParaRPr lang="en-US" altLang="ja-JP" sz="1800" b="1"/>
          </a:p>
        </p:txBody>
      </p:sp>
      <p:sp>
        <p:nvSpPr>
          <p:cNvPr id="33798" name="AutoShape 17" descr="ひし形 (枠のみ)"/>
          <p:cNvSpPr>
            <a:spLocks noChangeArrowheads="1"/>
          </p:cNvSpPr>
          <p:nvPr/>
        </p:nvSpPr>
        <p:spPr bwMode="auto">
          <a:xfrm>
            <a:off x="360363" y="1989138"/>
            <a:ext cx="4589462" cy="4545012"/>
          </a:xfrm>
          <a:prstGeom prst="roundRect">
            <a:avLst>
              <a:gd name="adj" fmla="val 8051"/>
            </a:avLst>
          </a:prstGeom>
          <a:pattFill prst="openDmnd">
            <a:fgClr>
              <a:srgbClr val="FFFF99">
                <a:alpha val="50195"/>
              </a:srgbClr>
            </a:fgClr>
            <a:bgClr>
              <a:schemeClr val="bg1">
                <a:alpha val="50195"/>
              </a:schemeClr>
            </a:bgClr>
          </a:pattFill>
          <a:ln w="9525">
            <a:solidFill>
              <a:schemeClr val="tx1"/>
            </a:solidFill>
            <a:round/>
            <a:headEnd/>
            <a:tailEnd/>
          </a:ln>
        </p:spPr>
        <p:txBody>
          <a:bodyPr tIns="226800"/>
          <a:lstStyle/>
          <a:p>
            <a:pPr marL="180975" indent="-180975" algn="l"/>
            <a:endParaRPr lang="ja-JP" altLang="en-US" sz="1100" b="1"/>
          </a:p>
          <a:p>
            <a:pPr marL="180975" indent="-180975" algn="l"/>
            <a:endParaRPr lang="ja-JP" altLang="en-US" sz="1100" b="1"/>
          </a:p>
          <a:p>
            <a:pPr marL="180975" indent="-180975" algn="l"/>
            <a:endParaRPr lang="ja-JP" altLang="en-US" sz="1800" b="1"/>
          </a:p>
          <a:p>
            <a:pPr marL="180975" indent="-180975" algn="l"/>
            <a:r>
              <a:rPr lang="ja-JP" altLang="en-US" sz="1800" b="1"/>
              <a:t>・日々雇用される労働者</a:t>
            </a:r>
          </a:p>
          <a:p>
            <a:pPr marL="180975" indent="-180975" algn="l"/>
            <a:endParaRPr lang="ja-JP" altLang="en-US" sz="1800" b="1"/>
          </a:p>
          <a:p>
            <a:pPr marL="180975" indent="-180975" algn="l"/>
            <a:r>
              <a:rPr lang="ja-JP" altLang="en-US" sz="1800" b="1"/>
              <a:t>・勤続１年未満の労働者</a:t>
            </a:r>
          </a:p>
          <a:p>
            <a:pPr marL="180975" indent="-180975" algn="l"/>
            <a:endParaRPr lang="ja-JP" altLang="en-US" sz="1800" b="1"/>
          </a:p>
          <a:p>
            <a:pPr marL="180975" indent="-180975" algn="l"/>
            <a:r>
              <a:rPr lang="ja-JP" altLang="en-US" sz="1800" b="1"/>
              <a:t>・</a:t>
            </a:r>
            <a:r>
              <a:rPr lang="ja-JP" altLang="en-US" sz="1800" b="1" u="sng">
                <a:solidFill>
                  <a:srgbClr val="0033CC"/>
                </a:solidFill>
              </a:rPr>
              <a:t>保育が出来る同居の家族</a:t>
            </a:r>
            <a:r>
              <a:rPr lang="ja-JP" altLang="en-US" sz="1800" b="1" u="sng"/>
              <a:t>がいる労働者</a:t>
            </a:r>
          </a:p>
          <a:p>
            <a:pPr marL="180975" indent="-180975" algn="l"/>
            <a:endParaRPr lang="ja-JP" altLang="en-US" sz="1800" b="1"/>
          </a:p>
          <a:p>
            <a:pPr marL="180975" indent="-180975" algn="l"/>
            <a:r>
              <a:rPr lang="ja-JP" altLang="en-US" sz="1800" b="1"/>
              <a:t>・週の所定労働日数が２日以下の労働者</a:t>
            </a:r>
          </a:p>
          <a:p>
            <a:pPr marL="180975" indent="-180975" algn="l"/>
            <a:endParaRPr lang="ja-JP" altLang="en-US" sz="1800" b="1"/>
          </a:p>
          <a:p>
            <a:pPr marL="180975" indent="-180975" algn="l"/>
            <a:r>
              <a:rPr lang="ja-JP" altLang="en-US" sz="1800" b="1"/>
              <a:t>・所定労働時間の全部が深夜にある労働者</a:t>
            </a:r>
          </a:p>
        </p:txBody>
      </p:sp>
      <p:sp>
        <p:nvSpPr>
          <p:cNvPr id="33799" name="Rectangle 39"/>
          <p:cNvSpPr>
            <a:spLocks noChangeArrowheads="1"/>
          </p:cNvSpPr>
          <p:nvPr/>
        </p:nvSpPr>
        <p:spPr bwMode="auto">
          <a:xfrm>
            <a:off x="584200" y="2214563"/>
            <a:ext cx="2071688" cy="450850"/>
          </a:xfrm>
          <a:prstGeom prst="rect">
            <a:avLst/>
          </a:prstGeom>
          <a:solidFill>
            <a:srgbClr val="99FFCC">
              <a:alpha val="50000"/>
            </a:srgbClr>
          </a:solidFill>
          <a:ln w="9525">
            <a:solidFill>
              <a:schemeClr val="tx1"/>
            </a:solidFill>
            <a:miter lim="800000"/>
            <a:headEnd/>
            <a:tailEnd/>
          </a:ln>
        </p:spPr>
        <p:txBody>
          <a:bodyPr wrap="none" anchor="ctr"/>
          <a:lstStyle/>
          <a:p>
            <a:r>
              <a:rPr lang="ja-JP" altLang="en-US" sz="1800" b="1" u="sng"/>
              <a:t>対象外</a:t>
            </a:r>
          </a:p>
        </p:txBody>
      </p:sp>
      <p:sp>
        <p:nvSpPr>
          <p:cNvPr id="33804" name="AutoShape 12"/>
          <p:cNvSpPr>
            <a:spLocks noChangeArrowheads="1"/>
          </p:cNvSpPr>
          <p:nvPr/>
        </p:nvSpPr>
        <p:spPr bwMode="auto">
          <a:xfrm>
            <a:off x="4635500" y="3743325"/>
            <a:ext cx="944563" cy="990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chemeClr val="tx1"/>
            </a:solidFill>
            <a:miter lim="800000"/>
            <a:headEnd/>
            <a:tailEnd/>
          </a:ln>
          <a:effectLst/>
        </p:spPr>
        <p:txBody>
          <a:bodyPr wrap="none" lIns="95775" tIns="47888" rIns="95775" bIns="47888" anchor="ctr"/>
          <a:lstStyle/>
          <a:p>
            <a:endParaRPr lang="ja-JP" altLang="en-US"/>
          </a:p>
        </p:txBody>
      </p:sp>
      <p:sp>
        <p:nvSpPr>
          <p:cNvPr id="33805" name="AutoShape 17" descr="ひし形 (枠のみ)"/>
          <p:cNvSpPr>
            <a:spLocks noChangeArrowheads="1"/>
          </p:cNvSpPr>
          <p:nvPr/>
        </p:nvSpPr>
        <p:spPr bwMode="auto">
          <a:xfrm>
            <a:off x="5626100" y="2933700"/>
            <a:ext cx="4589463" cy="3556000"/>
          </a:xfrm>
          <a:prstGeom prst="roundRect">
            <a:avLst>
              <a:gd name="adj" fmla="val 8051"/>
            </a:avLst>
          </a:prstGeom>
          <a:pattFill prst="openDmnd">
            <a:fgClr>
              <a:srgbClr val="FFFF99">
                <a:alpha val="50000"/>
              </a:srgbClr>
            </a:fgClr>
            <a:bgClr>
              <a:schemeClr val="bg1">
                <a:alpha val="50000"/>
              </a:schemeClr>
            </a:bgClr>
          </a:pattFill>
          <a:ln w="9525">
            <a:solidFill>
              <a:schemeClr val="tx1"/>
            </a:solidFill>
            <a:round/>
            <a:headEnd/>
            <a:tailEnd/>
          </a:ln>
        </p:spPr>
        <p:txBody>
          <a:bodyPr tIns="226800"/>
          <a:lstStyle/>
          <a:p>
            <a:pPr marL="180975" indent="-180975" algn="l"/>
            <a:endParaRPr lang="ja-JP" altLang="en-US" sz="1100" b="1"/>
          </a:p>
          <a:p>
            <a:pPr marL="180975" indent="-180975" algn="l"/>
            <a:r>
              <a:rPr lang="ja-JP" altLang="en-US" sz="1800" b="1"/>
              <a:t>・１６歳以上であって、下記のいずれにも　　該当しない者</a:t>
            </a:r>
          </a:p>
          <a:p>
            <a:pPr marL="180975" indent="-180975" algn="l"/>
            <a:endParaRPr lang="ja-JP" altLang="en-US" sz="1800" b="1"/>
          </a:p>
          <a:p>
            <a:pPr marL="180975" indent="-180975" algn="l"/>
            <a:r>
              <a:rPr lang="ja-JP" altLang="en-US" sz="1800" b="1"/>
              <a:t>　①深夜に就業していないこと</a:t>
            </a:r>
            <a:r>
              <a:rPr lang="ja-JP" altLang="en-US" sz="1600" b="1"/>
              <a:t>（深夜の就労日　　　　　数が</a:t>
            </a:r>
            <a:r>
              <a:rPr lang="en-US" altLang="ja-JP" sz="1600" b="1"/>
              <a:t>1</a:t>
            </a:r>
            <a:r>
              <a:rPr lang="ja-JP" altLang="en-US" sz="1600" b="1"/>
              <a:t>月につき</a:t>
            </a:r>
            <a:r>
              <a:rPr lang="en-US" altLang="ja-JP" sz="1600" b="1"/>
              <a:t>3</a:t>
            </a:r>
            <a:r>
              <a:rPr lang="ja-JP" altLang="en-US" sz="1600" b="1"/>
              <a:t>日以下の者を含む）</a:t>
            </a:r>
          </a:p>
          <a:p>
            <a:pPr marL="180975" indent="-180975" algn="l"/>
            <a:endParaRPr lang="ja-JP" altLang="en-US" sz="1600" b="1"/>
          </a:p>
          <a:p>
            <a:pPr marL="180975" indent="-180975" algn="l"/>
            <a:r>
              <a:rPr lang="ja-JP" altLang="en-US" sz="1800" b="1"/>
              <a:t>　②負傷、疾病または心身の障害による　　　保育が困難でないこと</a:t>
            </a:r>
          </a:p>
          <a:p>
            <a:pPr marL="180975" indent="-180975" algn="l"/>
            <a:endParaRPr lang="ja-JP" altLang="en-US" sz="1800" b="1"/>
          </a:p>
          <a:p>
            <a:pPr marL="180975" indent="-180975" algn="l"/>
            <a:r>
              <a:rPr lang="ja-JP" altLang="en-US" sz="1800" b="1"/>
              <a:t>　③産前産後でないこと</a:t>
            </a:r>
          </a:p>
          <a:p>
            <a:pPr marL="180975" indent="-180975" algn="l"/>
            <a:endParaRPr lang="ja-JP" altLang="en-US" sz="1800" b="1"/>
          </a:p>
        </p:txBody>
      </p:sp>
      <p:sp>
        <p:nvSpPr>
          <p:cNvPr id="30" name="スライド番号プレースホルダ 29"/>
          <p:cNvSpPr txBox="1">
            <a:spLocks noGrp="1"/>
          </p:cNvSpPr>
          <p:nvPr/>
        </p:nvSpPr>
        <p:spPr bwMode="auto">
          <a:xfrm>
            <a:off x="7875588" y="6399213"/>
            <a:ext cx="2435225" cy="314325"/>
          </a:xfrm>
          <a:prstGeom prst="rect">
            <a:avLst/>
          </a:prstGeom>
          <a:noFill/>
          <a:ln>
            <a:miter lim="800000"/>
            <a:headEnd/>
            <a:tailEnd/>
          </a:ln>
        </p:spPr>
        <p:txBody>
          <a:bodyPr lIns="91433" tIns="45716" rIns="91433" bIns="45716"/>
          <a:lstStyle/>
          <a:p>
            <a:pPr algn="r">
              <a:defRPr/>
            </a:pPr>
            <a:fld id="{811FDFAE-65FA-40BF-983A-4FB4688442F7}" type="slidenum">
              <a:rPr lang="en-US" altLang="ja-JP">
                <a:ea typeface="+mn-ea"/>
              </a:rPr>
              <a:pPr algn="r">
                <a:defRPr/>
              </a:pPr>
              <a:t>6</a:t>
            </a:fld>
            <a:endParaRPr lang="en-US" altLang="ja-JP">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74688" y="188913"/>
            <a:ext cx="8875712" cy="854075"/>
          </a:xfrm>
        </p:spPr>
        <p:txBody>
          <a:bodyPr/>
          <a:lstStyle/>
          <a:p>
            <a:r>
              <a:rPr lang="ja-JP" altLang="en-US" sz="2400" smtClean="0"/>
              <a:t>育児休業の申請方法</a:t>
            </a:r>
          </a:p>
        </p:txBody>
      </p:sp>
      <p:sp>
        <p:nvSpPr>
          <p:cNvPr id="51203" name="Text Box 3"/>
          <p:cNvSpPr txBox="1">
            <a:spLocks noChangeArrowheads="1"/>
          </p:cNvSpPr>
          <p:nvPr/>
        </p:nvSpPr>
        <p:spPr bwMode="auto">
          <a:xfrm>
            <a:off x="615950" y="2565400"/>
            <a:ext cx="1009650" cy="366713"/>
          </a:xfrm>
          <a:prstGeom prst="rect">
            <a:avLst/>
          </a:prstGeom>
          <a:noFill/>
          <a:ln w="9525">
            <a:noFill/>
            <a:miter lim="800000"/>
            <a:headEnd/>
            <a:tailEnd/>
          </a:ln>
          <a:effectLst/>
        </p:spPr>
        <p:txBody>
          <a:bodyPr>
            <a:spAutoFit/>
          </a:bodyPr>
          <a:lstStyle/>
          <a:p>
            <a:pPr algn="l"/>
            <a:r>
              <a:rPr lang="ja-JP" altLang="en-US" sz="1800" b="1">
                <a:latin typeface="Verdana" pitchFamily="34" charset="0"/>
              </a:rPr>
              <a:t>労働者</a:t>
            </a:r>
          </a:p>
        </p:txBody>
      </p:sp>
      <p:sp>
        <p:nvSpPr>
          <p:cNvPr id="51204" name="Text Box 4"/>
          <p:cNvSpPr txBox="1">
            <a:spLocks noChangeArrowheads="1"/>
          </p:cNvSpPr>
          <p:nvPr/>
        </p:nvSpPr>
        <p:spPr bwMode="auto">
          <a:xfrm>
            <a:off x="285750" y="3644900"/>
            <a:ext cx="2876550" cy="2238375"/>
          </a:xfrm>
          <a:prstGeom prst="rect">
            <a:avLst/>
          </a:prstGeom>
          <a:noFill/>
          <a:ln w="19050">
            <a:solidFill>
              <a:srgbClr val="3366FF"/>
            </a:solidFill>
            <a:prstDash val="sysDot"/>
            <a:miter lim="800000"/>
            <a:headEnd/>
            <a:tailEnd/>
          </a:ln>
          <a:effectLst/>
        </p:spPr>
        <p:txBody>
          <a:bodyPr>
            <a:spAutoFit/>
          </a:bodyPr>
          <a:lstStyle/>
          <a:p>
            <a:pPr algn="l">
              <a:spcBef>
                <a:spcPct val="50000"/>
              </a:spcBef>
            </a:pPr>
            <a:r>
              <a:rPr lang="ja-JP" altLang="en-US">
                <a:solidFill>
                  <a:schemeClr val="accent2"/>
                </a:solidFill>
                <a:latin typeface="Verdana" pitchFamily="34" charset="0"/>
              </a:rPr>
              <a:t>育児休業を申請する際、必ず明らかにするにする事項</a:t>
            </a:r>
          </a:p>
          <a:p>
            <a:pPr algn="l">
              <a:spcBef>
                <a:spcPct val="50000"/>
              </a:spcBef>
            </a:pPr>
            <a:r>
              <a:rPr lang="ja-JP" altLang="en-US">
                <a:latin typeface="Verdana" pitchFamily="34" charset="0"/>
              </a:rPr>
              <a:t>①申出の年月日</a:t>
            </a:r>
          </a:p>
          <a:p>
            <a:pPr algn="l">
              <a:spcBef>
                <a:spcPct val="50000"/>
              </a:spcBef>
            </a:pPr>
            <a:r>
              <a:rPr lang="ja-JP" altLang="en-US">
                <a:latin typeface="Verdana" pitchFamily="34" charset="0"/>
              </a:rPr>
              <a:t>②労働者の氏名</a:t>
            </a:r>
          </a:p>
          <a:p>
            <a:pPr algn="l">
              <a:spcBef>
                <a:spcPct val="50000"/>
              </a:spcBef>
            </a:pPr>
            <a:r>
              <a:rPr lang="ja-JP" altLang="en-US">
                <a:latin typeface="Verdana" pitchFamily="34" charset="0"/>
              </a:rPr>
              <a:t>③申出に係る子の氏名、生年月日及び労働者との続柄</a:t>
            </a:r>
          </a:p>
          <a:p>
            <a:pPr algn="l">
              <a:spcBef>
                <a:spcPct val="50000"/>
              </a:spcBef>
            </a:pPr>
            <a:r>
              <a:rPr lang="ja-JP" altLang="en-US">
                <a:latin typeface="Verdana" pitchFamily="34" charset="0"/>
              </a:rPr>
              <a:t>④休業開始予定日及び休業終了予定日</a:t>
            </a:r>
          </a:p>
        </p:txBody>
      </p:sp>
      <p:pic>
        <p:nvPicPr>
          <p:cNvPr id="51205" name="Picture 5" descr="MCj04247680000[1]"/>
          <p:cNvPicPr>
            <a:picLocks noChangeAspect="1" noChangeArrowheads="1"/>
          </p:cNvPicPr>
          <p:nvPr/>
        </p:nvPicPr>
        <p:blipFill>
          <a:blip r:embed="rId2" cstate="print"/>
          <a:srcRect/>
          <a:stretch>
            <a:fillRect/>
          </a:stretch>
        </p:blipFill>
        <p:spPr bwMode="auto">
          <a:xfrm>
            <a:off x="3494088" y="2420938"/>
            <a:ext cx="1231900" cy="958850"/>
          </a:xfrm>
          <a:prstGeom prst="rect">
            <a:avLst/>
          </a:prstGeom>
          <a:noFill/>
        </p:spPr>
      </p:pic>
      <p:sp>
        <p:nvSpPr>
          <p:cNvPr id="51206" name="AutoShape 6"/>
          <p:cNvSpPr>
            <a:spLocks noChangeArrowheads="1"/>
          </p:cNvSpPr>
          <p:nvPr/>
        </p:nvSpPr>
        <p:spPr bwMode="auto">
          <a:xfrm>
            <a:off x="3246438" y="3357563"/>
            <a:ext cx="1728787" cy="1368425"/>
          </a:xfrm>
          <a:prstGeom prst="rightArrow">
            <a:avLst>
              <a:gd name="adj1" fmla="val 50000"/>
              <a:gd name="adj2" fmla="val 31584"/>
            </a:avLst>
          </a:prstGeom>
          <a:solidFill>
            <a:srgbClr val="FFFF99"/>
          </a:solidFill>
          <a:ln w="9525">
            <a:solidFill>
              <a:schemeClr val="tx1"/>
            </a:solidFill>
            <a:miter lim="800000"/>
            <a:headEnd/>
            <a:tailEnd/>
          </a:ln>
          <a:effectLst/>
        </p:spPr>
        <p:txBody>
          <a:bodyPr wrap="none" anchor="ctr"/>
          <a:lstStyle/>
          <a:p>
            <a:r>
              <a:rPr lang="ja-JP" altLang="en-US" sz="1200">
                <a:latin typeface="Verdana" pitchFamily="34" charset="0"/>
              </a:rPr>
              <a:t>休業開始</a:t>
            </a:r>
            <a:r>
              <a:rPr lang="en-US" altLang="ja-JP" sz="1200">
                <a:latin typeface="Verdana" pitchFamily="34" charset="0"/>
              </a:rPr>
              <a:t>1</a:t>
            </a:r>
            <a:r>
              <a:rPr lang="ja-JP" altLang="en-US" sz="1200">
                <a:latin typeface="Verdana" pitchFamily="34" charset="0"/>
              </a:rPr>
              <a:t>ヶ月前</a:t>
            </a:r>
          </a:p>
          <a:p>
            <a:r>
              <a:rPr lang="ja-JP" altLang="en-US" sz="1200">
                <a:latin typeface="Verdana" pitchFamily="34" charset="0"/>
              </a:rPr>
              <a:t>に申請</a:t>
            </a:r>
          </a:p>
        </p:txBody>
      </p:sp>
      <p:sp>
        <p:nvSpPr>
          <p:cNvPr id="51207" name="Text Box 7"/>
          <p:cNvSpPr txBox="1">
            <a:spLocks noChangeArrowheads="1"/>
          </p:cNvSpPr>
          <p:nvPr/>
        </p:nvSpPr>
        <p:spPr bwMode="auto">
          <a:xfrm>
            <a:off x="3246438" y="1916113"/>
            <a:ext cx="1717675" cy="457200"/>
          </a:xfrm>
          <a:prstGeom prst="rect">
            <a:avLst/>
          </a:prstGeom>
          <a:noFill/>
          <a:ln w="9525">
            <a:noFill/>
            <a:miter lim="800000"/>
            <a:headEnd/>
            <a:tailEnd/>
          </a:ln>
          <a:effectLst/>
        </p:spPr>
        <p:txBody>
          <a:bodyPr>
            <a:spAutoFit/>
          </a:bodyPr>
          <a:lstStyle/>
          <a:p>
            <a:pPr algn="l"/>
            <a:r>
              <a:rPr lang="ja-JP" altLang="en-US" sz="1200" b="1">
                <a:latin typeface="Verdana" pitchFamily="34" charset="0"/>
              </a:rPr>
              <a:t>書面、ＦＡＸ、メールのいずれかで提出</a:t>
            </a:r>
          </a:p>
        </p:txBody>
      </p:sp>
      <p:pic>
        <p:nvPicPr>
          <p:cNvPr id="51208" name="Picture 8" descr="MCj03035970000[1]"/>
          <p:cNvPicPr>
            <a:picLocks noChangeAspect="1" noChangeArrowheads="1"/>
          </p:cNvPicPr>
          <p:nvPr/>
        </p:nvPicPr>
        <p:blipFill>
          <a:blip r:embed="rId3" cstate="print"/>
          <a:srcRect/>
          <a:stretch>
            <a:fillRect/>
          </a:stretch>
        </p:blipFill>
        <p:spPr bwMode="auto">
          <a:xfrm>
            <a:off x="5054600" y="2420938"/>
            <a:ext cx="2060575" cy="1662112"/>
          </a:xfrm>
          <a:prstGeom prst="rect">
            <a:avLst/>
          </a:prstGeom>
          <a:noFill/>
        </p:spPr>
      </p:pic>
      <p:sp>
        <p:nvSpPr>
          <p:cNvPr id="51209" name="Text Box 9"/>
          <p:cNvSpPr txBox="1">
            <a:spLocks noChangeArrowheads="1"/>
          </p:cNvSpPr>
          <p:nvPr/>
        </p:nvSpPr>
        <p:spPr bwMode="auto">
          <a:xfrm>
            <a:off x="5386388" y="1916113"/>
            <a:ext cx="1008062" cy="366712"/>
          </a:xfrm>
          <a:prstGeom prst="rect">
            <a:avLst/>
          </a:prstGeom>
          <a:noFill/>
          <a:ln w="9525">
            <a:noFill/>
            <a:miter lim="800000"/>
            <a:headEnd/>
            <a:tailEnd/>
          </a:ln>
          <a:effectLst/>
        </p:spPr>
        <p:txBody>
          <a:bodyPr>
            <a:spAutoFit/>
          </a:bodyPr>
          <a:lstStyle/>
          <a:p>
            <a:pPr algn="l"/>
            <a:r>
              <a:rPr lang="ja-JP" altLang="en-US" sz="1800" b="1">
                <a:latin typeface="Verdana" pitchFamily="34" charset="0"/>
              </a:rPr>
              <a:t>会社</a:t>
            </a:r>
          </a:p>
        </p:txBody>
      </p:sp>
      <p:sp>
        <p:nvSpPr>
          <p:cNvPr id="51210" name="AutoShape 10"/>
          <p:cNvSpPr>
            <a:spLocks noChangeArrowheads="1"/>
          </p:cNvSpPr>
          <p:nvPr/>
        </p:nvSpPr>
        <p:spPr bwMode="auto">
          <a:xfrm>
            <a:off x="7277100" y="3284538"/>
            <a:ext cx="1314450" cy="1368425"/>
          </a:xfrm>
          <a:prstGeom prst="rightArrow">
            <a:avLst>
              <a:gd name="adj1" fmla="val 50000"/>
              <a:gd name="adj2" fmla="val 25000"/>
            </a:avLst>
          </a:prstGeom>
          <a:solidFill>
            <a:srgbClr val="FFFF99"/>
          </a:solidFill>
          <a:ln w="9525">
            <a:solidFill>
              <a:schemeClr val="tx1"/>
            </a:solidFill>
            <a:miter lim="800000"/>
            <a:headEnd/>
            <a:tailEnd/>
          </a:ln>
          <a:effectLst/>
        </p:spPr>
        <p:txBody>
          <a:bodyPr wrap="none" anchor="ctr"/>
          <a:lstStyle/>
          <a:p>
            <a:r>
              <a:rPr lang="ja-JP" altLang="en-US" sz="1200">
                <a:latin typeface="Verdana" pitchFamily="34" charset="0"/>
              </a:rPr>
              <a:t>速やかに通知</a:t>
            </a:r>
          </a:p>
        </p:txBody>
      </p:sp>
      <p:pic>
        <p:nvPicPr>
          <p:cNvPr id="51211" name="Picture 11" descr="MCj04247680000[1]"/>
          <p:cNvPicPr>
            <a:picLocks noChangeAspect="1" noChangeArrowheads="1"/>
          </p:cNvPicPr>
          <p:nvPr/>
        </p:nvPicPr>
        <p:blipFill>
          <a:blip r:embed="rId2" cstate="print"/>
          <a:srcRect/>
          <a:stretch>
            <a:fillRect/>
          </a:stretch>
        </p:blipFill>
        <p:spPr bwMode="auto">
          <a:xfrm>
            <a:off x="7112000" y="4868863"/>
            <a:ext cx="1231900" cy="958850"/>
          </a:xfrm>
          <a:prstGeom prst="rect">
            <a:avLst/>
          </a:prstGeom>
          <a:noFill/>
        </p:spPr>
      </p:pic>
      <p:sp>
        <p:nvSpPr>
          <p:cNvPr id="51212" name="Text Box 12"/>
          <p:cNvSpPr txBox="1">
            <a:spLocks noChangeArrowheads="1"/>
          </p:cNvSpPr>
          <p:nvPr/>
        </p:nvSpPr>
        <p:spPr bwMode="auto">
          <a:xfrm>
            <a:off x="8591550" y="2565400"/>
            <a:ext cx="1009650" cy="366713"/>
          </a:xfrm>
          <a:prstGeom prst="rect">
            <a:avLst/>
          </a:prstGeom>
          <a:noFill/>
          <a:ln w="9525">
            <a:noFill/>
            <a:miter lim="800000"/>
            <a:headEnd/>
            <a:tailEnd/>
          </a:ln>
          <a:effectLst/>
        </p:spPr>
        <p:txBody>
          <a:bodyPr>
            <a:spAutoFit/>
          </a:bodyPr>
          <a:lstStyle/>
          <a:p>
            <a:pPr algn="l"/>
            <a:r>
              <a:rPr lang="ja-JP" altLang="en-US" sz="1800" b="1">
                <a:latin typeface="Verdana" pitchFamily="34" charset="0"/>
              </a:rPr>
              <a:t>労働者</a:t>
            </a:r>
          </a:p>
        </p:txBody>
      </p:sp>
      <p:sp>
        <p:nvSpPr>
          <p:cNvPr id="51213" name="Text Box 13"/>
          <p:cNvSpPr txBox="1">
            <a:spLocks noChangeArrowheads="1"/>
          </p:cNvSpPr>
          <p:nvPr/>
        </p:nvSpPr>
        <p:spPr bwMode="auto">
          <a:xfrm>
            <a:off x="4975225" y="4149725"/>
            <a:ext cx="2054225" cy="1919288"/>
          </a:xfrm>
          <a:prstGeom prst="rect">
            <a:avLst/>
          </a:prstGeom>
          <a:noFill/>
          <a:ln w="19050">
            <a:solidFill>
              <a:srgbClr val="3366FF"/>
            </a:solidFill>
            <a:prstDash val="sysDot"/>
            <a:miter lim="800000"/>
            <a:headEnd/>
            <a:tailEnd/>
          </a:ln>
          <a:effectLst/>
        </p:spPr>
        <p:txBody>
          <a:bodyPr>
            <a:spAutoFit/>
          </a:bodyPr>
          <a:lstStyle/>
          <a:p>
            <a:pPr algn="l">
              <a:spcBef>
                <a:spcPct val="50000"/>
              </a:spcBef>
            </a:pPr>
            <a:r>
              <a:rPr lang="ja-JP" altLang="en-US">
                <a:solidFill>
                  <a:schemeClr val="accent2"/>
                </a:solidFill>
                <a:latin typeface="Verdana" pitchFamily="34" charset="0"/>
              </a:rPr>
              <a:t>会社から労働者に通知する事項</a:t>
            </a:r>
          </a:p>
          <a:p>
            <a:pPr algn="l">
              <a:spcBef>
                <a:spcPct val="50000"/>
              </a:spcBef>
            </a:pPr>
            <a:r>
              <a:rPr lang="ja-JP" altLang="en-US">
                <a:latin typeface="Verdana" pitchFamily="34" charset="0"/>
              </a:rPr>
              <a:t>①申出を受けた旨</a:t>
            </a:r>
          </a:p>
          <a:p>
            <a:pPr algn="l">
              <a:spcBef>
                <a:spcPct val="50000"/>
              </a:spcBef>
            </a:pPr>
            <a:r>
              <a:rPr lang="ja-JP" altLang="en-US">
                <a:latin typeface="Verdana" pitchFamily="34" charset="0"/>
              </a:rPr>
              <a:t>②休業開始予定日及び休業終了予定日</a:t>
            </a:r>
          </a:p>
          <a:p>
            <a:pPr algn="l">
              <a:spcBef>
                <a:spcPct val="50000"/>
              </a:spcBef>
            </a:pPr>
            <a:r>
              <a:rPr lang="ja-JP" altLang="en-US">
                <a:latin typeface="Verdana" pitchFamily="34" charset="0"/>
              </a:rPr>
              <a:t>③休業を拒む場合はその旨及び理由</a:t>
            </a:r>
          </a:p>
        </p:txBody>
      </p:sp>
      <p:pic>
        <p:nvPicPr>
          <p:cNvPr id="51217" name="Picture 17" descr="illust2026"/>
          <p:cNvPicPr>
            <a:picLocks noChangeAspect="1" noChangeArrowheads="1"/>
          </p:cNvPicPr>
          <p:nvPr/>
        </p:nvPicPr>
        <p:blipFill>
          <a:blip r:embed="rId4" cstate="print"/>
          <a:srcRect/>
          <a:stretch>
            <a:fillRect/>
          </a:stretch>
        </p:blipFill>
        <p:spPr bwMode="auto">
          <a:xfrm>
            <a:off x="8775700" y="3338513"/>
            <a:ext cx="1306513" cy="1530350"/>
          </a:xfrm>
          <a:prstGeom prst="rect">
            <a:avLst/>
          </a:prstGeom>
          <a:noFill/>
        </p:spPr>
      </p:pic>
      <p:pic>
        <p:nvPicPr>
          <p:cNvPr id="51221" name="Picture 21" descr="illust190"/>
          <p:cNvPicPr>
            <a:picLocks noChangeAspect="1" noChangeArrowheads="1"/>
          </p:cNvPicPr>
          <p:nvPr/>
        </p:nvPicPr>
        <p:blipFill>
          <a:blip r:embed="rId5" cstate="print"/>
          <a:srcRect/>
          <a:stretch>
            <a:fillRect/>
          </a:stretch>
        </p:blipFill>
        <p:spPr bwMode="auto">
          <a:xfrm>
            <a:off x="1844675" y="1989138"/>
            <a:ext cx="1036638" cy="1350962"/>
          </a:xfrm>
          <a:prstGeom prst="rect">
            <a:avLst/>
          </a:prstGeom>
          <a:noFill/>
        </p:spPr>
      </p:pic>
      <p:sp>
        <p:nvSpPr>
          <p:cNvPr id="30" name="スライド番号プレースホルダ 29"/>
          <p:cNvSpPr txBox="1">
            <a:spLocks noGrp="1"/>
          </p:cNvSpPr>
          <p:nvPr/>
        </p:nvSpPr>
        <p:spPr bwMode="auto">
          <a:xfrm>
            <a:off x="7875588" y="6264275"/>
            <a:ext cx="2435225" cy="476250"/>
          </a:xfrm>
          <a:prstGeom prst="rect">
            <a:avLst/>
          </a:prstGeom>
          <a:noFill/>
          <a:ln>
            <a:miter lim="800000"/>
            <a:headEnd/>
            <a:tailEnd/>
          </a:ln>
        </p:spPr>
        <p:txBody>
          <a:bodyPr lIns="91433" tIns="45716" rIns="91433" bIns="45716"/>
          <a:lstStyle/>
          <a:p>
            <a:pPr algn="r">
              <a:defRPr/>
            </a:pPr>
            <a:fld id="{2201D28F-09F6-4728-8560-6E190C610C0E}" type="slidenum">
              <a:rPr lang="en-US" altLang="ja-JP">
                <a:ea typeface="+mn-ea"/>
              </a:rPr>
              <a:pPr algn="r">
                <a:defRPr/>
              </a:pPr>
              <a:t>7</a:t>
            </a:fld>
            <a:endParaRPr lang="en-US" altLang="ja-JP">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テキスト ボックス 3"/>
          <p:cNvSpPr txBox="1">
            <a:spLocks noChangeArrowheads="1"/>
          </p:cNvSpPr>
          <p:nvPr/>
        </p:nvSpPr>
        <p:spPr bwMode="auto">
          <a:xfrm>
            <a:off x="76200" y="-38100"/>
            <a:ext cx="9788525" cy="579438"/>
          </a:xfrm>
          <a:prstGeom prst="rect">
            <a:avLst/>
          </a:prstGeom>
          <a:noFill/>
          <a:ln w="9525">
            <a:noFill/>
            <a:miter lim="800000"/>
            <a:headEnd/>
            <a:tailEnd/>
          </a:ln>
        </p:spPr>
        <p:txBody>
          <a:bodyPr>
            <a:spAutoFit/>
          </a:bodyPr>
          <a:lstStyle/>
          <a:p>
            <a:pPr marL="355600" indent="-355600"/>
            <a:r>
              <a:rPr lang="ja-JP" altLang="en-US" sz="3200" b="1" i="1" u="sng">
                <a:ea typeface="HG丸ｺﾞｼｯｸM-PRO" pitchFamily="50" charset="-128"/>
              </a:rPr>
              <a:t>　　</a:t>
            </a:r>
            <a:r>
              <a:rPr lang="ja-JP" altLang="en-US" sz="2400" b="1" i="1" u="sng">
                <a:ea typeface="HG丸ｺﾞｼｯｸM-PRO" pitchFamily="50" charset="-128"/>
              </a:rPr>
              <a:t>育児休業の取得等を理由とする不利益取扱いの禁止</a:t>
            </a:r>
          </a:p>
        </p:txBody>
      </p:sp>
      <p:sp>
        <p:nvSpPr>
          <p:cNvPr id="5" name="二等辺三角形 4"/>
          <p:cNvSpPr/>
          <p:nvPr/>
        </p:nvSpPr>
        <p:spPr bwMode="auto">
          <a:xfrm rot="5400000">
            <a:off x="254794" y="69057"/>
            <a:ext cx="357187" cy="285750"/>
          </a:xfrm>
          <a:prstGeom prst="triangl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ja-JP" altLang="en-US" sz="1600" b="1">
              <a:solidFill>
                <a:schemeClr val="tx1"/>
              </a:solidFill>
              <a:ea typeface="HG丸ｺﾞｼｯｸM-PRO" pitchFamily="50" charset="-128"/>
            </a:endParaRPr>
          </a:p>
        </p:txBody>
      </p:sp>
      <p:sp>
        <p:nvSpPr>
          <p:cNvPr id="23556" name="テキスト ボックス 5"/>
          <p:cNvSpPr txBox="1">
            <a:spLocks noChangeArrowheads="1"/>
          </p:cNvSpPr>
          <p:nvPr/>
        </p:nvSpPr>
        <p:spPr bwMode="auto">
          <a:xfrm>
            <a:off x="576263" y="1033463"/>
            <a:ext cx="9431337" cy="1323975"/>
          </a:xfrm>
          <a:prstGeom prst="rect">
            <a:avLst/>
          </a:prstGeom>
          <a:noFill/>
          <a:ln w="9525">
            <a:noFill/>
            <a:miter lim="800000"/>
            <a:headEnd/>
            <a:tailEnd/>
          </a:ln>
        </p:spPr>
        <p:txBody>
          <a:bodyPr>
            <a:spAutoFit/>
          </a:bodyPr>
          <a:lstStyle/>
          <a:p>
            <a:pPr marL="355600" indent="-355600" algn="l">
              <a:defRPr/>
            </a:pPr>
            <a:r>
              <a:rPr lang="ja-JP" altLang="en-US" sz="3200" dirty="0">
                <a:latin typeface="HG丸ｺﾞｼｯｸM-PRO" pitchFamily="50" charset="-128"/>
                <a:ea typeface="HG丸ｺﾞｼｯｸM-PRO" pitchFamily="50" charset="-128"/>
              </a:rPr>
              <a:t>　　</a:t>
            </a:r>
            <a:r>
              <a:rPr lang="ja-JP" altLang="en-US" sz="2400" dirty="0">
                <a:latin typeface="+mn-ea"/>
                <a:ea typeface="+mn-ea"/>
              </a:rPr>
              <a:t>妊娠・出産したこと、産前産後休業又は育児休業等の申出をしたこと又は取得したこと等を理由として、解雇その他不利益な取扱いをすることは、法律で禁止されています。</a:t>
            </a:r>
          </a:p>
        </p:txBody>
      </p:sp>
      <p:sp>
        <p:nvSpPr>
          <p:cNvPr id="52229" name="右矢印 6"/>
          <p:cNvSpPr>
            <a:spLocks noChangeArrowheads="1"/>
          </p:cNvSpPr>
          <p:nvPr/>
        </p:nvSpPr>
        <p:spPr bwMode="auto">
          <a:xfrm>
            <a:off x="647700" y="1176338"/>
            <a:ext cx="428625" cy="428625"/>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p>
            <a:endParaRPr lang="ja-JP" altLang="en-US" sz="1600" b="1">
              <a:ea typeface="HG丸ｺﾞｼｯｸM-PRO" pitchFamily="50" charset="-128"/>
            </a:endParaRPr>
          </a:p>
        </p:txBody>
      </p:sp>
      <p:sp>
        <p:nvSpPr>
          <p:cNvPr id="8" name="角丸四角形 7"/>
          <p:cNvSpPr/>
          <p:nvPr/>
        </p:nvSpPr>
        <p:spPr bwMode="auto">
          <a:xfrm>
            <a:off x="219075" y="2786063"/>
            <a:ext cx="4929188" cy="3714750"/>
          </a:xfrm>
          <a:prstGeom prst="roundRect">
            <a:avLst>
              <a:gd name="adj" fmla="val 6273"/>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l">
              <a:defRPr/>
            </a:pPr>
            <a:endParaRPr lang="en-US" altLang="ja-JP" sz="800" dirty="0">
              <a:solidFill>
                <a:schemeClr val="tx1"/>
              </a:solidFill>
              <a:latin typeface="ＭＳ Ｐ明朝" pitchFamily="18" charset="-128"/>
              <a:ea typeface="ＭＳ Ｐ明朝" pitchFamily="18" charset="-128"/>
            </a:endParaRPr>
          </a:p>
          <a:p>
            <a:pPr marL="177800" indent="-177800" algn="l">
              <a:defRPr/>
            </a:pPr>
            <a:r>
              <a:rPr lang="ja-JP" altLang="en-US" dirty="0">
                <a:solidFill>
                  <a:schemeClr val="tx1"/>
                </a:solidFill>
                <a:latin typeface="ＭＳ Ｐ明朝" pitchFamily="18" charset="-128"/>
                <a:ea typeface="ＭＳ Ｐ明朝" pitchFamily="18" charset="-128"/>
              </a:rPr>
              <a:t>○雇用の分野における男女の均等な機会及び待遇の確保等に関する法律（昭和</a:t>
            </a:r>
            <a:r>
              <a:rPr lang="en-US" altLang="ja-JP" dirty="0">
                <a:solidFill>
                  <a:schemeClr val="tx1"/>
                </a:solidFill>
                <a:latin typeface="ＭＳ Ｐ明朝" pitchFamily="18" charset="-128"/>
                <a:ea typeface="ＭＳ Ｐ明朝" pitchFamily="18" charset="-128"/>
              </a:rPr>
              <a:t>47</a:t>
            </a:r>
            <a:r>
              <a:rPr lang="ja-JP" altLang="en-US" dirty="0">
                <a:solidFill>
                  <a:schemeClr val="tx1"/>
                </a:solidFill>
                <a:latin typeface="ＭＳ Ｐ明朝" pitchFamily="18" charset="-128"/>
                <a:ea typeface="ＭＳ Ｐ明朝" pitchFamily="18" charset="-128"/>
              </a:rPr>
              <a:t>年法律第</a:t>
            </a:r>
            <a:r>
              <a:rPr lang="en-US" altLang="ja-JP" dirty="0">
                <a:solidFill>
                  <a:schemeClr val="tx1"/>
                </a:solidFill>
                <a:latin typeface="ＭＳ Ｐ明朝" pitchFamily="18" charset="-128"/>
                <a:ea typeface="ＭＳ Ｐ明朝" pitchFamily="18" charset="-128"/>
              </a:rPr>
              <a:t>113</a:t>
            </a:r>
            <a:r>
              <a:rPr lang="ja-JP" altLang="en-US" dirty="0">
                <a:solidFill>
                  <a:schemeClr val="tx1"/>
                </a:solidFill>
                <a:latin typeface="ＭＳ Ｐ明朝" pitchFamily="18" charset="-128"/>
                <a:ea typeface="ＭＳ Ｐ明朝" pitchFamily="18" charset="-128"/>
              </a:rPr>
              <a:t>号）（抄）</a:t>
            </a:r>
            <a:endParaRPr lang="en-US" altLang="ja-JP" dirty="0">
              <a:solidFill>
                <a:schemeClr val="tx1"/>
              </a:solidFill>
              <a:latin typeface="ＭＳ Ｐ明朝" pitchFamily="18" charset="-128"/>
              <a:ea typeface="ＭＳ Ｐ明朝" pitchFamily="18" charset="-128"/>
            </a:endParaRPr>
          </a:p>
          <a:p>
            <a:pPr algn="l">
              <a:defRPr/>
            </a:pPr>
            <a:r>
              <a:rPr lang="ja-JP" altLang="en-US" dirty="0">
                <a:solidFill>
                  <a:schemeClr val="tx1"/>
                </a:solidFill>
                <a:latin typeface="ＭＳ Ｐ明朝" pitchFamily="18" charset="-128"/>
                <a:ea typeface="ＭＳ Ｐ明朝" pitchFamily="18" charset="-128"/>
              </a:rPr>
              <a:t>　</a:t>
            </a:r>
            <a:r>
              <a:rPr lang="ja-JP" altLang="en-US" dirty="0">
                <a:latin typeface="ＭＳ Ｐ明朝" pitchFamily="18" charset="-128"/>
                <a:ea typeface="ＭＳ Ｐ明朝" pitchFamily="18" charset="-128"/>
              </a:rPr>
              <a:t>（婚姻、妊娠、出産等を理由とする不利益取扱いの禁止等）</a:t>
            </a:r>
          </a:p>
          <a:p>
            <a:pPr algn="l">
              <a:defRPr/>
            </a:pPr>
            <a:r>
              <a:rPr lang="ja-JP" altLang="en-US" dirty="0">
                <a:latin typeface="ＭＳ Ｐ明朝" pitchFamily="18" charset="-128"/>
                <a:ea typeface="ＭＳ Ｐ明朝" pitchFamily="18" charset="-128"/>
              </a:rPr>
              <a:t>第九条　（略）</a:t>
            </a:r>
          </a:p>
          <a:p>
            <a:pPr algn="l">
              <a:defRPr/>
            </a:pPr>
            <a:r>
              <a:rPr lang="ja-JP" altLang="en-US" dirty="0">
                <a:latin typeface="ＭＳ Ｐ明朝" pitchFamily="18" charset="-128"/>
                <a:ea typeface="ＭＳ Ｐ明朝" pitchFamily="18" charset="-128"/>
              </a:rPr>
              <a:t>２　（略）</a:t>
            </a:r>
          </a:p>
          <a:p>
            <a:pPr marL="177800" indent="-177800" algn="l">
              <a:defRPr/>
            </a:pPr>
            <a:r>
              <a:rPr lang="ja-JP" altLang="en-US" dirty="0">
                <a:latin typeface="ＭＳ Ｐ明朝" pitchFamily="18" charset="-128"/>
                <a:ea typeface="ＭＳ Ｐ明朝" pitchFamily="18" charset="-128"/>
              </a:rPr>
              <a:t>３　事業主は、その雇用する女性労働者が妊娠したこと、出産したこと、労働基準法（昭和二十二年法律第四十九号）第六十五条第一項の規定による休業を請求し、又は同項若しくは同条第二項の規定による休業をしたことその他の妊娠又は出産に関する事由であって厚生労働省令で定めるものを理由として、当該女性労働者に対して解雇その他不利益な取扱いをしてはならない。</a:t>
            </a:r>
          </a:p>
          <a:p>
            <a:pPr marL="177800" indent="-177800" algn="l">
              <a:defRPr/>
            </a:pPr>
            <a:r>
              <a:rPr lang="ja-JP" altLang="en-US" dirty="0">
                <a:latin typeface="ＭＳ Ｐ明朝" pitchFamily="18" charset="-128"/>
                <a:ea typeface="ＭＳ Ｐ明朝" pitchFamily="18" charset="-128"/>
              </a:rPr>
              <a:t>４　妊娠中の女性労働者及び出産後一年を経過しない女性労働者に対してなされた解雇は、無効とする。ただし、事業主が当該解雇が前項に規定する事由を理由とする解雇でないことを証明したときは、この限りでない。</a:t>
            </a:r>
            <a:endParaRPr lang="en-US" altLang="ja-JP" dirty="0">
              <a:solidFill>
                <a:schemeClr val="tx1"/>
              </a:solidFill>
              <a:latin typeface="ＭＳ Ｐ明朝" pitchFamily="18" charset="-128"/>
              <a:ea typeface="ＭＳ Ｐ明朝" pitchFamily="18" charset="-128"/>
            </a:endParaRPr>
          </a:p>
          <a:p>
            <a:pPr algn="l">
              <a:defRPr/>
            </a:pPr>
            <a:endParaRPr lang="ja-JP" altLang="en-US" b="1" dirty="0">
              <a:solidFill>
                <a:schemeClr val="tx1"/>
              </a:solidFill>
              <a:ea typeface="HG丸ｺﾞｼｯｸM-PRO" pitchFamily="50" charset="-128"/>
            </a:endParaRPr>
          </a:p>
        </p:txBody>
      </p:sp>
      <p:sp>
        <p:nvSpPr>
          <p:cNvPr id="9" name="角丸四角形 8"/>
          <p:cNvSpPr/>
          <p:nvPr/>
        </p:nvSpPr>
        <p:spPr bwMode="auto">
          <a:xfrm>
            <a:off x="5292725" y="2800350"/>
            <a:ext cx="4857750" cy="1571625"/>
          </a:xfrm>
          <a:prstGeom prst="roundRect">
            <a:avLst>
              <a:gd name="adj" fmla="val 6537"/>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l">
              <a:defRPr/>
            </a:pPr>
            <a:endParaRPr lang="en-US" altLang="ja-JP" sz="800" dirty="0">
              <a:latin typeface="ＭＳ Ｐ明朝" pitchFamily="18" charset="-128"/>
              <a:ea typeface="ＭＳ Ｐ明朝" pitchFamily="18" charset="-128"/>
            </a:endParaRPr>
          </a:p>
          <a:p>
            <a:pPr algn="l">
              <a:defRPr/>
            </a:pPr>
            <a:r>
              <a:rPr lang="ja-JP" altLang="en-US" dirty="0">
                <a:latin typeface="ＭＳ Ｐ明朝" pitchFamily="18" charset="-128"/>
                <a:ea typeface="ＭＳ Ｐ明朝" pitchFamily="18" charset="-128"/>
              </a:rPr>
              <a:t>○育児休業、介護休業等育児又は家族介護を行う労働者の福祉に関する法律</a:t>
            </a:r>
            <a:r>
              <a:rPr lang="zh-CN" altLang="en-US" dirty="0">
                <a:latin typeface="ＭＳ Ｐ明朝" pitchFamily="18" charset="-128"/>
                <a:ea typeface="ＭＳ Ｐ明朝" pitchFamily="18" charset="-128"/>
              </a:rPr>
              <a:t>（平成三年法律第七十六号）（抄）</a:t>
            </a:r>
            <a:endParaRPr lang="en-US" altLang="zh-CN" dirty="0">
              <a:latin typeface="ＭＳ Ｐ明朝" pitchFamily="18" charset="-128"/>
              <a:ea typeface="ＭＳ Ｐ明朝" pitchFamily="18" charset="-128"/>
            </a:endParaRPr>
          </a:p>
          <a:p>
            <a:pPr algn="l">
              <a:defRPr/>
            </a:pPr>
            <a:r>
              <a:rPr lang="ja-JP" altLang="en-US" dirty="0">
                <a:latin typeface="ＭＳ Ｐ明朝" pitchFamily="18" charset="-128"/>
                <a:ea typeface="ＭＳ Ｐ明朝" pitchFamily="18" charset="-128"/>
              </a:rPr>
              <a:t>　（不利益取扱いの禁止）</a:t>
            </a:r>
          </a:p>
          <a:p>
            <a:pPr marL="177800" indent="-177800" algn="l">
              <a:defRPr/>
            </a:pPr>
            <a:r>
              <a:rPr lang="ja-JP" altLang="en-US" dirty="0">
                <a:latin typeface="ＭＳ Ｐ明朝" pitchFamily="18" charset="-128"/>
                <a:ea typeface="ＭＳ Ｐ明朝" pitchFamily="18" charset="-128"/>
              </a:rPr>
              <a:t>第十条　事業主は、労働者が育児休業申出をし、又は育児休業をしたことを理由として、当該労働者に対して解雇その他不利益な取扱いをしてはならない。</a:t>
            </a:r>
          </a:p>
        </p:txBody>
      </p:sp>
      <p:sp>
        <p:nvSpPr>
          <p:cNvPr id="11" name="正方形/長方形 10"/>
          <p:cNvSpPr/>
          <p:nvPr/>
        </p:nvSpPr>
        <p:spPr bwMode="auto">
          <a:xfrm>
            <a:off x="361950" y="2643188"/>
            <a:ext cx="3857625" cy="28575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lstStyle/>
          <a:p>
            <a:pPr>
              <a:defRPr/>
            </a:pPr>
            <a:r>
              <a:rPr lang="ja-JP" altLang="en-US" sz="1600" b="1" dirty="0">
                <a:solidFill>
                  <a:schemeClr val="tx1"/>
                </a:solidFill>
                <a:ea typeface="HG丸ｺﾞｼｯｸM-PRO" pitchFamily="50" charset="-128"/>
              </a:rPr>
              <a:t>妊娠・出産、産前産後休業に係る規定</a:t>
            </a:r>
          </a:p>
        </p:txBody>
      </p:sp>
      <p:sp>
        <p:nvSpPr>
          <p:cNvPr id="12" name="正方形/長方形 11"/>
          <p:cNvSpPr/>
          <p:nvPr/>
        </p:nvSpPr>
        <p:spPr bwMode="auto">
          <a:xfrm>
            <a:off x="5435600" y="2657475"/>
            <a:ext cx="2500313" cy="28575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lstStyle/>
          <a:p>
            <a:pPr>
              <a:defRPr/>
            </a:pPr>
            <a:r>
              <a:rPr lang="ja-JP" altLang="en-US" sz="1600" b="1" dirty="0">
                <a:solidFill>
                  <a:schemeClr val="tx1"/>
                </a:solidFill>
                <a:ea typeface="HG丸ｺﾞｼｯｸM-PRO" pitchFamily="50" charset="-128"/>
              </a:rPr>
              <a:t>育児休業等に係る規定</a:t>
            </a:r>
          </a:p>
        </p:txBody>
      </p:sp>
      <p:sp>
        <p:nvSpPr>
          <p:cNvPr id="10" name="テキスト ボックス 9"/>
          <p:cNvSpPr txBox="1"/>
          <p:nvPr/>
        </p:nvSpPr>
        <p:spPr>
          <a:xfrm>
            <a:off x="5221288" y="4657725"/>
            <a:ext cx="3362325" cy="338138"/>
          </a:xfrm>
          <a:prstGeom prst="rect">
            <a:avLst/>
          </a:prstGeom>
          <a:noFill/>
        </p:spPr>
        <p:txBody>
          <a:bodyPr>
            <a:spAutoFit/>
          </a:bodyPr>
          <a:lstStyle/>
          <a:p>
            <a:pPr algn="l">
              <a:defRPr/>
            </a:pPr>
            <a:r>
              <a:rPr lang="ja-JP" altLang="en-US" sz="1600" b="1" dirty="0">
                <a:latin typeface="ＭＳ ゴシック" pitchFamily="49" charset="-128"/>
                <a:ea typeface="ＭＳ ゴシック" pitchFamily="49" charset="-128"/>
              </a:rPr>
              <a:t>（参考）</a:t>
            </a:r>
            <a:r>
              <a:rPr lang="ja-JP" altLang="en-US" sz="1600" b="1" dirty="0">
                <a:latin typeface="+mn-ea"/>
                <a:ea typeface="+mn-ea"/>
              </a:rPr>
              <a:t>労働者からの相談の状況</a:t>
            </a:r>
            <a:endParaRPr lang="en-US" altLang="ja-JP" sz="1600" b="1" dirty="0">
              <a:latin typeface="+mn-ea"/>
              <a:ea typeface="+mn-ea"/>
            </a:endParaRPr>
          </a:p>
        </p:txBody>
      </p:sp>
      <p:graphicFrame>
        <p:nvGraphicFramePr>
          <p:cNvPr id="52235" name="Group 11"/>
          <p:cNvGraphicFramePr>
            <a:graphicFrameLocks noGrp="1"/>
          </p:cNvGraphicFramePr>
          <p:nvPr/>
        </p:nvGraphicFramePr>
        <p:xfrm>
          <a:off x="5435600" y="5086350"/>
          <a:ext cx="4700588" cy="1447800"/>
        </p:xfrm>
        <a:graphic>
          <a:graphicData uri="http://schemas.openxmlformats.org/drawingml/2006/table">
            <a:tbl>
              <a:tblPr/>
              <a:tblGrid>
                <a:gridCol w="2928938"/>
                <a:gridCol w="928687"/>
                <a:gridCol w="842963"/>
              </a:tblGrid>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700" b="1" i="0" u="none" strike="noStrike" cap="none" normalizeH="0" baseline="0" smtClean="0">
                          <a:ln>
                            <a:noFill/>
                          </a:ln>
                          <a:solidFill>
                            <a:schemeClr val="tx1"/>
                          </a:solidFill>
                          <a:effectLst/>
                          <a:latin typeface="Times New Roman" pitchFamily="18" charset="0"/>
                          <a:ea typeface="ＭＳ Ｐゴシック" charset="-128"/>
                        </a:rPr>
                        <a:t>21</a:t>
                      </a:r>
                      <a:r>
                        <a:rPr kumimoji="1" lang="ja-JP" altLang="en-US" sz="1700" b="1" i="0" u="none" strike="noStrike" cap="none" normalizeH="0" baseline="0" smtClean="0">
                          <a:ln>
                            <a:noFill/>
                          </a:ln>
                          <a:solidFill>
                            <a:schemeClr val="tx1"/>
                          </a:solidFill>
                          <a:effectLst/>
                          <a:latin typeface="Times New Roman" pitchFamily="18" charset="0"/>
                          <a:ea typeface="ＭＳ Ｐゴシック"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700" b="1" i="0" u="none" strike="noStrike" cap="none" normalizeH="0" baseline="0" smtClean="0">
                          <a:ln>
                            <a:noFill/>
                          </a:ln>
                          <a:solidFill>
                            <a:schemeClr val="tx1"/>
                          </a:solidFill>
                          <a:effectLst/>
                          <a:latin typeface="Times New Roman" pitchFamily="18" charset="0"/>
                          <a:ea typeface="ＭＳ Ｐゴシック" charset="-128"/>
                        </a:rPr>
                        <a:t>22</a:t>
                      </a:r>
                      <a:r>
                        <a:rPr kumimoji="1" lang="ja-JP" altLang="en-US" sz="1700" b="1" i="0" u="none" strike="noStrike" cap="none" normalizeH="0" baseline="0" smtClean="0">
                          <a:ln>
                            <a:noFill/>
                          </a:ln>
                          <a:solidFill>
                            <a:schemeClr val="tx1"/>
                          </a:solidFill>
                          <a:effectLst/>
                          <a:latin typeface="Times New Roman" pitchFamily="18" charset="0"/>
                          <a:ea typeface="ＭＳ Ｐゴシック"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smtClean="0">
                          <a:ln>
                            <a:noFill/>
                          </a:ln>
                          <a:solidFill>
                            <a:schemeClr val="tx1"/>
                          </a:solidFill>
                          <a:effectLst/>
                          <a:latin typeface="Times New Roman" pitchFamily="18" charset="0"/>
                          <a:ea typeface="ＭＳ Ｐゴシック" charset="-128"/>
                        </a:rPr>
                        <a:t>妊娠・出産等を理由とした解雇等不利益取扱いに係る相談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700" b="0" i="0" u="none" strike="noStrike" cap="none" normalizeH="0" baseline="0" smtClean="0">
                          <a:ln>
                            <a:noFill/>
                          </a:ln>
                          <a:solidFill>
                            <a:schemeClr val="tx1"/>
                          </a:solidFill>
                          <a:effectLst/>
                          <a:latin typeface="Times New Roman" pitchFamily="18" charset="0"/>
                          <a:ea typeface="ＭＳ Ｐゴシック" charset="-128"/>
                        </a:rPr>
                        <a:t>1,944</a:t>
                      </a:r>
                      <a:endParaRPr kumimoji="1" lang="ja-JP" altLang="en-US" sz="1700" b="0" i="0" u="none" strike="noStrike" cap="none" normalizeH="0" baseline="0" smtClean="0">
                        <a:ln>
                          <a:noFill/>
                        </a:ln>
                        <a:solidFill>
                          <a:schemeClr val="tx1"/>
                        </a:solidFill>
                        <a:effectLst/>
                        <a:latin typeface="Times New Roman" pitchFamily="18"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700" b="0" i="0" u="none" strike="noStrike" cap="none" normalizeH="0" baseline="0" smtClean="0">
                          <a:ln>
                            <a:noFill/>
                          </a:ln>
                          <a:solidFill>
                            <a:schemeClr val="tx1"/>
                          </a:solidFill>
                          <a:effectLst/>
                          <a:latin typeface="Times New Roman" pitchFamily="18" charset="0"/>
                          <a:ea typeface="ＭＳ Ｐゴシック" charset="-128"/>
                        </a:rPr>
                        <a:t>1,883</a:t>
                      </a:r>
                      <a:endParaRPr kumimoji="1" lang="ja-JP" altLang="en-US" sz="1700" b="0" i="0" u="none" strike="noStrike" cap="none" normalizeH="0" baseline="0" smtClean="0">
                        <a:ln>
                          <a:noFill/>
                        </a:ln>
                        <a:solidFill>
                          <a:schemeClr val="tx1"/>
                        </a:solidFill>
                        <a:effectLst/>
                        <a:latin typeface="Times New Roman" pitchFamily="18"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smtClean="0">
                          <a:ln>
                            <a:noFill/>
                          </a:ln>
                          <a:solidFill>
                            <a:schemeClr val="tx1"/>
                          </a:solidFill>
                          <a:effectLst/>
                          <a:latin typeface="Times New Roman" pitchFamily="18" charset="0"/>
                          <a:ea typeface="ＭＳ Ｐゴシック" charset="-128"/>
                        </a:rPr>
                        <a:t>育児休業の取得等を理由とした解雇等不利益取扱いに係る相談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700" b="0" i="0" u="none" strike="noStrike" cap="none" normalizeH="0" baseline="0" smtClean="0">
                          <a:ln>
                            <a:noFill/>
                          </a:ln>
                          <a:solidFill>
                            <a:schemeClr val="tx1"/>
                          </a:solidFill>
                          <a:effectLst/>
                          <a:latin typeface="Times New Roman" pitchFamily="18" charset="0"/>
                          <a:ea typeface="ＭＳ Ｐゴシック" charset="-128"/>
                        </a:rPr>
                        <a:t>1,657 </a:t>
                      </a:r>
                      <a:endParaRPr kumimoji="1" lang="ja-JP" altLang="en-US" sz="1700" b="0" i="0" u="none" strike="noStrike" cap="none" normalizeH="0" baseline="0" smtClean="0">
                        <a:ln>
                          <a:noFill/>
                        </a:ln>
                        <a:solidFill>
                          <a:schemeClr val="tx1"/>
                        </a:solidFill>
                        <a:effectLst/>
                        <a:latin typeface="Times New Roman" pitchFamily="18"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700" b="0" i="0" u="none" strike="noStrike" cap="none" normalizeH="0" baseline="0" smtClean="0">
                          <a:ln>
                            <a:noFill/>
                          </a:ln>
                          <a:solidFill>
                            <a:schemeClr val="tx1"/>
                          </a:solidFill>
                          <a:effectLst/>
                          <a:latin typeface="Times New Roman" pitchFamily="18" charset="0"/>
                          <a:ea typeface="ＭＳ Ｐゴシック" charset="-128"/>
                        </a:rPr>
                        <a:t>1,735</a:t>
                      </a:r>
                      <a:endParaRPr kumimoji="1" lang="ja-JP" altLang="en-US" sz="1700" b="0" i="0" u="none" strike="noStrike" cap="none" normalizeH="0" baseline="0" smtClean="0">
                        <a:ln>
                          <a:noFill/>
                        </a:ln>
                        <a:solidFill>
                          <a:schemeClr val="tx1"/>
                        </a:solidFill>
                        <a:effectLst/>
                        <a:latin typeface="Times New Roman" pitchFamily="18"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 name="テキスト ボックス 16"/>
          <p:cNvSpPr txBox="1"/>
          <p:nvPr/>
        </p:nvSpPr>
        <p:spPr>
          <a:xfrm>
            <a:off x="9572625" y="4764088"/>
            <a:ext cx="720725" cy="307975"/>
          </a:xfrm>
          <a:prstGeom prst="rect">
            <a:avLst/>
          </a:prstGeom>
          <a:noFill/>
        </p:spPr>
        <p:txBody>
          <a:bodyPr>
            <a:spAutoFit/>
          </a:bodyPr>
          <a:lstStyle/>
          <a:p>
            <a:pPr>
              <a:defRPr/>
            </a:pPr>
            <a:r>
              <a:rPr lang="ja-JP" altLang="en-US" b="1" dirty="0">
                <a:latin typeface="ＭＳ ゴシック" pitchFamily="49" charset="-128"/>
                <a:ea typeface="ＭＳ ゴシック" pitchFamily="49" charset="-128"/>
              </a:rPr>
              <a:t>（件）</a:t>
            </a:r>
            <a:endParaRPr lang="en-US" altLang="ja-JP" b="1" dirty="0">
              <a:latin typeface="+mn-ea"/>
              <a:ea typeface="+mn-ea"/>
            </a:endParaRPr>
          </a:p>
        </p:txBody>
      </p:sp>
      <p:sp>
        <p:nvSpPr>
          <p:cNvPr id="13" name="スライド番号プレースホルダ 12"/>
          <p:cNvSpPr txBox="1">
            <a:spLocks noGrp="1"/>
          </p:cNvSpPr>
          <p:nvPr/>
        </p:nvSpPr>
        <p:spPr bwMode="auto">
          <a:xfrm>
            <a:off x="7740650" y="6534150"/>
            <a:ext cx="2565400" cy="323850"/>
          </a:xfrm>
          <a:prstGeom prst="rect">
            <a:avLst/>
          </a:prstGeom>
          <a:noFill/>
          <a:ln>
            <a:miter lim="800000"/>
            <a:headEnd/>
            <a:tailEnd/>
          </a:ln>
        </p:spPr>
        <p:txBody>
          <a:bodyPr lIns="91433" tIns="45716" rIns="91433" bIns="45716"/>
          <a:lstStyle/>
          <a:p>
            <a:pPr algn="r">
              <a:defRPr/>
            </a:pPr>
            <a:fld id="{1FCF6902-40E9-445A-A117-773698F18B3E}" type="slidenum">
              <a:rPr lang="en-US" altLang="ja-JP">
                <a:ea typeface="+mn-ea"/>
              </a:rPr>
              <a:pPr algn="r">
                <a:defRPr/>
              </a:pPr>
              <a:t>8</a:t>
            </a:fld>
            <a:endParaRPr lang="en-US" altLang="ja-JP">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3"/>
          <p:cNvSpPr txBox="1">
            <a:spLocks noChangeArrowheads="1"/>
          </p:cNvSpPr>
          <p:nvPr/>
        </p:nvSpPr>
        <p:spPr bwMode="auto">
          <a:xfrm>
            <a:off x="1603375" y="6467475"/>
            <a:ext cx="8664575" cy="276225"/>
          </a:xfrm>
          <a:prstGeom prst="rect">
            <a:avLst/>
          </a:prstGeom>
          <a:noFill/>
          <a:ln w="9525">
            <a:noFill/>
            <a:miter lim="800000"/>
            <a:headEnd/>
            <a:tailEnd/>
          </a:ln>
        </p:spPr>
        <p:txBody>
          <a:bodyPr>
            <a:spAutoFit/>
          </a:bodyPr>
          <a:lstStyle/>
          <a:p>
            <a:pPr algn="r">
              <a:spcBef>
                <a:spcPct val="50000"/>
              </a:spcBef>
            </a:pPr>
            <a:r>
              <a:rPr lang="ja-JP" altLang="en-US" sz="1200" b="1"/>
              <a:t>出典：厚生労働省「雇用均等基本調査」（平成２２年）</a:t>
            </a:r>
          </a:p>
        </p:txBody>
      </p:sp>
      <p:sp>
        <p:nvSpPr>
          <p:cNvPr id="54275" name="Rectangle 4"/>
          <p:cNvSpPr>
            <a:spLocks noChangeArrowheads="1"/>
          </p:cNvSpPr>
          <p:nvPr/>
        </p:nvSpPr>
        <p:spPr bwMode="auto">
          <a:xfrm>
            <a:off x="5805488" y="3429000"/>
            <a:ext cx="4329112" cy="314325"/>
          </a:xfrm>
          <a:prstGeom prst="rect">
            <a:avLst/>
          </a:prstGeom>
          <a:noFill/>
          <a:ln w="9525">
            <a:noFill/>
            <a:miter lim="800000"/>
            <a:headEnd/>
            <a:tailEnd/>
          </a:ln>
        </p:spPr>
        <p:txBody>
          <a:bodyPr anchor="ctr" anchorCtr="1"/>
          <a:lstStyle/>
          <a:p>
            <a:pPr algn="l"/>
            <a:r>
              <a:rPr lang="ja-JP" altLang="en-US" b="1">
                <a:latin typeface="Times New Roman" pitchFamily="18" charset="0"/>
              </a:rPr>
              <a:t>その他両立支援制度の措置率（平成２１年度）</a:t>
            </a:r>
          </a:p>
        </p:txBody>
      </p:sp>
      <p:graphicFrame>
        <p:nvGraphicFramePr>
          <p:cNvPr id="54276" name="Object 5"/>
          <p:cNvGraphicFramePr>
            <a:graphicFrameLocks noChangeAspect="1"/>
          </p:cNvGraphicFramePr>
          <p:nvPr/>
        </p:nvGraphicFramePr>
        <p:xfrm>
          <a:off x="5097463" y="3924300"/>
          <a:ext cx="5343525" cy="2374900"/>
        </p:xfrm>
        <a:graphic>
          <a:graphicData uri="http://schemas.openxmlformats.org/presentationml/2006/ole">
            <p:oleObj spid="_x0000_s54276" name="Worksheet" r:id="rId3" imgW="5248224" imgH="2171700" progId="Excel.Sheet.8">
              <p:embed/>
            </p:oleObj>
          </a:graphicData>
        </a:graphic>
      </p:graphicFrame>
      <p:sp>
        <p:nvSpPr>
          <p:cNvPr id="54277" name="Rectangle 6"/>
          <p:cNvSpPr>
            <a:spLocks noChangeArrowheads="1"/>
          </p:cNvSpPr>
          <p:nvPr/>
        </p:nvSpPr>
        <p:spPr bwMode="auto">
          <a:xfrm>
            <a:off x="0" y="2197100"/>
            <a:ext cx="184150" cy="338138"/>
          </a:xfrm>
          <a:prstGeom prst="rect">
            <a:avLst/>
          </a:prstGeom>
          <a:noFill/>
          <a:ln w="9525">
            <a:noFill/>
            <a:miter lim="800000"/>
            <a:headEnd/>
            <a:tailEnd/>
          </a:ln>
        </p:spPr>
        <p:txBody>
          <a:bodyPr wrap="none" anchor="ctr">
            <a:spAutoFit/>
          </a:bodyPr>
          <a:lstStyle/>
          <a:p>
            <a:pPr algn="l"/>
            <a:endParaRPr lang="ja-JP" altLang="en-US" sz="1600" b="1"/>
          </a:p>
        </p:txBody>
      </p:sp>
      <p:graphicFrame>
        <p:nvGraphicFramePr>
          <p:cNvPr id="54278" name="Object 7"/>
          <p:cNvGraphicFramePr>
            <a:graphicFrameLocks noChangeAspect="1"/>
          </p:cNvGraphicFramePr>
          <p:nvPr/>
        </p:nvGraphicFramePr>
        <p:xfrm>
          <a:off x="179388" y="3933825"/>
          <a:ext cx="4883150" cy="2232025"/>
        </p:xfrm>
        <a:graphic>
          <a:graphicData uri="http://schemas.openxmlformats.org/presentationml/2006/ole">
            <p:oleObj spid="_x0000_s54278" name="Worksheet" r:id="rId4" imgW="7905649" imgH="3743257" progId="Excel.Sheet.8">
              <p:embed/>
            </p:oleObj>
          </a:graphicData>
        </a:graphic>
      </p:graphicFrame>
      <p:sp>
        <p:nvSpPr>
          <p:cNvPr id="54279" name="Rectangle 8"/>
          <p:cNvSpPr>
            <a:spLocks noChangeArrowheads="1"/>
          </p:cNvSpPr>
          <p:nvPr/>
        </p:nvSpPr>
        <p:spPr bwMode="auto">
          <a:xfrm>
            <a:off x="1403350" y="809625"/>
            <a:ext cx="2959100" cy="458788"/>
          </a:xfrm>
          <a:prstGeom prst="rect">
            <a:avLst/>
          </a:prstGeom>
          <a:noFill/>
          <a:ln w="9525">
            <a:noFill/>
            <a:miter lim="800000"/>
            <a:headEnd/>
            <a:tailEnd/>
          </a:ln>
        </p:spPr>
        <p:txBody>
          <a:bodyPr anchor="ctr" anchorCtr="1"/>
          <a:lstStyle/>
          <a:p>
            <a:pPr algn="l"/>
            <a:r>
              <a:rPr lang="ja-JP" altLang="en-US" b="1">
                <a:latin typeface="Times New Roman" pitchFamily="18" charset="0"/>
              </a:rPr>
              <a:t>育児休業取得率の推移</a:t>
            </a:r>
          </a:p>
        </p:txBody>
      </p:sp>
      <p:sp>
        <p:nvSpPr>
          <p:cNvPr id="54280" name="Text Box 9"/>
          <p:cNvSpPr txBox="1">
            <a:spLocks noChangeArrowheads="1"/>
          </p:cNvSpPr>
          <p:nvPr/>
        </p:nvSpPr>
        <p:spPr bwMode="auto">
          <a:xfrm>
            <a:off x="1844675" y="3563938"/>
            <a:ext cx="2168525" cy="304800"/>
          </a:xfrm>
          <a:prstGeom prst="rect">
            <a:avLst/>
          </a:prstGeom>
          <a:noFill/>
          <a:ln w="9525">
            <a:noFill/>
            <a:miter lim="800000"/>
            <a:headEnd/>
            <a:tailEnd/>
          </a:ln>
        </p:spPr>
        <p:txBody>
          <a:bodyPr>
            <a:spAutoFit/>
          </a:bodyPr>
          <a:lstStyle/>
          <a:p>
            <a:pPr algn="l"/>
            <a:r>
              <a:rPr lang="ja-JP" altLang="en-US" b="1"/>
              <a:t>短時間勤務制度の規定率</a:t>
            </a:r>
          </a:p>
        </p:txBody>
      </p:sp>
      <p:pic>
        <p:nvPicPr>
          <p:cNvPr id="54281" name="Picture 11"/>
          <p:cNvPicPr>
            <a:picLocks noChangeAspect="1" noChangeArrowheads="1"/>
          </p:cNvPicPr>
          <p:nvPr/>
        </p:nvPicPr>
        <p:blipFill>
          <a:blip r:embed="rId5" cstate="print"/>
          <a:srcRect/>
          <a:stretch>
            <a:fillRect/>
          </a:stretch>
        </p:blipFill>
        <p:spPr bwMode="auto">
          <a:xfrm>
            <a:off x="134938" y="6237288"/>
            <a:ext cx="6361112" cy="400050"/>
          </a:xfrm>
          <a:prstGeom prst="rect">
            <a:avLst/>
          </a:prstGeom>
          <a:noFill/>
          <a:ln w="9525">
            <a:noFill/>
            <a:miter lim="800000"/>
            <a:headEnd/>
            <a:tailEnd/>
          </a:ln>
        </p:spPr>
      </p:pic>
      <p:sp>
        <p:nvSpPr>
          <p:cNvPr id="54282" name="Text Box 13"/>
          <p:cNvSpPr txBox="1">
            <a:spLocks noChangeArrowheads="1"/>
          </p:cNvSpPr>
          <p:nvPr/>
        </p:nvSpPr>
        <p:spPr bwMode="auto">
          <a:xfrm>
            <a:off x="6516688" y="889000"/>
            <a:ext cx="2519362" cy="307975"/>
          </a:xfrm>
          <a:prstGeom prst="rect">
            <a:avLst/>
          </a:prstGeom>
          <a:noFill/>
          <a:ln w="9525">
            <a:noFill/>
            <a:miter lim="800000"/>
            <a:headEnd/>
            <a:tailEnd/>
          </a:ln>
        </p:spPr>
        <p:txBody>
          <a:bodyPr wrap="none">
            <a:spAutoFit/>
          </a:bodyPr>
          <a:lstStyle/>
          <a:p>
            <a:pPr algn="l"/>
            <a:r>
              <a:rPr lang="ja-JP" altLang="en-US" b="1"/>
              <a:t>育児休業制度の規定率の推移</a:t>
            </a:r>
          </a:p>
        </p:txBody>
      </p:sp>
      <p:sp>
        <p:nvSpPr>
          <p:cNvPr id="54283" name="Text Box 14"/>
          <p:cNvSpPr txBox="1">
            <a:spLocks noChangeArrowheads="1"/>
          </p:cNvSpPr>
          <p:nvPr/>
        </p:nvSpPr>
        <p:spPr bwMode="auto">
          <a:xfrm>
            <a:off x="1709738" y="115888"/>
            <a:ext cx="6931025" cy="457200"/>
          </a:xfrm>
          <a:prstGeom prst="rect">
            <a:avLst/>
          </a:prstGeom>
          <a:noFill/>
          <a:ln w="9525">
            <a:noFill/>
            <a:miter lim="800000"/>
            <a:headEnd/>
            <a:tailEnd/>
          </a:ln>
        </p:spPr>
        <p:txBody>
          <a:bodyPr>
            <a:spAutoFit/>
          </a:bodyPr>
          <a:lstStyle/>
          <a:p>
            <a:pPr algn="l">
              <a:spcBef>
                <a:spcPct val="50000"/>
              </a:spcBef>
            </a:pPr>
            <a:r>
              <a:rPr lang="ja-JP" altLang="en-US" sz="2400" b="1">
                <a:solidFill>
                  <a:schemeClr val="tx2"/>
                </a:solidFill>
              </a:rPr>
              <a:t>仕事と家庭の両立支援のための制度の整備状況</a:t>
            </a:r>
            <a:endParaRPr lang="ja-JP" altLang="en-US" sz="2400" b="1"/>
          </a:p>
        </p:txBody>
      </p:sp>
      <p:graphicFrame>
        <p:nvGraphicFramePr>
          <p:cNvPr id="54284" name="Object 16"/>
          <p:cNvGraphicFramePr>
            <a:graphicFrameLocks noChangeAspect="1"/>
          </p:cNvGraphicFramePr>
          <p:nvPr/>
        </p:nvGraphicFramePr>
        <p:xfrm>
          <a:off x="0" y="1196975"/>
          <a:ext cx="5724525" cy="2447925"/>
        </p:xfrm>
        <a:graphic>
          <a:graphicData uri="http://schemas.openxmlformats.org/presentationml/2006/ole">
            <p:oleObj spid="_x0000_s54284" name="Worksheet" r:id="rId6" imgW="7505633" imgH="2819400" progId="Excel.Sheet.8">
              <p:embed/>
            </p:oleObj>
          </a:graphicData>
        </a:graphic>
      </p:graphicFrame>
      <p:graphicFrame>
        <p:nvGraphicFramePr>
          <p:cNvPr id="54285" name="Object 5"/>
          <p:cNvGraphicFramePr>
            <a:graphicFrameLocks noChangeAspect="1"/>
          </p:cNvGraphicFramePr>
          <p:nvPr/>
        </p:nvGraphicFramePr>
        <p:xfrm>
          <a:off x="5356225" y="1268413"/>
          <a:ext cx="5235575" cy="2305050"/>
        </p:xfrm>
        <a:graphic>
          <a:graphicData uri="http://schemas.openxmlformats.org/presentationml/2006/ole">
            <p:oleObj spid="_x0000_s54285" name="Worksheet" r:id="rId7" imgW="5495841" imgH="2324100" progId="Excel.Sheet.8">
              <p:embed/>
            </p:oleObj>
          </a:graphicData>
        </a:graphic>
      </p:graphicFrame>
      <p:sp>
        <p:nvSpPr>
          <p:cNvPr id="30" name="スライド番号プレースホルダ 29"/>
          <p:cNvSpPr txBox="1">
            <a:spLocks noGrp="1"/>
          </p:cNvSpPr>
          <p:nvPr/>
        </p:nvSpPr>
        <p:spPr bwMode="auto">
          <a:xfrm>
            <a:off x="7993063" y="6264275"/>
            <a:ext cx="2447925" cy="457200"/>
          </a:xfrm>
          <a:prstGeom prst="rect">
            <a:avLst/>
          </a:prstGeom>
          <a:noFill/>
          <a:ln>
            <a:miter lim="800000"/>
            <a:headEnd/>
            <a:tailEnd/>
          </a:ln>
        </p:spPr>
        <p:txBody>
          <a:bodyPr lIns="91433" tIns="45716" rIns="91433" bIns="45716"/>
          <a:lstStyle/>
          <a:p>
            <a:pPr algn="r">
              <a:defRPr/>
            </a:pPr>
            <a:fld id="{B627057D-4C09-4CA3-A475-72E8BE93FD7D}" type="slidenum">
              <a:rPr lang="en-US" altLang="ja-JP">
                <a:ea typeface="+mn-ea"/>
              </a:rPr>
              <a:pPr algn="r">
                <a:defRPr/>
              </a:pPr>
              <a:t>9</a:t>
            </a:fld>
            <a:endParaRPr lang="en-US" altLang="ja-JP">
              <a:ea typeface="+mn-ea"/>
            </a:endParaRPr>
          </a:p>
        </p:txBody>
      </p:sp>
    </p:spTree>
  </p:cSld>
  <p:clrMapOvr>
    <a:masterClrMapping/>
  </p:clrMapOvr>
</p:sld>
</file>

<file path=ppt/theme/theme1.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9632</TotalTime>
  <Words>1335</Words>
  <Application>Microsoft Office PowerPoint</Application>
  <PresentationFormat>ユーザー設定</PresentationFormat>
  <Paragraphs>355</Paragraphs>
  <Slides>12</Slides>
  <Notes>4</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3" baseType="lpstr">
      <vt:lpstr>Arial</vt:lpstr>
      <vt:lpstr>ＭＳ Ｐゴシック</vt:lpstr>
      <vt:lpstr>Times New Roman</vt:lpstr>
      <vt:lpstr>HG丸ｺﾞｼｯｸM-PRO</vt:lpstr>
      <vt:lpstr>ＭＳ ゴシック</vt:lpstr>
      <vt:lpstr>Verdana</vt:lpstr>
      <vt:lpstr>ＭＳ Ｐ明朝</vt:lpstr>
      <vt:lpstr>ＤＦ特太ゴシック体</vt:lpstr>
      <vt:lpstr>HGP創英角ｺﾞｼｯｸUB</vt:lpstr>
      <vt:lpstr>2_標準デザイン</vt:lpstr>
      <vt:lpstr>Worksheet</vt:lpstr>
      <vt:lpstr>平成24年2月27日  静岡労働局雇用均等室 </vt:lpstr>
      <vt:lpstr>スライド 2</vt:lpstr>
      <vt:lpstr>スライド 3</vt:lpstr>
      <vt:lpstr>スライド 4</vt:lpstr>
      <vt:lpstr>スライド 5</vt:lpstr>
      <vt:lpstr>育児のための深夜業の制限の制度</vt:lpstr>
      <vt:lpstr>育児休業の申請方法</vt:lpstr>
      <vt:lpstr>スライド 8</vt:lpstr>
      <vt:lpstr>スライド 9</vt:lpstr>
      <vt:lpstr>スライド 10</vt:lpstr>
      <vt:lpstr>スライド 11</vt:lpstr>
      <vt:lpstr>スライド 12</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cp:lastModifiedBy>
  <cp:revision>927</cp:revision>
  <dcterms:created xsi:type="dcterms:W3CDTF">2008-01-10T03:02:24Z</dcterms:created>
  <dcterms:modified xsi:type="dcterms:W3CDTF">2012-02-24T02:14:35Z</dcterms:modified>
  <cp:contentType>ドキュメント</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0x0101002DA299AC048A4B8EA9C1D19079C1A3220007DE870CABC46C4997331C56C3AEA5B7</vt:lpwstr>
  </property>
</Properties>
</file>