
<file path=[Content_Types].xml><?xml version="1.0" encoding="utf-8"?>
<Types xmlns="http://schemas.openxmlformats.org/package/2006/content-types">
  <Default ContentType="image/gif" Extension="gif"/>
  <Default ContentType="image/jpeg" Extension="jpeg"/>
  <Default ContentType="image/png" Extension="png"/>
  <Default ContentType="application/vnd.openxmlformats-package.relationships+xml" Extension="rels"/>
  <Default ContentType="image/x-wmf" Extension="wmf"/>
  <Default ContentType="application/vnd.openxmlformats-officedocument.spreadsheetml.sheet" Extension="xlsx"/>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ms-office.activeX+xml" PartName="/ppt/activeX/activeX1.xml"/>
  <Override ContentType="application/vnd.ms-office.activeX+xml" PartName="/ppt/activeX/activeX2.xml"/>
  <Override ContentType="application/vnd.openxmlformats-officedocument.drawingml.chart+xml" PartName="/ppt/charts/chart1.xml"/>
  <Override ContentType="application/vnd.openxmlformats-officedocument.drawingml.chart+xml" PartName="/ppt/charts/chart2.xml"/>
  <Override ContentType="application/vnd.ms-office.chartcolorstyle+xml" PartName="/ppt/charts/colors1.xml"/>
  <Override ContentType="application/vnd.ms-office.chartcolorstyle+xml" PartName="/ppt/charts/colors2.xml"/>
  <Override ContentType="application/vnd.ms-office.chartstyle+xml" PartName="/ppt/charts/style1.xml"/>
  <Override ContentType="application/vnd.ms-office.chartstyle+xml" PartName="/ppt/charts/style2.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CE6F2"/>
    <a:srgbClr val="F2DC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3222" y="7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slides/slide1.xml" Type="http://schemas.openxmlformats.org/officeDocument/2006/relationships/slide"/><Relationship Id="rId3" Target="slides/slide2.xml" Type="http://schemas.openxmlformats.org/officeDocument/2006/relationships/slide"/><Relationship Id="rId4" Target="notesMasters/notesMaster1.xml" Type="http://schemas.openxmlformats.org/officeDocument/2006/relationships/notesMaster"/><Relationship Id="rId5" Target="presProps.xml" Type="http://schemas.openxmlformats.org/officeDocument/2006/relationships/presProps"/><Relationship Id="rId6" Target="viewProps.xml" Type="http://schemas.openxmlformats.org/officeDocument/2006/relationships/viewProps"/><Relationship Id="rId7" Target="theme/theme1.xml" Type="http://schemas.openxmlformats.org/officeDocument/2006/relationships/theme"/><Relationship Id="rId8" Target="tableStyles.xml" Type="http://schemas.openxmlformats.org/officeDocument/2006/relationships/tableStyles"/></Relationships>
</file>

<file path=ppt/activeX/activeX1.xml><?xml version="1.0" encoding="utf-8"?>
<ax:ocx xmlns:ax="http://schemas.microsoft.com/office/2006/activeX" xmlns:r="http://schemas.openxmlformats.org/officeDocument/2006/relationships" ax:classid="{D9347033-9612-11D1-9D75-00C04FCC8CDC}" ax:persistence="persistPropertyBag">
  <ax:ocxPr ax:name="_cx" ax:value="2902"/>
  <ax:ocxPr ax:name="_cy" ax:value="2862"/>
  <ax:ocxPr ax:name="Style" ax:value="11"/>
  <ax:ocxPr ax:name="SubStyle" ax:value="0"/>
  <ax:ocxPr ax:name="Validation" ax:value="2"/>
  <ax:ocxPr ax:name="LineWeight" ax:value="3"/>
  <ax:ocxPr ax:name="Direction" ax:value="0"/>
  <ax:ocxPr ax:name="ShowData" ax:value="1"/>
  <ax:ocxPr ax:name="Value" ax:value="https://www.mhlw.go.jp/stf/seisakunitsuite/bunya/koyou_roudou/roudoukijun/anzen/newpage_00007.html"/>
  <ax:ocxPr ax:name="ForeColor" ax:value="0"/>
  <ax:ocxPr ax:name="BackColor" ax:value="16777215"/>
</ax:ocx>
</file>

<file path=ppt/activeX/activeX2.xml><?xml version="1.0" encoding="utf-8"?>
<ax:ocx xmlns:ax="http://schemas.microsoft.com/office/2006/activeX" xmlns:r="http://schemas.openxmlformats.org/officeDocument/2006/relationships" ax:classid="{D9347033-9612-11D1-9D75-00C04FCC8CDC}" ax:persistence="persistPropertyBag">
  <ax:ocxPr ax:name="_cx" ax:value="3126"/>
  <ax:ocxPr ax:name="_cy" ax:value="2496"/>
  <ax:ocxPr ax:name="Style" ax:value="11"/>
  <ax:ocxPr ax:name="SubStyle" ax:value="-1"/>
  <ax:ocxPr ax:name="Validation" ax:value="2"/>
  <ax:ocxPr ax:name="LineWeight" ax:value="3"/>
  <ax:ocxPr ax:name="Direction" ax:value="0"/>
  <ax:ocxPr ax:name="ShowData" ax:value="1"/>
  <ax:ocxPr ax:name="Value" ax:value="https://www.mhlw.go.jp/stf/seisakunitsuite/bunya/koyou_roudou/roudoukijun/anzen/anzeneisei02.html"/>
  <ax:ocxPr ax:name="ForeColor" ax:value="0"/>
  <ax:ocxPr ax:name="BackColor" ax:value="16777215"/>
</ax:ocx>
</file>

<file path=ppt/charts/_rels/chart1.xml.rels><?xml version="1.0" encoding="UTF-8" standalone="yes"?><Relationships xmlns="http://schemas.openxmlformats.org/package/2006/relationships"><Relationship Id="rId1" Target="style1.xml" Type="http://schemas.microsoft.com/office/2011/relationships/chartStyle"/><Relationship Id="rId2" Target="colors1.xml" Type="http://schemas.microsoft.com/office/2011/relationships/chartColorStyle"/><Relationship Id="rId3" Target="../embeddings/Microsoft_Excel_Worksheet.xlsx" Type="http://schemas.openxmlformats.org/officeDocument/2006/relationships/package"/></Relationships>
</file>

<file path=ppt/charts/_rels/chart2.xml.rels><?xml version="1.0" encoding="UTF-8" standalone="yes"?><Relationships xmlns="http://schemas.openxmlformats.org/package/2006/relationships"><Relationship Id="rId1" Target="style2.xml" Type="http://schemas.microsoft.com/office/2011/relationships/chartStyle"/><Relationship Id="rId2" Target="colors2.xml" Type="http://schemas.microsoft.com/office/2011/relationships/chartColorStyle"/><Relationship Id="rId3" Target="../embeddings/Microsoft_Excel_Worksheet1.xlsx" Type="http://schemas.openxmlformats.org/officeDocument/2006/relationships/package"/></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5.6182028383204748E-2"/>
          <c:y val="0.25547841338722782"/>
          <c:w val="0.86941914535765008"/>
          <c:h val="0.62852475246095874"/>
        </c:manualLayout>
      </c:layout>
      <c:barChart>
        <c:barDir val="col"/>
        <c:grouping val="clustered"/>
        <c:varyColors val="0"/>
        <c:ser>
          <c:idx val="0"/>
          <c:order val="0"/>
          <c:tx>
            <c:strRef>
              <c:f>Sheet1!$B$1</c:f>
              <c:strCache>
                <c:ptCount val="1"/>
                <c:pt idx="0">
                  <c:v>列1</c:v>
                </c:pt>
              </c:strCache>
            </c:strRef>
          </c:tx>
          <c:spPr>
            <a:solidFill>
              <a:schemeClr val="accent3"/>
            </a:solidFill>
            <a:ln>
              <a:noFill/>
            </a:ln>
            <a:effectLst>
              <a:outerShdw blurRad="50800" dist="38100" dir="2700000" algn="tl" rotWithShape="0">
                <a:prstClr val="black">
                  <a:alpha val="40000"/>
                </a:prstClr>
              </a:outerShdw>
            </a:effectLst>
          </c:spPr>
          <c:invertIfNegative val="0"/>
          <c:dPt>
            <c:idx val="1"/>
            <c:invertIfNegative val="0"/>
            <c:bubble3D val="0"/>
            <c:spPr>
              <a:solidFill>
                <a:schemeClr val="accent3"/>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3-47C1-4F18-A37A-E2B6859BA17D}"/>
              </c:ext>
            </c:extLst>
          </c:dPt>
          <c:dPt>
            <c:idx val="2"/>
            <c:invertIfNegative val="0"/>
            <c:bubble3D val="0"/>
            <c:spPr>
              <a:solidFill>
                <a:schemeClr val="accent3"/>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4-47C1-4F18-A37A-E2B6859BA17D}"/>
              </c:ext>
            </c:extLst>
          </c:dPt>
          <c:dPt>
            <c:idx val="3"/>
            <c:invertIfNegative val="0"/>
            <c:bubble3D val="0"/>
            <c:spPr>
              <a:solidFill>
                <a:schemeClr val="accent3"/>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3-C87E-4679-9026-2B4161AD8D82}"/>
              </c:ext>
            </c:extLst>
          </c:dPt>
          <c:dPt>
            <c:idx val="4"/>
            <c:invertIfNegative val="0"/>
            <c:bubble3D val="0"/>
            <c:spPr>
              <a:solidFill>
                <a:srgbClr val="FF0000"/>
              </a:solidFill>
              <a:ln>
                <a:noFill/>
              </a:ln>
              <a:effectLst/>
            </c:spPr>
            <c:extLst>
              <c:ext xmlns:c16="http://schemas.microsoft.com/office/drawing/2014/chart" uri="{C3380CC4-5D6E-409C-BE32-E72D297353CC}">
                <c16:uniqueId val="{00000007-48E5-4DD4-9751-545968BA2440}"/>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R4</c:v>
                </c:pt>
                <c:pt idx="1">
                  <c:v>R5</c:v>
                </c:pt>
                <c:pt idx="2">
                  <c:v>R6</c:v>
                </c:pt>
                <c:pt idx="3">
                  <c:v>R7</c:v>
                </c:pt>
                <c:pt idx="4">
                  <c:v>R8</c:v>
                </c:pt>
              </c:strCache>
            </c:strRef>
          </c:cat>
          <c:val>
            <c:numRef>
              <c:f>Sheet1!$B$2:$B$6</c:f>
              <c:numCache>
                <c:formatCode>General</c:formatCode>
                <c:ptCount val="5"/>
                <c:pt idx="0">
                  <c:v>405</c:v>
                </c:pt>
                <c:pt idx="1">
                  <c:v>368</c:v>
                </c:pt>
                <c:pt idx="2">
                  <c:v>394</c:v>
                </c:pt>
                <c:pt idx="3">
                  <c:v>363</c:v>
                </c:pt>
                <c:pt idx="4">
                  <c:v>452</c:v>
                </c:pt>
              </c:numCache>
            </c:numRef>
          </c:val>
          <c:extLst>
            <c:ext xmlns:c16="http://schemas.microsoft.com/office/drawing/2014/chart" uri="{C3380CC4-5D6E-409C-BE32-E72D297353CC}">
              <c16:uniqueId val="{00000000-C87E-4679-9026-2B4161AD8D82}"/>
            </c:ext>
          </c:extLst>
        </c:ser>
        <c:dLbls>
          <c:dLblPos val="outEnd"/>
          <c:showLegendKey val="0"/>
          <c:showVal val="1"/>
          <c:showCatName val="0"/>
          <c:showSerName val="0"/>
          <c:showPercent val="0"/>
          <c:showBubbleSize val="0"/>
        </c:dLbls>
        <c:gapWidth val="219"/>
        <c:overlap val="-27"/>
        <c:axId val="379616792"/>
        <c:axId val="379610232"/>
      </c:barChart>
      <c:catAx>
        <c:axId val="379616792"/>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crossAx val="379610232"/>
        <c:crosses val="autoZero"/>
        <c:auto val="1"/>
        <c:lblAlgn val="ctr"/>
        <c:lblOffset val="100"/>
        <c:noMultiLvlLbl val="0"/>
      </c:catAx>
      <c:valAx>
        <c:axId val="379610232"/>
        <c:scaling>
          <c:orientation val="minMax"/>
          <c:min val="0"/>
        </c:scaling>
        <c:delete val="1"/>
        <c:axPos val="l"/>
        <c:numFmt formatCode="General" sourceLinked="1"/>
        <c:majorTickMark val="out"/>
        <c:minorTickMark val="none"/>
        <c:tickLblPos val="nextTo"/>
        <c:crossAx val="379616792"/>
        <c:crosses val="autoZero"/>
        <c:crossBetween val="between"/>
        <c:majorUnit val="1"/>
      </c:valAx>
      <c:spPr>
        <a:solidFill>
          <a:schemeClr val="bg1">
            <a:lumMod val="95000"/>
          </a:schemeClr>
        </a:solidFill>
        <a:ln>
          <a:noFill/>
        </a:ln>
        <a:effectLst>
          <a:outerShdw blurRad="50800" dist="38100" dir="5400000" algn="t" rotWithShape="0">
            <a:prstClr val="black">
              <a:alpha val="40000"/>
            </a:prstClr>
          </a:outerShdw>
        </a:effectLst>
      </c:spPr>
    </c:plotArea>
    <c:plotVisOnly val="1"/>
    <c:dispBlanksAs val="gap"/>
    <c:showDLblsOverMax val="0"/>
  </c:chart>
  <c:spPr>
    <a:solidFill>
      <a:srgbClr val="F2DCDB">
        <a:alpha val="50196"/>
      </a:srgbClr>
    </a:solidFill>
    <a:ln>
      <a:solidFill>
        <a:schemeClr val="tx1">
          <a:lumMod val="50000"/>
          <a:lumOff val="50000"/>
        </a:schemeClr>
      </a:solid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8.5027935752474221E-2"/>
          <c:y val="4.687241420883121E-2"/>
          <c:w val="0.86941914535765008"/>
          <c:h val="0.62852475246095874"/>
        </c:manualLayout>
      </c:layout>
      <c:barChart>
        <c:barDir val="col"/>
        <c:grouping val="clustered"/>
        <c:varyColors val="0"/>
        <c:ser>
          <c:idx val="0"/>
          <c:order val="0"/>
          <c:tx>
            <c:strRef>
              <c:f>Sheet1!$B$1</c:f>
              <c:strCache>
                <c:ptCount val="1"/>
                <c:pt idx="0">
                  <c:v>死亡災害発生状況</c:v>
                </c:pt>
              </c:strCache>
            </c:strRef>
          </c:tx>
          <c:spPr>
            <a:solidFill>
              <a:schemeClr val="accent1"/>
            </a:solidFill>
            <a:ln>
              <a:noFill/>
            </a:ln>
            <a:effectLst>
              <a:outerShdw blurRad="50800" dist="38100" dir="2700000" algn="tl" rotWithShape="0">
                <a:prstClr val="black">
                  <a:alpha val="40000"/>
                </a:prstClr>
              </a:outerShdw>
            </a:effectLst>
          </c:spPr>
          <c:invertIfNegative val="0"/>
          <c:dPt>
            <c:idx val="0"/>
            <c:invertIfNegative val="0"/>
            <c:bubble3D val="0"/>
            <c:spPr>
              <a:solidFill>
                <a:schemeClr val="accent1"/>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1-DFED-4913-A0EF-DCFA122AF34E}"/>
              </c:ext>
            </c:extLst>
          </c:dPt>
          <c:dPt>
            <c:idx val="1"/>
            <c:invertIfNegative val="0"/>
            <c:bubble3D val="0"/>
            <c:spPr>
              <a:solidFill>
                <a:schemeClr val="accent1"/>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3-DFED-4913-A0EF-DCFA122AF34E}"/>
              </c:ext>
            </c:extLst>
          </c:dPt>
          <c:dPt>
            <c:idx val="2"/>
            <c:invertIfNegative val="0"/>
            <c:bubble3D val="0"/>
            <c:spPr>
              <a:solidFill>
                <a:schemeClr val="accent1"/>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5-DFED-4913-A0EF-DCFA122AF34E}"/>
              </c:ext>
            </c:extLst>
          </c:dPt>
          <c:dPt>
            <c:idx val="3"/>
            <c:invertIfNegative val="0"/>
            <c:bubble3D val="0"/>
            <c:spPr>
              <a:solidFill>
                <a:schemeClr val="accent1"/>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7-DFED-4913-A0EF-DCFA122AF34E}"/>
              </c:ext>
            </c:extLst>
          </c:dPt>
          <c:dLbls>
            <c:dLbl>
              <c:idx val="3"/>
              <c:tx>
                <c:rich>
                  <a:bodyPr rot="0" spcFirstLastPara="1" vertOverflow="ellipsis" vert="horz" wrap="square" lIns="38100" tIns="19050" rIns="38100" bIns="19050" anchor="ctr" anchorCtr="1">
                    <a:spAutoFit/>
                  </a:bodyPr>
                  <a:lstStyle/>
                  <a:p>
                    <a:pPr>
                      <a:defRPr sz="1200" b="0" i="0" u="none" strike="noStrike" kern="1200" baseline="0">
                        <a:ln>
                          <a:noFill/>
                        </a:ln>
                        <a:solidFill>
                          <a:schemeClr val="tx1"/>
                        </a:solidFill>
                        <a:effectLst/>
                        <a:latin typeface="メイリオ" panose="020B0604030504040204" pitchFamily="50" charset="-128"/>
                        <a:ea typeface="メイリオ" panose="020B0604030504040204" pitchFamily="50" charset="-128"/>
                        <a:cs typeface="+mn-cs"/>
                      </a:defRPr>
                    </a:pPr>
                    <a:r>
                      <a:rPr lang="en-US" altLang="ja-JP" sz="1200" b="0" dirty="0">
                        <a:ln>
                          <a:noFill/>
                        </a:ln>
                        <a:solidFill>
                          <a:schemeClr val="tx1"/>
                        </a:solidFill>
                      </a:rPr>
                      <a:t>55</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ln>
                        <a:noFill/>
                      </a:ln>
                      <a:solidFill>
                        <a:schemeClr val="tx1"/>
                      </a:solidFill>
                      <a:effectLst/>
                      <a:latin typeface="メイリオ" panose="020B0604030504040204" pitchFamily="50" charset="-128"/>
                      <a:ea typeface="メイリオ" panose="020B0604030504040204" pitchFamily="50" charset="-128"/>
                      <a:cs typeface="+mn-cs"/>
                    </a:defRPr>
                  </a:pPr>
                  <a:endParaRPr lang="ja-JP"/>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FED-4913-A0EF-DCFA122AF34E}"/>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ln>
                      <a:noFill/>
                    </a:ln>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転倒</c:v>
                </c:pt>
                <c:pt idx="1">
                  <c:v>切れ　　こすれ</c:v>
                </c:pt>
                <c:pt idx="2">
                  <c:v>挟まれ巻き込まれ</c:v>
                </c:pt>
                <c:pt idx="3">
                  <c:v>転落墜落</c:v>
                </c:pt>
                <c:pt idx="4">
                  <c:v>無理な動作の反動</c:v>
                </c:pt>
              </c:strCache>
            </c:strRef>
          </c:cat>
          <c:val>
            <c:numRef>
              <c:f>Sheet1!$B$2:$B$6</c:f>
              <c:numCache>
                <c:formatCode>General</c:formatCode>
                <c:ptCount val="5"/>
                <c:pt idx="0">
                  <c:v>114</c:v>
                </c:pt>
                <c:pt idx="1">
                  <c:v>62</c:v>
                </c:pt>
                <c:pt idx="2">
                  <c:v>57</c:v>
                </c:pt>
                <c:pt idx="3">
                  <c:v>55</c:v>
                </c:pt>
                <c:pt idx="4">
                  <c:v>44</c:v>
                </c:pt>
              </c:numCache>
            </c:numRef>
          </c:val>
          <c:extLst>
            <c:ext xmlns:c16="http://schemas.microsoft.com/office/drawing/2014/chart" uri="{C3380CC4-5D6E-409C-BE32-E72D297353CC}">
              <c16:uniqueId val="{00000008-DFED-4913-A0EF-DCFA122AF34E}"/>
            </c:ext>
          </c:extLst>
        </c:ser>
        <c:dLbls>
          <c:showLegendKey val="0"/>
          <c:showVal val="0"/>
          <c:showCatName val="0"/>
          <c:showSerName val="0"/>
          <c:showPercent val="0"/>
          <c:showBubbleSize val="0"/>
        </c:dLbls>
        <c:gapWidth val="219"/>
        <c:overlap val="-27"/>
        <c:axId val="379616792"/>
        <c:axId val="379610232"/>
      </c:barChart>
      <c:catAx>
        <c:axId val="379616792"/>
        <c:scaling>
          <c:orientation val="minMax"/>
        </c:scaling>
        <c:delete val="0"/>
        <c:axPos val="b"/>
        <c:numFmt formatCode="General" sourceLinked="1"/>
        <c:majorTickMark val="none"/>
        <c:minorTickMark val="none"/>
        <c:tickLblPos val="nextTo"/>
        <c:spPr>
          <a:noFill/>
          <a:ln w="9525" cap="flat" cmpd="sng" algn="ctr">
            <a:noFill/>
            <a:round/>
          </a:ln>
          <a:effectLst/>
        </c:spPr>
        <c:txPr>
          <a:bodyPr rot="-5400000" spcFirstLastPara="1" vertOverflow="ellipsis"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crossAx val="379610232"/>
        <c:crosses val="autoZero"/>
        <c:auto val="1"/>
        <c:lblAlgn val="ctr"/>
        <c:lblOffset val="100"/>
        <c:noMultiLvlLbl val="0"/>
      </c:catAx>
      <c:valAx>
        <c:axId val="379610232"/>
        <c:scaling>
          <c:orientation val="minMax"/>
          <c:min val="0"/>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79616792"/>
        <c:crosses val="autoZero"/>
        <c:crossBetween val="between"/>
        <c:majorUnit val="1"/>
      </c:valAx>
      <c:spPr>
        <a:solidFill>
          <a:schemeClr val="bg1">
            <a:lumMod val="95000"/>
          </a:schemeClr>
        </a:solidFill>
        <a:ln>
          <a:noFill/>
        </a:ln>
        <a:effectLst>
          <a:outerShdw blurRad="50800" dist="38100" dir="5400000" algn="t" rotWithShape="0">
            <a:prstClr val="black">
              <a:alpha val="40000"/>
            </a:prstClr>
          </a:outerShdw>
        </a:effectLst>
      </c:spPr>
    </c:plotArea>
    <c:plotVisOnly val="1"/>
    <c:dispBlanksAs val="gap"/>
    <c:showDLblsOverMax val="0"/>
  </c:chart>
  <c:spPr>
    <a:solidFill>
      <a:schemeClr val="accent1">
        <a:lumMod val="20000"/>
        <a:lumOff val="80000"/>
        <a:alpha val="50196"/>
      </a:schemeClr>
    </a:solidFill>
    <a:ln>
      <a:solidFill>
        <a:schemeClr val="tx1">
          <a:lumMod val="50000"/>
          <a:lumOff val="50000"/>
        </a:schemeClr>
      </a:solid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64CCB9DF-BB20-4D65-A312-719ECB0B371B}" type="datetimeFigureOut">
              <a:rPr kumimoji="1" lang="ja-JP" altLang="en-US" smtClean="0"/>
              <a:t>2026/9/17</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B45709E5-D789-497D-B313-9DC40760D8C4}" type="slidenum">
              <a:rPr kumimoji="1" lang="ja-JP" altLang="en-US" smtClean="0"/>
              <a:t>‹#›</a:t>
            </a:fld>
            <a:endParaRPr kumimoji="1" lang="ja-JP" altLang="en-US"/>
          </a:p>
        </p:txBody>
      </p:sp>
    </p:spTree>
    <p:extLst>
      <p:ext uri="{BB962C8B-B14F-4D97-AF65-F5344CB8AC3E}">
        <p14:creationId xmlns:p14="http://schemas.microsoft.com/office/powerpoint/2010/main" val="265361519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45709E5-D789-497D-B313-9DC40760D8C4}" type="slidenum">
              <a:rPr kumimoji="1" lang="ja-JP" altLang="en-US" smtClean="0"/>
              <a:t>1</a:t>
            </a:fld>
            <a:endParaRPr kumimoji="1" lang="ja-JP" altLang="en-US"/>
          </a:p>
        </p:txBody>
      </p:sp>
    </p:spTree>
    <p:extLst>
      <p:ext uri="{BB962C8B-B14F-4D97-AF65-F5344CB8AC3E}">
        <p14:creationId xmlns:p14="http://schemas.microsoft.com/office/powerpoint/2010/main" val="1506920877"/>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D49A10A-5333-4F1C-9160-3B2CAC895F2E}"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8C467B8-92BB-4C07-AF1E-6E3EDCFDBBA4}" type="slidenum">
              <a:rPr kumimoji="1" lang="ja-JP" altLang="en-US" smtClean="0"/>
              <a:t>‹#›</a:t>
            </a:fld>
            <a:endParaRPr kumimoji="1" lang="ja-JP" altLang="en-US"/>
          </a:p>
        </p:txBody>
      </p:sp>
    </p:spTree>
    <p:extLst>
      <p:ext uri="{BB962C8B-B14F-4D97-AF65-F5344CB8AC3E}">
        <p14:creationId xmlns:p14="http://schemas.microsoft.com/office/powerpoint/2010/main" val="4081336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D49A10A-5333-4F1C-9160-3B2CAC895F2E}"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8C467B8-92BB-4C07-AF1E-6E3EDCFDBBA4}" type="slidenum">
              <a:rPr kumimoji="1" lang="ja-JP" altLang="en-US" smtClean="0"/>
              <a:t>‹#›</a:t>
            </a:fld>
            <a:endParaRPr kumimoji="1" lang="ja-JP" altLang="en-US"/>
          </a:p>
        </p:txBody>
      </p:sp>
    </p:spTree>
    <p:extLst>
      <p:ext uri="{BB962C8B-B14F-4D97-AF65-F5344CB8AC3E}">
        <p14:creationId xmlns:p14="http://schemas.microsoft.com/office/powerpoint/2010/main" val="4210688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D49A10A-5333-4F1C-9160-3B2CAC895F2E}"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8C467B8-92BB-4C07-AF1E-6E3EDCFDBBA4}" type="slidenum">
              <a:rPr kumimoji="1" lang="ja-JP" altLang="en-US" smtClean="0"/>
              <a:t>‹#›</a:t>
            </a:fld>
            <a:endParaRPr kumimoji="1" lang="ja-JP" altLang="en-US"/>
          </a:p>
        </p:txBody>
      </p:sp>
    </p:spTree>
    <p:extLst>
      <p:ext uri="{BB962C8B-B14F-4D97-AF65-F5344CB8AC3E}">
        <p14:creationId xmlns:p14="http://schemas.microsoft.com/office/powerpoint/2010/main" val="57359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D49A10A-5333-4F1C-9160-3B2CAC895F2E}"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8C467B8-92BB-4C07-AF1E-6E3EDCFDBBA4}" type="slidenum">
              <a:rPr kumimoji="1" lang="ja-JP" altLang="en-US" smtClean="0"/>
              <a:t>‹#›</a:t>
            </a:fld>
            <a:endParaRPr kumimoji="1" lang="ja-JP" altLang="en-US"/>
          </a:p>
        </p:txBody>
      </p:sp>
    </p:spTree>
    <p:extLst>
      <p:ext uri="{BB962C8B-B14F-4D97-AF65-F5344CB8AC3E}">
        <p14:creationId xmlns:p14="http://schemas.microsoft.com/office/powerpoint/2010/main" val="629113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D49A10A-5333-4F1C-9160-3B2CAC895F2E}" type="datetimeFigureOut">
              <a:rPr kumimoji="1" lang="ja-JP" altLang="en-US" smtClean="0"/>
              <a:t>2026/9/17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8C467B8-92BB-4C07-AF1E-6E3EDCFDBBA4}" type="slidenum">
              <a:rPr kumimoji="1" lang="ja-JP" altLang="en-US" smtClean="0"/>
              <a:t>‹#›</a:t>
            </a:fld>
            <a:endParaRPr kumimoji="1" lang="ja-JP" altLang="en-US"/>
          </a:p>
        </p:txBody>
      </p:sp>
    </p:spTree>
    <p:extLst>
      <p:ext uri="{BB962C8B-B14F-4D97-AF65-F5344CB8AC3E}">
        <p14:creationId xmlns:p14="http://schemas.microsoft.com/office/powerpoint/2010/main" val="2872202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D49A10A-5333-4F1C-9160-3B2CAC895F2E}" type="datetimeFigureOut">
              <a:rPr kumimoji="1" lang="ja-JP" altLang="en-US" smtClean="0"/>
              <a:t>2026/9/17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8C467B8-92BB-4C07-AF1E-6E3EDCFDBBA4}" type="slidenum">
              <a:rPr kumimoji="1" lang="ja-JP" altLang="en-US" smtClean="0"/>
              <a:t>‹#›</a:t>
            </a:fld>
            <a:endParaRPr kumimoji="1" lang="ja-JP" altLang="en-US"/>
          </a:p>
        </p:txBody>
      </p:sp>
    </p:spTree>
    <p:extLst>
      <p:ext uri="{BB962C8B-B14F-4D97-AF65-F5344CB8AC3E}">
        <p14:creationId xmlns:p14="http://schemas.microsoft.com/office/powerpoint/2010/main" val="234793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49A10A-5333-4F1C-9160-3B2CAC895F2E}" type="datetimeFigureOut">
              <a:rPr kumimoji="1" lang="ja-JP" altLang="en-US" smtClean="0"/>
              <a:t>2026/9/17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8C467B8-92BB-4C07-AF1E-6E3EDCFDBBA4}" type="slidenum">
              <a:rPr kumimoji="1" lang="ja-JP" altLang="en-US" smtClean="0"/>
              <a:t>‹#›</a:t>
            </a:fld>
            <a:endParaRPr kumimoji="1" lang="ja-JP" altLang="en-US"/>
          </a:p>
        </p:txBody>
      </p:sp>
    </p:spTree>
    <p:extLst>
      <p:ext uri="{BB962C8B-B14F-4D97-AF65-F5344CB8AC3E}">
        <p14:creationId xmlns:p14="http://schemas.microsoft.com/office/powerpoint/2010/main" val="2632525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D49A10A-5333-4F1C-9160-3B2CAC895F2E}"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8C467B8-92BB-4C07-AF1E-6E3EDCFDBBA4}" type="slidenum">
              <a:rPr kumimoji="1" lang="ja-JP" altLang="en-US" smtClean="0"/>
              <a:t>‹#›</a:t>
            </a:fld>
            <a:endParaRPr kumimoji="1" lang="ja-JP" altLang="en-US"/>
          </a:p>
        </p:txBody>
      </p:sp>
    </p:spTree>
    <p:extLst>
      <p:ext uri="{BB962C8B-B14F-4D97-AF65-F5344CB8AC3E}">
        <p14:creationId xmlns:p14="http://schemas.microsoft.com/office/powerpoint/2010/main" val="761761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D49A10A-5333-4F1C-9160-3B2CAC895F2E}"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8C467B8-92BB-4C07-AF1E-6E3EDCFDBBA4}" type="slidenum">
              <a:rPr kumimoji="1" lang="ja-JP" altLang="en-US" smtClean="0"/>
              <a:t>‹#›</a:t>
            </a:fld>
            <a:endParaRPr kumimoji="1" lang="ja-JP" altLang="en-US"/>
          </a:p>
        </p:txBody>
      </p:sp>
    </p:spTree>
    <p:extLst>
      <p:ext uri="{BB962C8B-B14F-4D97-AF65-F5344CB8AC3E}">
        <p14:creationId xmlns:p14="http://schemas.microsoft.com/office/powerpoint/2010/main" val="836876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D49A10A-5333-4F1C-9160-3B2CAC895F2E}"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8C467B8-92BB-4C07-AF1E-6E3EDCFDBBA4}" type="slidenum">
              <a:rPr kumimoji="1" lang="ja-JP" altLang="en-US" smtClean="0"/>
              <a:t>‹#›</a:t>
            </a:fld>
            <a:endParaRPr kumimoji="1" lang="ja-JP" altLang="en-US"/>
          </a:p>
        </p:txBody>
      </p:sp>
    </p:spTree>
    <p:extLst>
      <p:ext uri="{BB962C8B-B14F-4D97-AF65-F5344CB8AC3E}">
        <p14:creationId xmlns:p14="http://schemas.microsoft.com/office/powerpoint/2010/main" val="1848555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D49A10A-5333-4F1C-9160-3B2CAC895F2E}"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8C467B8-92BB-4C07-AF1E-6E3EDCFDBBA4}" type="slidenum">
              <a:rPr kumimoji="1" lang="ja-JP" altLang="en-US" smtClean="0"/>
              <a:t>‹#›</a:t>
            </a:fld>
            <a:endParaRPr kumimoji="1" lang="ja-JP" altLang="en-US"/>
          </a:p>
        </p:txBody>
      </p:sp>
    </p:spTree>
    <p:extLst>
      <p:ext uri="{BB962C8B-B14F-4D97-AF65-F5344CB8AC3E}">
        <p14:creationId xmlns:p14="http://schemas.microsoft.com/office/powerpoint/2010/main" val="3997836293"/>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D49A10A-5333-4F1C-9160-3B2CAC895F2E}" type="datetimeFigureOut">
              <a:rPr kumimoji="1" lang="ja-JP" altLang="en-US" smtClean="0"/>
              <a:t>2026/9/17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8C467B8-92BB-4C07-AF1E-6E3EDCFDBBA4}" type="slidenum">
              <a:rPr kumimoji="1" lang="ja-JP" altLang="en-US" smtClean="0"/>
              <a:t>‹#›</a:t>
            </a:fld>
            <a:endParaRPr kumimoji="1" lang="ja-JP" altLang="en-US"/>
          </a:p>
        </p:txBody>
      </p:sp>
    </p:spTree>
    <p:extLst>
      <p:ext uri="{BB962C8B-B14F-4D97-AF65-F5344CB8AC3E}">
        <p14:creationId xmlns:p14="http://schemas.microsoft.com/office/powerpoint/2010/main" val="2445874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charts/chart1.xml" Type="http://schemas.openxmlformats.org/officeDocument/2006/relationships/chart"/><Relationship Id="rId4" Target="../charts/chart2.xml" Type="http://schemas.openxmlformats.org/officeDocument/2006/relationships/chart"/><Relationship Id="rId5" Target="../media/image1.png" Type="http://schemas.openxmlformats.org/officeDocument/2006/relationships/image"/><Relationship Id="rId6" Target="../media/image2.png" Type="http://schemas.openxmlformats.org/officeDocument/2006/relationships/image"/><Relationship Id="rId7" Target="../media/image3.png" Type="http://schemas.openxmlformats.org/officeDocument/2006/relationships/image"/><Relationship Id="rId8"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activeX/activeX1.xml" Type="http://schemas.openxmlformats.org/officeDocument/2006/relationships/control"/><Relationship Id="rId10" Target="../media/image11.png" Type="http://schemas.openxmlformats.org/officeDocument/2006/relationships/image"/><Relationship Id="rId11" Target="../media/image12.png" Type="http://schemas.openxmlformats.org/officeDocument/2006/relationships/image"/><Relationship Id="rId12" Target="../media/image13.png" Type="http://schemas.openxmlformats.org/officeDocument/2006/relationships/image"/><Relationship Id="rId13" Target="../media/image14.png" Type="http://schemas.openxmlformats.org/officeDocument/2006/relationships/image"/><Relationship Id="rId14" Target="../media/image15.wmf" Type="http://schemas.openxmlformats.org/officeDocument/2006/relationships/image"/><Relationship Id="rId15" Target="../media/image16.wmf" Type="http://schemas.openxmlformats.org/officeDocument/2006/relationships/image"/><Relationship Id="rId2" Target="../activeX/activeX2.xml" Type="http://schemas.openxmlformats.org/officeDocument/2006/relationships/control"/><Relationship Id="rId3" Target="../slideLayouts/slideLayout7.xml" Type="http://schemas.openxmlformats.org/officeDocument/2006/relationships/slideLayout"/><Relationship Id="rId4" Target="../media/image5.pn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png" Type="http://schemas.openxmlformats.org/officeDocument/2006/relationships/image"/><Relationship Id="rId8" Target="../media/image9.png" Type="http://schemas.openxmlformats.org/officeDocument/2006/relationships/image"/><Relationship Id="rId9" Target="../media/image10.gif"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四角形: 角を丸くする 4">
            <a:extLst>
              <a:ext uri="{FF2B5EF4-FFF2-40B4-BE49-F238E27FC236}">
                <a16:creationId xmlns:a16="http://schemas.microsoft.com/office/drawing/2014/main" id="{BE448972-951B-87E5-7395-0B708536D879}"/>
              </a:ext>
            </a:extLst>
          </p:cNvPr>
          <p:cNvSpPr/>
          <p:nvPr/>
        </p:nvSpPr>
        <p:spPr>
          <a:xfrm>
            <a:off x="120286" y="4803398"/>
            <a:ext cx="6517390" cy="4809575"/>
          </a:xfrm>
          <a:prstGeom prst="roundRect">
            <a:avLst>
              <a:gd name="adj" fmla="val 9549"/>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kumimoji="1" lang="en-US" altLang="ja-JP" dirty="0">
              <a:solidFill>
                <a:schemeClr val="tx2">
                  <a:lumMod val="50000"/>
                </a:schemeClr>
              </a:solidFill>
            </a:endParaRPr>
          </a:p>
          <a:p>
            <a:endParaRPr kumimoji="1" lang="en-US" altLang="ja-JP" dirty="0">
              <a:solidFill>
                <a:schemeClr val="tx2">
                  <a:lumMod val="50000"/>
                </a:schemeClr>
              </a:solidFill>
            </a:endParaRPr>
          </a:p>
          <a:p>
            <a:endParaRPr kumimoji="1" lang="en-US" altLang="ja-JP" dirty="0">
              <a:solidFill>
                <a:schemeClr val="tx2">
                  <a:lumMod val="50000"/>
                </a:schemeClr>
              </a:solidFill>
            </a:endParaRPr>
          </a:p>
        </p:txBody>
      </p:sp>
      <p:graphicFrame>
        <p:nvGraphicFramePr>
          <p:cNvPr id="16" name="グラフ 15"/>
          <p:cNvGraphicFramePr/>
          <p:nvPr>
            <p:extLst>
              <p:ext uri="{D42A27DB-BD31-4B8C-83A1-F6EECF244321}">
                <p14:modId xmlns:p14="http://schemas.microsoft.com/office/powerpoint/2010/main" val="3158720212"/>
              </p:ext>
            </p:extLst>
          </p:nvPr>
        </p:nvGraphicFramePr>
        <p:xfrm>
          <a:off x="183638" y="2220831"/>
          <a:ext cx="3081893" cy="2602122"/>
        </p:xfrm>
        <a:graphic>
          <a:graphicData uri="http://schemas.openxmlformats.org/drawingml/2006/chart">
            <c:chart xmlns:c="http://schemas.openxmlformats.org/drawingml/2006/chart" xmlns:r="http://schemas.openxmlformats.org/officeDocument/2006/relationships" r:id="rId3"/>
          </a:graphicData>
        </a:graphic>
      </p:graphicFrame>
      <p:sp>
        <p:nvSpPr>
          <p:cNvPr id="39" name="テキスト ボックス 38"/>
          <p:cNvSpPr txBox="1"/>
          <p:nvPr/>
        </p:nvSpPr>
        <p:spPr>
          <a:xfrm>
            <a:off x="120285" y="2171913"/>
            <a:ext cx="3145245" cy="645203"/>
          </a:xfrm>
          <a:prstGeom prst="rect">
            <a:avLst/>
          </a:prstGeom>
          <a:solidFill>
            <a:srgbClr val="FFFFFF"/>
          </a:solidFill>
          <a:effectLst>
            <a:softEdge rad="63500"/>
          </a:effectLst>
        </p:spPr>
        <p:txBody>
          <a:bodyPr wrap="square" rtlCol="0" anchor="ctr">
            <a:noAutofit/>
          </a:bodyPr>
          <a:lstStyle/>
          <a:p>
            <a:pPr algn="ctr"/>
            <a:r>
              <a:rPr kumimoji="1" lang="ja-JP" altLang="en-US" sz="1200" dirty="0">
                <a:solidFill>
                  <a:schemeClr val="tx1"/>
                </a:solidFill>
                <a:latin typeface="+mn-ea"/>
              </a:rPr>
              <a:t>休業</a:t>
            </a:r>
            <a:r>
              <a:rPr kumimoji="1" lang="en-US" altLang="ja-JP" sz="1200" dirty="0">
                <a:solidFill>
                  <a:schemeClr val="tx1"/>
                </a:solidFill>
                <a:latin typeface="+mn-ea"/>
              </a:rPr>
              <a:t>4</a:t>
            </a:r>
            <a:r>
              <a:rPr kumimoji="1" lang="ja-JP" altLang="en-US" sz="1200" dirty="0">
                <a:latin typeface="+mn-ea"/>
              </a:rPr>
              <a:t>日以上の労働災害の発生件数（</a:t>
            </a:r>
            <a:r>
              <a:rPr kumimoji="1" lang="en-US" altLang="ja-JP" sz="1200" dirty="0">
                <a:latin typeface="+mn-ea"/>
              </a:rPr>
              <a:t>R8.8</a:t>
            </a:r>
            <a:r>
              <a:rPr kumimoji="1" lang="ja-JP" altLang="en-US" sz="1200" dirty="0">
                <a:latin typeface="+mn-ea"/>
              </a:rPr>
              <a:t>末時点）は過去</a:t>
            </a:r>
            <a:r>
              <a:rPr kumimoji="1" lang="en-US" altLang="ja-JP" sz="1200" dirty="0">
                <a:latin typeface="+mn-ea"/>
              </a:rPr>
              <a:t>5</a:t>
            </a:r>
            <a:r>
              <a:rPr kumimoji="1" lang="ja-JP" altLang="en-US" sz="1200" dirty="0">
                <a:latin typeface="+mn-ea"/>
              </a:rPr>
              <a:t>年で最多。特に製造業の増加が目立ちます。</a:t>
            </a:r>
            <a:endParaRPr kumimoji="1" lang="en-US" altLang="ja-JP" sz="1200" dirty="0">
              <a:solidFill>
                <a:schemeClr val="tx1"/>
              </a:solidFill>
              <a:latin typeface="+mn-ea"/>
            </a:endParaRPr>
          </a:p>
        </p:txBody>
      </p:sp>
      <p:sp>
        <p:nvSpPr>
          <p:cNvPr id="3" name="テキスト ボックス 2">
            <a:extLst>
              <a:ext uri="{FF2B5EF4-FFF2-40B4-BE49-F238E27FC236}">
                <a16:creationId xmlns:a16="http://schemas.microsoft.com/office/drawing/2014/main" id="{E7AC933A-C583-9D0B-F1CF-BE3B7B013E29}"/>
              </a:ext>
            </a:extLst>
          </p:cNvPr>
          <p:cNvSpPr txBox="1"/>
          <p:nvPr/>
        </p:nvSpPr>
        <p:spPr>
          <a:xfrm>
            <a:off x="8830339" y="8862925"/>
            <a:ext cx="5962279" cy="430887"/>
          </a:xfrm>
          <a:prstGeom prst="rect">
            <a:avLst/>
          </a:prstGeom>
          <a:noFill/>
        </p:spPr>
        <p:txBody>
          <a:bodyPr wrap="square" rtlCol="0">
            <a:spAutoFit/>
          </a:bodyPr>
          <a:lstStyle/>
          <a:p>
            <a:r>
              <a:rPr kumimoji="1" lang="en-US" altLang="ja-JP" sz="1100" dirty="0"/>
              <a:t>※</a:t>
            </a:r>
            <a:r>
              <a:rPr kumimoji="1" lang="ja-JP" altLang="en-US" sz="1100" dirty="0"/>
              <a:t>典型的な災害の要因として、機械を停止しないで作業を行ったこと、マニュアルどおりに作業を行わなかったこと、安全装置、保護具を適切に使用しなかったこと等が挙げられます。</a:t>
            </a:r>
          </a:p>
        </p:txBody>
      </p:sp>
      <p:graphicFrame>
        <p:nvGraphicFramePr>
          <p:cNvPr id="7" name="グラフ 6">
            <a:extLst>
              <a:ext uri="{FF2B5EF4-FFF2-40B4-BE49-F238E27FC236}">
                <a16:creationId xmlns:a16="http://schemas.microsoft.com/office/drawing/2014/main" id="{89C5A62D-0EC3-17F5-B03E-9ABB812F71A5}"/>
              </a:ext>
            </a:extLst>
          </p:cNvPr>
          <p:cNvGraphicFramePr/>
          <p:nvPr>
            <p:extLst>
              <p:ext uri="{D42A27DB-BD31-4B8C-83A1-F6EECF244321}">
                <p14:modId xmlns:p14="http://schemas.microsoft.com/office/powerpoint/2010/main" val="2058419187"/>
              </p:ext>
            </p:extLst>
          </p:nvPr>
        </p:nvGraphicFramePr>
        <p:xfrm>
          <a:off x="3439586" y="2152107"/>
          <a:ext cx="3081893" cy="2670846"/>
        </p:xfrm>
        <a:graphic>
          <a:graphicData uri="http://schemas.openxmlformats.org/drawingml/2006/chart">
            <c:chart xmlns:c="http://schemas.openxmlformats.org/drawingml/2006/chart" xmlns:r="http://schemas.openxmlformats.org/officeDocument/2006/relationships" r:id="rId4"/>
          </a:graphicData>
        </a:graphic>
      </p:graphicFrame>
      <p:sp>
        <p:nvSpPr>
          <p:cNvPr id="6" name="正方形/長方形 5">
            <a:extLst>
              <a:ext uri="{FF2B5EF4-FFF2-40B4-BE49-F238E27FC236}">
                <a16:creationId xmlns:a16="http://schemas.microsoft.com/office/drawing/2014/main" id="{A8A10D8B-B9E1-EF6A-87D5-C4348AF4CEB4}"/>
              </a:ext>
            </a:extLst>
          </p:cNvPr>
          <p:cNvSpPr/>
          <p:nvPr/>
        </p:nvSpPr>
        <p:spPr>
          <a:xfrm>
            <a:off x="-34462" y="-12303"/>
            <a:ext cx="6892462" cy="1815882"/>
          </a:xfrm>
          <a:prstGeom prst="rect">
            <a:avLst/>
          </a:prstGeom>
          <a:solidFill>
            <a:srgbClr val="FFFF00"/>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altLang="ja-JP" sz="8000" b="1" dirty="0">
                <a:ln/>
                <a:solidFill>
                  <a:schemeClr val="accent2"/>
                </a:solidFill>
              </a:rPr>
              <a:t>STOP!!</a:t>
            </a:r>
            <a:r>
              <a:rPr lang="ja-JP" altLang="en-US" sz="6600" b="1" dirty="0">
                <a:ln/>
                <a:solidFill>
                  <a:schemeClr val="accent2"/>
                </a:solidFill>
              </a:rPr>
              <a:t>労働災害</a:t>
            </a:r>
            <a:endParaRPr lang="en-US" altLang="ja-JP" sz="6600" b="1" dirty="0">
              <a:ln/>
              <a:solidFill>
                <a:schemeClr val="accent2"/>
              </a:solidFill>
            </a:endParaRPr>
          </a:p>
          <a:p>
            <a:pPr algn="ctr"/>
            <a:r>
              <a:rPr lang="ja-JP" altLang="en-US" sz="2800" b="1" dirty="0">
                <a:ln/>
                <a:solidFill>
                  <a:schemeClr val="accent2"/>
                </a:solidFill>
              </a:rPr>
              <a:t>～労働災害が多発しています～</a:t>
            </a:r>
            <a:endParaRPr lang="ja-JP" altLang="en-US" sz="2800" b="1" cap="none" spc="0" dirty="0">
              <a:ln/>
              <a:solidFill>
                <a:schemeClr val="accent2"/>
              </a:solidFill>
              <a:effectLst/>
            </a:endParaRPr>
          </a:p>
        </p:txBody>
      </p:sp>
      <p:sp>
        <p:nvSpPr>
          <p:cNvPr id="15" name="テキスト ボックス 14"/>
          <p:cNvSpPr txBox="1"/>
          <p:nvPr/>
        </p:nvSpPr>
        <p:spPr>
          <a:xfrm>
            <a:off x="-83263" y="-36484"/>
            <a:ext cx="5120872" cy="338554"/>
          </a:xfrm>
          <a:prstGeom prst="rect">
            <a:avLst/>
          </a:prstGeom>
          <a:noFill/>
        </p:spPr>
        <p:txBody>
          <a:bodyPr wrap="square" rtlCol="0">
            <a:spAutoFit/>
          </a:bodyPr>
          <a:lstStyle/>
          <a:p>
            <a:r>
              <a:rPr kumimoji="1" lang="ja-JP" altLang="en-US" sz="1600" b="1" dirty="0">
                <a:effectLst>
                  <a:glow rad="101600">
                    <a:schemeClr val="bg1">
                      <a:alpha val="60000"/>
                    </a:schemeClr>
                  </a:glow>
                </a:effectLst>
                <a:latin typeface="HG丸ｺﾞｼｯｸM-PRO" panose="020F0600000000000000" pitchFamily="50" charset="-128"/>
                <a:ea typeface="HG丸ｺﾞｼｯｸM-PRO" panose="020F0600000000000000" pitchFamily="50" charset="-128"/>
              </a:rPr>
              <a:t>島田労働基準監督署管内事業場のみなさまへ</a:t>
            </a:r>
          </a:p>
        </p:txBody>
      </p:sp>
      <p:pic>
        <p:nvPicPr>
          <p:cNvPr id="12" name="図 11">
            <a:extLst>
              <a:ext uri="{FF2B5EF4-FFF2-40B4-BE49-F238E27FC236}">
                <a16:creationId xmlns:a16="http://schemas.microsoft.com/office/drawing/2014/main" id="{7B4D777C-8D1B-B9CD-455A-65BD70512D45}"/>
              </a:ext>
            </a:extLst>
          </p:cNvPr>
          <p:cNvPicPr>
            <a:picLocks noChangeAspect="1"/>
          </p:cNvPicPr>
          <p:nvPr/>
        </p:nvPicPr>
        <p:blipFill>
          <a:blip r:embed="rId5"/>
          <a:srcRect l="11255" b="3757"/>
          <a:stretch>
            <a:fillRect/>
          </a:stretch>
        </p:blipFill>
        <p:spPr>
          <a:xfrm>
            <a:off x="182249" y="5237198"/>
            <a:ext cx="1637159" cy="1677820"/>
          </a:xfrm>
          <a:prstGeom prst="rect">
            <a:avLst/>
          </a:prstGeom>
        </p:spPr>
      </p:pic>
      <p:pic>
        <p:nvPicPr>
          <p:cNvPr id="17" name="図 16">
            <a:extLst>
              <a:ext uri="{FF2B5EF4-FFF2-40B4-BE49-F238E27FC236}">
                <a16:creationId xmlns:a16="http://schemas.microsoft.com/office/drawing/2014/main" id="{79DB3A88-2AE9-FE35-1E19-7FAE9745863B}"/>
              </a:ext>
            </a:extLst>
          </p:cNvPr>
          <p:cNvPicPr>
            <a:picLocks noChangeAspect="1"/>
          </p:cNvPicPr>
          <p:nvPr/>
        </p:nvPicPr>
        <p:blipFill>
          <a:blip r:embed="rId6"/>
          <a:stretch>
            <a:fillRect/>
          </a:stretch>
        </p:blipFill>
        <p:spPr>
          <a:xfrm>
            <a:off x="1705009" y="5171700"/>
            <a:ext cx="1803139" cy="1743318"/>
          </a:xfrm>
          <a:prstGeom prst="rect">
            <a:avLst/>
          </a:prstGeom>
        </p:spPr>
      </p:pic>
      <p:pic>
        <p:nvPicPr>
          <p:cNvPr id="18" name="図 17">
            <a:extLst>
              <a:ext uri="{FF2B5EF4-FFF2-40B4-BE49-F238E27FC236}">
                <a16:creationId xmlns:a16="http://schemas.microsoft.com/office/drawing/2014/main" id="{4D2205B6-1DA5-4109-1A59-02661FF59227}"/>
              </a:ext>
            </a:extLst>
          </p:cNvPr>
          <p:cNvPicPr>
            <a:picLocks noChangeAspect="1"/>
          </p:cNvPicPr>
          <p:nvPr/>
        </p:nvPicPr>
        <p:blipFill>
          <a:blip r:embed="rId7"/>
          <a:srcRect l="6441" t="5158" r="8426"/>
          <a:stretch>
            <a:fillRect/>
          </a:stretch>
        </p:blipFill>
        <p:spPr>
          <a:xfrm>
            <a:off x="3525335" y="5288821"/>
            <a:ext cx="1692736" cy="1607564"/>
          </a:xfrm>
          <a:prstGeom prst="rect">
            <a:avLst/>
          </a:prstGeom>
        </p:spPr>
      </p:pic>
      <p:pic>
        <p:nvPicPr>
          <p:cNvPr id="20" name="図 19">
            <a:extLst>
              <a:ext uri="{FF2B5EF4-FFF2-40B4-BE49-F238E27FC236}">
                <a16:creationId xmlns:a16="http://schemas.microsoft.com/office/drawing/2014/main" id="{3CC8F794-18ED-2F5D-D4D1-A08177EE3550}"/>
              </a:ext>
            </a:extLst>
          </p:cNvPr>
          <p:cNvPicPr>
            <a:picLocks noChangeAspect="1"/>
          </p:cNvPicPr>
          <p:nvPr/>
        </p:nvPicPr>
        <p:blipFill>
          <a:blip r:embed="rId8"/>
          <a:srcRect l="13279" t="2739"/>
          <a:stretch>
            <a:fillRect/>
          </a:stretch>
        </p:blipFill>
        <p:spPr>
          <a:xfrm>
            <a:off x="5179453" y="5256724"/>
            <a:ext cx="1644010" cy="1695574"/>
          </a:xfrm>
          <a:prstGeom prst="rect">
            <a:avLst/>
          </a:prstGeom>
        </p:spPr>
      </p:pic>
      <p:sp>
        <p:nvSpPr>
          <p:cNvPr id="21" name="テキスト ボックス 20">
            <a:extLst>
              <a:ext uri="{FF2B5EF4-FFF2-40B4-BE49-F238E27FC236}">
                <a16:creationId xmlns:a16="http://schemas.microsoft.com/office/drawing/2014/main" id="{216839A0-6BD7-ADBC-C6DC-3A1611749C0D}"/>
              </a:ext>
            </a:extLst>
          </p:cNvPr>
          <p:cNvSpPr txBox="1"/>
          <p:nvPr/>
        </p:nvSpPr>
        <p:spPr>
          <a:xfrm>
            <a:off x="5110481" y="2247899"/>
            <a:ext cx="1692463" cy="307777"/>
          </a:xfrm>
          <a:prstGeom prst="rect">
            <a:avLst/>
          </a:prstGeom>
          <a:noFill/>
        </p:spPr>
        <p:txBody>
          <a:bodyPr wrap="square" rtlCol="0">
            <a:spAutoFit/>
          </a:bodyPr>
          <a:lstStyle/>
          <a:p>
            <a:r>
              <a:rPr kumimoji="1" lang="ja-JP" altLang="en-US" sz="1400" dirty="0">
                <a:latin typeface="+mn-ea"/>
              </a:rPr>
              <a:t>（</a:t>
            </a:r>
            <a:r>
              <a:rPr kumimoji="1" lang="en-US" altLang="ja-JP" sz="1400" dirty="0">
                <a:latin typeface="+mn-ea"/>
              </a:rPr>
              <a:t>R8.8</a:t>
            </a:r>
            <a:r>
              <a:rPr kumimoji="1" lang="ja-JP" altLang="en-US" sz="1400" dirty="0">
                <a:latin typeface="+mn-ea"/>
              </a:rPr>
              <a:t>末時点）</a:t>
            </a:r>
            <a:endParaRPr kumimoji="1" lang="ja-JP" altLang="en-US" sz="1400" dirty="0"/>
          </a:p>
        </p:txBody>
      </p:sp>
      <p:sp>
        <p:nvSpPr>
          <p:cNvPr id="22" name="テキスト ボックス 21">
            <a:extLst>
              <a:ext uri="{FF2B5EF4-FFF2-40B4-BE49-F238E27FC236}">
                <a16:creationId xmlns:a16="http://schemas.microsoft.com/office/drawing/2014/main" id="{37AE016C-9C1F-C8A6-70FB-9528FFA65177}"/>
              </a:ext>
            </a:extLst>
          </p:cNvPr>
          <p:cNvSpPr txBox="1"/>
          <p:nvPr/>
        </p:nvSpPr>
        <p:spPr>
          <a:xfrm>
            <a:off x="34537" y="4900857"/>
            <a:ext cx="6186309" cy="369332"/>
          </a:xfrm>
          <a:prstGeom prst="rect">
            <a:avLst/>
          </a:prstGeom>
          <a:noFill/>
          <a:ln w="38100">
            <a:solidFill>
              <a:schemeClr val="tx1"/>
            </a:solidFill>
            <a:prstDash val="solid"/>
          </a:ln>
        </p:spPr>
        <p:txBody>
          <a:bodyPr wrap="none" rtlCol="0">
            <a:spAutoFit/>
          </a:bodyPr>
          <a:lstStyle/>
          <a:p>
            <a:r>
              <a:rPr kumimoji="1" lang="ja-JP" altLang="en-US" dirty="0"/>
              <a:t>動力機械による切れこすれ、挟まれ巻き込まれ災害の事例</a:t>
            </a:r>
          </a:p>
        </p:txBody>
      </p:sp>
      <p:sp>
        <p:nvSpPr>
          <p:cNvPr id="24" name="正方形/長方形 23"/>
          <p:cNvSpPr/>
          <p:nvPr/>
        </p:nvSpPr>
        <p:spPr>
          <a:xfrm>
            <a:off x="272453" y="1830475"/>
            <a:ext cx="2865112" cy="261610"/>
          </a:xfrm>
          <a:prstGeom prst="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0" rtlCol="0" anchor="ctr">
            <a:spAutoFit/>
          </a:bodyPr>
          <a:lstStyle/>
          <a:p>
            <a:pPr algn="ctr"/>
            <a:r>
              <a:rPr kumimoji="1" lang="ja-JP" altLang="en-US" sz="1400" b="1" dirty="0">
                <a:solidFill>
                  <a:schemeClr val="bg1"/>
                </a:solidFill>
                <a:effectLst>
                  <a:innerShdw blurRad="63500" dist="50800" dir="16200000">
                    <a:prstClr val="black">
                      <a:alpha val="50000"/>
                    </a:prstClr>
                  </a:innerShdw>
                </a:effectLst>
                <a:latin typeface="メイリオ" panose="020B0604030504040204" pitchFamily="50" charset="-128"/>
                <a:ea typeface="メイリオ" panose="020B0604030504040204" pitchFamily="50" charset="-128"/>
              </a:rPr>
              <a:t>労働災害発生件数（島田署）</a:t>
            </a:r>
          </a:p>
        </p:txBody>
      </p:sp>
      <p:sp>
        <p:nvSpPr>
          <p:cNvPr id="10" name="正方形/長方形 9">
            <a:extLst>
              <a:ext uri="{FF2B5EF4-FFF2-40B4-BE49-F238E27FC236}">
                <a16:creationId xmlns:a16="http://schemas.microsoft.com/office/drawing/2014/main" id="{729E59DB-B321-66BF-84B9-B6EE49B643BE}"/>
              </a:ext>
            </a:extLst>
          </p:cNvPr>
          <p:cNvSpPr/>
          <p:nvPr/>
        </p:nvSpPr>
        <p:spPr>
          <a:xfrm>
            <a:off x="3552932" y="1849460"/>
            <a:ext cx="2865112" cy="261610"/>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0" rtlCol="0" anchor="ctr">
            <a:spAutoFit/>
          </a:bodyPr>
          <a:lstStyle/>
          <a:p>
            <a:pPr algn="ctr"/>
            <a:r>
              <a:rPr kumimoji="1" lang="ja-JP" altLang="en-US" sz="1400" b="1" dirty="0">
                <a:solidFill>
                  <a:schemeClr val="bg1"/>
                </a:solidFill>
                <a:effectLst>
                  <a:innerShdw blurRad="63500" dist="50800" dir="16200000">
                    <a:prstClr val="black">
                      <a:alpha val="50000"/>
                    </a:prstClr>
                  </a:innerShdw>
                </a:effectLst>
                <a:latin typeface="メイリオ" panose="020B0604030504040204" pitchFamily="50" charset="-128"/>
                <a:ea typeface="メイリオ" panose="020B0604030504040204" pitchFamily="50" charset="-128"/>
              </a:rPr>
              <a:t>事故の型別件数（島田署）</a:t>
            </a:r>
          </a:p>
        </p:txBody>
      </p:sp>
      <p:sp>
        <p:nvSpPr>
          <p:cNvPr id="28" name="テキスト ボックス 27">
            <a:extLst>
              <a:ext uri="{FF2B5EF4-FFF2-40B4-BE49-F238E27FC236}">
                <a16:creationId xmlns:a16="http://schemas.microsoft.com/office/drawing/2014/main" id="{FD55E0A4-F09D-72F2-A62E-82C249752F43}"/>
              </a:ext>
            </a:extLst>
          </p:cNvPr>
          <p:cNvSpPr txBox="1"/>
          <p:nvPr/>
        </p:nvSpPr>
        <p:spPr>
          <a:xfrm>
            <a:off x="135834" y="7130381"/>
            <a:ext cx="6625396" cy="2616101"/>
          </a:xfrm>
          <a:prstGeom prst="rect">
            <a:avLst/>
          </a:prstGeom>
          <a:noFill/>
          <a:ln w="19050">
            <a:noFill/>
            <a:prstDash val="sysDash"/>
          </a:ln>
        </p:spPr>
        <p:txBody>
          <a:bodyPr wrap="square" rtlCol="0">
            <a:spAutoFit/>
          </a:bodyPr>
          <a:lstStyle/>
          <a:p>
            <a:r>
              <a:rPr kumimoji="1" lang="ja-JP" altLang="en-US" dirty="0">
                <a:latin typeface="HG丸ｺﾞｼｯｸM-PRO" panose="020F0600000000000000" pitchFamily="50" charset="-128"/>
                <a:ea typeface="HG丸ｺﾞｼｯｸM-PRO" panose="020F0600000000000000" pitchFamily="50" charset="-128"/>
              </a:rPr>
              <a:t>〇切れこすれ、挟まれ巻き込まれによる労働者災害を防止するためのポイント</a:t>
            </a:r>
            <a:endParaRPr kumimoji="1" lang="en-US" altLang="ja-JP" dirty="0">
              <a:latin typeface="HG丸ｺﾞｼｯｸM-PRO" panose="020F0600000000000000" pitchFamily="50" charset="-128"/>
              <a:ea typeface="HG丸ｺﾞｼｯｸM-PRO" panose="020F0600000000000000" pitchFamily="50" charset="-128"/>
            </a:endParaRPr>
          </a:p>
          <a:p>
            <a:r>
              <a:rPr kumimoji="1" lang="ja-JP" altLang="en-US" sz="1600" dirty="0">
                <a:latin typeface="HG丸ｺﾞｼｯｸM-PRO" panose="020F0600000000000000" pitchFamily="50" charset="-128"/>
                <a:ea typeface="HG丸ｺﾞｼｯｸM-PRO" panose="020F0600000000000000" pitchFamily="50" charset="-128"/>
              </a:rPr>
              <a:t>・回転軸等により挟まれ巻き込まれのおそれのある箇所には、覆い、囲い等を設けること。</a:t>
            </a:r>
            <a:endParaRPr kumimoji="1" lang="en-US" altLang="ja-JP" sz="1600" dirty="0">
              <a:latin typeface="HG丸ｺﾞｼｯｸM-PRO" panose="020F0600000000000000" pitchFamily="50" charset="-128"/>
              <a:ea typeface="HG丸ｺﾞｼｯｸM-PRO" panose="020F0600000000000000" pitchFamily="50" charset="-128"/>
            </a:endParaRPr>
          </a:p>
          <a:p>
            <a:r>
              <a:rPr kumimoji="1" lang="ja-JP" altLang="en-US" sz="1600" dirty="0">
                <a:latin typeface="HG丸ｺﾞｼｯｸM-PRO" panose="020F0600000000000000" pitchFamily="50" charset="-128"/>
                <a:ea typeface="HG丸ｺﾞｼｯｸM-PRO" panose="020F0600000000000000" pitchFamily="50" charset="-128"/>
              </a:rPr>
              <a:t>・切断機・切削機等の刃部、のこ歯には、接触防止のための覆い、囲い等を設けること。</a:t>
            </a:r>
            <a:endParaRPr kumimoji="1" lang="en-US" altLang="ja-JP" sz="1600" dirty="0">
              <a:latin typeface="HG丸ｺﾞｼｯｸM-PRO" panose="020F0600000000000000" pitchFamily="50" charset="-128"/>
              <a:ea typeface="HG丸ｺﾞｼｯｸM-PRO" panose="020F0600000000000000" pitchFamily="50" charset="-128"/>
            </a:endParaRPr>
          </a:p>
          <a:p>
            <a:r>
              <a:rPr kumimoji="1" lang="ja-JP" altLang="en-US" sz="1600" dirty="0">
                <a:latin typeface="HG丸ｺﾞｼｯｸM-PRO" panose="020F0600000000000000" pitchFamily="50" charset="-128"/>
                <a:ea typeface="HG丸ｺﾞｼｯｸM-PRO" panose="020F0600000000000000" pitchFamily="50" charset="-128"/>
              </a:rPr>
              <a:t>・機械の点検、修理、掃除等を行う際は、機械が完全に停止した状態で行うこと。</a:t>
            </a:r>
            <a:endParaRPr kumimoji="1" lang="en-US" altLang="ja-JP" sz="1600" dirty="0">
              <a:latin typeface="HG丸ｺﾞｼｯｸM-PRO" panose="020F0600000000000000" pitchFamily="50" charset="-128"/>
              <a:ea typeface="HG丸ｺﾞｼｯｸM-PRO" panose="020F0600000000000000" pitchFamily="50" charset="-128"/>
            </a:endParaRPr>
          </a:p>
          <a:p>
            <a:r>
              <a:rPr kumimoji="1" lang="ja-JP" altLang="en-US" sz="1600" dirty="0">
                <a:latin typeface="HG丸ｺﾞｼｯｸM-PRO" panose="020F0600000000000000" pitchFamily="50" charset="-128"/>
                <a:ea typeface="HG丸ｺﾞｼｯｸM-PRO" panose="020F0600000000000000" pitchFamily="50" charset="-128"/>
              </a:rPr>
              <a:t>・作業手順から逸脱した不安定、不安全な行動をとらないよう、適宜安全教育、必要な指導を行うこと。</a:t>
            </a:r>
            <a:endParaRPr kumimoji="1" lang="en-US" altLang="ja-JP" sz="1600" dirty="0">
              <a:latin typeface="HG丸ｺﾞｼｯｸM-PRO" panose="020F0600000000000000" pitchFamily="50" charset="-128"/>
              <a:ea typeface="HG丸ｺﾞｼｯｸM-PRO" panose="020F0600000000000000" pitchFamily="50" charset="-128"/>
            </a:endParaRPr>
          </a:p>
        </p:txBody>
      </p:sp>
      <p:sp>
        <p:nvSpPr>
          <p:cNvPr id="30" name="テキスト ボックス 29">
            <a:extLst>
              <a:ext uri="{FF2B5EF4-FFF2-40B4-BE49-F238E27FC236}">
                <a16:creationId xmlns:a16="http://schemas.microsoft.com/office/drawing/2014/main" id="{40E52655-245F-59EF-563C-FF6D5FAB7AE9}"/>
              </a:ext>
            </a:extLst>
          </p:cNvPr>
          <p:cNvSpPr txBox="1"/>
          <p:nvPr/>
        </p:nvSpPr>
        <p:spPr>
          <a:xfrm>
            <a:off x="577082" y="6821772"/>
            <a:ext cx="1491296" cy="338554"/>
          </a:xfrm>
          <a:prstGeom prst="rect">
            <a:avLst/>
          </a:prstGeom>
          <a:noFill/>
        </p:spPr>
        <p:txBody>
          <a:bodyPr wrap="square" rtlCol="0">
            <a:spAutoFit/>
          </a:bodyPr>
          <a:lstStyle/>
          <a:p>
            <a:r>
              <a:rPr kumimoji="1" lang="ja-JP" altLang="en-US" sz="1600" dirty="0"/>
              <a:t>スライサー</a:t>
            </a:r>
          </a:p>
        </p:txBody>
      </p:sp>
      <p:sp>
        <p:nvSpPr>
          <p:cNvPr id="31" name="テキスト ボックス 30">
            <a:extLst>
              <a:ext uri="{FF2B5EF4-FFF2-40B4-BE49-F238E27FC236}">
                <a16:creationId xmlns:a16="http://schemas.microsoft.com/office/drawing/2014/main" id="{24AAF223-C123-C7A1-A30D-C774282745D6}"/>
              </a:ext>
            </a:extLst>
          </p:cNvPr>
          <p:cNvSpPr txBox="1"/>
          <p:nvPr/>
        </p:nvSpPr>
        <p:spPr>
          <a:xfrm>
            <a:off x="2100054" y="6802143"/>
            <a:ext cx="963536" cy="338554"/>
          </a:xfrm>
          <a:prstGeom prst="rect">
            <a:avLst/>
          </a:prstGeom>
          <a:noFill/>
        </p:spPr>
        <p:txBody>
          <a:bodyPr wrap="square" rtlCol="0">
            <a:spAutoFit/>
          </a:bodyPr>
          <a:lstStyle/>
          <a:p>
            <a:r>
              <a:rPr kumimoji="1" lang="ja-JP" altLang="en-US" sz="1600" dirty="0"/>
              <a:t>切断機</a:t>
            </a:r>
          </a:p>
        </p:txBody>
      </p:sp>
      <p:sp>
        <p:nvSpPr>
          <p:cNvPr id="32" name="テキスト ボックス 31">
            <a:extLst>
              <a:ext uri="{FF2B5EF4-FFF2-40B4-BE49-F238E27FC236}">
                <a16:creationId xmlns:a16="http://schemas.microsoft.com/office/drawing/2014/main" id="{212A0476-4219-F9BE-FC1A-DDB6F92594E1}"/>
              </a:ext>
            </a:extLst>
          </p:cNvPr>
          <p:cNvSpPr txBox="1"/>
          <p:nvPr/>
        </p:nvSpPr>
        <p:spPr>
          <a:xfrm>
            <a:off x="4082582" y="6813910"/>
            <a:ext cx="1198246" cy="338554"/>
          </a:xfrm>
          <a:prstGeom prst="rect">
            <a:avLst/>
          </a:prstGeom>
          <a:noFill/>
        </p:spPr>
        <p:txBody>
          <a:bodyPr wrap="square" rtlCol="0">
            <a:spAutoFit/>
          </a:bodyPr>
          <a:lstStyle/>
          <a:p>
            <a:r>
              <a:rPr kumimoji="1" lang="ja-JP" altLang="en-US" sz="1600" dirty="0"/>
              <a:t>コンベア</a:t>
            </a:r>
          </a:p>
        </p:txBody>
      </p:sp>
      <p:sp>
        <p:nvSpPr>
          <p:cNvPr id="33" name="テキスト ボックス 32">
            <a:extLst>
              <a:ext uri="{FF2B5EF4-FFF2-40B4-BE49-F238E27FC236}">
                <a16:creationId xmlns:a16="http://schemas.microsoft.com/office/drawing/2014/main" id="{3DEC55EE-E2B4-6210-3571-F189A1FD6BBD}"/>
              </a:ext>
            </a:extLst>
          </p:cNvPr>
          <p:cNvSpPr txBox="1"/>
          <p:nvPr/>
        </p:nvSpPr>
        <p:spPr>
          <a:xfrm>
            <a:off x="5628310" y="6727108"/>
            <a:ext cx="1299952" cy="338554"/>
          </a:xfrm>
          <a:prstGeom prst="rect">
            <a:avLst/>
          </a:prstGeom>
          <a:noFill/>
        </p:spPr>
        <p:txBody>
          <a:bodyPr wrap="square" rtlCol="0">
            <a:spAutoFit/>
          </a:bodyPr>
          <a:lstStyle/>
          <a:p>
            <a:r>
              <a:rPr kumimoji="1" lang="ja-JP" altLang="en-US" sz="1600" dirty="0"/>
              <a:t>撹拌機</a:t>
            </a:r>
          </a:p>
        </p:txBody>
      </p:sp>
      <p:sp>
        <p:nvSpPr>
          <p:cNvPr id="34" name="正方形/長方形 33">
            <a:extLst>
              <a:ext uri="{FF2B5EF4-FFF2-40B4-BE49-F238E27FC236}">
                <a16:creationId xmlns:a16="http://schemas.microsoft.com/office/drawing/2014/main" id="{5358E011-E990-3D6B-70A6-50CC8A28EA67}"/>
              </a:ext>
            </a:extLst>
          </p:cNvPr>
          <p:cNvSpPr/>
          <p:nvPr/>
        </p:nvSpPr>
        <p:spPr>
          <a:xfrm>
            <a:off x="48966" y="7093060"/>
            <a:ext cx="6758801" cy="2584632"/>
          </a:xfrm>
          <a:prstGeom prst="rect">
            <a:avLst/>
          </a:prstGeom>
          <a:no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79535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9E92E44F-E075-CC1D-73F0-9C156770C137}"/>
              </a:ext>
            </a:extLst>
          </p:cNvPr>
          <p:cNvSpPr/>
          <p:nvPr/>
        </p:nvSpPr>
        <p:spPr>
          <a:xfrm>
            <a:off x="-2660" y="2177"/>
            <a:ext cx="6858000" cy="9906000"/>
          </a:xfrm>
          <a:prstGeom prst="rect">
            <a:avLst/>
          </a:prstGeom>
          <a:noFill/>
          <a:ln w="5715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0" name="グループ化 19">
            <a:extLst>
              <a:ext uri="{FF2B5EF4-FFF2-40B4-BE49-F238E27FC236}">
                <a16:creationId xmlns:a16="http://schemas.microsoft.com/office/drawing/2014/main" id="{DE5EC407-8F93-4B2D-8DB4-CB9386917D6A}"/>
              </a:ext>
            </a:extLst>
          </p:cNvPr>
          <p:cNvGrpSpPr/>
          <p:nvPr/>
        </p:nvGrpSpPr>
        <p:grpSpPr>
          <a:xfrm>
            <a:off x="-1123997" y="-1531460"/>
            <a:ext cx="9479510" cy="6983140"/>
            <a:chOff x="-1110934" y="2922860"/>
            <a:chExt cx="9479510" cy="6983140"/>
          </a:xfrm>
        </p:grpSpPr>
        <p:grpSp>
          <p:nvGrpSpPr>
            <p:cNvPr id="5" name="グループ化 4">
              <a:extLst>
                <a:ext uri="{FF2B5EF4-FFF2-40B4-BE49-F238E27FC236}">
                  <a16:creationId xmlns:a16="http://schemas.microsoft.com/office/drawing/2014/main" id="{AE3259F1-B577-68AA-2435-84C79938F9ED}"/>
                </a:ext>
              </a:extLst>
            </p:cNvPr>
            <p:cNvGrpSpPr/>
            <p:nvPr/>
          </p:nvGrpSpPr>
          <p:grpSpPr>
            <a:xfrm>
              <a:off x="-1110934" y="2922860"/>
              <a:ext cx="9479510" cy="6983140"/>
              <a:chOff x="-1076238" y="2909391"/>
              <a:chExt cx="9479510" cy="6983140"/>
            </a:xfrm>
          </p:grpSpPr>
          <p:grpSp>
            <p:nvGrpSpPr>
              <p:cNvPr id="6" name="グループ化 5">
                <a:extLst>
                  <a:ext uri="{FF2B5EF4-FFF2-40B4-BE49-F238E27FC236}">
                    <a16:creationId xmlns:a16="http://schemas.microsoft.com/office/drawing/2014/main" id="{A47A4D5B-AEE6-389A-0423-A3004DA98D58}"/>
                  </a:ext>
                </a:extLst>
              </p:cNvPr>
              <p:cNvGrpSpPr/>
              <p:nvPr/>
            </p:nvGrpSpPr>
            <p:grpSpPr>
              <a:xfrm>
                <a:off x="-1076238" y="2909391"/>
                <a:ext cx="9479510" cy="6983140"/>
                <a:chOff x="-1148310" y="2956459"/>
                <a:chExt cx="9244560" cy="6983140"/>
              </a:xfrm>
            </p:grpSpPr>
            <p:sp>
              <p:nvSpPr>
                <p:cNvPr id="14" name="正方形/長方形 13">
                  <a:extLst>
                    <a:ext uri="{FF2B5EF4-FFF2-40B4-BE49-F238E27FC236}">
                      <a16:creationId xmlns:a16="http://schemas.microsoft.com/office/drawing/2014/main" id="{691CDB15-34E2-FF70-C646-E5840E3BEB11}"/>
                    </a:ext>
                  </a:extLst>
                </p:cNvPr>
                <p:cNvSpPr/>
                <p:nvPr/>
              </p:nvSpPr>
              <p:spPr>
                <a:xfrm>
                  <a:off x="0" y="4589311"/>
                  <a:ext cx="6591284" cy="535028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正方形/長方形 14" hidden="1">
                  <a:extLst>
                    <a:ext uri="{FF2B5EF4-FFF2-40B4-BE49-F238E27FC236}">
                      <a16:creationId xmlns:a16="http://schemas.microsoft.com/office/drawing/2014/main" id="{9FB9C4FD-0EAA-B270-7B28-402CA9A4DFC4}"/>
                    </a:ext>
                  </a:extLst>
                </p:cNvPr>
                <p:cNvSpPr/>
                <p:nvPr/>
              </p:nvSpPr>
              <p:spPr>
                <a:xfrm>
                  <a:off x="-1148310" y="2956459"/>
                  <a:ext cx="9244560" cy="1803061"/>
                </a:xfrm>
                <a:prstGeom prst="rect">
                  <a:avLst/>
                </a:prstGeom>
                <a:solidFill>
                  <a:schemeClr val="bg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 name="テキスト ボックス 6">
                <a:extLst>
                  <a:ext uri="{FF2B5EF4-FFF2-40B4-BE49-F238E27FC236}">
                    <a16:creationId xmlns:a16="http://schemas.microsoft.com/office/drawing/2014/main" id="{D3926C41-9F59-291A-6DA3-1BC03410156C}"/>
                  </a:ext>
                </a:extLst>
              </p:cNvPr>
              <p:cNvSpPr txBox="1"/>
              <p:nvPr/>
            </p:nvSpPr>
            <p:spPr>
              <a:xfrm>
                <a:off x="298637" y="5134857"/>
                <a:ext cx="369332" cy="4352043"/>
              </a:xfrm>
              <a:prstGeom prst="rect">
                <a:avLst/>
              </a:prstGeom>
              <a:ln w="12700">
                <a:solidFill>
                  <a:schemeClr val="tx1"/>
                </a:solidFill>
              </a:ln>
            </p:spPr>
            <p:style>
              <a:lnRef idx="2">
                <a:schemeClr val="accent4"/>
              </a:lnRef>
              <a:fillRef idx="1">
                <a:schemeClr val="lt1"/>
              </a:fillRef>
              <a:effectRef idx="0">
                <a:schemeClr val="accent4"/>
              </a:effectRef>
              <a:fontRef idx="minor">
                <a:schemeClr val="dk1"/>
              </a:fontRef>
            </p:style>
            <p:txBody>
              <a:bodyPr vert="eaVert" wrap="square" tIns="108000" bIns="108000" rtlCol="0" anchor="ctr">
                <a:spAutoFit/>
              </a:bodyPr>
              <a:lstStyle/>
              <a:p>
                <a:pPr algn="dist"/>
                <a:r>
                  <a:rPr kumimoji="1" lang="ja-JP" altLang="en-US" sz="1200" b="1" dirty="0">
                    <a:latin typeface="HG丸ｺﾞｼｯｸM-PRO" panose="020F0600000000000000" pitchFamily="50" charset="-128"/>
                    <a:ea typeface="HG丸ｺﾞｼｯｸM-PRO" panose="020F0600000000000000" pitchFamily="50" charset="-128"/>
                  </a:rPr>
                  <a:t>労働災害防止のためのチェックリスト　　　　</a:t>
                </a:r>
              </a:p>
            </p:txBody>
          </p:sp>
          <p:sp>
            <p:nvSpPr>
              <p:cNvPr id="8" name="テキスト ボックス 7">
                <a:extLst>
                  <a:ext uri="{FF2B5EF4-FFF2-40B4-BE49-F238E27FC236}">
                    <a16:creationId xmlns:a16="http://schemas.microsoft.com/office/drawing/2014/main" id="{F7B1F06E-9444-097A-61E7-EAE28F7DE367}"/>
                  </a:ext>
                </a:extLst>
              </p:cNvPr>
              <p:cNvSpPr txBox="1"/>
              <p:nvPr/>
            </p:nvSpPr>
            <p:spPr>
              <a:xfrm>
                <a:off x="813480" y="5134857"/>
                <a:ext cx="5607803" cy="794513"/>
              </a:xfrm>
              <a:prstGeom prst="rect">
                <a:avLst/>
              </a:prstGeom>
              <a:solidFill>
                <a:schemeClr val="bg1"/>
              </a:solidFill>
              <a:ln>
                <a:solidFill>
                  <a:schemeClr val="tx1"/>
                </a:solidFill>
              </a:ln>
            </p:spPr>
            <p:txBody>
              <a:bodyPr wrap="square" rtlCol="0">
                <a:spAutoFit/>
              </a:bodyPr>
              <a:lstStyle/>
              <a:p>
                <a:pPr marL="36000" indent="-177800"/>
                <a:r>
                  <a:rPr lang="ja-JP" altLang="ja-JP"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①安全衛生管理体制について</a:t>
                </a:r>
                <a:endParaRPr lang="en-US" altLang="ja-JP" sz="20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L="266700" indent="-176213">
                  <a:lnSpc>
                    <a:spcPts val="2200"/>
                  </a:lnSpc>
                  <a:buFont typeface="メイリオ" panose="020B0604030504040204" pitchFamily="50" charset="-128"/>
                  <a:buChar char="⃞"/>
                </a:pPr>
                <a:r>
                  <a:rPr lang="ja-JP" altLang="en-US" sz="11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安全衛生管理者、作業主任者、職長等事業場の責任者から業務の遂行状況を報告させ、必要に応じて現場の改善を図る等の安全管理体制が整備されているか。</a:t>
                </a:r>
                <a:endParaRPr lang="en-US" altLang="ja-JP" sz="11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9" name="テキスト ボックス 8">
                <a:extLst>
                  <a:ext uri="{FF2B5EF4-FFF2-40B4-BE49-F238E27FC236}">
                    <a16:creationId xmlns:a16="http://schemas.microsoft.com/office/drawing/2014/main" id="{E2BB9B27-DFEF-921C-98D4-525D01A01EC1}"/>
                  </a:ext>
                </a:extLst>
              </p:cNvPr>
              <p:cNvSpPr txBox="1"/>
              <p:nvPr/>
            </p:nvSpPr>
            <p:spPr>
              <a:xfrm>
                <a:off x="803445" y="6034017"/>
                <a:ext cx="5607803" cy="518925"/>
              </a:xfrm>
              <a:prstGeom prst="rect">
                <a:avLst/>
              </a:prstGeom>
              <a:solidFill>
                <a:schemeClr val="bg1"/>
              </a:solidFill>
              <a:ln>
                <a:solidFill>
                  <a:schemeClr val="tx1"/>
                </a:solidFill>
              </a:ln>
            </p:spPr>
            <p:txBody>
              <a:bodyPr wrap="square" rtlCol="0">
                <a:spAutoFit/>
              </a:bodyPr>
              <a:lstStyle/>
              <a:p>
                <a:pPr marL="177800" indent="-177800"/>
                <a:r>
                  <a:rPr lang="ja-JP" altLang="en-US"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②「</a:t>
                </a:r>
                <a:r>
                  <a:rPr lang="en-US" altLang="ja-JP"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5S</a:t>
                </a:r>
                <a:r>
                  <a:rPr lang="ja-JP" altLang="en-US"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ja-JP"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について</a:t>
                </a:r>
                <a:endParaRPr lang="en-US" altLang="ja-JP" sz="12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L="90488">
                  <a:lnSpc>
                    <a:spcPts val="2200"/>
                  </a:lnSpc>
                  <a:buFont typeface="メイリオ" panose="020B0604030504040204" pitchFamily="50" charset="-128"/>
                  <a:buChar char="⃞"/>
                </a:pPr>
                <a:r>
                  <a:rPr lang="ja-JP" altLang="en-US" sz="12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整理、整頓、清掃、清潔、しつけの「</a:t>
                </a:r>
                <a:r>
                  <a:rPr lang="en-US" altLang="ja-JP" sz="12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5S</a:t>
                </a:r>
                <a:r>
                  <a:rPr lang="ja-JP" altLang="en-US" sz="12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」について徹底されているか</a:t>
                </a:r>
                <a:r>
                  <a:rPr lang="ja-JP" altLang="en-US" sz="14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en-US" altLang="ja-JP" sz="14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1CC415CD-8B96-51C2-F527-CD033812D13B}"/>
                  </a:ext>
                </a:extLst>
              </p:cNvPr>
              <p:cNvSpPr txBox="1"/>
              <p:nvPr/>
            </p:nvSpPr>
            <p:spPr>
              <a:xfrm>
                <a:off x="822495" y="6712831"/>
                <a:ext cx="5588753" cy="796693"/>
              </a:xfrm>
              <a:prstGeom prst="rect">
                <a:avLst/>
              </a:prstGeom>
              <a:solidFill>
                <a:schemeClr val="bg1"/>
              </a:solidFill>
              <a:ln>
                <a:solidFill>
                  <a:schemeClr val="tx1"/>
                </a:solidFill>
              </a:ln>
            </p:spPr>
            <p:txBody>
              <a:bodyPr wrap="square" rtlCol="0">
                <a:spAutoFit/>
              </a:bodyPr>
              <a:lstStyle/>
              <a:p>
                <a:pPr marL="177800" indent="-177800"/>
                <a:r>
                  <a:rPr lang="ja-JP" altLang="en-US"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③</a:t>
                </a:r>
                <a:r>
                  <a:rPr lang="ja-JP" altLang="ja-JP"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リスクアセスメント</a:t>
                </a:r>
                <a:r>
                  <a:rPr lang="ja-JP" altLang="en-US"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について</a:t>
                </a:r>
                <a:endParaRPr lang="ja-JP" altLang="ja-JP" sz="12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L="90488">
                  <a:lnSpc>
                    <a:spcPts val="2200"/>
                  </a:lnSpc>
                  <a:buFont typeface="メイリオ" panose="020B0604030504040204" pitchFamily="50" charset="-128"/>
                  <a:buChar char="⃞"/>
                </a:pPr>
                <a:r>
                  <a:rPr lang="ja-JP" altLang="en-US" sz="12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職場に存在する多種多様な危険性又は有害性の特定ができているか。</a:t>
                </a:r>
                <a:endParaRPr lang="en-US" altLang="ja-JP" sz="12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L="90488">
                  <a:lnSpc>
                    <a:spcPts val="2200"/>
                  </a:lnSpc>
                  <a:buFont typeface="メイリオ" panose="020B0604030504040204" pitchFamily="50" charset="-128"/>
                  <a:buChar char="⃞"/>
                </a:pPr>
                <a:r>
                  <a:rPr lang="ja-JP" altLang="en-US" sz="12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見積もりしたリスクをもとに、リスク低減措置が講じられているか。</a:t>
                </a:r>
                <a:endParaRPr lang="en-US" altLang="ja-JP" sz="12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2" name="テキスト ボックス 11">
                <a:extLst>
                  <a:ext uri="{FF2B5EF4-FFF2-40B4-BE49-F238E27FC236}">
                    <a16:creationId xmlns:a16="http://schemas.microsoft.com/office/drawing/2014/main" id="{2A6F3950-EC3F-1C52-7153-4D90C91B6F4A}"/>
                  </a:ext>
                </a:extLst>
              </p:cNvPr>
              <p:cNvSpPr txBox="1"/>
              <p:nvPr/>
            </p:nvSpPr>
            <p:spPr>
              <a:xfrm>
                <a:off x="802745" y="7608551"/>
                <a:ext cx="5588753" cy="514564"/>
              </a:xfrm>
              <a:prstGeom prst="rect">
                <a:avLst/>
              </a:prstGeom>
              <a:solidFill>
                <a:schemeClr val="bg1"/>
              </a:solidFill>
              <a:ln>
                <a:solidFill>
                  <a:schemeClr val="tx1"/>
                </a:solidFill>
              </a:ln>
            </p:spPr>
            <p:txBody>
              <a:bodyPr wrap="square" rtlCol="0">
                <a:spAutoFit/>
              </a:bodyPr>
              <a:lstStyle/>
              <a:p>
                <a:pPr marL="177800" indent="-177800"/>
                <a:r>
                  <a:rPr lang="ja-JP" altLang="en-US"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④日常的な安全衛生活動</a:t>
                </a:r>
                <a:r>
                  <a:rPr lang="ja-JP" altLang="ja-JP"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について</a:t>
                </a:r>
                <a:endParaRPr lang="en-US" altLang="ja-JP"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L="90488">
                  <a:lnSpc>
                    <a:spcPts val="2200"/>
                  </a:lnSpc>
                  <a:buFont typeface="メイリオ" panose="020B0604030504040204" pitchFamily="50" charset="-128"/>
                  <a:buChar char="⃞"/>
                </a:pPr>
                <a:r>
                  <a:rPr lang="en-US" altLang="ja-JP" sz="12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KYT</a:t>
                </a:r>
                <a:r>
                  <a:rPr lang="ja-JP" altLang="en-US" sz="12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（危険予知訓練）やヒヤリハット活動が実施されているか。</a:t>
                </a:r>
                <a:endParaRPr lang="en-US" altLang="ja-JP" sz="12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D277B270-B9E6-8CFA-2E85-400924878189}"/>
                  </a:ext>
                </a:extLst>
              </p:cNvPr>
              <p:cNvSpPr txBox="1"/>
              <p:nvPr/>
            </p:nvSpPr>
            <p:spPr>
              <a:xfrm>
                <a:off x="822495" y="8222142"/>
                <a:ext cx="5578018" cy="847220"/>
              </a:xfrm>
              <a:prstGeom prst="rect">
                <a:avLst/>
              </a:prstGeom>
              <a:solidFill>
                <a:schemeClr val="bg1"/>
              </a:solidFill>
              <a:ln>
                <a:solidFill>
                  <a:schemeClr val="tx1"/>
                </a:solidFill>
              </a:ln>
            </p:spPr>
            <p:txBody>
              <a:bodyPr wrap="square" rtlCol="0">
                <a:spAutoFit/>
              </a:bodyPr>
              <a:lstStyle/>
              <a:p>
                <a:pPr marL="177800" indent="-177800">
                  <a:lnSpc>
                    <a:spcPts val="1800"/>
                  </a:lnSpc>
                </a:pPr>
                <a:r>
                  <a:rPr lang="ja-JP" altLang="en-US"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⑤</a:t>
                </a:r>
                <a:r>
                  <a:rPr lang="ja-JP" altLang="ja-JP"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安全衛生教育について</a:t>
                </a:r>
                <a:endParaRPr lang="en-US" altLang="ja-JP" sz="1200" b="1"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L="266700" indent="-176213">
                  <a:lnSpc>
                    <a:spcPts val="2200"/>
                  </a:lnSpc>
                  <a:buFont typeface="メイリオ" panose="020B0604030504040204" pitchFamily="50" charset="-128"/>
                  <a:buChar char="⃞"/>
                </a:pPr>
                <a:r>
                  <a:rPr lang="ja-JP" altLang="en-US" sz="12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rPr>
                  <a:t>雇入れ時教育、作業内容変更時教育、特別教育、職長教育等の各種教育が行われているか。</a:t>
                </a:r>
                <a:endParaRPr lang="en-US" altLang="ja-JP" sz="1200" kern="100" dirty="0">
                  <a:solidFill>
                    <a:srgbClr val="000000"/>
                  </a:solidFill>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grpSp>
        <p:sp>
          <p:nvSpPr>
            <p:cNvPr id="16" name="テキスト ボックス 15">
              <a:extLst>
                <a:ext uri="{FF2B5EF4-FFF2-40B4-BE49-F238E27FC236}">
                  <a16:creationId xmlns:a16="http://schemas.microsoft.com/office/drawing/2014/main" id="{4CFED54E-36F0-0906-250F-402536BBDDEE}"/>
                </a:ext>
              </a:extLst>
            </p:cNvPr>
            <p:cNvSpPr txBox="1"/>
            <p:nvPr/>
          </p:nvSpPr>
          <p:spPr>
            <a:xfrm>
              <a:off x="225708" y="4601219"/>
              <a:ext cx="6440503" cy="442460"/>
            </a:xfrm>
            <a:prstGeom prst="rect">
              <a:avLst/>
            </a:prstGeom>
            <a:noFill/>
          </p:spPr>
          <p:txBody>
            <a:bodyPr wrap="square" rtlCol="0">
              <a:prstTxWarp prst="textPlain">
                <a:avLst/>
              </a:prstTxWarp>
              <a:spAutoFit/>
            </a:bodyPr>
            <a:lstStyle/>
            <a:p>
              <a:r>
                <a:rPr kumimoji="1" lang="ja-JP" altLang="en-US" sz="1400" b="1" spc="-180" dirty="0">
                  <a:ln>
                    <a:solidFill>
                      <a:schemeClr val="accent4">
                        <a:lumMod val="50000"/>
                      </a:schemeClr>
                    </a:solidFill>
                  </a:ln>
                  <a:solidFill>
                    <a:schemeClr val="bg1"/>
                  </a:solidFill>
                </a:rPr>
                <a:t>労働災害発生防止対策の実施をお願いします</a:t>
              </a:r>
            </a:p>
          </p:txBody>
        </p:sp>
      </p:grpSp>
      <p:sp>
        <p:nvSpPr>
          <p:cNvPr id="17" name="テキスト ボックス 16">
            <a:extLst>
              <a:ext uri="{FF2B5EF4-FFF2-40B4-BE49-F238E27FC236}">
                <a16:creationId xmlns:a16="http://schemas.microsoft.com/office/drawing/2014/main" id="{C28F0D7A-EE28-E160-29B2-0FD91E49D331}"/>
              </a:ext>
            </a:extLst>
          </p:cNvPr>
          <p:cNvSpPr txBox="1"/>
          <p:nvPr/>
        </p:nvSpPr>
        <p:spPr>
          <a:xfrm>
            <a:off x="690869" y="4707834"/>
            <a:ext cx="5962279" cy="646331"/>
          </a:xfrm>
          <a:prstGeom prst="rect">
            <a:avLst/>
          </a:prstGeom>
          <a:noFill/>
        </p:spPr>
        <p:txBody>
          <a:bodyPr wrap="square" rtlCol="0">
            <a:spAutoFit/>
          </a:bodyPr>
          <a:lstStyle/>
          <a:p>
            <a:r>
              <a:rPr kumimoji="1" lang="en-US" altLang="ja-JP" sz="1200" dirty="0"/>
              <a:t>※</a:t>
            </a:r>
            <a:r>
              <a:rPr kumimoji="1" lang="ja-JP" altLang="en-US" sz="1200" dirty="0"/>
              <a:t>典型的な災害の要因として、機械を停止しないで作業を行ったこと、マニュアルどおりに作業を行わなかったこと、安全装置、保護具を適切に使用しなかったこと等が挙げられます</a:t>
            </a:r>
            <a:r>
              <a:rPr kumimoji="1" lang="ja-JP" altLang="en-US" sz="1100" dirty="0"/>
              <a:t>。</a:t>
            </a:r>
          </a:p>
        </p:txBody>
      </p:sp>
      <p:sp>
        <p:nvSpPr>
          <p:cNvPr id="25" name="テキスト ボックス 24">
            <a:extLst>
              <a:ext uri="{FF2B5EF4-FFF2-40B4-BE49-F238E27FC236}">
                <a16:creationId xmlns:a16="http://schemas.microsoft.com/office/drawing/2014/main" id="{A94D83FF-E8FB-A740-C60F-A45B899EFF19}"/>
              </a:ext>
            </a:extLst>
          </p:cNvPr>
          <p:cNvSpPr txBox="1"/>
          <p:nvPr/>
        </p:nvSpPr>
        <p:spPr>
          <a:xfrm>
            <a:off x="2298651" y="5566324"/>
            <a:ext cx="2054386" cy="461665"/>
          </a:xfrm>
          <a:prstGeom prst="rect">
            <a:avLst/>
          </a:prstGeom>
          <a:noFill/>
        </p:spPr>
        <p:txBody>
          <a:bodyPr wrap="square">
            <a:spAutoFit/>
          </a:bodyPr>
          <a:lstStyle/>
          <a:p>
            <a:r>
              <a:rPr lang="ja-JP" altLang="en-US" sz="1200" b="1" dirty="0">
                <a:latin typeface="メイリオ" panose="020B0604030504040204" pitchFamily="50" charset="-128"/>
                <a:ea typeface="メイリオ" panose="020B0604030504040204" pitchFamily="50" charset="-128"/>
              </a:rPr>
              <a:t>高齢労働者の安全衛生対策について</a:t>
            </a:r>
            <a:endParaRPr lang="en-US" altLang="ja-JP" sz="1200" b="1" dirty="0">
              <a:latin typeface="メイリオ" panose="020B0604030504040204" pitchFamily="50" charset="-128"/>
              <a:ea typeface="メイリオ" panose="020B0604030504040204" pitchFamily="50" charset="-128"/>
            </a:endParaRPr>
          </a:p>
        </p:txBody>
      </p:sp>
      <p:sp>
        <p:nvSpPr>
          <p:cNvPr id="30" name="角丸四角形 25">
            <a:extLst>
              <a:ext uri="{FF2B5EF4-FFF2-40B4-BE49-F238E27FC236}">
                <a16:creationId xmlns:a16="http://schemas.microsoft.com/office/drawing/2014/main" id="{18C212B4-FE4F-20AC-9E1D-E19A7262CEA0}"/>
              </a:ext>
            </a:extLst>
          </p:cNvPr>
          <p:cNvSpPr/>
          <p:nvPr/>
        </p:nvSpPr>
        <p:spPr>
          <a:xfrm>
            <a:off x="2212161" y="5549878"/>
            <a:ext cx="2323312" cy="461665"/>
          </a:xfrm>
          <a:prstGeom prst="roundRect">
            <a:avLst>
              <a:gd name="adj" fmla="val 0"/>
            </a:avLst>
          </a:prstGeom>
          <a:noFill/>
          <a:ln w="38100">
            <a:solidFill>
              <a:srgbClr val="66BAB7"/>
            </a:solidFill>
          </a:ln>
        </p:spPr>
        <p:txBody>
          <a:bodyPr anchor="ctr"/>
          <a:lstStyle/>
          <a:p>
            <a:pPr lvl="0" defTabSz="591055">
              <a:lnSpc>
                <a:spcPct val="130000"/>
              </a:lnSpc>
              <a:spcAft>
                <a:spcPts val="796"/>
              </a:spcAft>
            </a:pPr>
            <a:r>
              <a:rPr lang="ja-JP" altLang="en-US" sz="1400" b="1" kern="0" spc="239" dirty="0">
                <a:solidFill>
                  <a:srgbClr val="000000"/>
                </a:solidFill>
                <a:latin typeface="メイリオ"/>
                <a:ea typeface="メイリオ"/>
                <a:cs typeface="Noto Sans CJK JP DemiLight" charset="-128"/>
              </a:rPr>
              <a:t> </a:t>
            </a:r>
            <a:endParaRPr kumimoji="0" lang="ja-JP" altLang="en-US" sz="1400" b="1" i="0" u="none" strike="noStrike" kern="0" cap="none" spc="239" normalizeH="0" baseline="0" noProof="0" dirty="0">
              <a:ln>
                <a:noFill/>
              </a:ln>
              <a:solidFill>
                <a:srgbClr val="000000"/>
              </a:solidFill>
              <a:effectLst/>
              <a:uLnTx/>
              <a:uFillTx/>
              <a:latin typeface="メイリオ"/>
              <a:ea typeface="メイリオ"/>
              <a:cs typeface="Noto Sans CJK JP DemiLight" charset="-128"/>
            </a:endParaRPr>
          </a:p>
        </p:txBody>
      </p:sp>
      <p:sp>
        <p:nvSpPr>
          <p:cNvPr id="31" name="正方形/長方形 30">
            <a:extLst>
              <a:ext uri="{FF2B5EF4-FFF2-40B4-BE49-F238E27FC236}">
                <a16:creationId xmlns:a16="http://schemas.microsoft.com/office/drawing/2014/main" id="{F126E348-1345-76CD-6BB3-D529084D2F69}"/>
              </a:ext>
            </a:extLst>
          </p:cNvPr>
          <p:cNvSpPr/>
          <p:nvPr/>
        </p:nvSpPr>
        <p:spPr>
          <a:xfrm>
            <a:off x="2236247" y="6035235"/>
            <a:ext cx="2276304" cy="1296093"/>
          </a:xfrm>
          <a:prstGeom prst="rect">
            <a:avLst/>
          </a:prstGeom>
          <a:noFill/>
          <a:ln w="25400" cap="rnd" cmpd="sng" algn="ctr">
            <a:solidFill>
              <a:srgbClr val="66BAB7"/>
            </a:solidFill>
            <a:prstDash val="solid"/>
            <a:bevel/>
          </a:ln>
          <a:effectLst/>
        </p:spPr>
        <p:txBody>
          <a:bodyPr lIns="288000" tIns="180000" rIns="144000" bIns="180000" rtlCol="0" anchor="t"/>
          <a:lstStyle/>
          <a:p>
            <a:pPr marR="0" lvl="0" defTabSz="914400" eaLnBrk="1" fontAlgn="auto" latinLnBrk="0" hangingPunct="1">
              <a:lnSpc>
                <a:spcPct val="120000"/>
              </a:lnSpc>
              <a:spcBef>
                <a:spcPts val="0"/>
              </a:spcBef>
              <a:spcAft>
                <a:spcPts val="700"/>
              </a:spcAft>
              <a:buClr>
                <a:srgbClr val="66BAB7"/>
              </a:buClr>
              <a:buSzTx/>
              <a:tabLst/>
              <a:defRPr/>
            </a:pPr>
            <a:endParaRPr kumimoji="0" lang="ja-JP" altLang="en-US"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2" name="テキスト ボックス 21">
            <a:extLst>
              <a:ext uri="{FF2B5EF4-FFF2-40B4-BE49-F238E27FC236}">
                <a16:creationId xmlns:a16="http://schemas.microsoft.com/office/drawing/2014/main" id="{2DA43739-9DC4-4552-4225-99460AFE2671}"/>
              </a:ext>
            </a:extLst>
          </p:cNvPr>
          <p:cNvSpPr txBox="1"/>
          <p:nvPr/>
        </p:nvSpPr>
        <p:spPr>
          <a:xfrm>
            <a:off x="161376" y="5570939"/>
            <a:ext cx="1971890" cy="461665"/>
          </a:xfrm>
          <a:prstGeom prst="rect">
            <a:avLst/>
          </a:prstGeom>
          <a:noFill/>
        </p:spPr>
        <p:txBody>
          <a:bodyPr wrap="square">
            <a:spAutoFit/>
          </a:bodyPr>
          <a:lstStyle/>
          <a:p>
            <a:r>
              <a:rPr lang="ja-JP" altLang="en-US" sz="1200" b="1" kern="0" spc="239" dirty="0">
                <a:solidFill>
                  <a:srgbClr val="000000"/>
                </a:solidFill>
                <a:latin typeface="メイリオ"/>
                <a:ea typeface="メイリオ"/>
                <a:cs typeface="Noto Sans CJK JP DemiLight" charset="-128"/>
              </a:rPr>
              <a:t>転倒災害防止（ぬかづけ運動）について</a:t>
            </a:r>
            <a:endParaRPr lang="ja-JP" altLang="en-US" sz="1200" dirty="0"/>
          </a:p>
        </p:txBody>
      </p:sp>
      <p:pic>
        <p:nvPicPr>
          <p:cNvPr id="23" name="図 22">
            <a:extLst>
              <a:ext uri="{FF2B5EF4-FFF2-40B4-BE49-F238E27FC236}">
                <a16:creationId xmlns:a16="http://schemas.microsoft.com/office/drawing/2014/main" id="{D0F404BC-0253-BB00-A2BC-1CD9E3CD7018}"/>
              </a:ext>
            </a:extLst>
          </p:cNvPr>
          <p:cNvPicPr>
            <a:picLocks noChangeAspect="1"/>
          </p:cNvPicPr>
          <p:nvPr/>
        </p:nvPicPr>
        <p:blipFill>
          <a:blip r:embed="rId4"/>
          <a:stretch>
            <a:fillRect/>
          </a:stretch>
        </p:blipFill>
        <p:spPr>
          <a:xfrm>
            <a:off x="1301429" y="6350706"/>
            <a:ext cx="808915" cy="899122"/>
          </a:xfrm>
          <a:prstGeom prst="rect">
            <a:avLst/>
          </a:prstGeom>
        </p:spPr>
      </p:pic>
      <p:sp>
        <p:nvSpPr>
          <p:cNvPr id="29" name="角丸四角形 25">
            <a:extLst>
              <a:ext uri="{FF2B5EF4-FFF2-40B4-BE49-F238E27FC236}">
                <a16:creationId xmlns:a16="http://schemas.microsoft.com/office/drawing/2014/main" id="{B57C6F99-1F74-0028-1FDF-EA5EBD80C12F}"/>
              </a:ext>
            </a:extLst>
          </p:cNvPr>
          <p:cNvSpPr/>
          <p:nvPr/>
        </p:nvSpPr>
        <p:spPr>
          <a:xfrm>
            <a:off x="75163" y="5545494"/>
            <a:ext cx="2161084" cy="473602"/>
          </a:xfrm>
          <a:prstGeom prst="roundRect">
            <a:avLst>
              <a:gd name="adj" fmla="val 0"/>
            </a:avLst>
          </a:prstGeom>
          <a:noFill/>
          <a:ln w="38100">
            <a:solidFill>
              <a:srgbClr val="66BAB7"/>
            </a:solidFill>
          </a:ln>
        </p:spPr>
        <p:txBody>
          <a:bodyPr anchor="ctr"/>
          <a:lstStyle/>
          <a:p>
            <a:pPr lvl="0" defTabSz="591055">
              <a:lnSpc>
                <a:spcPct val="130000"/>
              </a:lnSpc>
              <a:spcAft>
                <a:spcPts val="796"/>
              </a:spcAft>
            </a:pPr>
            <a:r>
              <a:rPr lang="ja-JP" altLang="en-US" sz="1400" b="1" kern="0" spc="239" dirty="0">
                <a:solidFill>
                  <a:srgbClr val="000000"/>
                </a:solidFill>
                <a:latin typeface="メイリオ"/>
                <a:ea typeface="メイリオ"/>
                <a:cs typeface="Noto Sans CJK JP DemiLight" charset="-128"/>
              </a:rPr>
              <a:t> </a:t>
            </a:r>
            <a:endParaRPr kumimoji="0" lang="ja-JP" altLang="en-US" sz="1400" b="1" i="0" u="none" strike="noStrike" kern="0" cap="none" spc="239" normalizeH="0" baseline="0" noProof="0" dirty="0">
              <a:ln>
                <a:noFill/>
              </a:ln>
              <a:solidFill>
                <a:srgbClr val="000000"/>
              </a:solidFill>
              <a:effectLst/>
              <a:uLnTx/>
              <a:uFillTx/>
              <a:latin typeface="メイリオ"/>
              <a:ea typeface="メイリオ"/>
              <a:cs typeface="Noto Sans CJK JP DemiLight" charset="-128"/>
            </a:endParaRPr>
          </a:p>
        </p:txBody>
      </p:sp>
      <p:sp>
        <p:nvSpPr>
          <p:cNvPr id="28" name="正方形/長方形 27">
            <a:extLst>
              <a:ext uri="{FF2B5EF4-FFF2-40B4-BE49-F238E27FC236}">
                <a16:creationId xmlns:a16="http://schemas.microsoft.com/office/drawing/2014/main" id="{9F1E049A-86EF-6341-12D7-738AE77D9302}"/>
              </a:ext>
            </a:extLst>
          </p:cNvPr>
          <p:cNvSpPr/>
          <p:nvPr/>
        </p:nvSpPr>
        <p:spPr>
          <a:xfrm>
            <a:off x="83530" y="6035235"/>
            <a:ext cx="2126787" cy="1296093"/>
          </a:xfrm>
          <a:prstGeom prst="rect">
            <a:avLst/>
          </a:prstGeom>
          <a:noFill/>
          <a:ln w="25400" cap="rnd" cmpd="sng" algn="ctr">
            <a:solidFill>
              <a:srgbClr val="66BAB7"/>
            </a:solidFill>
            <a:prstDash val="solid"/>
            <a:bevel/>
          </a:ln>
          <a:effectLst/>
        </p:spPr>
        <p:txBody>
          <a:bodyPr lIns="288000" tIns="180000" rIns="144000" bIns="180000" rtlCol="0" anchor="t"/>
          <a:lstStyle/>
          <a:p>
            <a:pPr marR="0" lvl="0" defTabSz="914400" eaLnBrk="1" fontAlgn="auto" latinLnBrk="0" hangingPunct="1">
              <a:lnSpc>
                <a:spcPct val="120000"/>
              </a:lnSpc>
              <a:spcBef>
                <a:spcPts val="0"/>
              </a:spcBef>
              <a:spcAft>
                <a:spcPts val="700"/>
              </a:spcAft>
              <a:buClr>
                <a:srgbClr val="66BAB7"/>
              </a:buClr>
              <a:buSzTx/>
              <a:tabLst/>
              <a:defRPr/>
            </a:pPr>
            <a:endParaRPr kumimoji="0" lang="ja-JP" altLang="en-US"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39" name="図 38">
            <a:extLst>
              <a:ext uri="{FF2B5EF4-FFF2-40B4-BE49-F238E27FC236}">
                <a16:creationId xmlns:a16="http://schemas.microsoft.com/office/drawing/2014/main" id="{41666F3A-9B71-E626-C309-68E08CEBA977}"/>
              </a:ext>
            </a:extLst>
          </p:cNvPr>
          <p:cNvPicPr>
            <a:picLocks noChangeAspect="1"/>
          </p:cNvPicPr>
          <p:nvPr/>
        </p:nvPicPr>
        <p:blipFill>
          <a:blip r:embed="rId5"/>
          <a:stretch>
            <a:fillRect/>
          </a:stretch>
        </p:blipFill>
        <p:spPr>
          <a:xfrm>
            <a:off x="152842" y="6124225"/>
            <a:ext cx="1183342" cy="1148283"/>
          </a:xfrm>
          <a:prstGeom prst="rect">
            <a:avLst/>
          </a:prstGeom>
        </p:spPr>
      </p:pic>
      <p:pic>
        <p:nvPicPr>
          <p:cNvPr id="41" name="図 40">
            <a:extLst>
              <a:ext uri="{FF2B5EF4-FFF2-40B4-BE49-F238E27FC236}">
                <a16:creationId xmlns:a16="http://schemas.microsoft.com/office/drawing/2014/main" id="{D269F248-D33E-FAE3-680D-271132F71A23}"/>
              </a:ext>
            </a:extLst>
          </p:cNvPr>
          <p:cNvPicPr>
            <a:picLocks noChangeAspect="1"/>
          </p:cNvPicPr>
          <p:nvPr/>
        </p:nvPicPr>
        <p:blipFill>
          <a:blip r:embed="rId6"/>
          <a:stretch>
            <a:fillRect/>
          </a:stretch>
        </p:blipFill>
        <p:spPr>
          <a:xfrm>
            <a:off x="2245006" y="6120855"/>
            <a:ext cx="1183994" cy="1183994"/>
          </a:xfrm>
          <a:prstGeom prst="rect">
            <a:avLst/>
          </a:prstGeom>
        </p:spPr>
      </p:pic>
      <p:sp>
        <p:nvSpPr>
          <p:cNvPr id="32" name="角丸四角形 25">
            <a:extLst>
              <a:ext uri="{FF2B5EF4-FFF2-40B4-BE49-F238E27FC236}">
                <a16:creationId xmlns:a16="http://schemas.microsoft.com/office/drawing/2014/main" id="{FD015BD1-64DF-5744-F95D-4C52348B6419}"/>
              </a:ext>
            </a:extLst>
          </p:cNvPr>
          <p:cNvSpPr/>
          <p:nvPr/>
        </p:nvSpPr>
        <p:spPr>
          <a:xfrm>
            <a:off x="4523133" y="5550425"/>
            <a:ext cx="2285179" cy="475094"/>
          </a:xfrm>
          <a:prstGeom prst="roundRect">
            <a:avLst>
              <a:gd name="adj" fmla="val 0"/>
            </a:avLst>
          </a:prstGeom>
          <a:noFill/>
          <a:ln w="38100">
            <a:solidFill>
              <a:srgbClr val="66BAB7"/>
            </a:solidFill>
          </a:ln>
        </p:spPr>
        <p:txBody>
          <a:bodyPr anchor="ctr"/>
          <a:lstStyle/>
          <a:p>
            <a:pPr lvl="0" defTabSz="591055">
              <a:lnSpc>
                <a:spcPct val="130000"/>
              </a:lnSpc>
              <a:spcAft>
                <a:spcPts val="796"/>
              </a:spcAft>
            </a:pPr>
            <a:r>
              <a:rPr lang="ja-JP" altLang="en-US" sz="1400" b="1" kern="0" spc="239" dirty="0">
                <a:solidFill>
                  <a:srgbClr val="000000"/>
                </a:solidFill>
                <a:latin typeface="メイリオ"/>
                <a:ea typeface="メイリオ"/>
                <a:cs typeface="Noto Sans CJK JP DemiLight" charset="-128"/>
              </a:rPr>
              <a:t> </a:t>
            </a:r>
            <a:endParaRPr kumimoji="0" lang="ja-JP" altLang="en-US" sz="1400" b="1" i="0" u="none" strike="noStrike" kern="0" cap="none" spc="239" normalizeH="0" baseline="0" noProof="0" dirty="0">
              <a:ln>
                <a:noFill/>
              </a:ln>
              <a:solidFill>
                <a:srgbClr val="000000"/>
              </a:solidFill>
              <a:effectLst/>
              <a:uLnTx/>
              <a:uFillTx/>
              <a:latin typeface="メイリオ"/>
              <a:ea typeface="メイリオ"/>
              <a:cs typeface="Noto Sans CJK JP DemiLight" charset="-128"/>
            </a:endParaRPr>
          </a:p>
        </p:txBody>
      </p:sp>
      <p:grpSp>
        <p:nvGrpSpPr>
          <p:cNvPr id="51" name="グループ化 50">
            <a:extLst>
              <a:ext uri="{FF2B5EF4-FFF2-40B4-BE49-F238E27FC236}">
                <a16:creationId xmlns:a16="http://schemas.microsoft.com/office/drawing/2014/main" id="{91663BA8-ADCE-D88C-29D7-B6E41C90CA17}"/>
              </a:ext>
            </a:extLst>
          </p:cNvPr>
          <p:cNvGrpSpPr/>
          <p:nvPr/>
        </p:nvGrpSpPr>
        <p:grpSpPr>
          <a:xfrm>
            <a:off x="4496382" y="5611430"/>
            <a:ext cx="2540881" cy="1719898"/>
            <a:chOff x="58863" y="7837042"/>
            <a:chExt cx="3021950" cy="2000727"/>
          </a:xfrm>
        </p:grpSpPr>
        <p:sp>
          <p:nvSpPr>
            <p:cNvPr id="34" name="正方形/長方形 33">
              <a:extLst>
                <a:ext uri="{FF2B5EF4-FFF2-40B4-BE49-F238E27FC236}">
                  <a16:creationId xmlns:a16="http://schemas.microsoft.com/office/drawing/2014/main" id="{9C5974E9-299F-3BA3-8CF4-AC5A548C5800}"/>
                </a:ext>
              </a:extLst>
            </p:cNvPr>
            <p:cNvSpPr/>
            <p:nvPr/>
          </p:nvSpPr>
          <p:spPr>
            <a:xfrm>
              <a:off x="105355" y="8328798"/>
              <a:ext cx="2717835" cy="1508971"/>
            </a:xfrm>
            <a:prstGeom prst="rect">
              <a:avLst/>
            </a:prstGeom>
            <a:noFill/>
            <a:ln w="25400" cap="rnd" cmpd="sng" algn="ctr">
              <a:solidFill>
                <a:srgbClr val="66BAB7"/>
              </a:solidFill>
              <a:prstDash val="solid"/>
              <a:bevel/>
            </a:ln>
            <a:effectLst/>
          </p:spPr>
          <p:txBody>
            <a:bodyPr lIns="288000" tIns="180000" rIns="144000" bIns="180000" rtlCol="0" anchor="t"/>
            <a:lstStyle/>
            <a:p>
              <a:pPr marR="0" lvl="0" defTabSz="914400" eaLnBrk="1" fontAlgn="auto" latinLnBrk="0" hangingPunct="1">
                <a:lnSpc>
                  <a:spcPct val="120000"/>
                </a:lnSpc>
                <a:spcBef>
                  <a:spcPts val="0"/>
                </a:spcBef>
                <a:spcAft>
                  <a:spcPts val="700"/>
                </a:spcAft>
                <a:buClr>
                  <a:srgbClr val="66BAB7"/>
                </a:buClr>
                <a:buSzTx/>
                <a:tabLst/>
                <a:defRPr/>
              </a:pPr>
              <a:endParaRPr kumimoji="0" lang="ja-JP" altLang="en-US"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6" name="テキスト ボックス 35">
              <a:extLst>
                <a:ext uri="{FF2B5EF4-FFF2-40B4-BE49-F238E27FC236}">
                  <a16:creationId xmlns:a16="http://schemas.microsoft.com/office/drawing/2014/main" id="{33487C5E-F9AA-B904-4C95-AECA249D87F1}"/>
                </a:ext>
              </a:extLst>
            </p:cNvPr>
            <p:cNvSpPr txBox="1"/>
            <p:nvPr/>
          </p:nvSpPr>
          <p:spPr>
            <a:xfrm>
              <a:off x="58863" y="7837042"/>
              <a:ext cx="3021950" cy="537047"/>
            </a:xfrm>
            <a:prstGeom prst="rect">
              <a:avLst/>
            </a:prstGeom>
            <a:noFill/>
          </p:spPr>
          <p:txBody>
            <a:bodyPr wrap="square">
              <a:spAutoFit/>
            </a:bodyPr>
            <a:lstStyle/>
            <a:p>
              <a:r>
                <a:rPr lang="ja-JP" altLang="en-US" sz="1200" b="1" kern="0" spc="239" dirty="0">
                  <a:solidFill>
                    <a:srgbClr val="000000"/>
                  </a:solidFill>
                  <a:latin typeface="メイリオ"/>
                  <a:ea typeface="メイリオ"/>
                  <a:cs typeface="Noto Sans CJK JP DemiLight" charset="-128"/>
                </a:rPr>
                <a:t>外国人労働者の安全衛生対策について</a:t>
              </a:r>
              <a:endParaRPr lang="ja-JP" altLang="en-US" sz="1200" b="1" dirty="0"/>
            </a:p>
          </p:txBody>
        </p:sp>
        <p:pic>
          <p:nvPicPr>
            <p:cNvPr id="37" name="図 36">
              <a:extLst>
                <a:ext uri="{FF2B5EF4-FFF2-40B4-BE49-F238E27FC236}">
                  <a16:creationId xmlns:a16="http://schemas.microsoft.com/office/drawing/2014/main" id="{D58233C9-DC7A-E0CE-99E2-71852EAA99EC}"/>
                </a:ext>
              </a:extLst>
            </p:cNvPr>
            <p:cNvPicPr>
              <a:picLocks noChangeAspect="1"/>
            </p:cNvPicPr>
            <p:nvPr/>
          </p:nvPicPr>
          <p:blipFill>
            <a:blip r:embed="rId7"/>
            <a:stretch>
              <a:fillRect/>
            </a:stretch>
          </p:blipFill>
          <p:spPr>
            <a:xfrm>
              <a:off x="1605159" y="8678082"/>
              <a:ext cx="1025523" cy="1012204"/>
            </a:xfrm>
            <a:prstGeom prst="rect">
              <a:avLst/>
            </a:prstGeom>
          </p:spPr>
        </p:pic>
        <p:pic>
          <p:nvPicPr>
            <p:cNvPr id="50" name="図 49">
              <a:extLst>
                <a:ext uri="{FF2B5EF4-FFF2-40B4-BE49-F238E27FC236}">
                  <a16:creationId xmlns:a16="http://schemas.microsoft.com/office/drawing/2014/main" id="{8BC4E005-6E9C-6DA4-1099-0A6460263BA0}"/>
                </a:ext>
              </a:extLst>
            </p:cNvPr>
            <p:cNvPicPr>
              <a:picLocks noChangeAspect="1"/>
            </p:cNvPicPr>
            <p:nvPr/>
          </p:nvPicPr>
          <p:blipFill>
            <a:blip r:embed="rId8"/>
            <a:stretch>
              <a:fillRect/>
            </a:stretch>
          </p:blipFill>
          <p:spPr>
            <a:xfrm>
              <a:off x="221263" y="8660139"/>
              <a:ext cx="1199770" cy="990508"/>
            </a:xfrm>
            <a:prstGeom prst="rect">
              <a:avLst/>
            </a:prstGeom>
          </p:spPr>
        </p:pic>
      </p:grpSp>
      <p:sp>
        <p:nvSpPr>
          <p:cNvPr id="57" name="テキスト ボックス 56"/>
          <p:cNvSpPr txBox="1"/>
          <p:nvPr/>
        </p:nvSpPr>
        <p:spPr>
          <a:xfrm>
            <a:off x="2737519" y="9592519"/>
            <a:ext cx="4880893"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島田労働基準監督署　</a:t>
            </a:r>
            <a:r>
              <a:rPr kumimoji="1" lang="en-US" altLang="ja-JP" sz="1200" dirty="0">
                <a:latin typeface="メイリオ" panose="020B0604030504040204" pitchFamily="50" charset="-128"/>
                <a:ea typeface="メイリオ" panose="020B0604030504040204" pitchFamily="50" charset="-128"/>
              </a:rPr>
              <a:t>TEL0547-41-4912</a:t>
            </a:r>
            <a:endParaRPr kumimoji="1" lang="ja-JP" altLang="en-US" sz="1200" dirty="0">
              <a:latin typeface="メイリオ" panose="020B0604030504040204" pitchFamily="50" charset="-128"/>
              <a:ea typeface="メイリオ" panose="020B0604030504040204" pitchFamily="50" charset="-128"/>
            </a:endParaRPr>
          </a:p>
        </p:txBody>
      </p:sp>
      <p:pic>
        <p:nvPicPr>
          <p:cNvPr id="58" name="図 57" descr="K:\×個人関係\その他\ロゴなどその他もろもろ\ロゴ\a.gif"/>
          <p:cNvPicPr>
            <a:picLocks noChangeAspect="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28221" y="9614847"/>
            <a:ext cx="209298" cy="208440"/>
          </a:xfrm>
          <a:prstGeom prst="rect">
            <a:avLst/>
          </a:prstGeom>
        </p:spPr>
      </p:pic>
      <p:sp>
        <p:nvSpPr>
          <p:cNvPr id="60" name="テキスト ボックス 59">
            <a:extLst>
              <a:ext uri="{FF2B5EF4-FFF2-40B4-BE49-F238E27FC236}">
                <a16:creationId xmlns:a16="http://schemas.microsoft.com/office/drawing/2014/main" id="{CD1A3AFA-A799-E3C5-D554-AF7B824AF4E7}"/>
              </a:ext>
            </a:extLst>
          </p:cNvPr>
          <p:cNvSpPr txBox="1"/>
          <p:nvPr/>
        </p:nvSpPr>
        <p:spPr>
          <a:xfrm>
            <a:off x="142852" y="7612798"/>
            <a:ext cx="2043774" cy="491014"/>
          </a:xfrm>
          <a:prstGeom prst="rect">
            <a:avLst/>
          </a:prstGeom>
          <a:noFill/>
        </p:spPr>
        <p:txBody>
          <a:bodyPr wrap="square">
            <a:spAutoFit/>
          </a:bodyPr>
          <a:lstStyle/>
          <a:p>
            <a:r>
              <a:rPr lang="ja-JP" altLang="en-US" sz="1200" b="1" kern="0" spc="239" dirty="0">
                <a:solidFill>
                  <a:srgbClr val="000000"/>
                </a:solidFill>
                <a:latin typeface="メイリオ"/>
                <a:ea typeface="メイリオ"/>
                <a:cs typeface="Noto Sans CJK JP DemiLight" charset="-128"/>
              </a:rPr>
              <a:t>事例でわかる職場のリスクアセスメント</a:t>
            </a:r>
          </a:p>
        </p:txBody>
      </p:sp>
      <p:sp>
        <p:nvSpPr>
          <p:cNvPr id="62" name="角丸四角形 25">
            <a:extLst>
              <a:ext uri="{FF2B5EF4-FFF2-40B4-BE49-F238E27FC236}">
                <a16:creationId xmlns:a16="http://schemas.microsoft.com/office/drawing/2014/main" id="{A20ED241-ED12-96F0-B166-C86A8D0EBF48}"/>
              </a:ext>
            </a:extLst>
          </p:cNvPr>
          <p:cNvSpPr/>
          <p:nvPr/>
        </p:nvSpPr>
        <p:spPr>
          <a:xfrm>
            <a:off x="53497" y="7585735"/>
            <a:ext cx="2171727" cy="503710"/>
          </a:xfrm>
          <a:prstGeom prst="roundRect">
            <a:avLst>
              <a:gd name="adj" fmla="val 0"/>
            </a:avLst>
          </a:prstGeom>
          <a:noFill/>
          <a:ln w="38100">
            <a:solidFill>
              <a:srgbClr val="66BAB7"/>
            </a:solidFill>
          </a:ln>
        </p:spPr>
        <p:txBody>
          <a:bodyPr anchor="ctr"/>
          <a:lstStyle/>
          <a:p>
            <a:pPr lvl="0" defTabSz="591055">
              <a:lnSpc>
                <a:spcPct val="130000"/>
              </a:lnSpc>
              <a:spcAft>
                <a:spcPts val="796"/>
              </a:spcAft>
            </a:pPr>
            <a:r>
              <a:rPr lang="ja-JP" altLang="en-US" sz="1400" b="1" kern="0" spc="239" dirty="0">
                <a:solidFill>
                  <a:srgbClr val="000000"/>
                </a:solidFill>
                <a:latin typeface="メイリオ"/>
                <a:ea typeface="メイリオ"/>
                <a:cs typeface="Noto Sans CJK JP DemiLight" charset="-128"/>
              </a:rPr>
              <a:t> </a:t>
            </a:r>
            <a:endParaRPr kumimoji="0" lang="ja-JP" altLang="en-US" sz="1400" b="1" i="0" u="none" strike="noStrike" kern="0" cap="none" spc="239" normalizeH="0" baseline="0" noProof="0" dirty="0">
              <a:ln>
                <a:noFill/>
              </a:ln>
              <a:solidFill>
                <a:srgbClr val="000000"/>
              </a:solidFill>
              <a:effectLst/>
              <a:uLnTx/>
              <a:uFillTx/>
              <a:latin typeface="メイリオ"/>
              <a:ea typeface="メイリオ"/>
              <a:cs typeface="Noto Sans CJK JP DemiLight" charset="-128"/>
            </a:endParaRPr>
          </a:p>
        </p:txBody>
      </p:sp>
      <p:sp>
        <p:nvSpPr>
          <p:cNvPr id="63" name="正方形/長方形 62">
            <a:extLst>
              <a:ext uri="{FF2B5EF4-FFF2-40B4-BE49-F238E27FC236}">
                <a16:creationId xmlns:a16="http://schemas.microsoft.com/office/drawing/2014/main" id="{B3B02681-6F35-96B4-B70E-D4F74B47B011}"/>
              </a:ext>
            </a:extLst>
          </p:cNvPr>
          <p:cNvSpPr/>
          <p:nvPr/>
        </p:nvSpPr>
        <p:spPr>
          <a:xfrm>
            <a:off x="62170" y="8106611"/>
            <a:ext cx="2168486" cy="1378490"/>
          </a:xfrm>
          <a:prstGeom prst="rect">
            <a:avLst/>
          </a:prstGeom>
          <a:noFill/>
          <a:ln w="25400" cap="rnd" cmpd="sng" algn="ctr">
            <a:solidFill>
              <a:srgbClr val="66BAB7"/>
            </a:solidFill>
            <a:prstDash val="solid"/>
            <a:bevel/>
          </a:ln>
          <a:effectLst/>
        </p:spPr>
        <p:txBody>
          <a:bodyPr lIns="288000" tIns="180000" rIns="144000" bIns="180000" rtlCol="0" anchor="t"/>
          <a:lstStyle/>
          <a:p>
            <a:pPr marR="0" lvl="0" defTabSz="914400" eaLnBrk="1" fontAlgn="auto" latinLnBrk="0" hangingPunct="1">
              <a:lnSpc>
                <a:spcPct val="120000"/>
              </a:lnSpc>
              <a:spcBef>
                <a:spcPts val="0"/>
              </a:spcBef>
              <a:spcAft>
                <a:spcPts val="700"/>
              </a:spcAft>
              <a:buClr>
                <a:srgbClr val="66BAB7"/>
              </a:buClr>
              <a:buSzTx/>
              <a:tabLst/>
              <a:defRPr/>
            </a:pPr>
            <a:endParaRPr kumimoji="0" lang="ja-JP" altLang="en-US"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nvGrpSpPr>
          <p:cNvPr id="65" name="グループ化 64">
            <a:extLst>
              <a:ext uri="{FF2B5EF4-FFF2-40B4-BE49-F238E27FC236}">
                <a16:creationId xmlns:a16="http://schemas.microsoft.com/office/drawing/2014/main" id="{E5367D33-0CDA-55AA-9AAF-2383997E56D1}"/>
              </a:ext>
            </a:extLst>
          </p:cNvPr>
          <p:cNvGrpSpPr/>
          <p:nvPr/>
        </p:nvGrpSpPr>
        <p:grpSpPr>
          <a:xfrm>
            <a:off x="2245006" y="7585734"/>
            <a:ext cx="2251377" cy="1899367"/>
            <a:chOff x="120507" y="5540413"/>
            <a:chExt cx="2717835" cy="2083977"/>
          </a:xfrm>
        </p:grpSpPr>
        <p:sp>
          <p:nvSpPr>
            <p:cNvPr id="66" name="テキスト ボックス 65">
              <a:extLst>
                <a:ext uri="{FF2B5EF4-FFF2-40B4-BE49-F238E27FC236}">
                  <a16:creationId xmlns:a16="http://schemas.microsoft.com/office/drawing/2014/main" id="{CDDA6296-27E3-4173-FCE5-6A7B3438374F}"/>
                </a:ext>
              </a:extLst>
            </p:cNvPr>
            <p:cNvSpPr txBox="1"/>
            <p:nvPr/>
          </p:nvSpPr>
          <p:spPr>
            <a:xfrm>
              <a:off x="232332" y="5570106"/>
              <a:ext cx="2557707" cy="323244"/>
            </a:xfrm>
            <a:prstGeom prst="rect">
              <a:avLst/>
            </a:prstGeom>
            <a:noFill/>
          </p:spPr>
          <p:txBody>
            <a:bodyPr wrap="square">
              <a:spAutoFit/>
            </a:bodyPr>
            <a:lstStyle/>
            <a:p>
              <a:r>
                <a:rPr lang="ja-JP" altLang="en-US" sz="1200" b="1" kern="0" spc="239" dirty="0">
                  <a:solidFill>
                    <a:srgbClr val="000000"/>
                  </a:solidFill>
                  <a:latin typeface="メイリオ"/>
                  <a:ea typeface="メイリオ"/>
                  <a:cs typeface="Noto Sans CJK JP DemiLight" charset="-128"/>
                </a:rPr>
                <a:t>熱中症対策について</a:t>
              </a:r>
              <a:endParaRPr lang="en-US" altLang="ja-JP" sz="1200" b="1" kern="0" spc="239" dirty="0">
                <a:solidFill>
                  <a:srgbClr val="000000"/>
                </a:solidFill>
                <a:latin typeface="メイリオ"/>
                <a:ea typeface="メイリオ"/>
                <a:cs typeface="Noto Sans CJK JP DemiLight" charset="-128"/>
              </a:endParaRPr>
            </a:p>
          </p:txBody>
        </p:sp>
        <p:sp>
          <p:nvSpPr>
            <p:cNvPr id="68" name="角丸四角形 25">
              <a:extLst>
                <a:ext uri="{FF2B5EF4-FFF2-40B4-BE49-F238E27FC236}">
                  <a16:creationId xmlns:a16="http://schemas.microsoft.com/office/drawing/2014/main" id="{C17590F9-B3E6-29CF-E524-B959785D2324}"/>
                </a:ext>
              </a:extLst>
            </p:cNvPr>
            <p:cNvSpPr/>
            <p:nvPr/>
          </p:nvSpPr>
          <p:spPr>
            <a:xfrm>
              <a:off x="120507" y="5540413"/>
              <a:ext cx="2717835" cy="552669"/>
            </a:xfrm>
            <a:prstGeom prst="roundRect">
              <a:avLst>
                <a:gd name="adj" fmla="val 0"/>
              </a:avLst>
            </a:prstGeom>
            <a:noFill/>
            <a:ln w="38100">
              <a:solidFill>
                <a:srgbClr val="66BAB7"/>
              </a:solidFill>
            </a:ln>
          </p:spPr>
          <p:txBody>
            <a:bodyPr anchor="ctr"/>
            <a:lstStyle/>
            <a:p>
              <a:pPr lvl="0" defTabSz="591055">
                <a:lnSpc>
                  <a:spcPct val="130000"/>
                </a:lnSpc>
                <a:spcAft>
                  <a:spcPts val="796"/>
                </a:spcAft>
              </a:pPr>
              <a:r>
                <a:rPr lang="ja-JP" altLang="en-US" sz="1400" b="1" kern="0" spc="239" dirty="0">
                  <a:solidFill>
                    <a:srgbClr val="000000"/>
                  </a:solidFill>
                  <a:latin typeface="メイリオ"/>
                  <a:ea typeface="メイリオ"/>
                  <a:cs typeface="Noto Sans CJK JP DemiLight" charset="-128"/>
                </a:rPr>
                <a:t> </a:t>
              </a:r>
              <a:endParaRPr kumimoji="0" lang="ja-JP" altLang="en-US" sz="1400" b="1" i="0" u="none" strike="noStrike" kern="0" cap="none" spc="239" normalizeH="0" baseline="0" noProof="0" dirty="0">
                <a:ln>
                  <a:noFill/>
                </a:ln>
                <a:solidFill>
                  <a:srgbClr val="000000"/>
                </a:solidFill>
                <a:effectLst/>
                <a:uLnTx/>
                <a:uFillTx/>
                <a:latin typeface="メイリオ"/>
                <a:ea typeface="メイリオ"/>
                <a:cs typeface="Noto Sans CJK JP DemiLight" charset="-128"/>
              </a:endParaRPr>
            </a:p>
          </p:txBody>
        </p:sp>
        <p:sp>
          <p:nvSpPr>
            <p:cNvPr id="69" name="正方形/長方形 68">
              <a:extLst>
                <a:ext uri="{FF2B5EF4-FFF2-40B4-BE49-F238E27FC236}">
                  <a16:creationId xmlns:a16="http://schemas.microsoft.com/office/drawing/2014/main" id="{00AC8CBD-2F57-9082-C0FA-A53A2AF5B3AF}"/>
                </a:ext>
              </a:extLst>
            </p:cNvPr>
            <p:cNvSpPr/>
            <p:nvPr/>
          </p:nvSpPr>
          <p:spPr>
            <a:xfrm>
              <a:off x="131361" y="6111916"/>
              <a:ext cx="2696129" cy="1512474"/>
            </a:xfrm>
            <a:prstGeom prst="rect">
              <a:avLst/>
            </a:prstGeom>
            <a:noFill/>
            <a:ln w="25400" cap="rnd" cmpd="sng" algn="ctr">
              <a:solidFill>
                <a:srgbClr val="66BAB7"/>
              </a:solidFill>
              <a:prstDash val="solid"/>
              <a:bevel/>
            </a:ln>
            <a:effectLst/>
          </p:spPr>
          <p:txBody>
            <a:bodyPr lIns="288000" tIns="180000" rIns="144000" bIns="180000" rtlCol="0" anchor="t"/>
            <a:lstStyle/>
            <a:p>
              <a:pPr marR="0" lvl="0" defTabSz="914400" eaLnBrk="1" fontAlgn="auto" latinLnBrk="0" hangingPunct="1">
                <a:lnSpc>
                  <a:spcPct val="120000"/>
                </a:lnSpc>
                <a:spcBef>
                  <a:spcPts val="0"/>
                </a:spcBef>
                <a:spcAft>
                  <a:spcPts val="700"/>
                </a:spcAft>
                <a:buClr>
                  <a:srgbClr val="66BAB7"/>
                </a:buClr>
                <a:buSzTx/>
                <a:tabLst/>
                <a:defRPr/>
              </a:pPr>
              <a:endParaRPr kumimoji="0" lang="ja-JP" altLang="en-US"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grpSp>
        <p:nvGrpSpPr>
          <p:cNvPr id="71" name="グループ化 70">
            <a:extLst>
              <a:ext uri="{FF2B5EF4-FFF2-40B4-BE49-F238E27FC236}">
                <a16:creationId xmlns:a16="http://schemas.microsoft.com/office/drawing/2014/main" id="{CEF23080-0DAA-152C-2E28-98311EFB6843}"/>
              </a:ext>
            </a:extLst>
          </p:cNvPr>
          <p:cNvGrpSpPr/>
          <p:nvPr/>
        </p:nvGrpSpPr>
        <p:grpSpPr>
          <a:xfrm>
            <a:off x="4507730" y="7583514"/>
            <a:ext cx="2312922" cy="1918513"/>
            <a:chOff x="120507" y="5526126"/>
            <a:chExt cx="2717835" cy="2098264"/>
          </a:xfrm>
        </p:grpSpPr>
        <p:sp>
          <p:nvSpPr>
            <p:cNvPr id="72" name="テキスト ボックス 71">
              <a:extLst>
                <a:ext uri="{FF2B5EF4-FFF2-40B4-BE49-F238E27FC236}">
                  <a16:creationId xmlns:a16="http://schemas.microsoft.com/office/drawing/2014/main" id="{8CAE11BE-65F5-C504-0CED-9D3BCE398976}"/>
                </a:ext>
              </a:extLst>
            </p:cNvPr>
            <p:cNvSpPr txBox="1"/>
            <p:nvPr/>
          </p:nvSpPr>
          <p:spPr>
            <a:xfrm>
              <a:off x="165327" y="5601896"/>
              <a:ext cx="2646016" cy="295454"/>
            </a:xfrm>
            <a:prstGeom prst="rect">
              <a:avLst/>
            </a:prstGeom>
            <a:noFill/>
          </p:spPr>
          <p:txBody>
            <a:bodyPr wrap="square">
              <a:spAutoFit/>
            </a:bodyPr>
            <a:lstStyle/>
            <a:p>
              <a:r>
                <a:rPr lang="ja-JP" altLang="en-US" sz="1200" b="1" kern="0" spc="239" dirty="0">
                  <a:solidFill>
                    <a:srgbClr val="000000"/>
                  </a:solidFill>
                  <a:latin typeface="メイリオ"/>
                  <a:ea typeface="メイリオ"/>
                  <a:cs typeface="Noto Sans CJK JP DemiLight" charset="-128"/>
                </a:rPr>
                <a:t>令和８年法改正について</a:t>
              </a:r>
              <a:endParaRPr lang="ja-JP" altLang="en-US" sz="1200" dirty="0"/>
            </a:p>
          </p:txBody>
        </p:sp>
        <p:sp>
          <p:nvSpPr>
            <p:cNvPr id="74" name="角丸四角形 25">
              <a:extLst>
                <a:ext uri="{FF2B5EF4-FFF2-40B4-BE49-F238E27FC236}">
                  <a16:creationId xmlns:a16="http://schemas.microsoft.com/office/drawing/2014/main" id="{D8CA2CBF-9449-4D67-7454-204D0B05EED1}"/>
                </a:ext>
              </a:extLst>
            </p:cNvPr>
            <p:cNvSpPr/>
            <p:nvPr/>
          </p:nvSpPr>
          <p:spPr>
            <a:xfrm>
              <a:off x="120507" y="5526126"/>
              <a:ext cx="2717835" cy="552669"/>
            </a:xfrm>
            <a:prstGeom prst="roundRect">
              <a:avLst>
                <a:gd name="adj" fmla="val 0"/>
              </a:avLst>
            </a:prstGeom>
            <a:noFill/>
            <a:ln w="38100">
              <a:solidFill>
                <a:srgbClr val="66BAB7"/>
              </a:solidFill>
            </a:ln>
          </p:spPr>
          <p:txBody>
            <a:bodyPr anchor="ctr"/>
            <a:lstStyle/>
            <a:p>
              <a:pPr lvl="0" defTabSz="591055">
                <a:lnSpc>
                  <a:spcPct val="130000"/>
                </a:lnSpc>
                <a:spcAft>
                  <a:spcPts val="796"/>
                </a:spcAft>
              </a:pPr>
              <a:r>
                <a:rPr lang="ja-JP" altLang="en-US" sz="1400" b="1" kern="0" spc="239" dirty="0">
                  <a:solidFill>
                    <a:srgbClr val="000000"/>
                  </a:solidFill>
                  <a:latin typeface="メイリオ"/>
                  <a:ea typeface="メイリオ"/>
                  <a:cs typeface="Noto Sans CJK JP DemiLight" charset="-128"/>
                </a:rPr>
                <a:t> </a:t>
              </a:r>
              <a:endParaRPr kumimoji="0" lang="ja-JP" altLang="en-US" sz="1400" b="1" i="0" u="none" strike="noStrike" kern="0" cap="none" spc="239" normalizeH="0" baseline="0" noProof="0" dirty="0">
                <a:ln>
                  <a:noFill/>
                </a:ln>
                <a:solidFill>
                  <a:srgbClr val="000000"/>
                </a:solidFill>
                <a:effectLst/>
                <a:uLnTx/>
                <a:uFillTx/>
                <a:latin typeface="メイリオ"/>
                <a:ea typeface="メイリオ"/>
                <a:cs typeface="Noto Sans CJK JP DemiLight" charset="-128"/>
              </a:endParaRPr>
            </a:p>
          </p:txBody>
        </p:sp>
        <p:sp>
          <p:nvSpPr>
            <p:cNvPr id="75" name="正方形/長方形 74">
              <a:extLst>
                <a:ext uri="{FF2B5EF4-FFF2-40B4-BE49-F238E27FC236}">
                  <a16:creationId xmlns:a16="http://schemas.microsoft.com/office/drawing/2014/main" id="{4B3BC9F4-8F77-D0EC-DF83-325E1ABD0F3F}"/>
                </a:ext>
              </a:extLst>
            </p:cNvPr>
            <p:cNvSpPr/>
            <p:nvPr/>
          </p:nvSpPr>
          <p:spPr>
            <a:xfrm>
              <a:off x="131361" y="6111916"/>
              <a:ext cx="2696129" cy="1512474"/>
            </a:xfrm>
            <a:prstGeom prst="rect">
              <a:avLst/>
            </a:prstGeom>
            <a:noFill/>
            <a:ln w="25400" cap="rnd" cmpd="sng" algn="ctr">
              <a:solidFill>
                <a:srgbClr val="66BAB7"/>
              </a:solidFill>
              <a:prstDash val="solid"/>
              <a:bevel/>
            </a:ln>
            <a:effectLst/>
          </p:spPr>
          <p:txBody>
            <a:bodyPr lIns="288000" tIns="180000" rIns="144000" bIns="180000" rtlCol="0" anchor="t"/>
            <a:lstStyle/>
            <a:p>
              <a:pPr marR="0" lvl="0" defTabSz="914400" eaLnBrk="1" fontAlgn="auto" latinLnBrk="0" hangingPunct="1">
                <a:lnSpc>
                  <a:spcPct val="120000"/>
                </a:lnSpc>
                <a:spcBef>
                  <a:spcPts val="0"/>
                </a:spcBef>
                <a:spcAft>
                  <a:spcPts val="700"/>
                </a:spcAft>
                <a:buClr>
                  <a:srgbClr val="66BAB7"/>
                </a:buClr>
                <a:buSzTx/>
                <a:tabLst/>
                <a:defRPr/>
              </a:pPr>
              <a:endParaRPr kumimoji="0" lang="ja-JP" altLang="en-US" sz="2800" b="0"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pic>
        <p:nvPicPr>
          <p:cNvPr id="77" name="図 76">
            <a:extLst>
              <a:ext uri="{FF2B5EF4-FFF2-40B4-BE49-F238E27FC236}">
                <a16:creationId xmlns:a16="http://schemas.microsoft.com/office/drawing/2014/main" id="{2E61C11D-1AA3-1B22-E14F-F45147C06685}"/>
              </a:ext>
            </a:extLst>
          </p:cNvPr>
          <p:cNvPicPr>
            <a:picLocks noChangeAspect="1"/>
          </p:cNvPicPr>
          <p:nvPr/>
        </p:nvPicPr>
        <p:blipFill>
          <a:blip r:embed="rId10"/>
          <a:stretch>
            <a:fillRect/>
          </a:stretch>
        </p:blipFill>
        <p:spPr>
          <a:xfrm>
            <a:off x="1048040" y="8253087"/>
            <a:ext cx="1051923" cy="1051923"/>
          </a:xfrm>
          <a:prstGeom prst="rect">
            <a:avLst/>
          </a:prstGeom>
        </p:spPr>
      </p:pic>
      <p:pic>
        <p:nvPicPr>
          <p:cNvPr id="78" name="図 77">
            <a:extLst>
              <a:ext uri="{FF2B5EF4-FFF2-40B4-BE49-F238E27FC236}">
                <a16:creationId xmlns:a16="http://schemas.microsoft.com/office/drawing/2014/main" id="{D5441C17-9627-534F-BFE0-0F65B72A317E}"/>
              </a:ext>
            </a:extLst>
          </p:cNvPr>
          <p:cNvPicPr>
            <a:picLocks noChangeAspect="1"/>
          </p:cNvPicPr>
          <p:nvPr/>
        </p:nvPicPr>
        <p:blipFill>
          <a:blip r:embed="rId11"/>
          <a:stretch>
            <a:fillRect/>
          </a:stretch>
        </p:blipFill>
        <p:spPr>
          <a:xfrm>
            <a:off x="197338" y="8135248"/>
            <a:ext cx="827167" cy="1169762"/>
          </a:xfrm>
          <a:prstGeom prst="rect">
            <a:avLst/>
          </a:prstGeom>
        </p:spPr>
      </p:pic>
      <p:pic>
        <p:nvPicPr>
          <p:cNvPr id="83" name="図 82">
            <a:extLst>
              <a:ext uri="{FF2B5EF4-FFF2-40B4-BE49-F238E27FC236}">
                <a16:creationId xmlns:a16="http://schemas.microsoft.com/office/drawing/2014/main" id="{B61485CD-CB11-1482-B72B-94B3E1614641}"/>
              </a:ext>
            </a:extLst>
          </p:cNvPr>
          <p:cNvPicPr>
            <a:picLocks noChangeAspect="1"/>
          </p:cNvPicPr>
          <p:nvPr/>
        </p:nvPicPr>
        <p:blipFill>
          <a:blip r:embed="rId12"/>
          <a:stretch>
            <a:fillRect/>
          </a:stretch>
        </p:blipFill>
        <p:spPr>
          <a:xfrm>
            <a:off x="2337639" y="8312834"/>
            <a:ext cx="944351" cy="936611"/>
          </a:xfrm>
          <a:prstGeom prst="rect">
            <a:avLst/>
          </a:prstGeom>
        </p:spPr>
      </p:pic>
      <p:pic>
        <p:nvPicPr>
          <p:cNvPr id="84" name="図 83">
            <a:extLst>
              <a:ext uri="{FF2B5EF4-FFF2-40B4-BE49-F238E27FC236}">
                <a16:creationId xmlns:a16="http://schemas.microsoft.com/office/drawing/2014/main" id="{7AC65E25-CAE6-26C8-0539-2AF734E5F4E0}"/>
              </a:ext>
            </a:extLst>
          </p:cNvPr>
          <p:cNvPicPr>
            <a:picLocks noChangeAspect="1"/>
          </p:cNvPicPr>
          <p:nvPr/>
        </p:nvPicPr>
        <p:blipFill>
          <a:blip r:embed="rId13"/>
          <a:srcRect l="16131" t="47509" r="66913" b="9535"/>
          <a:stretch>
            <a:fillRect/>
          </a:stretch>
        </p:blipFill>
        <p:spPr>
          <a:xfrm>
            <a:off x="4901196" y="8179301"/>
            <a:ext cx="1495427" cy="1293339"/>
          </a:xfrm>
          <a:prstGeom prst="rect">
            <a:avLst/>
          </a:prstGeom>
        </p:spPr>
      </p:pic>
    </p:spTree>
    <p:controls>
      <mc:AlternateContent xmlns:mc="http://schemas.openxmlformats.org/markup-compatibility/2006">
        <mc:Choice xmlns:v="urn:schemas-microsoft-com:vml" Requires="v">
          <p:control name="BarCodeCtrl3" r:id="rId1" imgW="1044720" imgH="1030320"/>
        </mc:Choice>
        <mc:Fallback>
          <p:control name="BarCodeCtrl3" r:id="rId1" imgW="1044720" imgH="1030320">
            <p:pic>
              <p:nvPicPr>
                <p:cNvPr id="26" name="BarCodeCtrl3">
                  <a:extLst>
                    <a:ext uri="{FF2B5EF4-FFF2-40B4-BE49-F238E27FC236}">
                      <a16:creationId xmlns:a16="http://schemas.microsoft.com/office/drawing/2014/main" id="{67A7E7D3-ECE4-4786-3455-55F5E5B45CF5}"/>
                    </a:ext>
                  </a:extLst>
                </p:cNvPr>
                <p:cNvPicPr preferRelativeResize="0">
                  <a:picLocks noChangeArrowheads="1" noChangeShapeType="1"/>
                </p:cNvPicPr>
                <p:nvPr/>
              </p:nvPicPr>
              <p:blipFill>
                <a:blip r:embed="rId14"/>
                <a:srcRect/>
                <a:stretch>
                  <a:fillRect/>
                </a:stretch>
              </p:blipFill>
              <p:spPr bwMode="auto">
                <a:xfrm>
                  <a:off x="3347822" y="6229520"/>
                  <a:ext cx="1044069" cy="1030423"/>
                </a:xfrm>
                <a:prstGeom prst="rect">
                  <a:avLst/>
                </a:prstGeom>
                <a:noFill/>
                <a:ln>
                  <a:noFill/>
                </a:ln>
                <a:extLst>
                  <a:ext uri="{91240B29-F687-4F45-9708-019B960494DF}">
                    <a14:hiddenLine xmlns:a14="http://schemas.microsoft.com/office/drawing/2010/main" w="9525">
                      <a:noFill/>
                      <a:miter lim="800000"/>
                      <a:headEnd/>
                      <a:tailEnd/>
                    </a14:hiddenLine>
                  </a:ext>
                </a:extLst>
              </p:spPr>
            </p:pic>
          </p:control>
        </mc:Fallback>
      </mc:AlternateContent>
      <mc:AlternateContent xmlns:mc="http://schemas.openxmlformats.org/markup-compatibility/2006">
        <mc:Choice xmlns:v="urn:schemas-microsoft-com:vml" Requires="v">
          <p:control name="BarCodeCtrl1" r:id="rId2" imgW="1125360" imgH="898560"/>
        </mc:Choice>
        <mc:Fallback>
          <p:control name="BarCodeCtrl1" r:id="rId2" imgW="1125360" imgH="898560">
            <p:pic>
              <p:nvPicPr>
                <p:cNvPr id="79" name="BarCodeCtrl1">
                  <a:extLst>
                    <a:ext uri="{FF2B5EF4-FFF2-40B4-BE49-F238E27FC236}">
                      <a16:creationId xmlns:a16="http://schemas.microsoft.com/office/drawing/2014/main" id="{DA574351-047F-0A40-2584-357E89590C0D}"/>
                    </a:ext>
                  </a:extLst>
                </p:cNvPr>
                <p:cNvPicPr preferRelativeResize="0">
                  <a:picLocks noChangeArrowheads="1" noChangeShapeType="1"/>
                </p:cNvPicPr>
                <p:nvPr/>
              </p:nvPicPr>
              <p:blipFill>
                <a:blip r:embed="rId15"/>
                <a:srcRect/>
                <a:stretch>
                  <a:fillRect/>
                </a:stretch>
              </p:blipFill>
              <p:spPr bwMode="auto">
                <a:xfrm>
                  <a:off x="3255677" y="8360774"/>
                  <a:ext cx="1125567" cy="899122"/>
                </a:xfrm>
                <a:prstGeom prst="rect">
                  <a:avLst/>
                </a:prstGeom>
                <a:noFill/>
                <a:ln>
                  <a:noFill/>
                </a:ln>
                <a:extLst>
                  <a:ext uri="{91240B29-F687-4F45-9708-019B960494DF}">
                    <a14:hiddenLine xmlns:a14="http://schemas.microsoft.com/office/drawing/2010/main" w="9525">
                      <a:noFill/>
                      <a:miter lim="800000"/>
                      <a:headEnd/>
                      <a:tailEnd/>
                    </a14:hiddenLine>
                  </a:ext>
                </a:extLst>
              </p:spPr>
            </p:pic>
          </p:control>
        </mc:Fallback>
      </mc:AlternateContent>
    </p:controls>
    <p:extLst>
      <p:ext uri="{BB962C8B-B14F-4D97-AF65-F5344CB8AC3E}">
        <p14:creationId xmlns:p14="http://schemas.microsoft.com/office/powerpoint/2010/main" val="2984298451"/>
      </p:ext>
    </p:extLst>
  </p:cSld>
  <p:clrMapOvr>
    <a:masterClrMapping/>
  </p:clrMapOvr>
</p:sld>
</file>

<file path=ppt/theme/theme1.xml><?xml version="1.0" encoding="utf-8"?>
<a:theme xmlns:a="http://schemas.openxmlformats.org/drawingml/2006/main" name="Office テーマ">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Words>524</Words>
  <PresentationFormat>A4 210 x 297 mm</PresentationFormat>
  <Paragraphs>48</Paragraphs>
  <Slides>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HG丸ｺﾞｼｯｸM-PRO</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