
<file path=[Content_Types].xml><?xml version="1.0" encoding="utf-8"?>
<Types xmlns="http://schemas.openxmlformats.org/package/2006/content-types"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0" r:id="rId5"/>
  </p:sldIdLst>
  <p:sldSz cx="6858000" cy="9906000" type="A4"/>
  <p:notesSz cx="6805613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8AF85E"/>
    <a:srgbClr val="61F5A4"/>
    <a:srgbClr val="90F8BF"/>
    <a:srgbClr val="5C8E3A"/>
    <a:srgbClr val="67F5A7"/>
    <a:srgbClr val="EF1150"/>
    <a:srgbClr val="CC99FF"/>
    <a:srgbClr val="44DC4B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00" d="100"/>
          <a:sy n="100" d="100"/>
        </p:scale>
        <p:origin x="123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arget="../customXml/item1.xml" Type="http://schemas.openxmlformats.org/officeDocument/2006/relationships/customXml"/><Relationship Id="rId2" Target="../customXml/item2.xml" Type="http://schemas.openxmlformats.org/officeDocument/2006/relationships/customXml"/><Relationship Id="rId3" Target="../customXml/item3.xml" Type="http://schemas.openxmlformats.org/officeDocument/2006/relationships/customXml"/><Relationship Id="rId4" Target="slideMasters/slideMaster1.xml" Type="http://schemas.openxmlformats.org/officeDocument/2006/relationships/slideMaster"/><Relationship Id="rId5" Target="slides/slide1.xml" Type="http://schemas.openxmlformats.org/officeDocument/2006/relationships/slide"/><Relationship Id="rId6" Target="presProps.xml" Type="http://schemas.openxmlformats.org/officeDocument/2006/relationships/presProps"/><Relationship Id="rId7" Target="viewProps.xml" Type="http://schemas.openxmlformats.org/officeDocument/2006/relationships/viewProps"/><Relationship Id="rId8" Target="theme/theme1.xml" Type="http://schemas.openxmlformats.org/officeDocument/2006/relationships/theme"/><Relationship Id="rId9" Target="tableStyles.xml" Type="http://schemas.openxmlformats.org/officeDocument/2006/relationships/tableStyles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857250" y="1621191"/>
            <a:ext cx="5143500" cy="3448756"/>
          </a:xfrm>
        </p:spPr>
        <p:txBody>
          <a:bodyPr anchor="b"/>
          <a:lstStyle>
            <a:lvl1pPr algn="ctr"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3467"/>
            </a:lvl1pPr>
            <a:lvl2pPr marL="660380" indent="0" algn="ctr">
              <a:buNone/>
              <a:defRPr sz="2889"/>
            </a:lvl2pPr>
            <a:lvl3pPr marL="1320759" indent="0" algn="ctr">
              <a:buNone/>
              <a:defRPr sz="2600"/>
            </a:lvl3pPr>
            <a:lvl4pPr marL="1981139" indent="0" algn="ctr">
              <a:buNone/>
              <a:defRPr sz="2311"/>
            </a:lvl4pPr>
            <a:lvl5pPr marL="2641519" indent="0" algn="ctr">
              <a:buNone/>
              <a:defRPr sz="2311"/>
            </a:lvl5pPr>
            <a:lvl6pPr marL="3301898" indent="0" algn="ctr">
              <a:buNone/>
              <a:defRPr sz="2311"/>
            </a:lvl6pPr>
            <a:lvl7pPr marL="3962278" indent="0" algn="ctr">
              <a:buNone/>
              <a:defRPr sz="2311"/>
            </a:lvl7pPr>
            <a:lvl8pPr marL="4622658" indent="0" algn="ctr">
              <a:buNone/>
              <a:defRPr sz="2311"/>
            </a:lvl8pPr>
            <a:lvl9pPr marL="5283037" indent="0" algn="ctr">
              <a:buNone/>
              <a:defRPr sz="2311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25372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75762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4907756" y="527403"/>
            <a:ext cx="1478756" cy="8394877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471487" y="527403"/>
            <a:ext cx="4350544" cy="8394877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7970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4265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67916" y="2469622"/>
            <a:ext cx="5915025" cy="4120620"/>
          </a:xfrm>
        </p:spPr>
        <p:txBody>
          <a:bodyPr anchor="b"/>
          <a:lstStyle>
            <a:lvl1pPr>
              <a:defRPr sz="8666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67916" y="6629225"/>
            <a:ext cx="5915025" cy="2166937"/>
          </a:xfrm>
        </p:spPr>
        <p:txBody>
          <a:bodyPr/>
          <a:lstStyle>
            <a:lvl1pPr marL="0" indent="0">
              <a:buNone/>
              <a:defRPr sz="3467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52563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45605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39643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5502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924180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84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3" cy="2311400"/>
          </a:xfrm>
        </p:spPr>
        <p:txBody>
          <a:bodyPr anchor="b"/>
          <a:lstStyle>
            <a:lvl1pPr>
              <a:defRPr sz="4622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915543" y="1426281"/>
            <a:ext cx="3471863" cy="7039681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3" cy="5505627"/>
          </a:xfrm>
        </p:spPr>
        <p:txBody>
          <a:bodyPr/>
          <a:lstStyle>
            <a:lvl1pPr marL="0" indent="0">
              <a:buNone/>
              <a:defRPr sz="2311"/>
            </a:lvl1pPr>
            <a:lvl2pPr marL="660380" indent="0">
              <a:buNone/>
              <a:defRPr sz="2022"/>
            </a:lvl2pPr>
            <a:lvl3pPr marL="1320759" indent="0">
              <a:buNone/>
              <a:defRPr sz="1733"/>
            </a:lvl3pPr>
            <a:lvl4pPr marL="1981139" indent="0">
              <a:buNone/>
              <a:defRPr sz="1444"/>
            </a:lvl4pPr>
            <a:lvl5pPr marL="2641519" indent="0">
              <a:buNone/>
              <a:defRPr sz="1444"/>
            </a:lvl5pPr>
            <a:lvl6pPr marL="3301898" indent="0">
              <a:buNone/>
              <a:defRPr sz="1444"/>
            </a:lvl6pPr>
            <a:lvl7pPr marL="3962278" indent="0">
              <a:buNone/>
              <a:defRPr sz="1444"/>
            </a:lvl7pPr>
            <a:lvl8pPr marL="4622658" indent="0">
              <a:buNone/>
              <a:defRPr sz="1444"/>
            </a:lvl8pPr>
            <a:lvl9pPr marL="5283037" indent="0">
              <a:buNone/>
              <a:defRPr sz="1444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04886090"/>
      </p:ext>
    </p:extLst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71488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40E0A7-CD9A-4CEB-8713-D6868E7F0B95}" type="datetimeFigureOut">
              <a:rPr kumimoji="1" lang="ja-JP" altLang="en-US" smtClean="0"/>
              <a:t>2026/1/20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2271713" y="9181395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4843463" y="9181395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4453E5-10E7-45AD-956C-20FDD569F2B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9788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1320759" rtl="0" eaLnBrk="1" latinLnBrk="0" hangingPunct="1">
        <a:lnSpc>
          <a:spcPct val="90000"/>
        </a:lnSpc>
        <a:spcBef>
          <a:spcPct val="0"/>
        </a:spcBef>
        <a:buNone/>
        <a:defRPr kumimoji="1"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190" indent="-330190" algn="l" defTabSz="1320759" rtl="0" eaLnBrk="1" latinLnBrk="0" hangingPunct="1">
        <a:lnSpc>
          <a:spcPct val="90000"/>
        </a:lnSpc>
        <a:spcBef>
          <a:spcPts val="1444"/>
        </a:spcBef>
        <a:buFont typeface="Arial" panose="020B0604020202020204" pitchFamily="34" charset="0"/>
        <a:buChar char="•"/>
        <a:defRPr kumimoji="1" sz="4044" kern="1200">
          <a:solidFill>
            <a:schemeClr val="tx1"/>
          </a:solidFill>
          <a:latin typeface="+mn-lt"/>
          <a:ea typeface="+mn-ea"/>
          <a:cs typeface="+mn-cs"/>
        </a:defRPr>
      </a:lvl1pPr>
      <a:lvl2pPr marL="990570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3467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889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1320759" rtl="0" eaLnBrk="1" latinLnBrk="0" hangingPunct="1">
        <a:lnSpc>
          <a:spcPct val="90000"/>
        </a:lnSpc>
        <a:spcBef>
          <a:spcPts val="722"/>
        </a:spcBef>
        <a:buFont typeface="Arial" panose="020B0604020202020204" pitchFamily="34" charset="0"/>
        <a:buChar char="•"/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1320759" rtl="0" eaLnBrk="1" latinLnBrk="0" hangingPunct="1">
        <a:defRPr kumimoji="1"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角丸四角形 49">
            <a:extLst>
              <a:ext uri="{FF2B5EF4-FFF2-40B4-BE49-F238E27FC236}">
                <a16:creationId xmlns:a16="http://schemas.microsoft.com/office/drawing/2014/main" id="{ECC157C7-FC0D-DA40-E0D2-C7E6560CD4C1}"/>
              </a:ext>
            </a:extLst>
          </p:cNvPr>
          <p:cNvSpPr/>
          <p:nvPr/>
        </p:nvSpPr>
        <p:spPr>
          <a:xfrm>
            <a:off x="118175" y="6097370"/>
            <a:ext cx="6511767" cy="3218080"/>
          </a:xfrm>
          <a:prstGeom prst="roundRect">
            <a:avLst/>
          </a:prstGeom>
          <a:solidFill>
            <a:srgbClr val="8AF85E">
              <a:alpha val="54902"/>
            </a:srgbClr>
          </a:solidFill>
          <a:ln w="38100">
            <a:solidFill>
              <a:srgbClr val="5C8E3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-237397" y="406478"/>
            <a:ext cx="6533348" cy="118494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ja-JP" altLang="en-US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静岡新卒応援ハローワーク</a:t>
            </a:r>
            <a:br>
              <a:rPr lang="en-US" altLang="ja-JP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</a:br>
            <a:r>
              <a:rPr lang="en-US" altLang="ja-JP" sz="4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2027</a:t>
            </a:r>
            <a:r>
              <a:rPr lang="ja-JP" altLang="en-US" sz="43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就活セミナー</a:t>
            </a:r>
          </a:p>
        </p:txBody>
      </p:sp>
      <p:pic>
        <p:nvPicPr>
          <p:cNvPr id="26" name="図 25" descr="D:\Users\MMLXVS\AppData\Local\Microsoft\Windows\INetCache\Content.MSO\270403E4.tmp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6795" y="454581"/>
            <a:ext cx="1383148" cy="125114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円形吹き出し 4"/>
          <p:cNvSpPr/>
          <p:nvPr/>
        </p:nvSpPr>
        <p:spPr>
          <a:xfrm>
            <a:off x="105416" y="372286"/>
            <a:ext cx="770021" cy="613449"/>
          </a:xfrm>
          <a:prstGeom prst="wedgeEllipseCallout">
            <a:avLst>
              <a:gd name="adj1" fmla="val 39486"/>
              <a:gd name="adj2" fmla="val 55104"/>
            </a:avLst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kumimoji="1" lang="ja-JP" altLang="en-US" sz="2000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定期</a:t>
            </a:r>
          </a:p>
        </p:txBody>
      </p:sp>
      <p:grpSp>
        <p:nvGrpSpPr>
          <p:cNvPr id="42" name="グループ化 41"/>
          <p:cNvGrpSpPr/>
          <p:nvPr/>
        </p:nvGrpSpPr>
        <p:grpSpPr>
          <a:xfrm>
            <a:off x="201852" y="2038106"/>
            <a:ext cx="6511767" cy="1150748"/>
            <a:chOff x="2407436" y="2004629"/>
            <a:chExt cx="6609581" cy="775612"/>
          </a:xfrm>
        </p:grpSpPr>
        <p:sp>
          <p:nvSpPr>
            <p:cNvPr id="43" name="角丸四角形 42"/>
            <p:cNvSpPr/>
            <p:nvPr/>
          </p:nvSpPr>
          <p:spPr>
            <a:xfrm>
              <a:off x="2407436" y="2004629"/>
              <a:ext cx="6609581" cy="775612"/>
            </a:xfrm>
            <a:prstGeom prst="roundRect">
              <a:avLst/>
            </a:prstGeom>
            <a:solidFill>
              <a:srgbClr val="CC99FF">
                <a:alpha val="20000"/>
              </a:srgbClr>
            </a:solidFill>
            <a:ln w="38100">
              <a:solidFill>
                <a:srgbClr val="CC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>
                <a:solidFill>
                  <a:srgbClr val="CC99FF"/>
                </a:solidFill>
              </a:endParaRPr>
            </a:p>
          </p:txBody>
        </p:sp>
        <p:sp>
          <p:nvSpPr>
            <p:cNvPr id="47" name="フローチャート: 代替処理 46"/>
            <p:cNvSpPr/>
            <p:nvPr/>
          </p:nvSpPr>
          <p:spPr>
            <a:xfrm>
              <a:off x="2533618" y="2126848"/>
              <a:ext cx="2398284" cy="531174"/>
            </a:xfrm>
            <a:prstGeom prst="flowChartAlternateProcess">
              <a:avLst/>
            </a:prstGeom>
            <a:solidFill>
              <a:srgbClr val="CC99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/>
                <a:t>グループ</a:t>
              </a:r>
              <a:endParaRPr kumimoji="1" lang="en-US" altLang="ja-JP" sz="2000" b="1" dirty="0"/>
            </a:p>
            <a:p>
              <a:pPr algn="ctr"/>
              <a:r>
                <a:rPr kumimoji="1" lang="ja-JP" altLang="en-US" sz="2000" b="1" dirty="0"/>
                <a:t>ディスカッション</a:t>
              </a:r>
            </a:p>
          </p:txBody>
        </p:sp>
        <p:sp>
          <p:nvSpPr>
            <p:cNvPr id="48" name="テキスト ボックス 47"/>
            <p:cNvSpPr txBox="1"/>
            <p:nvPr/>
          </p:nvSpPr>
          <p:spPr>
            <a:xfrm>
              <a:off x="5048492" y="2075783"/>
              <a:ext cx="3883592" cy="622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企業の採用担当者はどんなことを見ているのか？ポイントを確認しながら実際に体験いただきます。</a:t>
              </a:r>
            </a:p>
          </p:txBody>
        </p:sp>
      </p:grpSp>
      <p:grpSp>
        <p:nvGrpSpPr>
          <p:cNvPr id="49" name="グループ化 48"/>
          <p:cNvGrpSpPr/>
          <p:nvPr/>
        </p:nvGrpSpPr>
        <p:grpSpPr>
          <a:xfrm>
            <a:off x="201852" y="4032475"/>
            <a:ext cx="6511767" cy="1380066"/>
            <a:chOff x="132347" y="1928693"/>
            <a:chExt cx="6581274" cy="1001430"/>
          </a:xfrm>
        </p:grpSpPr>
        <p:sp>
          <p:nvSpPr>
            <p:cNvPr id="50" name="角丸四角形 49"/>
            <p:cNvSpPr/>
            <p:nvPr/>
          </p:nvSpPr>
          <p:spPr>
            <a:xfrm>
              <a:off x="132347" y="1928693"/>
              <a:ext cx="6581274" cy="923331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  <a:alpha val="55000"/>
              </a:schemeClr>
            </a:solidFill>
            <a:ln w="381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1" name="フローチャート: 代替処理 60"/>
            <p:cNvSpPr/>
            <p:nvPr/>
          </p:nvSpPr>
          <p:spPr>
            <a:xfrm>
              <a:off x="371476" y="2106414"/>
              <a:ext cx="2317484" cy="513681"/>
            </a:xfrm>
            <a:prstGeom prst="flowChartAlternateProcess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ja-JP" altLang="en-US" sz="2000" b="1" dirty="0">
                  <a:ln w="3175">
                    <a:noFill/>
                  </a:ln>
                </a:rPr>
                <a:t>集団面接</a:t>
              </a:r>
            </a:p>
          </p:txBody>
        </p:sp>
        <p:sp>
          <p:nvSpPr>
            <p:cNvPr id="62" name="テキスト ボックス 61"/>
            <p:cNvSpPr txBox="1"/>
            <p:nvPr/>
          </p:nvSpPr>
          <p:spPr>
            <a:xfrm>
              <a:off x="2762092" y="2006793"/>
              <a:ext cx="371184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ＭＳ ゴシック" panose="020B0609070205080204" pitchFamily="49" charset="-128"/>
                  <a:ea typeface="ＭＳ ゴシック" panose="020B0609070205080204" pitchFamily="49" charset="-128"/>
                </a:rPr>
                <a:t>集団面接の流れやポイントの説明をした後、実際に体験していただきます。</a:t>
              </a:r>
            </a:p>
          </p:txBody>
        </p:sp>
      </p:grpSp>
      <p:pic>
        <p:nvPicPr>
          <p:cNvPr id="8" name="図 7" descr="QR コード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ADA2A572-933D-2F5A-76D8-947AE92891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121" y="7980677"/>
            <a:ext cx="1103761" cy="1103761"/>
          </a:xfrm>
          <a:prstGeom prst="rect">
            <a:avLst/>
          </a:prstGeom>
        </p:spPr>
      </p:pic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0FECD535-80F6-D987-7EC7-B01D134AC3FD}"/>
              </a:ext>
            </a:extLst>
          </p:cNvPr>
          <p:cNvSpPr/>
          <p:nvPr/>
        </p:nvSpPr>
        <p:spPr>
          <a:xfrm>
            <a:off x="371475" y="3400425"/>
            <a:ext cx="1009650" cy="380705"/>
          </a:xfrm>
          <a:prstGeom prst="round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１月８日</a:t>
            </a:r>
          </a:p>
        </p:txBody>
      </p:sp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3C6E5812-0459-229B-30A4-CD7E310FA435}"/>
              </a:ext>
            </a:extLst>
          </p:cNvPr>
          <p:cNvSpPr/>
          <p:nvPr/>
        </p:nvSpPr>
        <p:spPr>
          <a:xfrm>
            <a:off x="1495800" y="3400425"/>
            <a:ext cx="1009650" cy="380705"/>
          </a:xfrm>
          <a:prstGeom prst="round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２月５日</a:t>
            </a: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08B559C-9B4E-A1CA-33DC-D63FA73EE29B}"/>
              </a:ext>
            </a:extLst>
          </p:cNvPr>
          <p:cNvSpPr/>
          <p:nvPr/>
        </p:nvSpPr>
        <p:spPr>
          <a:xfrm>
            <a:off x="2650995" y="3400425"/>
            <a:ext cx="1009650" cy="380705"/>
          </a:xfrm>
          <a:prstGeom prst="roundRect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３月５日</a:t>
            </a:r>
          </a:p>
        </p:txBody>
      </p:sp>
      <p:sp>
        <p:nvSpPr>
          <p:cNvPr id="16" name="四角形: 角を丸くする 15">
            <a:extLst>
              <a:ext uri="{FF2B5EF4-FFF2-40B4-BE49-F238E27FC236}">
                <a16:creationId xmlns:a16="http://schemas.microsoft.com/office/drawing/2014/main" id="{2EDDADF7-D88F-96AD-BEF1-4F50AFD17390}"/>
              </a:ext>
            </a:extLst>
          </p:cNvPr>
          <p:cNvSpPr/>
          <p:nvPr/>
        </p:nvSpPr>
        <p:spPr>
          <a:xfrm>
            <a:off x="371475" y="5504180"/>
            <a:ext cx="1009650" cy="3807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１月２２日</a:t>
            </a:r>
          </a:p>
        </p:txBody>
      </p:sp>
      <p:sp>
        <p:nvSpPr>
          <p:cNvPr id="17" name="四角形: 角を丸くする 16">
            <a:extLst>
              <a:ext uri="{FF2B5EF4-FFF2-40B4-BE49-F238E27FC236}">
                <a16:creationId xmlns:a16="http://schemas.microsoft.com/office/drawing/2014/main" id="{4BA4E013-BF55-5B94-58CD-2EAC2BD2058F}"/>
              </a:ext>
            </a:extLst>
          </p:cNvPr>
          <p:cNvSpPr/>
          <p:nvPr/>
        </p:nvSpPr>
        <p:spPr>
          <a:xfrm>
            <a:off x="1526988" y="5504180"/>
            <a:ext cx="1009650" cy="3807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２月１９日</a:t>
            </a:r>
          </a:p>
        </p:txBody>
      </p:sp>
      <p:sp>
        <p:nvSpPr>
          <p:cNvPr id="18" name="四角形: 角を丸くする 17">
            <a:extLst>
              <a:ext uri="{FF2B5EF4-FFF2-40B4-BE49-F238E27FC236}">
                <a16:creationId xmlns:a16="http://schemas.microsoft.com/office/drawing/2014/main" id="{D43E0546-6E29-F5A2-AC44-6EFECBAA8209}"/>
              </a:ext>
            </a:extLst>
          </p:cNvPr>
          <p:cNvSpPr/>
          <p:nvPr/>
        </p:nvSpPr>
        <p:spPr>
          <a:xfrm>
            <a:off x="2682501" y="5495137"/>
            <a:ext cx="1009650" cy="380705"/>
          </a:xfrm>
          <a:prstGeom prst="round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/>
              <a:t>３月１９日</a:t>
            </a:r>
          </a:p>
        </p:txBody>
      </p: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16038C9B-CA0D-5442-9332-0D5760B4E157}"/>
              </a:ext>
            </a:extLst>
          </p:cNvPr>
          <p:cNvGrpSpPr/>
          <p:nvPr/>
        </p:nvGrpSpPr>
        <p:grpSpPr>
          <a:xfrm>
            <a:off x="370495" y="6315601"/>
            <a:ext cx="6105966" cy="2463269"/>
            <a:chOff x="370495" y="6166381"/>
            <a:chExt cx="6105966" cy="3338462"/>
          </a:xfrm>
        </p:grpSpPr>
        <p:sp>
          <p:nvSpPr>
            <p:cNvPr id="28" name="テキスト ボックス 27"/>
            <p:cNvSpPr txBox="1"/>
            <p:nvPr/>
          </p:nvSpPr>
          <p:spPr>
            <a:xfrm>
              <a:off x="370495" y="6166381"/>
              <a:ext cx="6085689" cy="84486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solidFill>
                    <a:srgbClr val="FF0000"/>
                  </a:solidFill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会場</a:t>
              </a:r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：ハローワークプラザ静岡　会議室</a:t>
              </a:r>
              <a:endParaRPr kumimoji="1" lang="en-US" altLang="ja-JP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  <a:p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　　　</a:t>
              </a:r>
              <a:r>
                <a:rPr kumimoji="1" lang="ja-JP" altLang="en-US" sz="12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静岡市葵区追手町５－４　アーバンネット静岡追手町ビル１</a:t>
              </a:r>
              <a:r>
                <a:rPr kumimoji="1" lang="en-US" altLang="ja-JP" sz="12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F</a:t>
              </a:r>
              <a:endParaRPr kumimoji="1" lang="ja-JP" altLang="en-US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  <p:sp>
          <p:nvSpPr>
            <p:cNvPr id="29" name="テキスト ボックス 28"/>
            <p:cNvSpPr txBox="1"/>
            <p:nvPr/>
          </p:nvSpPr>
          <p:spPr>
            <a:xfrm>
              <a:off x="390772" y="7782243"/>
              <a:ext cx="6085689" cy="4827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solidFill>
                    <a:srgbClr val="FF0000"/>
                  </a:solidFill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定員</a:t>
              </a:r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：各回 </a:t>
              </a:r>
              <a:r>
                <a:rPr kumimoji="1" lang="en-US" altLang="ja-JP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10</a:t>
              </a:r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名</a:t>
              </a:r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（先着順・締切は開催日</a:t>
              </a:r>
              <a:r>
                <a:rPr kumimoji="1" lang="en-US" altLang="ja-JP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2</a:t>
              </a:r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日前）</a:t>
              </a:r>
              <a:endPara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  <p:sp>
          <p:nvSpPr>
            <p:cNvPr id="30" name="テキスト ボックス 29"/>
            <p:cNvSpPr txBox="1"/>
            <p:nvPr/>
          </p:nvSpPr>
          <p:spPr>
            <a:xfrm>
              <a:off x="370496" y="8396272"/>
              <a:ext cx="6085689" cy="11085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solidFill>
                    <a:srgbClr val="FF0000"/>
                  </a:solidFill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申込</a:t>
              </a:r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：静岡新卒応援ハローワーク</a:t>
              </a:r>
              <a:endParaRPr kumimoji="1" lang="en-US" altLang="ja-JP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  <a:p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　　　　</a:t>
              </a:r>
              <a:r>
                <a:rPr kumimoji="1" lang="en-US" altLang="ja-JP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TEL</a:t>
              </a:r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：</a:t>
              </a:r>
              <a:r>
                <a:rPr kumimoji="1" lang="en-US" altLang="ja-JP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054</a:t>
              </a:r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－</a:t>
              </a:r>
              <a:r>
                <a:rPr kumimoji="1" lang="en-US" altLang="ja-JP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275</a:t>
              </a:r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－</a:t>
              </a:r>
              <a:r>
                <a:rPr kumimoji="1" lang="en-US" altLang="ja-JP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0900</a:t>
              </a:r>
            </a:p>
            <a:p>
              <a:r>
                <a:rPr kumimoji="1" lang="ja-JP" altLang="en-US" sz="1400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　　　（右記申込フォームまたは電話から申込み可）</a:t>
              </a:r>
              <a:endPara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50264E2A-3BDD-EC38-6C4D-0C8FBF719E05}"/>
                </a:ext>
              </a:extLst>
            </p:cNvPr>
            <p:cNvSpPr txBox="1"/>
            <p:nvPr/>
          </p:nvSpPr>
          <p:spPr>
            <a:xfrm>
              <a:off x="390772" y="7049111"/>
              <a:ext cx="608568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solidFill>
                    <a:srgbClr val="FF0000"/>
                  </a:solidFill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時間</a:t>
              </a:r>
              <a:r>
                <a:rPr kumimoji="1" lang="ja-JP" altLang="en-US" dirty="0">
                  <a:latin typeface="HGS創英角ﾎﾟｯﾌﾟ体" panose="040B0A00000000000000" pitchFamily="50" charset="-128"/>
                  <a:ea typeface="HGS創英角ﾎﾟｯﾌﾟ体" panose="040B0A00000000000000" pitchFamily="50" charset="-128"/>
                </a:rPr>
                <a:t>：１４：００～１５：３０（９０分）</a:t>
              </a:r>
              <a:endParaRPr kumimoji="1" lang="en-US" altLang="ja-JP" sz="1400" dirty="0">
                <a:latin typeface="HGS創英角ﾎﾟｯﾌﾟ体" panose="040B0A00000000000000" pitchFamily="50" charset="-128"/>
                <a:ea typeface="HGS創英角ﾎﾟｯﾌﾟ体" panose="040B0A00000000000000" pitchFamily="50" charset="-128"/>
              </a:endParaRPr>
            </a:p>
          </p:txBody>
        </p:sp>
      </p:grpSp>
      <p:sp>
        <p:nvSpPr>
          <p:cNvPr id="23" name="矢印: 下 22">
            <a:extLst>
              <a:ext uri="{FF2B5EF4-FFF2-40B4-BE49-F238E27FC236}">
                <a16:creationId xmlns:a16="http://schemas.microsoft.com/office/drawing/2014/main" id="{58A92C32-45F6-EC26-E62C-984EF35B55AE}"/>
              </a:ext>
            </a:extLst>
          </p:cNvPr>
          <p:cNvSpPr/>
          <p:nvPr/>
        </p:nvSpPr>
        <p:spPr>
          <a:xfrm>
            <a:off x="5100051" y="7571616"/>
            <a:ext cx="1195900" cy="316575"/>
          </a:xfrm>
          <a:prstGeom prst="downArrow">
            <a:avLst>
              <a:gd name="adj1" fmla="val 57964"/>
              <a:gd name="adj2" fmla="val 65044"/>
            </a:avLst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>
            <a:extLst>
              <a:ext uri="{FF2B5EF4-FFF2-40B4-BE49-F238E27FC236}">
                <a16:creationId xmlns:a16="http://schemas.microsoft.com/office/drawing/2014/main" id="{8F469CA4-6A21-10DC-CD2C-85D9857F2D7F}"/>
              </a:ext>
            </a:extLst>
          </p:cNvPr>
          <p:cNvSpPr/>
          <p:nvPr/>
        </p:nvSpPr>
        <p:spPr>
          <a:xfrm>
            <a:off x="4950864" y="7023788"/>
            <a:ext cx="1516364" cy="442156"/>
          </a:xfrm>
          <a:prstGeom prst="ellipse">
            <a:avLst/>
          </a:prstGeom>
          <a:noFill/>
          <a:ln w="28575" cmpd="thickThin"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149B368F-87AD-27E4-53F4-C81AF704B718}"/>
              </a:ext>
            </a:extLst>
          </p:cNvPr>
          <p:cNvSpPr txBox="1"/>
          <p:nvPr/>
        </p:nvSpPr>
        <p:spPr>
          <a:xfrm>
            <a:off x="4985816" y="7039374"/>
            <a:ext cx="14243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オンライン申込</a:t>
            </a:r>
            <a:endParaRPr kumimoji="1" lang="en-US" altLang="ja-JP" sz="1000" dirty="0">
              <a:solidFill>
                <a:srgbClr val="FF00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pPr algn="ctr"/>
            <a:r>
              <a:rPr kumimoji="1" lang="ja-JP" altLang="en-US" sz="1000" dirty="0">
                <a:solidFill>
                  <a:srgbClr val="FF00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フォームはこちら</a:t>
            </a: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5300628C-EDFE-7877-B840-6B682C9F16EF}"/>
              </a:ext>
            </a:extLst>
          </p:cNvPr>
          <p:cNvSpPr/>
          <p:nvPr/>
        </p:nvSpPr>
        <p:spPr>
          <a:xfrm>
            <a:off x="3938462" y="3299949"/>
            <a:ext cx="576387" cy="610097"/>
          </a:xfrm>
          <a:prstGeom prst="ellipse">
            <a:avLst/>
          </a:prstGeom>
          <a:solidFill>
            <a:srgbClr val="CC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FF1D42EF-E76E-37CD-CC6E-FD2AD61E1A58}"/>
              </a:ext>
            </a:extLst>
          </p:cNvPr>
          <p:cNvSpPr/>
          <p:nvPr/>
        </p:nvSpPr>
        <p:spPr>
          <a:xfrm>
            <a:off x="3938462" y="5395072"/>
            <a:ext cx="576387" cy="610097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36000" rtlCol="0" anchor="ctr"/>
          <a:lstStyle/>
          <a:p>
            <a:pPr algn="ctr"/>
            <a:r>
              <a:rPr kumimoji="1" lang="ja-JP" altLang="en-US" dirty="0">
                <a:latin typeface="HGS創英角ｺﾞｼｯｸUB" panose="020B0900000000000000" pitchFamily="50" charset="-128"/>
                <a:ea typeface="HGS創英角ｺﾞｼｯｸUB" panose="020B0900000000000000" pitchFamily="50" charset="-128"/>
              </a:rPr>
              <a:t>金</a:t>
            </a:r>
          </a:p>
        </p:txBody>
      </p:sp>
    </p:spTree>
    <p:extLst>
      <p:ext uri="{BB962C8B-B14F-4D97-AF65-F5344CB8AC3E}">
        <p14:creationId xmlns:p14="http://schemas.microsoft.com/office/powerpoint/2010/main" val="25970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<Relationships xmlns="http://schemas.openxmlformats.org/package/2006/relationships"><Relationship Id="rId1" Target="itemProps1.xml" Type="http://schemas.openxmlformats.org/officeDocument/2006/relationships/customXmlProps"/></Relationships>
</file>

<file path=customXml/_rels/item2.xml.rels><?xml version="1.0" encoding="UTF-8" standalone="yes"?><Relationships xmlns="http://schemas.openxmlformats.org/package/2006/relationships"><Relationship Id="rId1" Target="itemProps2.xml" Type="http://schemas.openxmlformats.org/officeDocument/2006/relationships/customXmlProps"/></Relationships>
</file>

<file path=customXml/_rels/item3.xml.rels><?xml version="1.0" encoding="UTF-8" standalone="yes"?><Relationships xmlns="http://schemas.openxmlformats.org/package/2006/relationships"><Relationship Id="rId1" Target="itemProps3.xml" Type="http://schemas.openxmlformats.org/officeDocument/2006/relationships/customXmlProps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e45335d-f112-4cd5-9194-e97a2db804ef">
      <UserInfo>
        <DisplayName/>
        <AccountId xsi:nil="true"/>
        <AccountType/>
      </UserInfo>
    </Owner>
    <lcf76f155ced4ddcb4097134ff3c332f xmlns="9e45335d-f112-4cd5-9194-e97a2db804ef">
      <Terms xmlns="http://schemas.microsoft.com/office/infopath/2007/PartnerControls"/>
    </lcf76f155ced4ddcb4097134ff3c332f>
    <TaxCatchAll xmlns="44856c1c-163a-4db4-9f2d-e69ab44d016d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C6FD3BFF8C38BC4783E19C2AA4F32574" ma:contentTypeVersion="14" ma:contentTypeDescription="新しいドキュメントを作成します。" ma:contentTypeScope="" ma:versionID="978d017666bb9ed72c6191372b871f94">
  <xsd:schema xmlns:xsd="http://www.w3.org/2001/XMLSchema" xmlns:xs="http://www.w3.org/2001/XMLSchema" xmlns:p="http://schemas.microsoft.com/office/2006/metadata/properties" xmlns:ns2="9e45335d-f112-4cd5-9194-e97a2db804ef" xmlns:ns3="44856c1c-163a-4db4-9f2d-e69ab44d016d" targetNamespace="http://schemas.microsoft.com/office/2006/metadata/properties" ma:root="true" ma:fieldsID="b98651f3a440f483bdaddb5e2da0ba38" ns2:_="" ns3:_="">
    <xsd:import namespace="9e45335d-f112-4cd5-9194-e97a2db804ef"/>
    <xsd:import namespace="44856c1c-163a-4db4-9f2d-e69ab44d016d"/>
    <xsd:element name="properties">
      <xsd:complexType>
        <xsd:sequence>
          <xsd:element name="documentManagement">
            <xsd:complexType>
              <xsd:all>
                <xsd:element ref="ns2:Owner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45335d-f112-4cd5-9194-e97a2db804e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所有者" ma:internalName="Owner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8" nillable="true" ma:taxonomy="true" ma:internalName="lcf76f155ced4ddcb4097134ff3c332f" ma:taxonomyFieldName="MediaServiceImageTags" ma:displayName="画像タグ" ma:readOnly="false" ma:fieldId="{5cf76f15-5ced-4ddc-b409-7134ff3c332f}" ma:taxonomyMulti="true" ma:sspId="0347f584-7be2-4218-8e94-402d99aedf0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856c1c-163a-4db4-9f2d-e69ab44d016d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5677a20c-5aa5-4ff6-b49b-41a7d719c650}" ma:internalName="TaxCatchAll" ma:showField="CatchAllData" ma:web="44856c1c-163a-4db4-9f2d-e69ab44d01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0077011-4E94-490D-BE77-86D97B050DD8}">
  <ds:schemaRefs>
    <ds:schemaRef ds:uri="http://schemas.microsoft.com/office/2006/metadata/properties"/>
    <ds:schemaRef ds:uri="http://schemas.microsoft.com/office/infopath/2007/PartnerControls"/>
    <ds:schemaRef ds:uri="9e45335d-f112-4cd5-9194-e97a2db804ef"/>
    <ds:schemaRef ds:uri="44856c1c-163a-4db4-9f2d-e69ab44d016d"/>
  </ds:schemaRefs>
</ds:datastoreItem>
</file>

<file path=customXml/itemProps2.xml><?xml version="1.0" encoding="utf-8"?>
<ds:datastoreItem xmlns:ds="http://schemas.openxmlformats.org/officeDocument/2006/customXml" ds:itemID="{005C8A4E-E684-4D67-9392-D517DCB23B23}"/>
</file>

<file path=customXml/itemProps3.xml><?xml version="1.0" encoding="utf-8"?>
<ds:datastoreItem xmlns:ds="http://schemas.openxmlformats.org/officeDocument/2006/customXml" ds:itemID="{81E6FCFF-AA3C-48AD-B3F0-43CE1550E38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Words>137</Words>
  <PresentationFormat>A4 210 x 297 mm</PresentationFormat>
  <Paragraphs>24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10" baseType="lpstr">
      <vt:lpstr>HGP創英角ｺﾞｼｯｸUB</vt:lpstr>
      <vt:lpstr>HGP創英角ﾎﾟｯﾌﾟ体</vt:lpstr>
      <vt:lpstr>HGS創英角ｺﾞｼｯｸUB</vt:lpstr>
      <vt:lpstr>HGS創英角ﾎﾟｯﾌﾟ体</vt:lpstr>
      <vt:lpstr>ＭＳ ゴシック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0x010100C6FD3BFF8C38BC4783E19C2AA4F32574</vt:lpwstr>
  </property>
</Properties>
</file>