
<file path=[Content_Types].xml><?xml version="1.0" encoding="utf-8"?>
<Types xmlns="http://schemas.openxmlformats.org/package/2006/content-types">
  <Default ContentType="image/gif" Extension="gif"/>
  <Default ContentType="image/jpeg" Extension="jpe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ms-office.chartcolorstyle+xml" PartName="/ppt/charts/colors1.xml"/>
  <Override ContentType="application/vnd.ms-office.chartcolorstyle+xml" PartName="/ppt/charts/colors2.xml"/>
  <Override ContentType="application/vnd.ms-office.chartstyle+xml" PartName="/ppt/charts/style1.xml"/>
  <Override ContentType="application/vnd.ms-office.chartstyle+xml" PartName="/ppt/charts/style2.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CE6F2"/>
    <a:srgbClr val="F2DC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634" y="-34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charts/_rels/chart1.xml.rels><?xml version="1.0" encoding="UTF-8" standalone="yes"?><Relationships xmlns="http://schemas.openxmlformats.org/package/2006/relationships"><Relationship Id="rId1" Target="style1.xml" Type="http://schemas.microsoft.com/office/2011/relationships/chartStyle"/><Relationship Id="rId2" Target="colors1.xml" Type="http://schemas.microsoft.com/office/2011/relationships/chartColorStyle"/><Relationship Id="rId3" Target="../embeddings/Microsoft_Excel_Worksheet.xlsx" Type="http://schemas.openxmlformats.org/officeDocument/2006/relationships/package"/></Relationships>
</file>

<file path=ppt/charts/_rels/chart2.xml.rels><?xml version="1.0" encoding="UTF-8" standalone="yes"?><Relationships xmlns="http://schemas.openxmlformats.org/package/2006/relationships"><Relationship Id="rId1" Target="style2.xml" Type="http://schemas.microsoft.com/office/2011/relationships/chartStyle"/><Relationship Id="rId2" Target="colors2.xml" Type="http://schemas.microsoft.com/office/2011/relationships/chartColorStyle"/><Relationship Id="rId3" Target="../embeddings/Microsoft_Excel_Worksheet1.xlsx" Type="http://schemas.openxmlformats.org/officeDocument/2006/relationships/package"/></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148646720879493E-2"/>
          <c:y val="5.6382329298722368E-2"/>
          <c:w val="0.86941914535765008"/>
          <c:h val="0.62852475246095874"/>
        </c:manualLayout>
      </c:layout>
      <c:barChart>
        <c:barDir val="col"/>
        <c:grouping val="clustered"/>
        <c:varyColors val="0"/>
        <c:ser>
          <c:idx val="0"/>
          <c:order val="0"/>
          <c:tx>
            <c:strRef>
              <c:f>Sheet1!$B$1</c:f>
              <c:strCache>
                <c:ptCount val="1"/>
                <c:pt idx="0">
                  <c:v>死亡災害発生状況</c:v>
                </c:pt>
              </c:strCache>
            </c:strRef>
          </c:tx>
          <c:spPr>
            <a:solidFill>
              <a:schemeClr val="accent1"/>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2-47C1-4F18-A37A-E2B6859BA17D}"/>
              </c:ext>
            </c:extLst>
          </c:dPt>
          <c:dPt>
            <c:idx val="1"/>
            <c:invertIfNegative val="0"/>
            <c:bubble3D val="0"/>
            <c:spPr>
              <a:solidFill>
                <a:schemeClr val="accent3"/>
              </a:solidFill>
              <a:ln>
                <a:noFill/>
              </a:ln>
              <a:effectLst/>
            </c:spPr>
            <c:extLst>
              <c:ext xmlns:c16="http://schemas.microsoft.com/office/drawing/2014/chart" uri="{C3380CC4-5D6E-409C-BE32-E72D297353CC}">
                <c16:uniqueId val="{00000003-47C1-4F18-A37A-E2B6859BA17D}"/>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4-47C1-4F18-A37A-E2B6859BA17D}"/>
              </c:ext>
            </c:extLst>
          </c:dPt>
          <c:dPt>
            <c:idx val="3"/>
            <c:invertIfNegative val="0"/>
            <c:bubble3D val="0"/>
            <c:spPr>
              <a:solidFill>
                <a:srgbClr val="FF0000"/>
              </a:solidFill>
              <a:ln w="28575">
                <a:solidFill>
                  <a:srgbClr val="C00000"/>
                </a:solidFill>
              </a:ln>
              <a:effectLst>
                <a:glow rad="101600">
                  <a:schemeClr val="bg1">
                    <a:alpha val="60000"/>
                  </a:schemeClr>
                </a:glow>
              </a:effectLst>
            </c:spPr>
            <c:extLst>
              <c:ext xmlns:c16="http://schemas.microsoft.com/office/drawing/2014/chart" uri="{C3380CC4-5D6E-409C-BE32-E72D297353CC}">
                <c16:uniqueId val="{00000003-C87E-4679-9026-2B4161AD8D82}"/>
              </c:ext>
            </c:extLst>
          </c:dPt>
          <c:dLbls>
            <c:dLbl>
              <c:idx val="3"/>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0000"/>
                      </a:solidFill>
                      <a:effectLst/>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extLst>
                <c:ext xmlns:c16="http://schemas.microsoft.com/office/drawing/2014/chart" uri="{C3380CC4-5D6E-409C-BE32-E72D297353CC}">
                  <c16:uniqueId val="{00000003-C87E-4679-9026-2B4161AD8D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R5</c:v>
                </c:pt>
                <c:pt idx="1">
                  <c:v>R6</c:v>
                </c:pt>
                <c:pt idx="2">
                  <c:v>R7</c:v>
                </c:pt>
                <c:pt idx="3">
                  <c:v>R8</c:v>
                </c:pt>
              </c:strCache>
            </c:strRef>
          </c:cat>
          <c:val>
            <c:numRef>
              <c:f>Sheet1!$B$2:$B$5</c:f>
              <c:numCache>
                <c:formatCode>General</c:formatCode>
                <c:ptCount val="4"/>
                <c:pt idx="0">
                  <c:v>2</c:v>
                </c:pt>
                <c:pt idx="1">
                  <c:v>4</c:v>
                </c:pt>
                <c:pt idx="2">
                  <c:v>1</c:v>
                </c:pt>
                <c:pt idx="3">
                  <c:v>5</c:v>
                </c:pt>
              </c:numCache>
            </c:numRef>
          </c:val>
          <c:extLst>
            <c:ext xmlns:c16="http://schemas.microsoft.com/office/drawing/2014/chart" uri="{C3380CC4-5D6E-409C-BE32-E72D297353CC}">
              <c16:uniqueId val="{00000000-C87E-4679-9026-2B4161AD8D82}"/>
            </c:ext>
          </c:extLst>
        </c:ser>
        <c:dLbls>
          <c:showLegendKey val="0"/>
          <c:showVal val="0"/>
          <c:showCatName val="0"/>
          <c:showSerName val="0"/>
          <c:showPercent val="0"/>
          <c:showBubbleSize val="0"/>
        </c:dLbls>
        <c:gapWidth val="219"/>
        <c:overlap val="-27"/>
        <c:axId val="379616792"/>
        <c:axId val="379610232"/>
      </c:barChart>
      <c:catAx>
        <c:axId val="379616792"/>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379610232"/>
        <c:crosses val="autoZero"/>
        <c:auto val="1"/>
        <c:lblAlgn val="ctr"/>
        <c:lblOffset val="100"/>
        <c:noMultiLvlLbl val="0"/>
      </c:catAx>
      <c:valAx>
        <c:axId val="379610232"/>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379616792"/>
        <c:crosses val="autoZero"/>
        <c:crossBetween val="between"/>
        <c:majorUnit val="1"/>
      </c:valAx>
      <c:spPr>
        <a:solidFill>
          <a:schemeClr val="bg1">
            <a:lumMod val="95000"/>
          </a:schemeClr>
        </a:solidFill>
        <a:ln>
          <a:noFill/>
        </a:ln>
        <a:effectLst>
          <a:outerShdw blurRad="50800" dist="38100" dir="5400000" algn="t" rotWithShape="0">
            <a:prstClr val="black">
              <a:alpha val="40000"/>
            </a:prstClr>
          </a:outerShdw>
        </a:effectLst>
      </c:spPr>
    </c:plotArea>
    <c:plotVisOnly val="1"/>
    <c:dispBlanksAs val="gap"/>
    <c:showDLblsOverMax val="0"/>
  </c:chart>
  <c:spPr>
    <a:solidFill>
      <a:srgbClr val="F2DCDB">
        <a:alpha val="50196"/>
      </a:srgbClr>
    </a:solidFill>
    <a:ln>
      <a:solidFill>
        <a:schemeClr val="tx1">
          <a:lumMod val="50000"/>
          <a:lumOff val="50000"/>
        </a:schemeClr>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148646720879493E-2"/>
          <c:y val="5.6382329298722368E-2"/>
          <c:w val="0.86941914535765008"/>
          <c:h val="0.62852475246095874"/>
        </c:manualLayout>
      </c:layout>
      <c:barChart>
        <c:barDir val="col"/>
        <c:grouping val="clustered"/>
        <c:varyColors val="0"/>
        <c:ser>
          <c:idx val="0"/>
          <c:order val="0"/>
          <c:tx>
            <c:strRef>
              <c:f>Sheet1!$B$1</c:f>
              <c:strCache>
                <c:ptCount val="1"/>
                <c:pt idx="0">
                  <c:v>死亡災害発生状況</c:v>
                </c:pt>
              </c:strCache>
            </c:strRef>
          </c:tx>
          <c:spPr>
            <a:solidFill>
              <a:schemeClr val="accent1"/>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1-DFED-4913-A0EF-DCFA122AF34E}"/>
              </c:ext>
            </c:extLst>
          </c:dPt>
          <c:dPt>
            <c:idx val="1"/>
            <c:invertIfNegative val="0"/>
            <c:bubble3D val="0"/>
            <c:spPr>
              <a:solidFill>
                <a:schemeClr val="accent3"/>
              </a:solidFill>
              <a:ln>
                <a:noFill/>
              </a:ln>
              <a:effectLst/>
            </c:spPr>
            <c:extLst>
              <c:ext xmlns:c16="http://schemas.microsoft.com/office/drawing/2014/chart" uri="{C3380CC4-5D6E-409C-BE32-E72D297353CC}">
                <c16:uniqueId val="{00000003-DFED-4913-A0EF-DCFA122AF34E}"/>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DFED-4913-A0EF-DCFA122AF34E}"/>
              </c:ext>
            </c:extLst>
          </c:dPt>
          <c:dPt>
            <c:idx val="3"/>
            <c:invertIfNegative val="0"/>
            <c:bubble3D val="0"/>
            <c:spPr>
              <a:solidFill>
                <a:srgbClr val="FF0000"/>
              </a:solidFill>
              <a:ln w="28575">
                <a:solidFill>
                  <a:srgbClr val="C00000"/>
                </a:solidFill>
              </a:ln>
              <a:effectLst>
                <a:glow rad="101600">
                  <a:schemeClr val="bg1">
                    <a:alpha val="60000"/>
                  </a:schemeClr>
                </a:glow>
              </a:effectLst>
            </c:spPr>
            <c:extLst>
              <c:ext xmlns:c16="http://schemas.microsoft.com/office/drawing/2014/chart" uri="{C3380CC4-5D6E-409C-BE32-E72D297353CC}">
                <c16:uniqueId val="{00000007-DFED-4913-A0EF-DCFA122AF34E}"/>
              </c:ext>
            </c:extLst>
          </c:dPt>
          <c:dLbls>
            <c:dLbl>
              <c:idx val="3"/>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0000"/>
                      </a:solidFill>
                      <a:effectLst/>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extLst>
                <c:ext xmlns:c16="http://schemas.microsoft.com/office/drawing/2014/chart" uri="{C3380CC4-5D6E-409C-BE32-E72D297353CC}">
                  <c16:uniqueId val="{00000007-DFED-4913-A0EF-DCFA122AF3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R5</c:v>
                </c:pt>
                <c:pt idx="1">
                  <c:v>R6</c:v>
                </c:pt>
                <c:pt idx="2">
                  <c:v>R7</c:v>
                </c:pt>
                <c:pt idx="3">
                  <c:v>R8</c:v>
                </c:pt>
              </c:strCache>
            </c:strRef>
          </c:cat>
          <c:val>
            <c:numRef>
              <c:f>Sheet1!$B$2:$B$5</c:f>
              <c:numCache>
                <c:formatCode>General</c:formatCode>
                <c:ptCount val="4"/>
                <c:pt idx="0">
                  <c:v>25</c:v>
                </c:pt>
                <c:pt idx="1">
                  <c:v>25</c:v>
                </c:pt>
                <c:pt idx="2">
                  <c:v>17</c:v>
                </c:pt>
                <c:pt idx="3">
                  <c:v>17</c:v>
                </c:pt>
              </c:numCache>
            </c:numRef>
          </c:val>
          <c:extLst>
            <c:ext xmlns:c16="http://schemas.microsoft.com/office/drawing/2014/chart" uri="{C3380CC4-5D6E-409C-BE32-E72D297353CC}">
              <c16:uniqueId val="{00000008-DFED-4913-A0EF-DCFA122AF34E}"/>
            </c:ext>
          </c:extLst>
        </c:ser>
        <c:dLbls>
          <c:showLegendKey val="0"/>
          <c:showVal val="0"/>
          <c:showCatName val="0"/>
          <c:showSerName val="0"/>
          <c:showPercent val="0"/>
          <c:showBubbleSize val="0"/>
        </c:dLbls>
        <c:gapWidth val="219"/>
        <c:overlap val="-27"/>
        <c:axId val="379616792"/>
        <c:axId val="379610232"/>
      </c:barChart>
      <c:catAx>
        <c:axId val="379616792"/>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379610232"/>
        <c:crosses val="autoZero"/>
        <c:auto val="1"/>
        <c:lblAlgn val="ctr"/>
        <c:lblOffset val="100"/>
        <c:noMultiLvlLbl val="0"/>
      </c:catAx>
      <c:valAx>
        <c:axId val="379610232"/>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379616792"/>
        <c:crosses val="autoZero"/>
        <c:crossBetween val="between"/>
        <c:majorUnit val="1"/>
      </c:valAx>
      <c:spPr>
        <a:solidFill>
          <a:schemeClr val="bg1">
            <a:lumMod val="95000"/>
          </a:schemeClr>
        </a:solidFill>
        <a:ln>
          <a:noFill/>
        </a:ln>
        <a:effectLst>
          <a:outerShdw blurRad="50800" dist="38100" dir="5400000" algn="t" rotWithShape="0">
            <a:prstClr val="black">
              <a:alpha val="40000"/>
            </a:prstClr>
          </a:outerShdw>
        </a:effectLst>
      </c:spPr>
    </c:plotArea>
    <c:plotVisOnly val="1"/>
    <c:dispBlanksAs val="gap"/>
    <c:showDLblsOverMax val="0"/>
  </c:chart>
  <c:spPr>
    <a:solidFill>
      <a:schemeClr val="accent1">
        <a:lumMod val="20000"/>
        <a:lumOff val="80000"/>
        <a:alpha val="50196"/>
      </a:schemeClr>
    </a:solidFill>
    <a:ln>
      <a:solidFill>
        <a:schemeClr val="tx1">
          <a:lumMod val="50000"/>
          <a:lumOff val="50000"/>
        </a:schemeClr>
      </a:solid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4CCB9DF-BB20-4D65-A312-719ECB0B371B}" type="datetimeFigureOut">
              <a:rPr kumimoji="1" lang="ja-JP" altLang="en-US" smtClean="0"/>
              <a:t>2026/7/7</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B45709E5-D789-497D-B313-9DC40760D8C4}" type="slidenum">
              <a:rPr kumimoji="1" lang="ja-JP" altLang="en-US" smtClean="0"/>
              <a:t>‹#›</a:t>
            </a:fld>
            <a:endParaRPr kumimoji="1" lang="ja-JP" altLang="en-US"/>
          </a:p>
        </p:txBody>
      </p:sp>
    </p:spTree>
    <p:extLst>
      <p:ext uri="{BB962C8B-B14F-4D97-AF65-F5344CB8AC3E}">
        <p14:creationId xmlns:p14="http://schemas.microsoft.com/office/powerpoint/2010/main" val="26536151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5709E5-D789-497D-B313-9DC40760D8C4}" type="slidenum">
              <a:rPr kumimoji="1" lang="ja-JP" altLang="en-US" smtClean="0"/>
              <a:t>1</a:t>
            </a:fld>
            <a:endParaRPr kumimoji="1" lang="ja-JP" altLang="en-US"/>
          </a:p>
        </p:txBody>
      </p:sp>
    </p:spTree>
    <p:extLst>
      <p:ext uri="{BB962C8B-B14F-4D97-AF65-F5344CB8AC3E}">
        <p14:creationId xmlns:p14="http://schemas.microsoft.com/office/powerpoint/2010/main" val="150692087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4081336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184855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3997836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4210688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573595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629113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287220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23479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263252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761761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49A10A-5333-4F1C-9160-3B2CAC895F2E}" type="datetimeFigureOut">
              <a:rPr kumimoji="1" lang="ja-JP" altLang="en-US" smtClean="0"/>
              <a:t>2026/7/7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83687662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D49A10A-5333-4F1C-9160-3B2CAC895F2E}" type="datetimeFigureOut">
              <a:rPr kumimoji="1" lang="ja-JP" altLang="en-US" smtClean="0"/>
              <a:t>2026/7/7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8C467B8-92BB-4C07-AF1E-6E3EDCFDBBA4}" type="slidenum">
              <a:rPr kumimoji="1" lang="ja-JP" altLang="en-US" smtClean="0"/>
              <a:t>‹#›</a:t>
            </a:fld>
            <a:endParaRPr kumimoji="1" lang="ja-JP" altLang="en-US"/>
          </a:p>
        </p:txBody>
      </p:sp>
    </p:spTree>
    <p:extLst>
      <p:ext uri="{BB962C8B-B14F-4D97-AF65-F5344CB8AC3E}">
        <p14:creationId xmlns:p14="http://schemas.microsoft.com/office/powerpoint/2010/main" val="2445874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charts/chart1.xml" Type="http://schemas.openxmlformats.org/officeDocument/2006/relationships/chart"/><Relationship Id="rId4" Target="../media/image1.gif" Type="http://schemas.openxmlformats.org/officeDocument/2006/relationships/image"/><Relationship Id="rId5" Target="../charts/chart2.xml" Type="http://schemas.openxmlformats.org/officeDocument/2006/relationships/char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グループ化 28"/>
          <p:cNvGrpSpPr/>
          <p:nvPr/>
        </p:nvGrpSpPr>
        <p:grpSpPr>
          <a:xfrm>
            <a:off x="-1142403" y="2912077"/>
            <a:ext cx="9479510" cy="6983140"/>
            <a:chOff x="-1148310" y="2956459"/>
            <a:chExt cx="9244560" cy="6983140"/>
          </a:xfrm>
        </p:grpSpPr>
        <p:sp>
          <p:nvSpPr>
            <p:cNvPr id="25" name="正方形/長方形 24"/>
            <p:cNvSpPr/>
            <p:nvPr/>
          </p:nvSpPr>
          <p:spPr>
            <a:xfrm>
              <a:off x="0" y="4589311"/>
              <a:ext cx="6591284" cy="5350288"/>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正方形/長方形 26" hidden="1"/>
            <p:cNvSpPr/>
            <p:nvPr/>
          </p:nvSpPr>
          <p:spPr>
            <a:xfrm>
              <a:off x="-1148310" y="2956459"/>
              <a:ext cx="9244560" cy="1803061"/>
            </a:xfrm>
            <a:prstGeom prst="rect">
              <a:avLst/>
            </a:prstGeom>
            <a:solidFill>
              <a:schemeClr val="bg1"/>
            </a:soli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爆発: 14 pt 8">
            <a:extLst>
              <a:ext uri="{FF2B5EF4-FFF2-40B4-BE49-F238E27FC236}">
                <a16:creationId xmlns:a16="http://schemas.microsoft.com/office/drawing/2014/main" id="{21932683-4038-1003-D5AB-38CFA1F0C20B}"/>
              </a:ext>
            </a:extLst>
          </p:cNvPr>
          <p:cNvSpPr/>
          <p:nvPr/>
        </p:nvSpPr>
        <p:spPr>
          <a:xfrm>
            <a:off x="120288" y="29664"/>
            <a:ext cx="6762750" cy="1365250"/>
          </a:xfrm>
          <a:prstGeom prst="irregularSeal2">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BE448972-951B-87E5-7395-0B708536D879}"/>
              </a:ext>
            </a:extLst>
          </p:cNvPr>
          <p:cNvSpPr/>
          <p:nvPr/>
        </p:nvSpPr>
        <p:spPr>
          <a:xfrm>
            <a:off x="183323" y="5007951"/>
            <a:ext cx="6517390" cy="4809575"/>
          </a:xfrm>
          <a:prstGeom prst="roundRect">
            <a:avLst>
              <a:gd name="adj" fmla="val 9549"/>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2">
                  <a:lumMod val="50000"/>
                </a:schemeClr>
              </a:solidFill>
            </a:endParaRPr>
          </a:p>
          <a:p>
            <a:endParaRPr kumimoji="1" lang="en-US" altLang="ja-JP" dirty="0">
              <a:solidFill>
                <a:schemeClr val="tx2">
                  <a:lumMod val="50000"/>
                </a:schemeClr>
              </a:solidFill>
            </a:endParaRPr>
          </a:p>
          <a:p>
            <a:endParaRPr kumimoji="1" lang="en-US" altLang="ja-JP" dirty="0">
              <a:solidFill>
                <a:schemeClr val="tx2">
                  <a:lumMod val="50000"/>
                </a:schemeClr>
              </a:solidFill>
            </a:endParaRPr>
          </a:p>
        </p:txBody>
      </p:sp>
      <p:sp>
        <p:nvSpPr>
          <p:cNvPr id="2" name="テキスト ボックス 1">
            <a:extLst>
              <a:ext uri="{FF2B5EF4-FFF2-40B4-BE49-F238E27FC236}">
                <a16:creationId xmlns:a16="http://schemas.microsoft.com/office/drawing/2014/main" id="{553F9537-15D4-3DFD-E4F0-9B1DF4216D4D}"/>
              </a:ext>
            </a:extLst>
          </p:cNvPr>
          <p:cNvSpPr txBox="1"/>
          <p:nvPr/>
        </p:nvSpPr>
        <p:spPr>
          <a:xfrm>
            <a:off x="229809" y="2234045"/>
            <a:ext cx="2924381" cy="517764"/>
          </a:xfrm>
          <a:prstGeom prst="rect">
            <a:avLst/>
          </a:prstGeom>
          <a:noFill/>
        </p:spPr>
        <p:txBody>
          <a:bodyPr wrap="square" rtlCol="0">
            <a:spAutoFit/>
          </a:bodyPr>
          <a:lstStyle/>
          <a:p>
            <a:pPr algn="r"/>
            <a:r>
              <a:rPr kumimoji="1" lang="ja-JP" altLang="en-US" sz="1200" dirty="0">
                <a:effectLst>
                  <a:glow rad="101600">
                    <a:schemeClr val="bg1">
                      <a:alpha val="60000"/>
                    </a:schemeClr>
                  </a:glow>
                </a:effectLst>
                <a:latin typeface="メイリオ" panose="020B0604030504040204" pitchFamily="50" charset="-128"/>
                <a:ea typeface="メイリオ" panose="020B0604030504040204" pitchFamily="50" charset="-128"/>
              </a:rPr>
              <a:t>（</a:t>
            </a:r>
            <a:r>
              <a:rPr kumimoji="1" lang="en-US" altLang="ja-JP" sz="1200" dirty="0">
                <a:effectLst>
                  <a:glow rad="101600">
                    <a:schemeClr val="bg1">
                      <a:alpha val="60000"/>
                    </a:schemeClr>
                  </a:glow>
                </a:effectLst>
                <a:latin typeface="メイリオ" panose="020B0604030504040204" pitchFamily="50" charset="-128"/>
                <a:ea typeface="メイリオ" panose="020B0604030504040204" pitchFamily="50" charset="-128"/>
              </a:rPr>
              <a:t>R</a:t>
            </a:r>
            <a:r>
              <a:rPr kumimoji="1" lang="ja-JP" altLang="en-US" sz="1200" dirty="0">
                <a:effectLst>
                  <a:glow rad="101600">
                    <a:schemeClr val="bg1">
                      <a:alpha val="60000"/>
                    </a:schemeClr>
                  </a:glow>
                </a:effectLst>
                <a:latin typeface="メイリオ" panose="020B0604030504040204" pitchFamily="50" charset="-128"/>
                <a:ea typeface="メイリオ" panose="020B0604030504040204" pitchFamily="50" charset="-128"/>
              </a:rPr>
              <a:t>８</a:t>
            </a:r>
            <a:r>
              <a:rPr kumimoji="1" lang="en-US" altLang="ja-JP" sz="1200" dirty="0">
                <a:effectLst>
                  <a:glow rad="101600">
                    <a:schemeClr val="bg1">
                      <a:alpha val="60000"/>
                    </a:schemeClr>
                  </a:glow>
                </a:effectLst>
                <a:latin typeface="メイリオ" panose="020B0604030504040204" pitchFamily="50" charset="-128"/>
                <a:ea typeface="メイリオ" panose="020B0604030504040204" pitchFamily="50" charset="-128"/>
              </a:rPr>
              <a:t>.</a:t>
            </a:r>
            <a:r>
              <a:rPr kumimoji="1" lang="ja-JP" altLang="en-US" sz="1200" dirty="0">
                <a:effectLst>
                  <a:glow rad="101600">
                    <a:schemeClr val="bg1">
                      <a:alpha val="60000"/>
                    </a:schemeClr>
                  </a:glow>
                </a:effectLst>
                <a:latin typeface="メイリオ" panose="020B0604030504040204" pitchFamily="50" charset="-128"/>
                <a:ea typeface="メイリオ" panose="020B0604030504040204" pitchFamily="50" charset="-128"/>
              </a:rPr>
              <a:t>７）</a:t>
            </a:r>
          </a:p>
        </p:txBody>
      </p:sp>
      <p:graphicFrame>
        <p:nvGraphicFramePr>
          <p:cNvPr id="16" name="グラフ 15"/>
          <p:cNvGraphicFramePr/>
          <p:nvPr>
            <p:extLst>
              <p:ext uri="{D42A27DB-BD31-4B8C-83A1-F6EECF244321}">
                <p14:modId xmlns:p14="http://schemas.microsoft.com/office/powerpoint/2010/main" val="3715199456"/>
              </p:ext>
            </p:extLst>
          </p:nvPr>
        </p:nvGraphicFramePr>
        <p:xfrm>
          <a:off x="289078" y="1875533"/>
          <a:ext cx="3081893" cy="2492020"/>
        </p:xfrm>
        <a:graphic>
          <a:graphicData uri="http://schemas.openxmlformats.org/drawingml/2006/chart">
            <c:chart xmlns:c="http://schemas.openxmlformats.org/drawingml/2006/chart" xmlns:r="http://schemas.openxmlformats.org/officeDocument/2006/relationships" r:id="rId3"/>
          </a:graphicData>
        </a:graphic>
      </p:graphicFrame>
      <p:grpSp>
        <p:nvGrpSpPr>
          <p:cNvPr id="14" name="グループ化 13"/>
          <p:cNvGrpSpPr/>
          <p:nvPr/>
        </p:nvGrpSpPr>
        <p:grpSpPr>
          <a:xfrm>
            <a:off x="2477173" y="9590502"/>
            <a:ext cx="2894971" cy="276999"/>
            <a:chOff x="-3972518" y="6058404"/>
            <a:chExt cx="2894971" cy="276999"/>
          </a:xfrm>
        </p:grpSpPr>
        <p:pic>
          <p:nvPicPr>
            <p:cNvPr id="19" name="図 18" descr="K:\×個人関係\その他\ロゴなどその他もろもろ\ロゴ\a.gif"/>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3972518" y="6071032"/>
              <a:ext cx="209298" cy="208440"/>
            </a:xfrm>
            <a:prstGeom prst="rect">
              <a:avLst/>
            </a:prstGeom>
          </p:spPr>
        </p:pic>
        <p:sp>
          <p:nvSpPr>
            <p:cNvPr id="13" name="テキスト ボックス 12"/>
            <p:cNvSpPr txBox="1"/>
            <p:nvPr/>
          </p:nvSpPr>
          <p:spPr>
            <a:xfrm>
              <a:off x="-3808221" y="6058404"/>
              <a:ext cx="2730674"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島田労働基準監督署</a:t>
              </a:r>
            </a:p>
          </p:txBody>
        </p:sp>
      </p:grpSp>
      <p:sp>
        <p:nvSpPr>
          <p:cNvPr id="15" name="テキスト ボックス 14"/>
          <p:cNvSpPr txBox="1"/>
          <p:nvPr/>
        </p:nvSpPr>
        <p:spPr>
          <a:xfrm>
            <a:off x="-34462" y="-61445"/>
            <a:ext cx="5120872" cy="338554"/>
          </a:xfrm>
          <a:prstGeom prst="rect">
            <a:avLst/>
          </a:prstGeom>
          <a:noFill/>
        </p:spPr>
        <p:txBody>
          <a:bodyPr wrap="square" rtlCol="0">
            <a:spAutoFit/>
          </a:bodyPr>
          <a:lstStyle/>
          <a:p>
            <a:r>
              <a:rPr kumimoji="1" lang="ja-JP" altLang="en-US" sz="1600" b="1" dirty="0">
                <a:solidFill>
                  <a:srgbClr val="0070C0"/>
                </a:solidFill>
                <a:effectLst>
                  <a:glow rad="101600">
                    <a:schemeClr val="bg1">
                      <a:alpha val="60000"/>
                    </a:schemeClr>
                  </a:glow>
                </a:effectLst>
                <a:latin typeface="HG丸ｺﾞｼｯｸM-PRO" panose="020F0600000000000000" pitchFamily="50" charset="-128"/>
                <a:ea typeface="HG丸ｺﾞｼｯｸM-PRO" panose="020F0600000000000000" pitchFamily="50" charset="-128"/>
              </a:rPr>
              <a:t>島田労働基準監督署管内事業場のみなさまへ</a:t>
            </a:r>
          </a:p>
        </p:txBody>
      </p:sp>
      <p:sp>
        <p:nvSpPr>
          <p:cNvPr id="24" name="正方形/長方形 23"/>
          <p:cNvSpPr/>
          <p:nvPr/>
        </p:nvSpPr>
        <p:spPr>
          <a:xfrm>
            <a:off x="289078" y="1603462"/>
            <a:ext cx="2865112" cy="261610"/>
          </a:xfrm>
          <a:prstGeom prst="rect">
            <a:avLst/>
          </a:prstGeom>
          <a:solidFill>
            <a:schemeClr val="accent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algn="ctr"/>
            <a:r>
              <a:rPr kumimoji="1" lang="ja-JP" altLang="en-US" sz="1400" b="1" dirty="0">
                <a:solidFill>
                  <a:schemeClr val="bg1"/>
                </a:solidFill>
                <a:effectLst>
                  <a:innerShdw blurRad="63500" dist="50800" dir="16200000">
                    <a:prstClr val="black">
                      <a:alpha val="50000"/>
                    </a:prstClr>
                  </a:innerShdw>
                </a:effectLst>
                <a:latin typeface="メイリオ" panose="020B0604030504040204" pitchFamily="50" charset="-128"/>
                <a:ea typeface="メイリオ" panose="020B0604030504040204" pitchFamily="50" charset="-128"/>
              </a:rPr>
              <a:t>死亡災害発生状況（島田署）</a:t>
            </a:r>
          </a:p>
        </p:txBody>
      </p:sp>
      <p:sp>
        <p:nvSpPr>
          <p:cNvPr id="4" name="テキスト ボックス 3">
            <a:extLst>
              <a:ext uri="{FF2B5EF4-FFF2-40B4-BE49-F238E27FC236}">
                <a16:creationId xmlns:a16="http://schemas.microsoft.com/office/drawing/2014/main" id="{D05251E5-7880-CC28-CFBB-758F2EA9DB5D}"/>
              </a:ext>
            </a:extLst>
          </p:cNvPr>
          <p:cNvSpPr txBox="1"/>
          <p:nvPr/>
        </p:nvSpPr>
        <p:spPr>
          <a:xfrm rot="60000">
            <a:off x="156222" y="96699"/>
            <a:ext cx="6682455" cy="1478624"/>
          </a:xfrm>
          <a:prstGeom prst="rect">
            <a:avLst/>
          </a:prstGeom>
          <a:noFill/>
          <a:effectLst>
            <a:outerShdw blurRad="50800" dist="38100" dir="5400000" algn="t" rotWithShape="0">
              <a:prstClr val="black">
                <a:alpha val="40000"/>
              </a:prstClr>
            </a:outerShdw>
          </a:effectLst>
        </p:spPr>
        <p:txBody>
          <a:bodyPr wrap="none" rtlCol="0">
            <a:prstTxWarp prst="textCascadeUp">
              <a:avLst>
                <a:gd name="adj" fmla="val 28570"/>
              </a:avLst>
            </a:prstTxWarp>
            <a:spAutoFit/>
          </a:bodyPr>
          <a:lstStyle/>
          <a:p>
            <a:pPr algn="ctr"/>
            <a:r>
              <a:rPr kumimoji="1" lang="ja-JP" altLang="en-US" sz="3200" b="1" spc="-300" dirty="0">
                <a:ln>
                  <a:solidFill>
                    <a:schemeClr val="accent2">
                      <a:lumMod val="20000"/>
                      <a:lumOff val="80000"/>
                    </a:schemeClr>
                  </a:solidFill>
                </a:ln>
                <a:solidFill>
                  <a:srgbClr val="FF0000"/>
                </a:solidFill>
                <a:latin typeface="メイリオ" panose="020B0604030504040204" pitchFamily="50" charset="-128"/>
                <a:ea typeface="メイリオ" panose="020B0604030504040204" pitchFamily="50" charset="-128"/>
              </a:rPr>
              <a:t>死亡</a:t>
            </a:r>
            <a:r>
              <a:rPr kumimoji="1" lang="ja-JP" altLang="en-US" sz="3200" b="1" spc="-300" dirty="0">
                <a:ln>
                  <a:solidFill>
                    <a:schemeClr val="accent2">
                      <a:lumMod val="20000"/>
                      <a:lumOff val="80000"/>
                    </a:schemeClr>
                  </a:solidFill>
                </a:ln>
                <a:latin typeface="メイリオ" panose="020B0604030504040204" pitchFamily="50" charset="-128"/>
                <a:ea typeface="メイリオ" panose="020B0604030504040204" pitchFamily="50" charset="-128"/>
              </a:rPr>
              <a:t>災害が</a:t>
            </a:r>
            <a:r>
              <a:rPr kumimoji="1" lang="ja-JP" altLang="en-US" sz="3200" b="1" spc="-300" dirty="0">
                <a:ln>
                  <a:solidFill>
                    <a:schemeClr val="tx1"/>
                  </a:solidFill>
                </a:ln>
                <a:solidFill>
                  <a:srgbClr val="FFFF00"/>
                </a:solidFill>
                <a:latin typeface="メイリオ" panose="020B0604030504040204" pitchFamily="50" charset="-128"/>
                <a:ea typeface="メイリオ" panose="020B0604030504040204" pitchFamily="50" charset="-128"/>
              </a:rPr>
              <a:t>多発</a:t>
            </a:r>
            <a:r>
              <a:rPr kumimoji="1" lang="ja-JP" altLang="en-US" sz="3200" b="1" spc="-300" dirty="0">
                <a:ln>
                  <a:solidFill>
                    <a:schemeClr val="accent2">
                      <a:lumMod val="20000"/>
                      <a:lumOff val="80000"/>
                    </a:schemeClr>
                  </a:solidFill>
                </a:ln>
                <a:latin typeface="メイリオ" panose="020B0604030504040204" pitchFamily="50" charset="-128"/>
                <a:ea typeface="メイリオ" panose="020B0604030504040204" pitchFamily="50" charset="-128"/>
              </a:rPr>
              <a:t>しています！</a:t>
            </a:r>
            <a:endParaRPr kumimoji="1" lang="en-US" altLang="ja-JP" sz="3200" b="1" spc="-300" dirty="0">
              <a:ln>
                <a:solidFill>
                  <a:schemeClr val="accent2">
                    <a:lumMod val="20000"/>
                    <a:lumOff val="80000"/>
                  </a:schemeClr>
                </a:solidFill>
              </a:ln>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289078" y="4556167"/>
            <a:ext cx="6440503" cy="442460"/>
          </a:xfrm>
          <a:prstGeom prst="rect">
            <a:avLst/>
          </a:prstGeom>
          <a:noFill/>
        </p:spPr>
        <p:txBody>
          <a:bodyPr wrap="square" rtlCol="0">
            <a:prstTxWarp prst="textPlain">
              <a:avLst/>
            </a:prstTxWarp>
            <a:spAutoFit/>
          </a:bodyPr>
          <a:lstStyle/>
          <a:p>
            <a:r>
              <a:rPr kumimoji="1" lang="ja-JP" altLang="en-US" sz="1400" b="1" spc="-180" dirty="0">
                <a:ln>
                  <a:solidFill>
                    <a:schemeClr val="accent4">
                      <a:lumMod val="50000"/>
                    </a:schemeClr>
                  </a:solidFill>
                </a:ln>
                <a:solidFill>
                  <a:schemeClr val="bg1"/>
                </a:solidFill>
              </a:rPr>
              <a:t>労働災害発生防止対策の実施をお願いします</a:t>
            </a:r>
          </a:p>
        </p:txBody>
      </p:sp>
      <p:sp>
        <p:nvSpPr>
          <p:cNvPr id="39" name="テキスト ボックス 38"/>
          <p:cNvSpPr txBox="1"/>
          <p:nvPr/>
        </p:nvSpPr>
        <p:spPr>
          <a:xfrm>
            <a:off x="398106" y="3859155"/>
            <a:ext cx="2863836" cy="517764"/>
          </a:xfrm>
          <a:prstGeom prst="rect">
            <a:avLst/>
          </a:prstGeom>
          <a:solidFill>
            <a:srgbClr val="FFFFFF"/>
          </a:solidFill>
          <a:effectLst>
            <a:softEdge rad="63500"/>
          </a:effectLst>
        </p:spPr>
        <p:txBody>
          <a:bodyPr wrap="square" rtlCol="0" anchor="ctr">
            <a:noAutofit/>
          </a:bodyPr>
          <a:lstStyle/>
          <a:p>
            <a:pPr algn="ctr"/>
            <a:r>
              <a:rPr kumimoji="1" lang="ja-JP" altLang="en-US" sz="1200" dirty="0">
                <a:solidFill>
                  <a:schemeClr val="tx1"/>
                </a:solidFill>
                <a:latin typeface="+mn-ea"/>
              </a:rPr>
              <a:t>島田労働基準監督署管内で</a:t>
            </a:r>
            <a:r>
              <a:rPr kumimoji="1" lang="en-US" altLang="ja-JP" sz="1200" dirty="0">
                <a:solidFill>
                  <a:schemeClr val="tx1"/>
                </a:solidFill>
                <a:latin typeface="+mn-ea"/>
              </a:rPr>
              <a:t>R</a:t>
            </a:r>
            <a:r>
              <a:rPr kumimoji="1" lang="ja-JP" altLang="en-US" sz="1200" dirty="0">
                <a:solidFill>
                  <a:schemeClr val="tx1"/>
                </a:solidFill>
                <a:latin typeface="+mn-ea"/>
              </a:rPr>
              <a:t>８</a:t>
            </a:r>
            <a:r>
              <a:rPr kumimoji="1" lang="en-US" altLang="ja-JP" sz="1200" dirty="0">
                <a:solidFill>
                  <a:schemeClr val="tx1"/>
                </a:solidFill>
                <a:latin typeface="+mn-ea"/>
              </a:rPr>
              <a:t>.</a:t>
            </a:r>
            <a:r>
              <a:rPr kumimoji="1" lang="ja-JP" altLang="en-US" sz="1200" dirty="0">
                <a:solidFill>
                  <a:schemeClr val="tx1"/>
                </a:solidFill>
                <a:latin typeface="+mn-ea"/>
              </a:rPr>
              <a:t>６月末時点で既に</a:t>
            </a:r>
            <a:r>
              <a:rPr kumimoji="1" lang="ja-JP" altLang="en-US" sz="1200" b="1" dirty="0">
                <a:solidFill>
                  <a:srgbClr val="FF0000"/>
                </a:solidFill>
                <a:latin typeface="+mn-ea"/>
              </a:rPr>
              <a:t>５件</a:t>
            </a:r>
            <a:r>
              <a:rPr kumimoji="1" lang="ja-JP" altLang="en-US" sz="1200" dirty="0">
                <a:solidFill>
                  <a:schemeClr val="tx1"/>
                </a:solidFill>
                <a:latin typeface="+mn-ea"/>
              </a:rPr>
              <a:t>発生しています！！</a:t>
            </a:r>
            <a:endParaRPr kumimoji="1" lang="en-US" altLang="ja-JP" sz="1200" dirty="0">
              <a:solidFill>
                <a:schemeClr val="tx1"/>
              </a:solidFill>
              <a:latin typeface="+mn-ea"/>
            </a:endParaRPr>
          </a:p>
        </p:txBody>
      </p:sp>
      <p:sp>
        <p:nvSpPr>
          <p:cNvPr id="47" name="テキスト ボックス 46">
            <a:extLst>
              <a:ext uri="{FF2B5EF4-FFF2-40B4-BE49-F238E27FC236}">
                <a16:creationId xmlns:a16="http://schemas.microsoft.com/office/drawing/2014/main" id="{ABA2402C-627F-247B-3AF2-6F2183F40AA8}"/>
              </a:ext>
            </a:extLst>
          </p:cNvPr>
          <p:cNvSpPr txBox="1"/>
          <p:nvPr/>
        </p:nvSpPr>
        <p:spPr>
          <a:xfrm>
            <a:off x="348364" y="5236716"/>
            <a:ext cx="369332" cy="4352043"/>
          </a:xfrm>
          <a:prstGeom prst="rect">
            <a:avLst/>
          </a:prstGeom>
          <a:ln w="12700">
            <a:solidFill>
              <a:schemeClr val="tx1"/>
            </a:solidFill>
          </a:ln>
        </p:spPr>
        <p:style>
          <a:lnRef idx="2">
            <a:schemeClr val="accent4"/>
          </a:lnRef>
          <a:fillRef idx="1">
            <a:schemeClr val="lt1"/>
          </a:fillRef>
          <a:effectRef idx="0">
            <a:schemeClr val="accent4"/>
          </a:effectRef>
          <a:fontRef idx="minor">
            <a:schemeClr val="dk1"/>
          </a:fontRef>
        </p:style>
        <p:txBody>
          <a:bodyPr vert="eaVert" wrap="square" tIns="108000" bIns="108000" rtlCol="0" anchor="ctr">
            <a:spAutoFit/>
          </a:bodyPr>
          <a:lstStyle/>
          <a:p>
            <a:pPr algn="dist"/>
            <a:r>
              <a:rPr kumimoji="1" lang="ja-JP" altLang="en-US" sz="1200" b="1" dirty="0">
                <a:latin typeface="HG丸ｺﾞｼｯｸM-PRO" panose="020F0600000000000000" pitchFamily="50" charset="-128"/>
                <a:ea typeface="HG丸ｺﾞｼｯｸM-PRO" panose="020F0600000000000000" pitchFamily="50" charset="-128"/>
              </a:rPr>
              <a:t>労働災害防止のためのチェックリスト　　　　</a:t>
            </a:r>
          </a:p>
        </p:txBody>
      </p:sp>
      <p:sp>
        <p:nvSpPr>
          <p:cNvPr id="48" name="テキスト ボックス 47">
            <a:extLst>
              <a:ext uri="{FF2B5EF4-FFF2-40B4-BE49-F238E27FC236}">
                <a16:creationId xmlns:a16="http://schemas.microsoft.com/office/drawing/2014/main" id="{89DDB9AA-9B46-FA38-D0DD-A283C192CD00}"/>
              </a:ext>
            </a:extLst>
          </p:cNvPr>
          <p:cNvSpPr txBox="1"/>
          <p:nvPr/>
        </p:nvSpPr>
        <p:spPr>
          <a:xfrm>
            <a:off x="813480" y="5134857"/>
            <a:ext cx="5607803" cy="794513"/>
          </a:xfrm>
          <a:prstGeom prst="rect">
            <a:avLst/>
          </a:prstGeom>
          <a:solidFill>
            <a:schemeClr val="bg1"/>
          </a:solidFill>
          <a:ln>
            <a:solidFill>
              <a:schemeClr val="tx1"/>
            </a:solidFill>
          </a:ln>
        </p:spPr>
        <p:txBody>
          <a:bodyPr wrap="square" rtlCol="0">
            <a:spAutoFit/>
          </a:bodyPr>
          <a:lstStyle/>
          <a:p>
            <a:pPr marL="36000" indent="-177800"/>
            <a:r>
              <a:rPr lang="ja-JP"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①安全衛生管理体制について</a:t>
            </a:r>
            <a:endParaRPr lang="en-US" altLang="ja-JP" sz="20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266700" indent="-176213">
              <a:lnSpc>
                <a:spcPts val="2200"/>
              </a:lnSpc>
              <a:buFont typeface="メイリオ" panose="020B0604030504040204" pitchFamily="50" charset="-128"/>
              <a:buChar char="⃞"/>
            </a:pP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安全衛生管理者、作業主任者、職長等事業場の責任者から業務の遂行状況を報告させ、必要に応じて現場の改善を図る等の安全管理体制が整備されているか。</a:t>
            </a:r>
            <a:endPar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0" name="テキスト ボックス 49">
            <a:extLst>
              <a:ext uri="{FF2B5EF4-FFF2-40B4-BE49-F238E27FC236}">
                <a16:creationId xmlns:a16="http://schemas.microsoft.com/office/drawing/2014/main" id="{3C4E0C80-CADA-21A1-E206-3E80E9A4E308}"/>
              </a:ext>
            </a:extLst>
          </p:cNvPr>
          <p:cNvSpPr txBox="1"/>
          <p:nvPr/>
        </p:nvSpPr>
        <p:spPr>
          <a:xfrm>
            <a:off x="803445" y="6034017"/>
            <a:ext cx="5607803" cy="518925"/>
          </a:xfrm>
          <a:prstGeom prst="rect">
            <a:avLst/>
          </a:prstGeom>
          <a:solidFill>
            <a:schemeClr val="bg1"/>
          </a:solidFill>
          <a:ln>
            <a:solidFill>
              <a:schemeClr val="tx1"/>
            </a:solidFill>
          </a:ln>
        </p:spPr>
        <p:txBody>
          <a:bodyPr wrap="square" rtlCol="0">
            <a:spAutoFit/>
          </a:bodyPr>
          <a:lstStyle/>
          <a:p>
            <a:pPr marL="177800" indent="-177800"/>
            <a:r>
              <a:rPr lang="ja-JP" altLang="en-US"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②「</a:t>
            </a:r>
            <a:r>
              <a:rPr lang="en-US"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5S</a:t>
            </a:r>
            <a:r>
              <a:rPr lang="ja-JP" altLang="en-US"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について</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90488">
              <a:lnSpc>
                <a:spcPts val="2200"/>
              </a:lnSpc>
              <a:buFont typeface="メイリオ" panose="020B0604030504040204" pitchFamily="50" charset="-128"/>
              <a:buChar char="⃞"/>
            </a:pPr>
            <a:r>
              <a:rPr lang="ja-JP" altLang="en-US"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整理、整頓、清掃、清潔、しつけの「</a:t>
            </a:r>
            <a:r>
              <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5S</a:t>
            </a:r>
            <a:r>
              <a:rPr lang="ja-JP" altLang="en-US"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」について徹底されているか</a:t>
            </a:r>
            <a:r>
              <a:rPr lang="ja-JP" altLang="en-US" sz="14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4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1" name="テキスト ボックス 50">
            <a:extLst>
              <a:ext uri="{FF2B5EF4-FFF2-40B4-BE49-F238E27FC236}">
                <a16:creationId xmlns:a16="http://schemas.microsoft.com/office/drawing/2014/main" id="{D788F77D-9326-35A6-D054-9219E0549BB2}"/>
              </a:ext>
            </a:extLst>
          </p:cNvPr>
          <p:cNvSpPr txBox="1"/>
          <p:nvPr/>
        </p:nvSpPr>
        <p:spPr>
          <a:xfrm>
            <a:off x="822495" y="6712831"/>
            <a:ext cx="5588753" cy="796693"/>
          </a:xfrm>
          <a:prstGeom prst="rect">
            <a:avLst/>
          </a:prstGeom>
          <a:solidFill>
            <a:schemeClr val="bg1"/>
          </a:solidFill>
          <a:ln>
            <a:solidFill>
              <a:schemeClr val="tx1"/>
            </a:solidFill>
          </a:ln>
        </p:spPr>
        <p:txBody>
          <a:bodyPr wrap="square" rtlCol="0">
            <a:spAutoFit/>
          </a:bodyPr>
          <a:lstStyle/>
          <a:p>
            <a:pPr marL="177800" indent="-177800"/>
            <a:r>
              <a:rPr lang="ja-JP" altLang="en-US"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③</a:t>
            </a:r>
            <a:r>
              <a:rPr lang="ja-JP"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リスクアセスメント</a:t>
            </a:r>
            <a:r>
              <a:rPr lang="ja-JP" altLang="en-US"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について</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90488">
              <a:lnSpc>
                <a:spcPts val="2200"/>
              </a:lnSpc>
              <a:buFont typeface="メイリオ" panose="020B0604030504040204" pitchFamily="50" charset="-128"/>
              <a:buChar char="⃞"/>
            </a:pPr>
            <a:r>
              <a:rPr lang="ja-JP" altLang="en-US"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職場に存在する多種多様な危険性又は有害性の特定ができているか。</a:t>
            </a:r>
            <a:endPar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90488">
              <a:lnSpc>
                <a:spcPts val="2200"/>
              </a:lnSpc>
              <a:buFont typeface="メイリオ" panose="020B0604030504040204" pitchFamily="50" charset="-128"/>
              <a:buChar char="⃞"/>
            </a:pPr>
            <a:r>
              <a:rPr lang="ja-JP" altLang="en-US"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見積もりしたリスクをもとに、リスク低減措置が講じられているか。</a:t>
            </a:r>
            <a:endPar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2" name="テキスト ボックス 51">
            <a:extLst>
              <a:ext uri="{FF2B5EF4-FFF2-40B4-BE49-F238E27FC236}">
                <a16:creationId xmlns:a16="http://schemas.microsoft.com/office/drawing/2014/main" id="{C58ADFC5-1F41-15DB-E75F-792F127A76F3}"/>
              </a:ext>
            </a:extLst>
          </p:cNvPr>
          <p:cNvSpPr txBox="1"/>
          <p:nvPr/>
        </p:nvSpPr>
        <p:spPr>
          <a:xfrm>
            <a:off x="802745" y="7608551"/>
            <a:ext cx="5588753" cy="514564"/>
          </a:xfrm>
          <a:prstGeom prst="rect">
            <a:avLst/>
          </a:prstGeom>
          <a:solidFill>
            <a:schemeClr val="bg1"/>
          </a:solidFill>
          <a:ln>
            <a:solidFill>
              <a:schemeClr val="tx1"/>
            </a:solidFill>
          </a:ln>
        </p:spPr>
        <p:txBody>
          <a:bodyPr wrap="square" rtlCol="0">
            <a:spAutoFit/>
          </a:bodyPr>
          <a:lstStyle/>
          <a:p>
            <a:pPr marL="177800" indent="-177800"/>
            <a:r>
              <a:rPr lang="ja-JP" altLang="en-US"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④日常的な安全衛生活動</a:t>
            </a:r>
            <a:r>
              <a:rPr lang="ja-JP"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について</a:t>
            </a:r>
            <a:endParaRPr lang="en-US"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90488">
              <a:lnSpc>
                <a:spcPts val="2200"/>
              </a:lnSpc>
              <a:buFont typeface="メイリオ" panose="020B0604030504040204" pitchFamily="50" charset="-128"/>
              <a:buChar char="⃞"/>
            </a:pPr>
            <a:r>
              <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KYT</a:t>
            </a:r>
            <a:r>
              <a:rPr lang="ja-JP" altLang="en-US"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（危険予知訓練）やヒヤリハット活動が実施されているか。</a:t>
            </a:r>
            <a:endPar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3" name="テキスト ボックス 52">
            <a:extLst>
              <a:ext uri="{FF2B5EF4-FFF2-40B4-BE49-F238E27FC236}">
                <a16:creationId xmlns:a16="http://schemas.microsoft.com/office/drawing/2014/main" id="{0095B1B1-1D60-998D-B01D-D9BA09F902B6}"/>
              </a:ext>
            </a:extLst>
          </p:cNvPr>
          <p:cNvSpPr txBox="1"/>
          <p:nvPr/>
        </p:nvSpPr>
        <p:spPr>
          <a:xfrm>
            <a:off x="822495" y="8222142"/>
            <a:ext cx="5578018" cy="847220"/>
          </a:xfrm>
          <a:prstGeom prst="rect">
            <a:avLst/>
          </a:prstGeom>
          <a:solidFill>
            <a:schemeClr val="bg1"/>
          </a:solidFill>
          <a:ln>
            <a:solidFill>
              <a:schemeClr val="tx1"/>
            </a:solidFill>
          </a:ln>
        </p:spPr>
        <p:txBody>
          <a:bodyPr wrap="square" rtlCol="0">
            <a:spAutoFit/>
          </a:bodyPr>
          <a:lstStyle/>
          <a:p>
            <a:pPr marL="177800" indent="-177800">
              <a:lnSpc>
                <a:spcPts val="1800"/>
              </a:lnSpc>
            </a:pPr>
            <a:r>
              <a:rPr lang="ja-JP" altLang="en-US"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⑤</a:t>
            </a:r>
            <a:r>
              <a:rPr lang="ja-JP"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安全衛生教育について</a:t>
            </a:r>
            <a:endParaRPr lang="en-US" altLang="ja-JP"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266700" indent="-176213">
              <a:lnSpc>
                <a:spcPts val="2200"/>
              </a:lnSpc>
              <a:buFont typeface="メイリオ" panose="020B0604030504040204" pitchFamily="50" charset="-128"/>
              <a:buChar char="⃞"/>
            </a:pPr>
            <a:r>
              <a:rPr lang="ja-JP" altLang="en-US"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雇入れ時教育、作業内容変更時教育、特別教育、職長教育等の各種教育が行われているか。</a:t>
            </a:r>
            <a:endPar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E7AC933A-C583-9D0B-F1CF-BE3B7B013E29}"/>
              </a:ext>
            </a:extLst>
          </p:cNvPr>
          <p:cNvSpPr txBox="1"/>
          <p:nvPr/>
        </p:nvSpPr>
        <p:spPr>
          <a:xfrm>
            <a:off x="802745" y="9120802"/>
            <a:ext cx="5962279" cy="430887"/>
          </a:xfrm>
          <a:prstGeom prst="rect">
            <a:avLst/>
          </a:prstGeom>
          <a:noFill/>
        </p:spPr>
        <p:txBody>
          <a:bodyPr wrap="square" rtlCol="0">
            <a:spAutoFit/>
          </a:bodyPr>
          <a:lstStyle/>
          <a:p>
            <a:r>
              <a:rPr kumimoji="1" lang="en-US" altLang="ja-JP" sz="1100" dirty="0"/>
              <a:t>※</a:t>
            </a:r>
            <a:r>
              <a:rPr kumimoji="1" lang="ja-JP" altLang="en-US" sz="1100" dirty="0"/>
              <a:t>典型的な災害の要因として、機械を停止しないで作業を行ったこと、マニュアルどおりに作業を行わなかったこと、安全装置、保護具を適切に使用しなかったこと等が挙げられます。</a:t>
            </a:r>
          </a:p>
        </p:txBody>
      </p:sp>
      <p:graphicFrame>
        <p:nvGraphicFramePr>
          <p:cNvPr id="7" name="グラフ 6">
            <a:extLst>
              <a:ext uri="{FF2B5EF4-FFF2-40B4-BE49-F238E27FC236}">
                <a16:creationId xmlns:a16="http://schemas.microsoft.com/office/drawing/2014/main" id="{89C5A62D-0EC3-17F5-B03E-9ABB812F71A5}"/>
              </a:ext>
            </a:extLst>
          </p:cNvPr>
          <p:cNvGraphicFramePr/>
          <p:nvPr>
            <p:extLst>
              <p:ext uri="{D42A27DB-BD31-4B8C-83A1-F6EECF244321}">
                <p14:modId xmlns:p14="http://schemas.microsoft.com/office/powerpoint/2010/main" val="1497630137"/>
              </p:ext>
            </p:extLst>
          </p:nvPr>
        </p:nvGraphicFramePr>
        <p:xfrm>
          <a:off x="3783883" y="1897786"/>
          <a:ext cx="2945698" cy="2487254"/>
        </p:xfrm>
        <a:graphic>
          <a:graphicData uri="http://schemas.openxmlformats.org/drawingml/2006/chart">
            <c:chart xmlns:c="http://schemas.openxmlformats.org/drawingml/2006/chart" xmlns:r="http://schemas.openxmlformats.org/officeDocument/2006/relationships" r:id="rId5"/>
          </a:graphicData>
        </a:graphic>
      </p:graphicFrame>
      <p:sp>
        <p:nvSpPr>
          <p:cNvPr id="8" name="テキスト ボックス 7">
            <a:extLst>
              <a:ext uri="{FF2B5EF4-FFF2-40B4-BE49-F238E27FC236}">
                <a16:creationId xmlns:a16="http://schemas.microsoft.com/office/drawing/2014/main" id="{F37966BC-A005-B014-9C9E-6313A2D5CCAD}"/>
              </a:ext>
            </a:extLst>
          </p:cNvPr>
          <p:cNvSpPr txBox="1"/>
          <p:nvPr/>
        </p:nvSpPr>
        <p:spPr>
          <a:xfrm>
            <a:off x="4001940" y="3843549"/>
            <a:ext cx="2647055" cy="517764"/>
          </a:xfrm>
          <a:prstGeom prst="rect">
            <a:avLst/>
          </a:prstGeom>
          <a:solidFill>
            <a:srgbClr val="FFFFFF"/>
          </a:solidFill>
          <a:effectLst>
            <a:softEdge rad="63500"/>
          </a:effectLst>
        </p:spPr>
        <p:txBody>
          <a:bodyPr wrap="square" rtlCol="0" anchor="ctr">
            <a:noAutofit/>
          </a:bodyPr>
          <a:lstStyle/>
          <a:p>
            <a:pPr algn="ctr"/>
            <a:r>
              <a:rPr kumimoji="1" lang="ja-JP" altLang="en-US" sz="1200" dirty="0">
                <a:solidFill>
                  <a:schemeClr val="tx1"/>
                </a:solidFill>
                <a:latin typeface="+mn-ea"/>
              </a:rPr>
              <a:t>静岡労働局管内で</a:t>
            </a:r>
            <a:r>
              <a:rPr kumimoji="1" lang="en-US" altLang="ja-JP" sz="1200" dirty="0">
                <a:solidFill>
                  <a:schemeClr val="tx1"/>
                </a:solidFill>
                <a:latin typeface="+mn-ea"/>
              </a:rPr>
              <a:t>R</a:t>
            </a:r>
            <a:r>
              <a:rPr kumimoji="1" lang="ja-JP" altLang="en-US" sz="1200" dirty="0">
                <a:solidFill>
                  <a:schemeClr val="tx1"/>
                </a:solidFill>
                <a:latin typeface="+mn-ea"/>
              </a:rPr>
              <a:t>８</a:t>
            </a:r>
            <a:r>
              <a:rPr kumimoji="1" lang="en-US" altLang="ja-JP" sz="1200" dirty="0">
                <a:solidFill>
                  <a:schemeClr val="tx1"/>
                </a:solidFill>
                <a:latin typeface="+mn-ea"/>
              </a:rPr>
              <a:t>.</a:t>
            </a:r>
            <a:r>
              <a:rPr kumimoji="1" lang="en-US" altLang="ja-JP" sz="1200" dirty="0">
                <a:latin typeface="+mn-ea"/>
              </a:rPr>
              <a:t>5</a:t>
            </a:r>
            <a:r>
              <a:rPr kumimoji="1" lang="ja-JP" altLang="en-US" sz="1200" dirty="0">
                <a:solidFill>
                  <a:schemeClr val="tx1"/>
                </a:solidFill>
                <a:latin typeface="+mn-ea"/>
              </a:rPr>
              <a:t>月末時点で既に</a:t>
            </a:r>
            <a:r>
              <a:rPr kumimoji="1" lang="en-US" altLang="ja-JP" sz="1200" b="1" dirty="0">
                <a:solidFill>
                  <a:srgbClr val="FF0000"/>
                </a:solidFill>
                <a:latin typeface="+mn-ea"/>
              </a:rPr>
              <a:t>17</a:t>
            </a:r>
            <a:r>
              <a:rPr kumimoji="1" lang="ja-JP" altLang="en-US" sz="1200" b="1" dirty="0">
                <a:solidFill>
                  <a:srgbClr val="FF0000"/>
                </a:solidFill>
                <a:latin typeface="+mn-ea"/>
              </a:rPr>
              <a:t>件</a:t>
            </a:r>
            <a:r>
              <a:rPr kumimoji="1" lang="ja-JP" altLang="en-US" sz="1200" dirty="0">
                <a:solidFill>
                  <a:schemeClr val="tx1"/>
                </a:solidFill>
                <a:latin typeface="+mn-ea"/>
              </a:rPr>
              <a:t>発生しています！！</a:t>
            </a:r>
            <a:endParaRPr kumimoji="1" lang="en-US" altLang="ja-JP" sz="1200" dirty="0">
              <a:solidFill>
                <a:schemeClr val="tx1"/>
              </a:solidFill>
              <a:latin typeface="+mn-ea"/>
            </a:endParaRPr>
          </a:p>
        </p:txBody>
      </p:sp>
      <p:sp>
        <p:nvSpPr>
          <p:cNvPr id="10" name="正方形/長方形 9">
            <a:extLst>
              <a:ext uri="{FF2B5EF4-FFF2-40B4-BE49-F238E27FC236}">
                <a16:creationId xmlns:a16="http://schemas.microsoft.com/office/drawing/2014/main" id="{729E59DB-B321-66BF-84B9-B6EE49B643BE}"/>
              </a:ext>
            </a:extLst>
          </p:cNvPr>
          <p:cNvSpPr/>
          <p:nvPr/>
        </p:nvSpPr>
        <p:spPr>
          <a:xfrm>
            <a:off x="3783883" y="1613923"/>
            <a:ext cx="2865112" cy="26161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algn="ctr"/>
            <a:r>
              <a:rPr kumimoji="1" lang="ja-JP" altLang="en-US" sz="1400" b="1" dirty="0">
                <a:solidFill>
                  <a:schemeClr val="bg1"/>
                </a:solidFill>
                <a:effectLst>
                  <a:innerShdw blurRad="63500" dist="50800" dir="16200000">
                    <a:prstClr val="black">
                      <a:alpha val="50000"/>
                    </a:prstClr>
                  </a:innerShdw>
                </a:effectLst>
                <a:latin typeface="メイリオ" panose="020B0604030504040204" pitchFamily="50" charset="-128"/>
                <a:ea typeface="メイリオ" panose="020B0604030504040204" pitchFamily="50" charset="-128"/>
              </a:rPr>
              <a:t>死亡災害発生状況（静岡労働局）</a:t>
            </a:r>
          </a:p>
        </p:txBody>
      </p:sp>
    </p:spTree>
    <p:extLst>
      <p:ext uri="{BB962C8B-B14F-4D97-AF65-F5344CB8AC3E}">
        <p14:creationId xmlns:p14="http://schemas.microsoft.com/office/powerpoint/2010/main" val="1579535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7009EFE6-03FC-845B-6B3A-538FCAFE6C4A}"/>
              </a:ext>
            </a:extLst>
          </p:cNvPr>
          <p:cNvGraphicFramePr>
            <a:graphicFrameLocks noGrp="1"/>
          </p:cNvGraphicFramePr>
          <p:nvPr>
            <p:extLst>
              <p:ext uri="{D42A27DB-BD31-4B8C-83A1-F6EECF244321}">
                <p14:modId xmlns:p14="http://schemas.microsoft.com/office/powerpoint/2010/main" val="2532867348"/>
              </p:ext>
            </p:extLst>
          </p:nvPr>
        </p:nvGraphicFramePr>
        <p:xfrm>
          <a:off x="187794" y="1351000"/>
          <a:ext cx="6482407" cy="5599556"/>
        </p:xfrm>
        <a:graphic>
          <a:graphicData uri="http://schemas.openxmlformats.org/drawingml/2006/table">
            <a:tbl>
              <a:tblPr firstRow="1" bandRow="1">
                <a:effectLst>
                  <a:outerShdw blurRad="50800" dist="38100" dir="5400000" algn="t" rotWithShape="0">
                    <a:prstClr val="black">
                      <a:alpha val="40000"/>
                    </a:prstClr>
                  </a:outerShdw>
                </a:effectLst>
                <a:tableStyleId>{F5AB1C69-6EDB-4FF4-983F-18BD219EF322}</a:tableStyleId>
              </a:tblPr>
              <a:tblGrid>
                <a:gridCol w="1186213">
                  <a:extLst>
                    <a:ext uri="{9D8B030D-6E8A-4147-A177-3AD203B41FA5}">
                      <a16:colId xmlns:a16="http://schemas.microsoft.com/office/drawing/2014/main" val="1215640376"/>
                    </a:ext>
                  </a:extLst>
                </a:gridCol>
                <a:gridCol w="1136092">
                  <a:extLst>
                    <a:ext uri="{9D8B030D-6E8A-4147-A177-3AD203B41FA5}">
                      <a16:colId xmlns:a16="http://schemas.microsoft.com/office/drawing/2014/main" val="2244799141"/>
                    </a:ext>
                  </a:extLst>
                </a:gridCol>
                <a:gridCol w="1019141">
                  <a:extLst>
                    <a:ext uri="{9D8B030D-6E8A-4147-A177-3AD203B41FA5}">
                      <a16:colId xmlns:a16="http://schemas.microsoft.com/office/drawing/2014/main" val="1713732338"/>
                    </a:ext>
                  </a:extLst>
                </a:gridCol>
                <a:gridCol w="3140961">
                  <a:extLst>
                    <a:ext uri="{9D8B030D-6E8A-4147-A177-3AD203B41FA5}">
                      <a16:colId xmlns:a16="http://schemas.microsoft.com/office/drawing/2014/main" val="2626425668"/>
                    </a:ext>
                  </a:extLst>
                </a:gridCol>
              </a:tblGrid>
              <a:tr h="298759">
                <a:tc>
                  <a:txBody>
                    <a:bodyPr/>
                    <a:lstStyle/>
                    <a:p>
                      <a:pPr algn="ctr"/>
                      <a:r>
                        <a:rPr kumimoji="1" lang="ja-JP" altLang="en-US" dirty="0">
                          <a:solidFill>
                            <a:schemeClr val="accent3">
                              <a:lumMod val="50000"/>
                            </a:schemeClr>
                          </a:solidFill>
                          <a:effectLst>
                            <a:innerShdw blurRad="63500" dist="50800" dir="16200000">
                              <a:prstClr val="black">
                                <a:alpha val="50000"/>
                              </a:prstClr>
                            </a:innerShdw>
                          </a:effectLst>
                          <a:latin typeface="メイリオ" panose="020B0604030504040204" pitchFamily="50" charset="-128"/>
                          <a:ea typeface="メイリオ" panose="020B0604030504040204" pitchFamily="50" charset="-128"/>
                        </a:rPr>
                        <a:t>発生年月</a:t>
                      </a: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r>
                        <a:rPr kumimoji="1" lang="ja-JP" altLang="en-US" dirty="0">
                          <a:solidFill>
                            <a:schemeClr val="accent3">
                              <a:lumMod val="50000"/>
                            </a:schemeClr>
                          </a:solidFill>
                          <a:effectLst>
                            <a:innerShdw blurRad="63500" dist="50800" dir="16200000">
                              <a:prstClr val="black">
                                <a:alpha val="50000"/>
                              </a:prstClr>
                            </a:innerShdw>
                          </a:effectLst>
                          <a:latin typeface="メイリオ" panose="020B0604030504040204" pitchFamily="50" charset="-128"/>
                          <a:ea typeface="メイリオ" panose="020B0604030504040204" pitchFamily="50" charset="-128"/>
                        </a:rPr>
                        <a:t>業種</a:t>
                      </a: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r>
                        <a:rPr kumimoji="1" lang="ja-JP" altLang="en-US" dirty="0">
                          <a:solidFill>
                            <a:schemeClr val="accent3">
                              <a:lumMod val="50000"/>
                            </a:schemeClr>
                          </a:solidFill>
                          <a:effectLst>
                            <a:innerShdw blurRad="63500" dist="50800" dir="16200000">
                              <a:prstClr val="black">
                                <a:alpha val="50000"/>
                              </a:prstClr>
                            </a:innerShdw>
                          </a:effectLst>
                          <a:latin typeface="メイリオ" panose="020B0604030504040204" pitchFamily="50" charset="-128"/>
                          <a:ea typeface="メイリオ" panose="020B0604030504040204" pitchFamily="50" charset="-128"/>
                        </a:rPr>
                        <a:t>事故の型</a:t>
                      </a: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dirty="0">
                          <a:solidFill>
                            <a:schemeClr val="accent3">
                              <a:lumMod val="50000"/>
                            </a:schemeClr>
                          </a:solidFill>
                          <a:effectLst>
                            <a:innerShdw blurRad="63500" dist="50800" dir="16200000">
                              <a:prstClr val="black">
                                <a:alpha val="50000"/>
                              </a:prstClr>
                            </a:innerShdw>
                          </a:effectLst>
                          <a:latin typeface="メイリオ" panose="020B0604030504040204" pitchFamily="50" charset="-128"/>
                          <a:ea typeface="メイリオ" panose="020B0604030504040204" pitchFamily="50" charset="-128"/>
                        </a:rPr>
                        <a:t>発生状況</a:t>
                      </a: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2107951676"/>
                  </a:ext>
                </a:extLst>
              </a:tr>
              <a:tr h="1039775">
                <a:tc>
                  <a:txBody>
                    <a:bodyPr/>
                    <a:lstStyle/>
                    <a:p>
                      <a:pPr algn="ctr"/>
                      <a:r>
                        <a:rPr kumimoji="1" lang="ja-JP" altLang="en-US" sz="1200" dirty="0">
                          <a:latin typeface="+mn-ea"/>
                          <a:ea typeface="+mn-ea"/>
                        </a:rPr>
                        <a:t>令和</a:t>
                      </a:r>
                      <a:r>
                        <a:rPr kumimoji="1" lang="en-US" altLang="ja-JP" sz="1200" dirty="0">
                          <a:latin typeface="+mn-ea"/>
                          <a:ea typeface="+mn-ea"/>
                        </a:rPr>
                        <a:t>8</a:t>
                      </a:r>
                      <a:r>
                        <a:rPr kumimoji="1" lang="ja-JP" altLang="en-US" sz="1200" dirty="0">
                          <a:latin typeface="+mn-ea"/>
                          <a:ea typeface="+mn-ea"/>
                        </a:rPr>
                        <a:t>年１月</a:t>
                      </a:r>
                      <a:endParaRPr kumimoji="1" lang="en-US" altLang="ja-JP" sz="1200" dirty="0">
                        <a:latin typeface="+mn-ea"/>
                        <a:ea typeface="+mn-ea"/>
                      </a:endParaRPr>
                    </a:p>
                    <a:p>
                      <a:pPr algn="ctr"/>
                      <a:endParaRPr kumimoji="1" lang="ja-JP" altLang="en-US"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教育・研究業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はさまれ、巻き込まれ</a:t>
                      </a:r>
                      <a:endParaRPr kumimoji="1" lang="ja-JP" altLang="en-US"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latin typeface="+mn-ea"/>
                          <a:ea typeface="+mn-ea"/>
                        </a:rPr>
                        <a:t>マイナス</a:t>
                      </a:r>
                      <a:r>
                        <a:rPr kumimoji="1" lang="en-US" altLang="ja-JP" dirty="0">
                          <a:latin typeface="+mn-ea"/>
                          <a:ea typeface="+mn-ea"/>
                        </a:rPr>
                        <a:t>15</a:t>
                      </a:r>
                      <a:r>
                        <a:rPr kumimoji="1" lang="ja-JP" altLang="en-US" dirty="0">
                          <a:latin typeface="+mn-ea"/>
                          <a:ea typeface="+mn-ea"/>
                        </a:rPr>
                        <a:t>度の環境下における車両の水漏れ確認をしていたところ、突然車両が前進し、被災者が車両と壁の間に挟まれた。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7747256"/>
                  </a:ext>
                </a:extLst>
              </a:tr>
              <a:tr h="537434">
                <a:tc>
                  <a:txBody>
                    <a:bodyPr/>
                    <a:lstStyle/>
                    <a:p>
                      <a:pPr algn="ctr"/>
                      <a:r>
                        <a:rPr kumimoji="1" lang="ja-JP" altLang="en-US" sz="1200" dirty="0">
                          <a:latin typeface="+mn-ea"/>
                          <a:ea typeface="+mn-ea"/>
                        </a:rPr>
                        <a:t>令和</a:t>
                      </a:r>
                      <a:r>
                        <a:rPr kumimoji="1" lang="en-US" altLang="ja-JP" sz="1200" dirty="0">
                          <a:latin typeface="+mn-ea"/>
                          <a:ea typeface="+mn-ea"/>
                        </a:rPr>
                        <a:t>8</a:t>
                      </a:r>
                      <a:r>
                        <a:rPr kumimoji="1" lang="ja-JP" altLang="en-US" sz="1200" dirty="0">
                          <a:latin typeface="+mn-ea"/>
                          <a:ea typeface="+mn-ea"/>
                        </a:rPr>
                        <a:t>年</a:t>
                      </a:r>
                      <a:r>
                        <a:rPr kumimoji="1" lang="en-US" altLang="ja-JP" sz="1200" dirty="0">
                          <a:latin typeface="+mn-ea"/>
                          <a:ea typeface="+mn-ea"/>
                        </a:rPr>
                        <a:t>2</a:t>
                      </a:r>
                      <a:r>
                        <a:rPr kumimoji="1" lang="ja-JP" altLang="en-US" sz="1200" dirty="0">
                          <a:latin typeface="+mn-ea"/>
                          <a:ea typeface="+mn-ea"/>
                        </a:rPr>
                        <a:t>月</a:t>
                      </a:r>
                      <a:endParaRPr kumimoji="1" lang="en-US" altLang="ja-JP" sz="1200" dirty="0">
                        <a:latin typeface="+mn-ea"/>
                        <a:ea typeface="+mn-ea"/>
                      </a:endParaRPr>
                    </a:p>
                    <a:p>
                      <a:pPr algn="ctr"/>
                      <a:endParaRPr kumimoji="1" lang="ja-JP" altLang="en-US"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道路貨物</a:t>
                      </a:r>
                      <a:endParaRPr kumimoji="1" lang="en-US" altLang="ja-JP" sz="1200" dirty="0">
                        <a:latin typeface="+mn-ea"/>
                        <a:ea typeface="+mn-ea"/>
                      </a:endParaRPr>
                    </a:p>
                    <a:p>
                      <a:pPr algn="ctr"/>
                      <a:r>
                        <a:rPr kumimoji="1" lang="ja-JP" altLang="en-US" sz="1200" dirty="0">
                          <a:latin typeface="+mn-ea"/>
                          <a:ea typeface="+mn-ea"/>
                        </a:rPr>
                        <a:t>運送業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墜落、転落</a:t>
                      </a:r>
                      <a:endParaRPr kumimoji="1" lang="ja-JP" altLang="en-US"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latin typeface="+mn-ea"/>
                          <a:ea typeface="+mn-ea"/>
                        </a:rPr>
                        <a:t>被災者はフォークリフトで鉄製ラック２段積みを移動させる作業を行っていたが、発見した際は、２段積みの上の鉄製ラックが被災者の傍に落ちていた。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7414640"/>
                  </a:ext>
                </a:extLst>
              </a:tr>
              <a:tr h="853440">
                <a:tc>
                  <a:txBody>
                    <a:bodyPr/>
                    <a:lstStyle/>
                    <a:p>
                      <a:pPr algn="ctr"/>
                      <a:r>
                        <a:rPr kumimoji="1" lang="ja-JP" altLang="en-US" sz="1200" dirty="0">
                          <a:latin typeface="+mn-ea"/>
                          <a:ea typeface="+mn-ea"/>
                        </a:rPr>
                        <a:t>令和</a:t>
                      </a:r>
                      <a:r>
                        <a:rPr kumimoji="1" lang="en-US" altLang="ja-JP" sz="1200" dirty="0">
                          <a:latin typeface="+mn-ea"/>
                          <a:ea typeface="+mn-ea"/>
                        </a:rPr>
                        <a:t>8</a:t>
                      </a:r>
                      <a:r>
                        <a:rPr kumimoji="1" lang="ja-JP" altLang="en-US" sz="1200" dirty="0">
                          <a:latin typeface="+mn-ea"/>
                          <a:ea typeface="+mn-ea"/>
                        </a:rPr>
                        <a:t>年</a:t>
                      </a:r>
                      <a:r>
                        <a:rPr kumimoji="1" lang="en-US" altLang="ja-JP" sz="1200" dirty="0">
                          <a:latin typeface="+mn-ea"/>
                          <a:ea typeface="+mn-ea"/>
                        </a:rPr>
                        <a:t>2</a:t>
                      </a:r>
                      <a:r>
                        <a:rPr kumimoji="1" lang="ja-JP" altLang="en-US" sz="1200" dirty="0">
                          <a:latin typeface="+mn-ea"/>
                          <a:ea typeface="+mn-ea"/>
                        </a:rPr>
                        <a:t>月</a:t>
                      </a:r>
                      <a:endParaRPr kumimoji="1" lang="en-US" altLang="ja-JP" sz="1200" dirty="0">
                        <a:latin typeface="+mn-ea"/>
                        <a:ea typeface="+mn-ea"/>
                      </a:endParaRPr>
                    </a:p>
                    <a:p>
                      <a:pPr algn="ctr"/>
                      <a:endParaRPr kumimoji="1" lang="ja-JP" altLang="en-US"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林業</a:t>
                      </a:r>
                      <a:endParaRPr kumimoji="1" lang="ja-JP" altLang="en-US" sz="16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激突され</a:t>
                      </a:r>
                      <a:endParaRPr kumimoji="1" lang="ja-JP" altLang="en-US"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latin typeface="+mn-ea"/>
                          <a:ea typeface="+mn-ea"/>
                        </a:rPr>
                        <a:t>チルホール及びチェーンソーを使用し、高さ約３０メートルの立木を伐倒したところ、合図をした被災者が伐倒木の下敷きとなった。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0621652"/>
                  </a:ext>
                </a:extLst>
              </a:tr>
              <a:tr h="1106170">
                <a:tc>
                  <a:txBody>
                    <a:bodyPr/>
                    <a:lstStyle/>
                    <a:p>
                      <a:pPr algn="ctr"/>
                      <a:r>
                        <a:rPr kumimoji="1" lang="ja-JP" altLang="en-US" sz="1200" dirty="0">
                          <a:latin typeface="+mn-ea"/>
                          <a:ea typeface="+mn-ea"/>
                        </a:rPr>
                        <a:t>令和</a:t>
                      </a:r>
                      <a:r>
                        <a:rPr kumimoji="1" lang="en-US" altLang="ja-JP" sz="1200" dirty="0">
                          <a:latin typeface="+mn-ea"/>
                          <a:ea typeface="+mn-ea"/>
                        </a:rPr>
                        <a:t>8</a:t>
                      </a:r>
                      <a:r>
                        <a:rPr kumimoji="1" lang="ja-JP" altLang="en-US" sz="1200" dirty="0">
                          <a:latin typeface="+mn-ea"/>
                          <a:ea typeface="+mn-ea"/>
                        </a:rPr>
                        <a:t>年</a:t>
                      </a:r>
                      <a:r>
                        <a:rPr kumimoji="1" lang="en-US" altLang="ja-JP" sz="1200" dirty="0">
                          <a:latin typeface="+mn-ea"/>
                          <a:ea typeface="+mn-ea"/>
                        </a:rPr>
                        <a:t>6</a:t>
                      </a:r>
                      <a:r>
                        <a:rPr kumimoji="1" lang="ja-JP" altLang="en-US" sz="1200" dirty="0">
                          <a:latin typeface="+mn-ea"/>
                          <a:ea typeface="+mn-ea"/>
                        </a:rPr>
                        <a:t>月</a:t>
                      </a:r>
                      <a:endParaRPr kumimoji="1" lang="en-US" altLang="ja-JP"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道路貨物</a:t>
                      </a:r>
                      <a:endParaRPr kumimoji="1" lang="en-US" altLang="ja-JP" sz="1200" dirty="0">
                        <a:latin typeface="+mn-ea"/>
                        <a:ea typeface="+mn-ea"/>
                      </a:endParaRPr>
                    </a:p>
                    <a:p>
                      <a:pPr algn="ctr"/>
                      <a:r>
                        <a:rPr kumimoji="1" lang="ja-JP" altLang="en-US" sz="1200" dirty="0">
                          <a:latin typeface="+mn-ea"/>
                          <a:ea typeface="+mn-ea"/>
                        </a:rPr>
                        <a:t>運送業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交通事故</a:t>
                      </a:r>
                      <a:endParaRPr kumimoji="1" lang="ja-JP" altLang="en-US"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latin typeface="+mn-ea"/>
                          <a:ea typeface="+mn-ea"/>
                        </a:rPr>
                        <a:t>トラックの助手席に乗って運搬先に向かっていたところ、乗っていたトラックが高速バスのバス停進入路付近に停車しているトラックに追突し、全身を強打した。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2139589"/>
                  </a:ext>
                </a:extLst>
              </a:tr>
              <a:tr h="1312082">
                <a:tc>
                  <a:txBody>
                    <a:bodyPr/>
                    <a:lstStyle/>
                    <a:p>
                      <a:pPr algn="ctr"/>
                      <a:r>
                        <a:rPr kumimoji="1" lang="ja-JP" altLang="en-US" sz="1200" dirty="0">
                          <a:latin typeface="+mn-ea"/>
                          <a:ea typeface="+mn-ea"/>
                        </a:rPr>
                        <a:t>令和</a:t>
                      </a:r>
                      <a:r>
                        <a:rPr kumimoji="1" lang="en-US" altLang="ja-JP" sz="1200" dirty="0">
                          <a:latin typeface="+mn-ea"/>
                          <a:ea typeface="+mn-ea"/>
                        </a:rPr>
                        <a:t>8</a:t>
                      </a:r>
                      <a:r>
                        <a:rPr kumimoji="1" lang="ja-JP" altLang="en-US" sz="1200" dirty="0">
                          <a:latin typeface="+mn-ea"/>
                          <a:ea typeface="+mn-ea"/>
                        </a:rPr>
                        <a:t>年</a:t>
                      </a:r>
                      <a:r>
                        <a:rPr kumimoji="1" lang="en-US" altLang="ja-JP" sz="1200" dirty="0">
                          <a:latin typeface="+mn-ea"/>
                          <a:ea typeface="+mn-ea"/>
                        </a:rPr>
                        <a:t>6</a:t>
                      </a:r>
                      <a:r>
                        <a:rPr kumimoji="1" lang="ja-JP" altLang="en-US" sz="1200" dirty="0">
                          <a:latin typeface="+mn-ea"/>
                          <a:ea typeface="+mn-ea"/>
                        </a:rPr>
                        <a:t>月</a:t>
                      </a:r>
                      <a:endParaRPr kumimoji="1" lang="en-US" altLang="ja-JP" sz="1200" dirty="0">
                        <a:latin typeface="+mn-ea"/>
                        <a:ea typeface="+mn-ea"/>
                      </a:endParaRPr>
                    </a:p>
                    <a:p>
                      <a:pPr algn="ctr"/>
                      <a:r>
                        <a:rPr kumimoji="1" lang="en-US" altLang="zh-TW" sz="1100" dirty="0">
                          <a:latin typeface="+mn-ea"/>
                          <a:ea typeface="+mn-ea"/>
                        </a:rPr>
                        <a:t>【</a:t>
                      </a:r>
                      <a:r>
                        <a:rPr kumimoji="1" lang="zh-TW" altLang="en-US" sz="1100" dirty="0">
                          <a:latin typeface="+mn-ea"/>
                          <a:ea typeface="+mn-ea"/>
                        </a:rPr>
                        <a:t>非定常作業時</a:t>
                      </a:r>
                      <a:r>
                        <a:rPr kumimoji="1" lang="en-US" altLang="zh-TW" sz="1100" dirty="0">
                          <a:latin typeface="+mn-ea"/>
                          <a:ea typeface="+mn-ea"/>
                        </a:rPr>
                        <a:t>】</a:t>
                      </a:r>
                    </a:p>
                    <a:p>
                      <a:pPr algn="ctr"/>
                      <a:endParaRPr kumimoji="1" lang="ja-JP" altLang="en-US"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食料品製造業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n-ea"/>
                          <a:ea typeface="+mn-ea"/>
                        </a:rPr>
                        <a:t>はさまれ、</a:t>
                      </a:r>
                      <a:endParaRPr kumimoji="1" lang="en-US" altLang="ja-JP" sz="1200" dirty="0">
                        <a:latin typeface="+mn-ea"/>
                        <a:ea typeface="+mn-ea"/>
                      </a:endParaRPr>
                    </a:p>
                    <a:p>
                      <a:pPr algn="ctr"/>
                      <a:r>
                        <a:rPr kumimoji="1" lang="ja-JP" altLang="en-US" sz="1200" dirty="0">
                          <a:latin typeface="+mn-ea"/>
                          <a:ea typeface="+mn-ea"/>
                        </a:rPr>
                        <a:t>巻き込まれ</a:t>
                      </a:r>
                      <a:endParaRPr kumimoji="1" lang="en-US" altLang="ja-JP" sz="1200" dirty="0">
                        <a:latin typeface="+mn-ea"/>
                        <a:ea typeface="+mn-ea"/>
                      </a:endParaRPr>
                    </a:p>
                    <a:p>
                      <a:pPr algn="ctr"/>
                      <a:endParaRPr kumimoji="1" lang="ja-JP" altLang="en-US" sz="12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latin typeface="+mn-ea"/>
                          <a:ea typeface="+mn-ea"/>
                        </a:rPr>
                        <a:t>ローラーコンベアーのローラーの一部を交換する作業時、パレタイザーの金属板が降下し、被災者の背部が当該金属板とローラーコンベアーの間に挟まれた。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8576821"/>
                  </a:ext>
                </a:extLst>
              </a:tr>
            </a:tbl>
          </a:graphicData>
        </a:graphic>
      </p:graphicFrame>
      <p:sp>
        <p:nvSpPr>
          <p:cNvPr id="3" name="正方形/長方形 2">
            <a:extLst>
              <a:ext uri="{FF2B5EF4-FFF2-40B4-BE49-F238E27FC236}">
                <a16:creationId xmlns:a16="http://schemas.microsoft.com/office/drawing/2014/main" id="{9E92E44F-E075-CC1D-73F0-9C156770C137}"/>
              </a:ext>
            </a:extLst>
          </p:cNvPr>
          <p:cNvSpPr/>
          <p:nvPr/>
        </p:nvSpPr>
        <p:spPr>
          <a:xfrm>
            <a:off x="0" y="0"/>
            <a:ext cx="6858000" cy="9906000"/>
          </a:xfrm>
          <a:prstGeom prst="rect">
            <a:avLst/>
          </a:prstGeom>
          <a:noFill/>
          <a:ln w="571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EA1C71BA-B6F7-C680-CD56-FE2D6F020D0B}"/>
              </a:ext>
            </a:extLst>
          </p:cNvPr>
          <p:cNvSpPr txBox="1"/>
          <p:nvPr/>
        </p:nvSpPr>
        <p:spPr>
          <a:xfrm>
            <a:off x="0" y="78162"/>
            <a:ext cx="6858000" cy="1015663"/>
          </a:xfrm>
          <a:prstGeom prst="rect">
            <a:avLst/>
          </a:prstGeom>
          <a:noFill/>
        </p:spPr>
        <p:txBody>
          <a:bodyPr wrap="square" rtlCol="0">
            <a:spAutoFit/>
          </a:bodyPr>
          <a:lstStyle/>
          <a:p>
            <a:pPr algn="ctr"/>
            <a:r>
              <a:rPr kumimoji="1" lang="ja-JP" altLang="en-US" sz="3200" b="1" dirty="0">
                <a:latin typeface="メイリオ" panose="020B0604030504040204" pitchFamily="50" charset="-128"/>
                <a:ea typeface="メイリオ" panose="020B0604030504040204" pitchFamily="50" charset="-128"/>
              </a:rPr>
              <a:t>島田労働基準監督署の死亡災害事例</a:t>
            </a:r>
            <a:r>
              <a:rPr kumimoji="1" lang="ja-JP" altLang="en-US" sz="2800" dirty="0">
                <a:latin typeface="メイリオ" panose="020B0604030504040204" pitchFamily="50" charset="-128"/>
                <a:ea typeface="メイリオ" panose="020B0604030504040204" pitchFamily="50" charset="-128"/>
              </a:rPr>
              <a:t>（令和８年６月末時点）</a:t>
            </a:r>
            <a:endParaRPr kumimoji="1" lang="ja-JP" altLang="en-US" sz="32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ED0802E-3940-53C3-0A3F-96C3217C1865}"/>
              </a:ext>
            </a:extLst>
          </p:cNvPr>
          <p:cNvSpPr txBox="1"/>
          <p:nvPr/>
        </p:nvSpPr>
        <p:spPr>
          <a:xfrm>
            <a:off x="273645" y="7604618"/>
            <a:ext cx="6310706" cy="1754326"/>
          </a:xfrm>
          <a:prstGeom prst="rect">
            <a:avLst/>
          </a:prstGeom>
          <a:solidFill>
            <a:srgbClr val="F2DCDB">
              <a:alpha val="50196"/>
            </a:srgbClr>
          </a:solidFill>
          <a:ln>
            <a:solidFill>
              <a:schemeClr val="accent2">
                <a:lumMod val="50000"/>
              </a:schemeClr>
            </a:solidFill>
            <a:prstDash val="dash"/>
          </a:ln>
        </p:spPr>
        <p:txBody>
          <a:bodyPr wrap="square" rtlCol="0">
            <a:spAutoFit/>
          </a:bodyPr>
          <a:lstStyle/>
          <a:p>
            <a:r>
              <a:rPr kumimoji="1" lang="ja-JP" altLang="en-US" sz="1200" dirty="0"/>
              <a:t>「</a:t>
            </a:r>
            <a:r>
              <a:rPr kumimoji="1" lang="ja-JP" altLang="en-US" sz="1200" b="1" dirty="0">
                <a:effectLst>
                  <a:outerShdw blurRad="38100" dist="38100" dir="2700000" algn="tl">
                    <a:srgbClr val="000000">
                      <a:alpha val="43137"/>
                    </a:srgbClr>
                  </a:outerShdw>
                </a:effectLst>
              </a:rPr>
              <a:t>非定常作業</a:t>
            </a:r>
            <a:r>
              <a:rPr kumimoji="1" lang="ja-JP" altLang="en-US" sz="1200" dirty="0"/>
              <a:t>」とは</a:t>
            </a:r>
            <a:r>
              <a:rPr kumimoji="1" lang="en-US" altLang="ja-JP" sz="1200" dirty="0"/>
              <a:t>…</a:t>
            </a:r>
          </a:p>
          <a:p>
            <a:r>
              <a:rPr kumimoji="1" lang="ja-JP" altLang="en-US" sz="1200" dirty="0"/>
              <a:t>　通常の作業と異なり、日常的に反復・継続して行われることが少ない作業を指します。</a:t>
            </a:r>
            <a:r>
              <a:rPr kumimoji="1" lang="ja-JP" altLang="en-US" sz="1200" u="sng" dirty="0"/>
              <a:t>保守点検作業やトラブル対処作業、試作や試運転、材料の切替え作業</a:t>
            </a:r>
            <a:r>
              <a:rPr kumimoji="1" lang="ja-JP" altLang="en-US" sz="1200" dirty="0"/>
              <a:t>などが該当します。</a:t>
            </a:r>
            <a:r>
              <a:rPr kumimoji="1" lang="ja-JP" altLang="en-US" sz="1200" b="1" dirty="0">
                <a:solidFill>
                  <a:srgbClr val="7030A0"/>
                </a:solidFill>
                <a:effectLst>
                  <a:outerShdw blurRad="38100" dist="38100" dir="2700000" algn="tl">
                    <a:srgbClr val="000000">
                      <a:alpha val="43137"/>
                    </a:srgbClr>
                  </a:outerShdw>
                </a:effectLst>
              </a:rPr>
              <a:t>非定常作業</a:t>
            </a:r>
            <a:r>
              <a:rPr kumimoji="1" lang="ja-JP" altLang="en-US" sz="1200" dirty="0">
                <a:solidFill>
                  <a:srgbClr val="FF0000"/>
                </a:solidFill>
              </a:rPr>
              <a:t>中の労働災害を防ぐために、</a:t>
            </a:r>
            <a:endParaRPr kumimoji="1" lang="en-US" altLang="ja-JP" sz="1200" dirty="0">
              <a:solidFill>
                <a:srgbClr val="FF0000"/>
              </a:solidFill>
            </a:endParaRPr>
          </a:p>
          <a:p>
            <a:r>
              <a:rPr kumimoji="1" lang="ja-JP" altLang="en-US" sz="1200" dirty="0"/>
              <a:t>①非定常作業を洗い出しリスクアセスメントの実施</a:t>
            </a:r>
            <a:endParaRPr kumimoji="1" lang="en-US" altLang="ja-JP" sz="1200" dirty="0"/>
          </a:p>
          <a:p>
            <a:r>
              <a:rPr kumimoji="1" lang="ja-JP" altLang="en-US" sz="1200" dirty="0"/>
              <a:t>②リスクアセスメントの結果に基づく作業手順書等の作成及び周知（機械の修理・調整等の作業を行う際は機械を停止することを徹底してください。）</a:t>
            </a:r>
            <a:endParaRPr kumimoji="1" lang="en-US" altLang="ja-JP" sz="1200" dirty="0"/>
          </a:p>
          <a:p>
            <a:r>
              <a:rPr kumimoji="1" lang="ja-JP" altLang="en-US" sz="1200" dirty="0"/>
              <a:t>③非定常作業中の確実なコミュニケーションの実施（非定常作業中の表示、共同作業時の声がけ、機械起動時の合図を行ってください。）</a:t>
            </a:r>
            <a:endParaRPr kumimoji="1" lang="en-US" altLang="ja-JP" sz="1200" dirty="0"/>
          </a:p>
        </p:txBody>
      </p:sp>
    </p:spTree>
    <p:extLst>
      <p:ext uri="{BB962C8B-B14F-4D97-AF65-F5344CB8AC3E}">
        <p14:creationId xmlns:p14="http://schemas.microsoft.com/office/powerpoint/2010/main" val="2984298451"/>
      </p:ext>
    </p:extLst>
  </p:cSld>
  <p:clrMapOvr>
    <a:masterClrMapping/>
  </p:clrMapOvr>
</p:sld>
</file>

<file path=ppt/theme/theme1.xml><?xml version="1.0" encoding="utf-8"?>
<a:theme xmlns:a="http://schemas.openxmlformats.org/drawingml/2006/main" name="Office テーマ">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Words>689</Words>
  <PresentationFormat>A4 210 x 297 mm</PresentationFormat>
  <Paragraphs>60</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新細明體</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