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0" r:id="rId6"/>
  </p:sldIdLst>
  <p:sldSz cx="12192000" cy="6858000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8004"/>
    <a:srgbClr val="04FC1C"/>
    <a:srgbClr val="1B03AD"/>
    <a:srgbClr val="FF00FF"/>
    <a:srgbClr val="AFE5B0"/>
    <a:srgbClr val="EFF5F5"/>
    <a:srgbClr val="FF99FF"/>
    <a:srgbClr val="FF0066"/>
    <a:srgbClr val="CDE9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634" autoAdjust="0"/>
  </p:normalViewPr>
  <p:slideViewPr>
    <p:cSldViewPr snapToGrid="0">
      <p:cViewPr varScale="1">
        <p:scale>
          <a:sx n="81" d="100"/>
          <a:sy n="81" d="100"/>
        </p:scale>
        <p:origin x="60" y="4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6" d="100"/>
          <a:sy n="46" d="100"/>
        </p:scale>
        <p:origin x="3066" y="48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viewProps.xml" Type="http://schemas.openxmlformats.org/officeDocument/2006/relationships/viewProps"/><Relationship Id="rId11" Target="theme/theme1.xml" Type="http://schemas.openxmlformats.org/officeDocument/2006/relationships/theme"/><Relationship Id="rId12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notesMasters/notesMaster1.xml" Type="http://schemas.openxmlformats.org/officeDocument/2006/relationships/notesMaster"/><Relationship Id="rId8" Target="handoutMasters/handoutMaster1.xml" Type="http://schemas.openxmlformats.org/officeDocument/2006/relationships/handoutMaster"/><Relationship Id="rId9" Target="presProps.xml" Type="http://schemas.openxmlformats.org/officeDocument/2006/relationships/presProps"/></Relationships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805359-6A24-4BB0-8E22-E6899FBED099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8C161A-23F4-4584-9916-D78C89FF57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80297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D069B-7451-42F7-B170-E643C80D206B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C145AF-E8FB-4695-94FE-EB7D538723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8612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9625"/>
            <a:ext cx="7202488" cy="40528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56623"/>
            <a:fld id="{7D92D496-DDBD-430F-A239-81B346E3BA13}" type="slidenum">
              <a:rPr lang="en-US">
                <a:latin typeface="Calibri"/>
              </a:rPr>
              <a:pPr defTabSz="956623"/>
              <a:t>1</a:t>
            </a:fld>
            <a:endParaRPr lang="en-US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4136091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45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239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8409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9970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348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146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607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8222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4711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942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9299410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55F98-A9C2-4EA8-A683-49BFE6305593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942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/>
          <p:cNvGrpSpPr/>
          <p:nvPr/>
        </p:nvGrpSpPr>
        <p:grpSpPr>
          <a:xfrm>
            <a:off x="127023" y="2691033"/>
            <a:ext cx="5979309" cy="385780"/>
            <a:chOff x="127023" y="2691033"/>
            <a:chExt cx="5979309" cy="385780"/>
          </a:xfrm>
        </p:grpSpPr>
        <p:sp>
          <p:nvSpPr>
            <p:cNvPr id="65" name="正方形/長方形 64"/>
            <p:cNvSpPr/>
            <p:nvPr/>
          </p:nvSpPr>
          <p:spPr>
            <a:xfrm>
              <a:off x="127023" y="2691033"/>
              <a:ext cx="5979309" cy="385780"/>
            </a:xfrm>
            <a:prstGeom prst="rect">
              <a:avLst/>
            </a:prstGeom>
            <a:solidFill>
              <a:srgbClr val="CDE9EF"/>
            </a:solidFill>
          </p:spPr>
          <p:txBody>
            <a:bodyPr wrap="square" lIns="94571" tIns="47286" rIns="94571" bIns="47286" anchor="ctr">
              <a:noAutofit/>
            </a:bodyPr>
            <a:lstStyle/>
            <a:p>
              <a:pPr>
                <a:spcBef>
                  <a:spcPts val="620"/>
                </a:spcBef>
              </a:pPr>
              <a:r>
                <a:rPr lang="ja-JP" altLang="en-US" sz="1814" b="1" spc="-310" dirty="0">
                  <a:ln w="19050">
                    <a:noFill/>
                  </a:ln>
                  <a:solidFill>
                    <a:srgbClr val="003399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メイリオ" panose="020B0604030504040204" pitchFamily="50" charset="-128"/>
                </a:rPr>
                <a:t>　　　</a:t>
              </a:r>
              <a:r>
                <a:rPr lang="ja-JP" altLang="en-US" sz="1814" b="1" spc="-310" dirty="0">
                  <a:ln w="19050"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メイリオ" panose="020B0604030504040204" pitchFamily="50" charset="-128"/>
                </a:rPr>
                <a:t>企  業  の  特  徴・魅  力  は  ？</a:t>
              </a:r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3207863" y="2772938"/>
              <a:ext cx="2634961" cy="271869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1361"/>
                </a:lnSpc>
              </a:pPr>
              <a:r>
                <a:rPr lang="ja-JP" altLang="en-US" sz="1451" b="1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Arial Unicode MS" panose="020B0604020202020204" pitchFamily="50" charset="-128"/>
                </a:rPr>
                <a:t>　</a:t>
              </a:r>
              <a:r>
                <a:rPr lang="ja-JP" altLang="en-US" sz="1451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rial Unicode MS" panose="020B0604020202020204" pitchFamily="50" charset="-128"/>
                </a:rPr>
                <a:t>～　アピールポイント　～</a:t>
              </a:r>
            </a:p>
          </p:txBody>
        </p:sp>
      </p:grpSp>
      <p:sp>
        <p:nvSpPr>
          <p:cNvPr id="40" name="テキスト ボックス 39"/>
          <p:cNvSpPr txBox="1"/>
          <p:nvPr/>
        </p:nvSpPr>
        <p:spPr>
          <a:xfrm>
            <a:off x="127025" y="3175088"/>
            <a:ext cx="5979308" cy="3550177"/>
          </a:xfrm>
          <a:prstGeom prst="roundRect">
            <a:avLst>
              <a:gd name="adj" fmla="val 0"/>
            </a:avLst>
          </a:prstGeom>
          <a:noFill/>
          <a:ln w="19050">
            <a:solidFill>
              <a:srgbClr val="7030A0"/>
            </a:solidFill>
            <a:prstDash val="sysDash"/>
          </a:ln>
        </p:spPr>
        <p:txBody>
          <a:bodyPr wrap="square" rIns="65303" bIns="65303" rtlCol="0" anchor="ctr" anchorCtr="0">
            <a:noAutofit/>
          </a:bodyPr>
          <a:lstStyle/>
          <a:p>
            <a:r>
              <a:rPr lang="ja-JP" altLang="en-US" sz="16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こちらに文章及び写真を掲載願います。</a:t>
            </a:r>
          </a:p>
        </p:txBody>
      </p:sp>
      <p:grpSp>
        <p:nvGrpSpPr>
          <p:cNvPr id="34" name="グループ化 33"/>
          <p:cNvGrpSpPr/>
          <p:nvPr/>
        </p:nvGrpSpPr>
        <p:grpSpPr>
          <a:xfrm>
            <a:off x="6328880" y="1716720"/>
            <a:ext cx="5750049" cy="5023293"/>
            <a:chOff x="175119" y="993934"/>
            <a:chExt cx="2945230" cy="5034649"/>
          </a:xfrm>
        </p:grpSpPr>
        <p:sp>
          <p:nvSpPr>
            <p:cNvPr id="37" name="メモ 36"/>
            <p:cNvSpPr/>
            <p:nvPr/>
          </p:nvSpPr>
          <p:spPr>
            <a:xfrm rot="10800000">
              <a:off x="175119" y="993934"/>
              <a:ext cx="2945230" cy="5034649"/>
            </a:xfrm>
            <a:prstGeom prst="foldedCorner">
              <a:avLst>
                <a:gd name="adj" fmla="val 6591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33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1246664" y="1472517"/>
              <a:ext cx="738827" cy="3393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51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　　　</a:t>
              </a:r>
              <a:r>
                <a:rPr lang="ja-JP" altLang="en-US" sz="16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名　前　　</a:t>
              </a:r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198398" y="1479227"/>
              <a:ext cx="1444264" cy="3393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●●職（●●年採用</a:t>
              </a:r>
              <a:r>
                <a:rPr lang="ja-JP" altLang="en-US" sz="1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）</a:t>
              </a:r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219511" y="2455599"/>
              <a:ext cx="2847958" cy="3425167"/>
            </a:xfrm>
            <a:prstGeom prst="rect">
              <a:avLst/>
            </a:prstGeom>
            <a:noFill/>
            <a:ln>
              <a:solidFill>
                <a:srgbClr val="1B03AD"/>
              </a:solidFill>
              <a:prstDash val="sysDot"/>
            </a:ln>
          </p:spPr>
          <p:txBody>
            <a:bodyPr wrap="square" lIns="32652" rIns="0" rtlCol="0" anchor="ctr" anchorCtr="0">
              <a:normAutofit/>
            </a:bodyPr>
            <a:lstStyle/>
            <a:p>
              <a:r>
                <a:rPr lang="ja-JP" altLang="en-US" sz="1600" dirty="0">
                  <a:solidFill>
                    <a:sysClr val="windowText" lastClr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メイリオ" panose="020B0604030504040204" pitchFamily="50" charset="-128"/>
                </a:rPr>
                <a:t>こちらに文章及び写真を掲載願います。</a:t>
              </a:r>
              <a:endParaRPr lang="en-US" altLang="ja-JP" sz="16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endParaRPr>
            </a:p>
          </p:txBody>
        </p:sp>
      </p:grp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99375"/>
              </p:ext>
            </p:extLst>
          </p:nvPr>
        </p:nvGraphicFramePr>
        <p:xfrm>
          <a:off x="6323824" y="139201"/>
          <a:ext cx="5740357" cy="1432252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279364">
                  <a:extLst>
                    <a:ext uri="{9D8B030D-6E8A-4147-A177-3AD203B41FA5}">
                      <a16:colId xmlns:a16="http://schemas.microsoft.com/office/drawing/2014/main" val="1173827064"/>
                    </a:ext>
                  </a:extLst>
                </a:gridCol>
                <a:gridCol w="3460993">
                  <a:extLst>
                    <a:ext uri="{9D8B030D-6E8A-4147-A177-3AD203B41FA5}">
                      <a16:colId xmlns:a16="http://schemas.microsoft.com/office/drawing/2014/main" val="679561718"/>
                    </a:ext>
                  </a:extLst>
                </a:gridCol>
              </a:tblGrid>
              <a:tr h="3580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事業所番号</a:t>
                      </a:r>
                    </a:p>
                  </a:txBody>
                  <a:tcPr anchor="ctr">
                    <a:solidFill>
                      <a:srgbClr val="CDE9E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CDE9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849680"/>
                  </a:ext>
                </a:extLst>
              </a:tr>
              <a:tr h="35806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電話番号</a:t>
                      </a:r>
                    </a:p>
                  </a:txBody>
                  <a:tcPr anchor="ctr">
                    <a:solidFill>
                      <a:srgbClr val="CDE9E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CDE9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0563226"/>
                  </a:ext>
                </a:extLst>
              </a:tr>
              <a:tr h="35806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所在地</a:t>
                      </a:r>
                    </a:p>
                  </a:txBody>
                  <a:tcPr anchor="ctr">
                    <a:solidFill>
                      <a:srgbClr val="CDE9E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CDE9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944724"/>
                  </a:ext>
                </a:extLst>
              </a:tr>
              <a:tr h="35806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企業ＨＰ</a:t>
                      </a:r>
                    </a:p>
                  </a:txBody>
                  <a:tcPr anchor="ctr">
                    <a:solidFill>
                      <a:srgbClr val="CDE9E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CDE9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71391"/>
                  </a:ext>
                </a:extLst>
              </a:tr>
            </a:tbl>
          </a:graphicData>
        </a:graphic>
      </p:graphicFrame>
      <p:sp>
        <p:nvSpPr>
          <p:cNvPr id="45" name="角丸四角形 44"/>
          <p:cNvSpPr/>
          <p:nvPr/>
        </p:nvSpPr>
        <p:spPr>
          <a:xfrm>
            <a:off x="6743231" y="1809191"/>
            <a:ext cx="3239027" cy="346422"/>
          </a:xfrm>
          <a:prstGeom prst="roundRect">
            <a:avLst/>
          </a:prstGeom>
          <a:solidFill>
            <a:srgbClr val="AFE5B0"/>
          </a:solidFill>
          <a:ln w="12700">
            <a:solidFill>
              <a:srgbClr val="1B03AD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bIns="65303" rtlCol="0" anchor="ctr">
            <a:noAutofit/>
          </a:bodyPr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先輩社員からのメッセージ</a:t>
            </a:r>
          </a:p>
        </p:txBody>
      </p:sp>
      <p:sp>
        <p:nvSpPr>
          <p:cNvPr id="46" name="正方形/長方形 45"/>
          <p:cNvSpPr/>
          <p:nvPr/>
        </p:nvSpPr>
        <p:spPr>
          <a:xfrm>
            <a:off x="94508" y="897731"/>
            <a:ext cx="6044340" cy="391864"/>
          </a:xfrm>
          <a:prstGeom prst="rect">
            <a:avLst/>
          </a:prstGeom>
          <a:solidFill>
            <a:srgbClr val="CDE9EF"/>
          </a:solidFill>
        </p:spPr>
        <p:txBody>
          <a:bodyPr wrap="square" lIns="94571" tIns="47286" rIns="94571" bIns="47286" anchor="ctr">
            <a:noAutofit/>
          </a:bodyPr>
          <a:lstStyle/>
          <a:p>
            <a:pPr>
              <a:spcBef>
                <a:spcPts val="620"/>
              </a:spcBef>
            </a:pPr>
            <a:r>
              <a:rPr lang="ja-JP" altLang="en-US" sz="1814" b="1" spc="-310" dirty="0">
                <a:ln w="19050">
                  <a:noFill/>
                </a:ln>
                <a:solidFill>
                  <a:srgbClr val="0033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　　　</a:t>
            </a:r>
            <a:r>
              <a:rPr lang="ja-JP" altLang="en-US" sz="1814" b="1" spc="-310" dirty="0">
                <a:ln w="19050"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事   業   内   容   は  ？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127024" y="1407755"/>
            <a:ext cx="5979309" cy="1131717"/>
          </a:xfrm>
          <a:prstGeom prst="roundRect">
            <a:avLst>
              <a:gd name="adj" fmla="val 0"/>
            </a:avLst>
          </a:prstGeom>
          <a:noFill/>
          <a:ln w="19050">
            <a:solidFill>
              <a:srgbClr val="7030A0"/>
            </a:solidFill>
            <a:prstDash val="sysDash"/>
          </a:ln>
        </p:spPr>
        <p:txBody>
          <a:bodyPr wrap="square" rIns="65303" bIns="65303" rtlCol="0" anchor="ctr" anchorCtr="0">
            <a:noAutofit/>
          </a:bodyPr>
          <a:lstStyle/>
          <a:p>
            <a:r>
              <a:rPr lang="ja-JP" altLang="en-US" sz="16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こちらに文章及び写真を掲載願います。</a:t>
            </a:r>
            <a:endParaRPr lang="en-US" altLang="ja-JP" sz="16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127025" y="107921"/>
            <a:ext cx="6011823" cy="719239"/>
            <a:chOff x="127025" y="107921"/>
            <a:chExt cx="6011823" cy="719239"/>
          </a:xfrm>
        </p:grpSpPr>
        <p:sp>
          <p:nvSpPr>
            <p:cNvPr id="50" name="角丸四角形 49"/>
            <p:cNvSpPr/>
            <p:nvPr/>
          </p:nvSpPr>
          <p:spPr>
            <a:xfrm>
              <a:off x="127025" y="107921"/>
              <a:ext cx="6011823" cy="719239"/>
            </a:xfrm>
            <a:prstGeom prst="roundRect">
              <a:avLst/>
            </a:prstGeom>
            <a:solidFill>
              <a:srgbClr val="FF0066"/>
            </a:solidFill>
            <a:ln w="12700">
              <a:solidFill>
                <a:srgbClr val="33CC33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rIns="0" bIns="65303" rtlCol="0" anchor="ctr">
              <a:noAutofit/>
            </a:bodyPr>
            <a:lstStyle/>
            <a:p>
              <a:pPr algn="ctr"/>
              <a:r>
                <a:rPr lang="ja-JP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　　</a:t>
              </a:r>
            </a:p>
          </p:txBody>
        </p:sp>
        <p:sp>
          <p:nvSpPr>
            <p:cNvPr id="8" name="楕円 7"/>
            <p:cNvSpPr/>
            <p:nvPr/>
          </p:nvSpPr>
          <p:spPr>
            <a:xfrm>
              <a:off x="266510" y="216262"/>
              <a:ext cx="1701776" cy="481161"/>
            </a:xfrm>
            <a:prstGeom prst="ellipse">
              <a:avLst/>
            </a:prstGeom>
            <a:solidFill>
              <a:srgbClr val="EFF5F5"/>
            </a:solidFill>
            <a:ln>
              <a:solidFill>
                <a:srgbClr val="EFF5F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2200" b="1" spc="-310" dirty="0">
                  <a:ln w="19050"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メイリオ" panose="020B0604030504040204" pitchFamily="50" charset="-128"/>
                </a:rPr>
                <a:t>企  業  名</a:t>
              </a:r>
              <a:endParaRPr kumimoji="1" lang="ja-JP" altLang="en-US" sz="2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2" name="正方形/長方形 11"/>
          <p:cNvSpPr/>
          <p:nvPr/>
        </p:nvSpPr>
        <p:spPr>
          <a:xfrm>
            <a:off x="9608353" y="2223571"/>
            <a:ext cx="2185240" cy="3033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6510933" y="2584777"/>
            <a:ext cx="5366138" cy="468139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b="1" dirty="0">
                <a:solidFill>
                  <a:srgbClr val="FC80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Q</a:t>
            </a:r>
            <a:r>
              <a:rPr kumimoji="1" lang="en-US" altLang="ja-JP" sz="1400" b="1" dirty="0">
                <a:solidFill>
                  <a:srgbClr val="FC80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1.</a:t>
            </a:r>
            <a:r>
              <a:rPr kumimoji="1" lang="ja-JP" altLang="en-US" sz="1400" b="1" dirty="0">
                <a:solidFill>
                  <a:srgbClr val="FC80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仕事内容は？　</a:t>
            </a:r>
            <a:r>
              <a:rPr lang="en-US" altLang="ja-JP" sz="1400" b="1" dirty="0">
                <a:solidFill>
                  <a:srgbClr val="FC80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Q2.</a:t>
            </a:r>
            <a:r>
              <a:rPr lang="ja-JP" altLang="en-US" sz="1400" b="1" dirty="0">
                <a:solidFill>
                  <a:srgbClr val="FC80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入社してよかったことは？　</a:t>
            </a:r>
            <a:endParaRPr lang="en-US" altLang="ja-JP" sz="1400" b="1" dirty="0">
              <a:solidFill>
                <a:srgbClr val="FC80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en-US" altLang="ja-JP" sz="1400" b="1" dirty="0">
                <a:solidFill>
                  <a:srgbClr val="FC80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Q3.</a:t>
            </a:r>
            <a:r>
              <a:rPr lang="ja-JP" altLang="en-US" sz="1400" b="1" dirty="0">
                <a:solidFill>
                  <a:srgbClr val="FC80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目標は？　</a:t>
            </a:r>
            <a:r>
              <a:rPr lang="en-US" altLang="ja-JP" sz="1400" b="1" dirty="0">
                <a:solidFill>
                  <a:srgbClr val="FC80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Q4.</a:t>
            </a:r>
            <a:r>
              <a:rPr lang="ja-JP" altLang="en-US" sz="1400" b="1" dirty="0">
                <a:solidFill>
                  <a:srgbClr val="FC80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後輩へのメッセージ</a:t>
            </a:r>
            <a:endParaRPr kumimoji="1" lang="ja-JP" altLang="en-US" sz="1400" b="1" dirty="0">
              <a:solidFill>
                <a:srgbClr val="FC80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107771" y="210443"/>
            <a:ext cx="36570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企業名を記載願います。</a:t>
            </a:r>
          </a:p>
        </p:txBody>
      </p:sp>
      <p:sp>
        <p:nvSpPr>
          <p:cNvPr id="23" name="角丸四角形吹き出し 22"/>
          <p:cNvSpPr/>
          <p:nvPr/>
        </p:nvSpPr>
        <p:spPr>
          <a:xfrm>
            <a:off x="12493280" y="2380185"/>
            <a:ext cx="1940172" cy="1249280"/>
          </a:xfrm>
          <a:prstGeom prst="wedgeRoundRectCallout">
            <a:avLst>
              <a:gd name="adj1" fmla="val -59474"/>
              <a:gd name="adj2" fmla="val -10880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この質問は参考に記載しています。質問内容及び質問数は自由です。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343802" y="3359002"/>
            <a:ext cx="3715085" cy="1379252"/>
          </a:xfrm>
          <a:prstGeom prst="roundRect">
            <a:avLst>
              <a:gd name="adj" fmla="val 0"/>
            </a:avLst>
          </a:prstGeom>
          <a:noFill/>
          <a:ln w="19050">
            <a:solidFill>
              <a:srgbClr val="7030A0"/>
            </a:solidFill>
            <a:prstDash val="sysDash"/>
          </a:ln>
        </p:spPr>
        <p:txBody>
          <a:bodyPr wrap="square" rIns="65303" bIns="65303" rtlCol="0" anchor="ctr" anchorCtr="0">
            <a:noAutofit/>
          </a:bodyPr>
          <a:lstStyle/>
          <a:p>
            <a:r>
              <a:rPr lang="ja-JP" altLang="en-US" sz="1600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＊様式、項目は自由に変更してください。（ただし、企業名は必ず記載してください。）</a:t>
            </a:r>
            <a:endParaRPr lang="en-US" altLang="ja-JP" sz="1600" b="1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＊募集に関することは記載不可です。</a:t>
            </a:r>
            <a:endParaRPr lang="en-US" altLang="ja-JP" sz="1600" b="1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＊白黒印刷となります。</a:t>
            </a:r>
            <a:endParaRPr lang="en-US" altLang="ja-JP" sz="1600" b="1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318110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26325" y="127619"/>
            <a:ext cx="9968345" cy="869909"/>
          </a:xfrm>
        </p:spPr>
        <p:txBody>
          <a:bodyPr/>
          <a:lstStyle/>
          <a:p>
            <a:r>
              <a:rPr lang="ja-JP" altLang="en-US" dirty="0"/>
              <a:t>＊企業</a:t>
            </a:r>
            <a:r>
              <a:rPr lang="en-US" altLang="ja-JP" dirty="0"/>
              <a:t>PR</a:t>
            </a:r>
            <a:r>
              <a:rPr lang="ja-JP" altLang="en-US" dirty="0"/>
              <a:t>シートについて＊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2919" y="997528"/>
            <a:ext cx="11239006" cy="5949537"/>
          </a:xfrm>
        </p:spPr>
        <p:txBody>
          <a:bodyPr>
            <a:normAutofit fontScale="55000" lnSpcReduction="20000"/>
          </a:bodyPr>
          <a:lstStyle/>
          <a:p>
            <a:r>
              <a:rPr lang="ja-JP" altLang="en-US" dirty="0"/>
              <a:t>目的は高卒求人提出予定企業を参加校にＰＲすることです。求人募集に関することは記載しないでください。											</a:t>
            </a:r>
          </a:p>
          <a:p>
            <a:r>
              <a:rPr lang="ja-JP" altLang="en-US" dirty="0"/>
              <a:t>締切は</a:t>
            </a:r>
            <a:r>
              <a:rPr lang="ja-JP" altLang="en-US" b="1" dirty="0"/>
              <a:t>４月２４日</a:t>
            </a:r>
            <a:r>
              <a:rPr lang="en-US" altLang="ja-JP" b="1" dirty="0"/>
              <a:t>(</a:t>
            </a:r>
            <a:r>
              <a:rPr lang="ja-JP" altLang="en-US" b="1" dirty="0"/>
              <a:t>金）</a:t>
            </a:r>
            <a:r>
              <a:rPr lang="ja-JP" altLang="en-US" dirty="0"/>
              <a:t>になります。参加企業決定前でもご提出いただけます。提出は任意です。 											</a:t>
            </a:r>
          </a:p>
          <a:p>
            <a:r>
              <a:rPr lang="ja-JP" altLang="en-US" dirty="0"/>
              <a:t>提出先は浜松新卒応援ハローワークです。											</a:t>
            </a:r>
          </a:p>
          <a:p>
            <a:r>
              <a:rPr lang="ja-JP" altLang="en-US" dirty="0"/>
              <a:t>提出方法は電子</a:t>
            </a:r>
            <a:r>
              <a:rPr lang="ja-JP" altLang="en-US" b="1" dirty="0"/>
              <a:t>メール</a:t>
            </a:r>
            <a:r>
              <a:rPr lang="ja-JP" altLang="en-US" dirty="0"/>
              <a:t>になります。																						</a:t>
            </a:r>
          </a:p>
          <a:p>
            <a:r>
              <a:rPr lang="ja-JP" altLang="en-US" dirty="0"/>
              <a:t>　　　送信先メールアドレス：</a:t>
            </a:r>
            <a:r>
              <a:rPr lang="en-US" altLang="ja-JP" dirty="0"/>
              <a:t>hamamatsuwakamono-gaibuyou@mhlw.go.jp							</a:t>
            </a:r>
            <a:r>
              <a:rPr lang="ja-JP" altLang="en-US" dirty="0"/>
              <a:t>											</a:t>
            </a:r>
          </a:p>
          <a:p>
            <a:r>
              <a:rPr lang="ja-JP" altLang="en-US" dirty="0"/>
              <a:t>任意様式です。適宜加工してご利用ください。（Ａ４印刷に収まるようお願いいたします。）											</a:t>
            </a:r>
          </a:p>
          <a:p>
            <a:r>
              <a:rPr lang="ja-JP" altLang="en-US" dirty="0"/>
              <a:t>当日参加いただけない企業もご提出可能です。											</a:t>
            </a:r>
          </a:p>
          <a:p>
            <a:r>
              <a:rPr lang="ja-JP" altLang="en-US" dirty="0"/>
              <a:t>参加企業はご提出なしでもご参加いただけます。											</a:t>
            </a:r>
          </a:p>
          <a:p>
            <a:r>
              <a:rPr lang="ja-JP" altLang="en-US" dirty="0"/>
              <a:t>企業</a:t>
            </a:r>
            <a:r>
              <a:rPr lang="en-US" altLang="ja-JP" dirty="0"/>
              <a:t>PR</a:t>
            </a:r>
            <a:r>
              <a:rPr lang="ja-JP" altLang="en-US" dirty="0"/>
              <a:t>シートは当日、参加校に冊子にして配布させていただきます。																	</a:t>
            </a:r>
          </a:p>
          <a:p>
            <a:r>
              <a:rPr lang="ja-JP" altLang="en-US" dirty="0"/>
              <a:t>白黒</a:t>
            </a:r>
            <a:r>
              <a:rPr lang="en-US" altLang="ja-JP" dirty="0"/>
              <a:t>A4</a:t>
            </a:r>
            <a:r>
              <a:rPr lang="ja-JP" altLang="en-US" dirty="0"/>
              <a:t>印刷となりますが、提出数が多い場合、</a:t>
            </a:r>
            <a:r>
              <a:rPr lang="en-US" altLang="ja-JP" dirty="0"/>
              <a:t>A4</a:t>
            </a:r>
            <a:r>
              <a:rPr lang="ja-JP" altLang="en-US" dirty="0"/>
              <a:t>　</a:t>
            </a:r>
            <a:r>
              <a:rPr lang="en-US" altLang="ja-JP" dirty="0"/>
              <a:t>1</a:t>
            </a:r>
            <a:r>
              <a:rPr lang="ja-JP" altLang="en-US" dirty="0"/>
              <a:t>ページに</a:t>
            </a:r>
            <a:r>
              <a:rPr lang="en-US" altLang="ja-JP" dirty="0"/>
              <a:t>2</a:t>
            </a:r>
            <a:r>
              <a:rPr lang="ja-JP" altLang="en-US" dirty="0"/>
              <a:t>企業掲載させていただきます。文字が小さい場合、印刷時文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字がつぶれる可能性がございます。											</a:t>
            </a:r>
          </a:p>
        </p:txBody>
      </p:sp>
    </p:spTree>
    <p:extLst>
      <p:ext uri="{BB962C8B-B14F-4D97-AF65-F5344CB8AC3E}">
        <p14:creationId xmlns:p14="http://schemas.microsoft.com/office/powerpoint/2010/main" val="900391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1A771F942D5CD4AA7D1FB8E39E79B7D" ma:contentTypeVersion="15" ma:contentTypeDescription="新しいドキュメントを作成します。" ma:contentTypeScope="" ma:versionID="0d21aa19b17104a293811944bb94d2d5">
  <xsd:schema xmlns:xsd="http://www.w3.org/2001/XMLSchema" xmlns:xs="http://www.w3.org/2001/XMLSchema" xmlns:p="http://schemas.microsoft.com/office/2006/metadata/properties" xmlns:ns2="4e9a9f37-b6e0-45a3-a952-be0cc174309f" xmlns:ns3="44856c1c-163a-4db4-9f2d-e69ab44d016d" targetNamespace="http://schemas.microsoft.com/office/2006/metadata/properties" ma:root="true" ma:fieldsID="b43fec2171ff39c65c251c0b722a43fc" ns2:_="" ns3:_="">
    <xsd:import namespace="4e9a9f37-b6e0-45a3-a952-be0cc174309f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9a9f37-b6e0-45a3-a952-be0cc174309f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f5849ba1-132b-483e-889d-c87a35660931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856c1c-163a-4db4-9f2d-e69ab44d016d" xsi:nil="true"/>
    <Owner xmlns="4e9a9f37-b6e0-45a3-a952-be0cc174309f">
      <UserInfo>
        <DisplayName/>
        <AccountId xsi:nil="true"/>
        <AccountType/>
      </UserInfo>
    </Owner>
    <lcf76f155ced4ddcb4097134ff3c332f xmlns="4e9a9f37-b6e0-45a3-a952-be0cc174309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66DF743-18D0-4932-B020-714389EAB2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15533B-3971-4D9E-8C79-CD23F785E27A}"/>
</file>

<file path=customXml/itemProps3.xml><?xml version="1.0" encoding="utf-8"?>
<ds:datastoreItem xmlns:ds="http://schemas.openxmlformats.org/officeDocument/2006/customXml" ds:itemID="{1D1C4A0B-CAA9-4915-B2D1-E5C0D8CBBDDE}">
  <ds:schemaRefs>
    <ds:schemaRef ds:uri="http://schemas.microsoft.com/office/2006/metadata/properties"/>
    <ds:schemaRef ds:uri="http://schemas.microsoft.com/office/infopath/2007/PartnerControls"/>
    <ds:schemaRef ds:uri="1cf05135-660b-46a6-9630-00688686975a"/>
    <ds:schemaRef ds:uri="44856c1c-163a-4db4-9f2d-e69ab44d016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468</Words>
  <PresentationFormat>ワイド画面</PresentationFormat>
  <Paragraphs>35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HGP創英角ｺﾞｼｯｸUB</vt:lpstr>
      <vt:lpstr>HGｺﾞｼｯｸM</vt:lpstr>
      <vt:lpstr>HG丸ｺﾞｼｯｸM-PRO</vt:lpstr>
      <vt:lpstr>游ゴシック</vt:lpstr>
      <vt:lpstr>游ゴシック Light</vt:lpstr>
      <vt:lpstr>Arial</vt:lpstr>
      <vt:lpstr>Calibri</vt:lpstr>
      <vt:lpstr>Office テーマ</vt:lpstr>
      <vt:lpstr>PowerPoint プレゼンテーション</vt:lpstr>
      <vt:lpstr>＊企業PRシートについて＊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0x01010081A771F942D5CD4AA7D1FB8E39E79B7D</vt:lpwstr>
  </property>
  <property fmtid="{D5CDD505-2E9C-101B-9397-08002B2CF9AE}" pid="3" name="MediaServiceImageTags">
    <vt:lpwstr/>
  </property>
</Properties>
</file>