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232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7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17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79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568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13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779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8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592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24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800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77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66070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636D7-C3D1-451A-A469-E2CFF31F8C46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AFA2F-B0FD-42B6-A871-378AE5A69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15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E53D47-CFEB-4AA6-BDCC-B4198E66D47C}"/>
              </a:ext>
            </a:extLst>
          </p:cNvPr>
          <p:cNvSpPr/>
          <p:nvPr/>
        </p:nvSpPr>
        <p:spPr>
          <a:xfrm>
            <a:off x="6993" y="-12645"/>
            <a:ext cx="6858000" cy="990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88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6CDA5B9-B02A-4381-B9A7-BA5E5BFBE91A}"/>
              </a:ext>
            </a:extLst>
          </p:cNvPr>
          <p:cNvSpPr txBox="1"/>
          <p:nvPr/>
        </p:nvSpPr>
        <p:spPr>
          <a:xfrm>
            <a:off x="833307" y="9201439"/>
            <a:ext cx="115909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 b="1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履歴書不要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D56E062-250D-41A8-8E9B-68A38133D061}"/>
              </a:ext>
            </a:extLst>
          </p:cNvPr>
          <p:cNvSpPr txBox="1"/>
          <p:nvPr/>
        </p:nvSpPr>
        <p:spPr>
          <a:xfrm>
            <a:off x="1049830" y="9396993"/>
            <a:ext cx="5426859" cy="40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1013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13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01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主催：ハローワーク清水　受付・職業紹介部門　☎</a:t>
            </a:r>
            <a:r>
              <a:rPr lang="en-US" altLang="ja-JP" sz="101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054-351-8609</a:t>
            </a:r>
            <a:r>
              <a:rPr lang="ja-JP" altLang="en-US" sz="101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部門コード</a:t>
            </a:r>
            <a:r>
              <a:rPr lang="en-US" altLang="ja-JP" sz="101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41♯</a:t>
            </a:r>
            <a:endParaRPr kumimoji="1" lang="ja-JP" altLang="en-US" sz="788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E9D78CD-B9AE-43AD-839B-4930F44CC28A}"/>
              </a:ext>
            </a:extLst>
          </p:cNvPr>
          <p:cNvSpPr/>
          <p:nvPr/>
        </p:nvSpPr>
        <p:spPr>
          <a:xfrm>
            <a:off x="50732" y="8945345"/>
            <a:ext cx="23460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1000" b="1" dirty="0">
                <a:solidFill>
                  <a:srgbClr val="232F3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会場：ハローワーク清水　</a:t>
            </a:r>
            <a:r>
              <a:rPr kumimoji="1" lang="en-US" altLang="ja-JP" sz="1000" b="1" dirty="0">
                <a:solidFill>
                  <a:srgbClr val="232F3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000" b="1" dirty="0">
                <a:solidFill>
                  <a:srgbClr val="232F3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階待合席</a:t>
            </a:r>
            <a:r>
              <a:rPr kumimoji="1" lang="en-US" altLang="ja-JP" sz="1000" b="1" dirty="0">
                <a:solidFill>
                  <a:srgbClr val="232F3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endParaRPr kumimoji="1" lang="ja-JP" altLang="en-US" sz="1000" b="1" dirty="0">
              <a:solidFill>
                <a:srgbClr val="232F3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72" y="9396994"/>
            <a:ext cx="501455" cy="404085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6CDA5B9-B02A-4381-B9A7-BA5E5BFBE91A}"/>
              </a:ext>
            </a:extLst>
          </p:cNvPr>
          <p:cNvSpPr txBox="1"/>
          <p:nvPr/>
        </p:nvSpPr>
        <p:spPr>
          <a:xfrm>
            <a:off x="1865602" y="9195549"/>
            <a:ext cx="98741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 b="1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服装自由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6CDA5B9-B02A-4381-B9A7-BA5E5BFBE91A}"/>
              </a:ext>
            </a:extLst>
          </p:cNvPr>
          <p:cNvSpPr txBox="1"/>
          <p:nvPr/>
        </p:nvSpPr>
        <p:spPr>
          <a:xfrm>
            <a:off x="2774167" y="9207351"/>
            <a:ext cx="125393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 b="1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当日参加</a:t>
            </a:r>
            <a:r>
              <a:rPr kumimoji="1" lang="en-US" altLang="ja-JP" sz="1350" b="1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OK</a:t>
            </a:r>
            <a:endParaRPr kumimoji="1" lang="ja-JP" altLang="en-US" sz="1350" b="1" dirty="0">
              <a:solidFill>
                <a:schemeClr val="accent2">
                  <a:lumMod val="75000"/>
                </a:schemeClr>
              </a:solidFill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6CDA5B9-B02A-4381-B9A7-BA5E5BFBE91A}"/>
              </a:ext>
            </a:extLst>
          </p:cNvPr>
          <p:cNvSpPr txBox="1"/>
          <p:nvPr/>
        </p:nvSpPr>
        <p:spPr>
          <a:xfrm>
            <a:off x="3900316" y="9203899"/>
            <a:ext cx="367569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50" b="1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雇用保険の求職活動実績となります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1D59125E-C2EF-4871-A7C1-D64820887319}"/>
              </a:ext>
            </a:extLst>
          </p:cNvPr>
          <p:cNvCxnSpPr>
            <a:cxnSpLocks/>
          </p:cNvCxnSpPr>
          <p:nvPr/>
        </p:nvCxnSpPr>
        <p:spPr>
          <a:xfrm>
            <a:off x="718560" y="3386678"/>
            <a:ext cx="2294085" cy="699"/>
          </a:xfrm>
          <a:prstGeom prst="line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7F4133C-D2EA-6682-DEAE-A3709482FDA3}"/>
              </a:ext>
            </a:extLst>
          </p:cNvPr>
          <p:cNvSpPr txBox="1"/>
          <p:nvPr/>
        </p:nvSpPr>
        <p:spPr>
          <a:xfrm>
            <a:off x="14230" y="140955"/>
            <a:ext cx="4540869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2700" b="1" dirty="0">
                <a:ln w="9525">
                  <a:noFill/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DLaM Display" panose="020F0502020204030204" pitchFamily="2" charset="0"/>
              </a:rPr>
              <a:t>企業と出会うチャンス！　</a:t>
            </a:r>
            <a:endParaRPr lang="ja-JP" altLang="en-US" sz="2700" b="1" dirty="0">
              <a:ln w="9525">
                <a:noFill/>
                <a:prstDash val="solid"/>
              </a:ln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0F1871-6977-4C31-042C-7841179C7144}"/>
              </a:ext>
            </a:extLst>
          </p:cNvPr>
          <p:cNvSpPr txBox="1"/>
          <p:nvPr/>
        </p:nvSpPr>
        <p:spPr>
          <a:xfrm>
            <a:off x="-39665" y="650685"/>
            <a:ext cx="457247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4600" b="1" dirty="0">
                <a:ln w="9525">
                  <a:noFill/>
                  <a:prstDash val="solid"/>
                </a:ln>
                <a:solidFill>
                  <a:schemeClr val="bg1"/>
                </a:solidFill>
                <a:effectLst>
                  <a:outerShdw blurRad="12700" dist="12700" dir="2700000" algn="tl" rotWithShape="0">
                    <a:srgbClr val="FF66CC"/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ミニ企業説明会</a:t>
            </a:r>
            <a:endParaRPr kumimoji="1" lang="en-US" altLang="ja-JP" sz="4600" b="1" dirty="0">
              <a:ln w="9525">
                <a:noFill/>
                <a:prstDash val="solid"/>
              </a:ln>
              <a:solidFill>
                <a:schemeClr val="bg1"/>
              </a:solidFill>
              <a:effectLst>
                <a:outerShdw blurRad="12700" dist="12700" dir="2700000" algn="tl" rotWithShape="0">
                  <a:srgbClr val="FF66CC"/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BB6389C-746C-335C-9844-DB8882134671}"/>
              </a:ext>
            </a:extLst>
          </p:cNvPr>
          <p:cNvSpPr txBox="1"/>
          <p:nvPr/>
        </p:nvSpPr>
        <p:spPr>
          <a:xfrm>
            <a:off x="2396812" y="8954367"/>
            <a:ext cx="4841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説明時間①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　②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　③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　④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EB6D2B7-90E3-66AE-2E8A-4F4B304DC547}"/>
              </a:ext>
            </a:extLst>
          </p:cNvPr>
          <p:cNvSpPr/>
          <p:nvPr/>
        </p:nvSpPr>
        <p:spPr>
          <a:xfrm>
            <a:off x="326491" y="1519146"/>
            <a:ext cx="6193378" cy="7387539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kumimoji="1" lang="en-US" altLang="ja-JP" sz="4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1" lang="ja-JP" altLang="en-US" sz="2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3621D6B2-6192-7577-8B94-79012528A82D}"/>
              </a:ext>
            </a:extLst>
          </p:cNvPr>
          <p:cNvGrpSpPr/>
          <p:nvPr/>
        </p:nvGrpSpPr>
        <p:grpSpPr>
          <a:xfrm>
            <a:off x="4191300" y="44101"/>
            <a:ext cx="3047364" cy="1437562"/>
            <a:chOff x="4191300" y="44101"/>
            <a:chExt cx="3047364" cy="1437562"/>
          </a:xfrm>
        </p:grpSpPr>
        <p:sp>
          <p:nvSpPr>
            <p:cNvPr id="8" name="思考の吹き出し: 雲形 7">
              <a:extLst>
                <a:ext uri="{FF2B5EF4-FFF2-40B4-BE49-F238E27FC236}">
                  <a16:creationId xmlns:a16="http://schemas.microsoft.com/office/drawing/2014/main" id="{4F1CF29A-B5B0-3B67-6112-86C0F7C9AEE1}"/>
                </a:ext>
              </a:extLst>
            </p:cNvPr>
            <p:cNvSpPr/>
            <p:nvPr/>
          </p:nvSpPr>
          <p:spPr>
            <a:xfrm>
              <a:off x="4191300" y="44101"/>
              <a:ext cx="2652469" cy="1437562"/>
            </a:xfrm>
            <a:prstGeom prst="cloudCallout">
              <a:avLst>
                <a:gd name="adj1" fmla="val -45169"/>
                <a:gd name="adj2" fmla="val -25953"/>
              </a:avLst>
            </a:prstGeom>
            <a:solidFill>
              <a:schemeClr val="bg1"/>
            </a:solidFill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>
                  <a:solidFill>
                    <a:schemeClr val="bg1"/>
                  </a:solidFill>
                </a:ln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60415A0-1523-6F28-0F6B-7011C1009C27}"/>
                </a:ext>
              </a:extLst>
            </p:cNvPr>
            <p:cNvSpPr txBox="1"/>
            <p:nvPr/>
          </p:nvSpPr>
          <p:spPr>
            <a:xfrm>
              <a:off x="4328312" y="305302"/>
              <a:ext cx="2910352" cy="769441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kumimoji="1" lang="ja-JP" altLang="en-US" sz="4400" b="1" dirty="0">
                  <a:latin typeface="HGPSoeiKakugothicUB"/>
                  <a:ea typeface="HGPSoeiKakugothicUB"/>
                </a:rPr>
                <a:t>４</a:t>
              </a:r>
              <a:r>
                <a:rPr kumimoji="1" lang="en-US" altLang="ja-JP" sz="4400" b="1" dirty="0">
                  <a:latin typeface="HGPSoeiKakugothicUB"/>
                  <a:ea typeface="HGPSoeiKakugothicUB"/>
                </a:rPr>
                <a:t>/</a:t>
              </a:r>
              <a:r>
                <a:rPr kumimoji="1" lang="ja-JP" altLang="en-US" sz="4400" b="1" dirty="0">
                  <a:latin typeface="HGPSoeiKakugothicUB"/>
                  <a:ea typeface="HGPSoeiKakugothicUB"/>
                </a:rPr>
                <a:t>〇</a:t>
              </a:r>
              <a:r>
                <a:rPr kumimoji="1" lang="en-US" altLang="ja-JP" sz="4000" b="1" dirty="0">
                  <a:latin typeface="HGPSoeiKakugothicUB"/>
                  <a:ea typeface="HGPSoeiKakugothicUB"/>
                </a:rPr>
                <a:t>(</a:t>
              </a:r>
              <a:r>
                <a:rPr kumimoji="1" lang="ja-JP" altLang="en-US" sz="4000" b="1" dirty="0">
                  <a:latin typeface="HGPSoeiKakugothicUB"/>
                  <a:ea typeface="HGPSoeiKakugothicUB"/>
                </a:rPr>
                <a:t>火</a:t>
              </a:r>
              <a:r>
                <a:rPr kumimoji="1" lang="en-US" altLang="ja-JP" sz="4000" b="1" dirty="0">
                  <a:latin typeface="HGPSoeiKakugothicUB"/>
                  <a:ea typeface="HGPSoeiKakugothicUB"/>
                </a:rPr>
                <a:t>)</a:t>
              </a:r>
              <a:endParaRPr lang="ja-JP" altLang="en-US" sz="4000" b="1" dirty="0">
                <a:latin typeface="HGPSoeiKakugothicUB"/>
                <a:ea typeface="HGP創英角ﾎﾟｯﾌﾟ体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780609D-51C5-4C62-8F70-9F4DF90C0B89}"/>
              </a:ext>
            </a:extLst>
          </p:cNvPr>
          <p:cNvSpPr/>
          <p:nvPr/>
        </p:nvSpPr>
        <p:spPr>
          <a:xfrm>
            <a:off x="448393" y="2869852"/>
            <a:ext cx="968645" cy="31180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募集職種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F526F6-0ABD-1C64-4FF9-95323CA7164C}"/>
              </a:ext>
            </a:extLst>
          </p:cNvPr>
          <p:cNvSpPr txBox="1"/>
          <p:nvPr/>
        </p:nvSpPr>
        <p:spPr>
          <a:xfrm>
            <a:off x="1471617" y="2844564"/>
            <a:ext cx="4198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〇〇〇〇</a:t>
            </a:r>
            <a:endParaRPr kumimoji="1" lang="en-US" altLang="ja-JP" dirty="0"/>
          </a:p>
          <a:p>
            <a:r>
              <a:rPr kumimoji="1" lang="ja-JP" altLang="en-US" dirty="0"/>
              <a:t>〇〇〇〇　　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5FEFB9C-DC15-5E48-101B-91E5941F392A}"/>
              </a:ext>
            </a:extLst>
          </p:cNvPr>
          <p:cNvSpPr txBox="1"/>
          <p:nvPr/>
        </p:nvSpPr>
        <p:spPr>
          <a:xfrm>
            <a:off x="283311" y="1670634"/>
            <a:ext cx="5758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〇〇〇株式会社</a:t>
            </a:r>
            <a:endParaRPr kumimoji="1" lang="en-US" altLang="ja-JP" sz="4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静岡市清水区〇〇〇〇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AF86BC-E3CD-4459-8BD7-3C577F1FD6E6}"/>
              </a:ext>
            </a:extLst>
          </p:cNvPr>
          <p:cNvSpPr txBox="1"/>
          <p:nvPr/>
        </p:nvSpPr>
        <p:spPr>
          <a:xfrm>
            <a:off x="342796" y="3630582"/>
            <a:ext cx="1651322" cy="923330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  <a:t>＜アピール自由記入欄＞</a:t>
            </a:r>
            <a:b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</a:b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  <a:t>・仕事内容</a:t>
            </a:r>
            <a:endParaRPr kumimoji="1"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Amazon Ember Thin" panose="020B0303020204020204" pitchFamily="34" charset="0"/>
            </a:endParaRPr>
          </a:p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  <a:t>・会社理念</a:t>
            </a:r>
            <a:endParaRPr kumimoji="1"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Amazon Ember Thin" panose="020B0303020204020204" pitchFamily="34" charset="0"/>
            </a:endParaRPr>
          </a:p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  <a:t>・福利厚生</a:t>
            </a:r>
            <a:endParaRPr kumimoji="1"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Amazon Ember Thin" panose="020B0303020204020204" pitchFamily="34" charset="0"/>
            </a:endParaRPr>
          </a:p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  <a:t>・その他企業</a:t>
            </a:r>
            <a: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  <a:t>PR</a:t>
            </a: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  <a:t>　</a:t>
            </a:r>
            <a:b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</a:b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Amazon Ember Thin" panose="020B0303020204020204" pitchFamily="34" charset="0"/>
              </a:rPr>
              <a:t>・写真　　　　　など</a:t>
            </a:r>
            <a:endParaRPr kumimoji="1" lang="en-US" altLang="ja-JP" sz="788" dirty="0">
              <a:latin typeface="メイリオ" panose="020B0604030504040204" pitchFamily="50" charset="-128"/>
              <a:ea typeface="メイリオ" panose="020B0604030504040204" pitchFamily="50" charset="-128"/>
              <a:cs typeface="Amazon Ember Thin" panose="020B03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452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C9636A6E2E1604898499A0D71E75E20" ma:contentTypeVersion="13" ma:contentTypeDescription="新しいドキュメントを作成します。" ma:contentTypeScope="" ma:versionID="a18a88a6b3ec1a27fbcd91bc59245df3">
  <xsd:schema xmlns:xsd="http://www.w3.org/2001/XMLSchema" xmlns:xs="http://www.w3.org/2001/XMLSchema" xmlns:p="http://schemas.microsoft.com/office/2006/metadata/properties" xmlns:ns2="93c22901-4352-4762-989f-c7decfe67358" xmlns:ns3="44856c1c-163a-4db4-9f2d-e69ab44d016d" targetNamespace="http://schemas.microsoft.com/office/2006/metadata/properties" ma:root="true" ma:fieldsID="a124f4bcddd18a9dd775b947e60d6c6d" ns2:_="" ns3:_="">
    <xsd:import namespace="93c22901-4352-4762-989f-c7decfe67358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22901-4352-4762-989f-c7decfe6735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7dd5fe1-cb9b-4f85-b737-eddab4e0f75c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3c22901-4352-4762-989f-c7decfe67358">
      <UserInfo>
        <DisplayName/>
        <AccountId xsi:nil="true"/>
        <AccountType/>
      </UserInfo>
    </Owner>
    <lcf76f155ced4ddcb4097134ff3c332f xmlns="93c22901-4352-4762-989f-c7decfe67358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Props1.xml><?xml version="1.0" encoding="utf-8"?>
<ds:datastoreItem xmlns:ds="http://schemas.openxmlformats.org/officeDocument/2006/customXml" ds:itemID="{B2FFF515-6CAB-4092-B841-BFEB1A0704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c22901-4352-4762-989f-c7decfe67358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0413937-9D8A-459F-B6D1-3F83E38291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2029F7-6DC4-4CA2-B45B-37132D3A9B9E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metadata/properties"/>
    <ds:schemaRef ds:uri="44856c1c-163a-4db4-9f2d-e69ab44d016d"/>
    <ds:schemaRef ds:uri="93c22901-4352-4762-989f-c7decfe67358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Words>109</Words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HGPSoeiKakugothicUB</vt:lpstr>
      <vt:lpstr>Meiryo UI</vt:lpstr>
      <vt:lpstr>メイリオ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0x010100CC9636A6E2E1604898499A0D71E75E20</vt:lpwstr>
  </property>
</Properties>
</file>