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848" r:id="rId4"/>
  </p:sldMasterIdLst>
  <p:notesMasterIdLst>
    <p:notesMasterId r:id="rId16"/>
  </p:notesMasterIdLst>
  <p:handoutMasterIdLst>
    <p:handoutMasterId r:id="rId17"/>
  </p:handoutMasterIdLst>
  <p:sldIdLst>
    <p:sldId id="274" r:id="rId5"/>
    <p:sldId id="256" r:id="rId6"/>
    <p:sldId id="257" r:id="rId7"/>
    <p:sldId id="259" r:id="rId8"/>
    <p:sldId id="268" r:id="rId9"/>
    <p:sldId id="261" r:id="rId10"/>
    <p:sldId id="272" r:id="rId11"/>
    <p:sldId id="271" r:id="rId12"/>
    <p:sldId id="273" r:id="rId13"/>
    <p:sldId id="262" r:id="rId14"/>
    <p:sldId id="270" r:id="rId15"/>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FFFCC"/>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8B93D08-1F0F-48F0-841A-AAF6E0F2462C}" v="2" dt="2026-01-05T10:36:59.638"/>
    <p1510:client id="{9C8B3A59-B54E-4268-95B1-AE215EE4ACDE}" v="4" dt="2026-01-06T10:29:21.75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p:cViewPr varScale="1">
        <p:scale>
          <a:sx n="110" d="100"/>
          <a:sy n="110" d="100"/>
        </p:scale>
        <p:origin x="162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notesMasters/notesMaster1.xml" Type="http://schemas.openxmlformats.org/officeDocument/2006/relationships/notesMaster"/><Relationship Id="rId17" Target="handoutMasters/handoutMaster1.xml" Type="http://schemas.openxmlformats.org/officeDocument/2006/relationships/handoutMaster"/><Relationship Id="rId18" Target="presProps.xml" Type="http://schemas.openxmlformats.org/officeDocument/2006/relationships/presProps"/><Relationship Id="rId19" Target="viewProps.xml" Type="http://schemas.openxmlformats.org/officeDocument/2006/relationships/viewProps"/><Relationship Id="rId2" Target="../customXml/item2.xml" Type="http://schemas.openxmlformats.org/officeDocument/2006/relationships/customXml"/><Relationship Id="rId20" Target="theme/theme1.xml" Type="http://schemas.openxmlformats.org/officeDocument/2006/relationships/theme"/><Relationship Id="rId21" Target="tableStyles.xml" Type="http://schemas.openxmlformats.org/officeDocument/2006/relationships/tableStyles"/><Relationship Id="rId22" Target="revisionInfo.xml" Type="http://schemas.microsoft.com/office/2015/10/relationships/revisionInfo"/><Relationship Id="rId23" Target="authors.xml" Type="http://schemas.microsoft.com/office/2018/10/relationships/authors"/><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E18BCFC7-570B-406B-B388-2508EFDC8E50}" type="datetimeFigureOut">
              <a:rPr kumimoji="1" lang="ja-JP" altLang="en-US" smtClean="0"/>
              <a:t>2026/1/6</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6567787B-4036-42E2-90D9-F94033B57A82}" type="slidenum">
              <a:rPr kumimoji="1" lang="ja-JP" altLang="en-US" smtClean="0"/>
              <a:t>‹#›</a:t>
            </a:fld>
            <a:endParaRPr kumimoji="1" lang="ja-JP" altLang="en-US"/>
          </a:p>
        </p:txBody>
      </p:sp>
    </p:spTree>
    <p:extLst>
      <p:ext uri="{BB962C8B-B14F-4D97-AF65-F5344CB8AC3E}">
        <p14:creationId xmlns:p14="http://schemas.microsoft.com/office/powerpoint/2010/main" val="410712364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91628D2C-8179-43DD-9B07-7037ABC1FD32}" type="datetimeFigureOut">
              <a:rPr kumimoji="1" lang="ja-JP" altLang="en-US" smtClean="0"/>
              <a:t>2026/1/6</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D101D676-88C9-4649-82D2-734390DA19C4}" type="slidenum">
              <a:rPr kumimoji="1" lang="ja-JP" altLang="en-US" smtClean="0"/>
              <a:t>‹#›</a:t>
            </a:fld>
            <a:endParaRPr kumimoji="1" lang="ja-JP" altLang="en-US"/>
          </a:p>
        </p:txBody>
      </p:sp>
    </p:spTree>
    <p:extLst>
      <p:ext uri="{BB962C8B-B14F-4D97-AF65-F5344CB8AC3E}">
        <p14:creationId xmlns:p14="http://schemas.microsoft.com/office/powerpoint/2010/main" val="274305852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5A94C86-C0D2-4734-A32D-BDD8B86D3633}"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926875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A94F1F6-B516-459E-A87B-FFD448CE2276}"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11325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6F6620D-5A5B-488E-935C-C1AD5CBDC32C}"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963136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E21B767-3389-4303-8F12-57ED3B03E6CD}"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7176880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79FD0F2-03CF-48A5-B191-256183EDC9B3}"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667664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D388218-6C86-49F2-A3ED-2360A18C6B20}"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5143113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C8F78B9-A651-4851-84A2-F12EC37E637A}"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42291512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53637BE-993A-4B72-AB95-B5975AECEB04}"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60824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94DF004-1FC3-4D15-8866-16C4F155CE6F}"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913240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06ECFC1-BCCD-4FF0-AC73-8A0039F39ED2}"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93132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DA7A222-6A33-4D39-A3C6-F2E81432AF35}" type="datetime1">
              <a:rPr kumimoji="1" lang="ja-JP" altLang="en-US" smtClean="0"/>
              <a:t>2026/1/6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29245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A67A616-19F6-4B82-B2D0-42A6EE3E93AE}" type="datetime1">
              <a:rPr kumimoji="1" lang="ja-JP" altLang="en-US" smtClean="0"/>
              <a:t>2026/1/6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690538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AF07D36-5D5B-454E-9E8A-378BFC407EE2}" type="datetime1">
              <a:rPr kumimoji="1" lang="ja-JP" altLang="en-US" smtClean="0"/>
              <a:t>2026/1/6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598024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5CFB80-C108-477B-AE0C-795799AA179E}" type="datetime1">
              <a:rPr kumimoji="1" lang="ja-JP" altLang="en-US" smtClean="0"/>
              <a:t>2026/1/6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6192174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ja-JP" altLang="en-US"/>
              <a:t>マスター タイトルの書式設定</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18091AF-038F-473A-99C3-8B98188CC036}" type="datetime1">
              <a:rPr kumimoji="1" lang="ja-JP" altLang="en-US" smtClean="0"/>
              <a:t>2026/1/6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0006533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図を追加</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A04FF9E-8878-47C1-AA4B-E9370EC6C067}" type="datetime1">
              <a:rPr kumimoji="1" lang="ja-JP" altLang="en-US" smtClean="0"/>
              <a:t>2026/1/6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19837603"/>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slideLayouts/slideLayout14.xml" Type="http://schemas.openxmlformats.org/officeDocument/2006/relationships/slideLayout"/><Relationship Id="rId15" Target="../slideLayouts/slideLayout15.xml" Type="http://schemas.openxmlformats.org/officeDocument/2006/relationships/slideLayout"/><Relationship Id="rId16" Target="../slideLayouts/slideLayout16.xml" Type="http://schemas.openxmlformats.org/officeDocument/2006/relationships/slideLayout"/><Relationship Id="rId17"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6ADA421-503D-4ABD-ACB4-7742AB4FEAA6}" type="datetime1">
              <a:rPr kumimoji="1" lang="ja-JP" altLang="en-US" smtClean="0"/>
              <a:t>2026/1/6</a:t>
            </a:fld>
            <a:endParaRPr kumimoji="1" lang="ja-JP" alt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696034618"/>
      </p:ext>
    </p:extLst>
  </p:cSld>
  <p:clrMap bg1="lt1" tx1="dk1" bg2="lt2" tx2="dk2" accent1="accent1" accent2="accent2" accent3="accent3" accent4="accent4" accent5="accent5" accent6="accent6" hlink="hlink" folHlink="folHlink"/>
  <p:sldLayoutIdLst>
    <p:sldLayoutId id="2147483849" r:id="rId1"/>
    <p:sldLayoutId id="2147483850" r:id="rId2"/>
    <p:sldLayoutId id="2147483851" r:id="rId3"/>
    <p:sldLayoutId id="2147483852" r:id="rId4"/>
    <p:sldLayoutId id="2147483853" r:id="rId5"/>
    <p:sldLayoutId id="2147483854" r:id="rId6"/>
    <p:sldLayoutId id="2147483855" r:id="rId7"/>
    <p:sldLayoutId id="2147483856" r:id="rId8"/>
    <p:sldLayoutId id="2147483857" r:id="rId9"/>
    <p:sldLayoutId id="2147483858" r:id="rId10"/>
    <p:sldLayoutId id="2147483859" r:id="rId11"/>
    <p:sldLayoutId id="2147483860" r:id="rId12"/>
    <p:sldLayoutId id="2147483861" r:id="rId13"/>
    <p:sldLayoutId id="2147483862" r:id="rId14"/>
    <p:sldLayoutId id="2147483863" r:id="rId15"/>
    <p:sldLayoutId id="2147483864" r:id="rId16"/>
  </p:sldLayoutIdLst>
  <p:hf hdr="0" ftr="0" dt="0"/>
  <p:txStyles>
    <p:title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755576" y="620688"/>
            <a:ext cx="7128792" cy="5570756"/>
          </a:xfrm>
          <a:prstGeom prst="rect">
            <a:avLst/>
          </a:prstGeom>
          <a:noFill/>
        </p:spPr>
        <p:txBody>
          <a:bodyPr wrap="square" rtlCol="0">
            <a:spAutoFit/>
          </a:bodyPr>
          <a:lstStyle/>
          <a:p>
            <a:pPr algn="just"/>
            <a:r>
              <a:rPr kumimoji="1" lang="ja-JP" altLang="en-US" sz="2800" b="1" dirty="0"/>
              <a:t>募集要項－別紙４（事業構想概要）</a:t>
            </a:r>
            <a:endParaRPr kumimoji="1" lang="en-US" altLang="ja-JP" sz="2800" b="1" dirty="0"/>
          </a:p>
          <a:p>
            <a:pPr algn="just"/>
            <a:endParaRPr kumimoji="1" lang="ja-JP" altLang="en-US" sz="2800" b="1" dirty="0"/>
          </a:p>
          <a:p>
            <a:pPr algn="just">
              <a:buClr>
                <a:srgbClr val="FF0000"/>
              </a:buClr>
            </a:pPr>
            <a:endParaRPr kumimoji="1" lang="en-US" altLang="ja-JP" sz="2000" b="1" dirty="0">
              <a:solidFill>
                <a:srgbClr val="FF0000"/>
              </a:solidFill>
            </a:endParaRPr>
          </a:p>
          <a:p>
            <a:pPr algn="just">
              <a:buClr>
                <a:srgbClr val="FF0000"/>
              </a:buClr>
            </a:pPr>
            <a:r>
              <a:rPr kumimoji="1" lang="ja-JP" altLang="en-US" sz="2000" b="1" dirty="0"/>
              <a:t>①</a:t>
            </a:r>
            <a:r>
              <a:rPr kumimoji="1" lang="ja-JP" altLang="en-US" sz="2000" b="1" dirty="0">
                <a:solidFill>
                  <a:srgbClr val="FF0000"/>
                </a:solidFill>
              </a:rPr>
              <a:t>　本資料を使用して、</a:t>
            </a:r>
            <a:r>
              <a:rPr kumimoji="1" lang="ja-JP" altLang="en-US" sz="2000" b="1" dirty="0"/>
              <a:t>生涯現役地域づくり環境整備事　</a:t>
            </a:r>
            <a:endParaRPr kumimoji="1" lang="en-US" altLang="ja-JP" sz="2000" b="1" dirty="0"/>
          </a:p>
          <a:p>
            <a:pPr algn="just">
              <a:buClr>
                <a:srgbClr val="FF0000"/>
              </a:buClr>
            </a:pPr>
            <a:r>
              <a:rPr kumimoji="1" lang="ja-JP" altLang="en-US" sz="2000" b="1" dirty="0"/>
              <a:t>　業企画書等評価委員会において</a:t>
            </a:r>
            <a:r>
              <a:rPr kumimoji="1" lang="ja-JP" altLang="en-US" sz="2000" b="1" dirty="0">
                <a:solidFill>
                  <a:srgbClr val="FF0000"/>
                </a:solidFill>
              </a:rPr>
              <a:t>概ね</a:t>
            </a:r>
            <a:r>
              <a:rPr kumimoji="1" lang="en-US" altLang="ja-JP" sz="2000" b="1" dirty="0">
                <a:solidFill>
                  <a:srgbClr val="FF0000"/>
                </a:solidFill>
              </a:rPr>
              <a:t>10</a:t>
            </a:r>
            <a:r>
              <a:rPr kumimoji="1" lang="ja-JP" altLang="en-US" sz="2000" b="1" dirty="0">
                <a:solidFill>
                  <a:srgbClr val="FF0000"/>
                </a:solidFill>
              </a:rPr>
              <a:t>分間のプレゼン</a:t>
            </a:r>
            <a:endParaRPr kumimoji="1" lang="en-US" altLang="ja-JP" sz="2000" b="1" dirty="0">
              <a:solidFill>
                <a:srgbClr val="FF0000"/>
              </a:solidFill>
            </a:endParaRPr>
          </a:p>
          <a:p>
            <a:pPr algn="just">
              <a:buClr>
                <a:srgbClr val="FF0000"/>
              </a:buClr>
            </a:pPr>
            <a:r>
              <a:rPr kumimoji="1" lang="ja-JP" altLang="en-US" sz="2000" b="1" dirty="0">
                <a:solidFill>
                  <a:srgbClr val="FF0000"/>
                </a:solidFill>
              </a:rPr>
              <a:t>　を実施</a:t>
            </a:r>
            <a:r>
              <a:rPr kumimoji="1" lang="ja-JP" altLang="en-US" sz="2000" b="1" dirty="0"/>
              <a:t>いただきます。</a:t>
            </a:r>
            <a:endParaRPr kumimoji="1" lang="en-US" altLang="ja-JP" sz="2000" b="1" dirty="0"/>
          </a:p>
          <a:p>
            <a:pPr algn="just">
              <a:buClr>
                <a:srgbClr val="FF0000"/>
              </a:buClr>
            </a:pPr>
            <a:endParaRPr kumimoji="1" lang="en-US" altLang="ja-JP" sz="2000" b="1" dirty="0">
              <a:solidFill>
                <a:srgbClr val="FF0000"/>
              </a:solidFill>
            </a:endParaRPr>
          </a:p>
          <a:p>
            <a:pPr algn="just">
              <a:buClr>
                <a:srgbClr val="FF0000"/>
              </a:buClr>
            </a:pPr>
            <a:r>
              <a:rPr kumimoji="1" lang="ja-JP" altLang="en-US" sz="2000" b="1" dirty="0"/>
              <a:t>②　次頁以降、様式の例示をお示ししていますが、</a:t>
            </a:r>
            <a:r>
              <a:rPr kumimoji="1" lang="ja-JP" altLang="en-US" sz="2000" b="1" u="sng" dirty="0">
                <a:solidFill>
                  <a:srgbClr val="FF0000"/>
                </a:solidFill>
              </a:rPr>
              <a:t>様式</a:t>
            </a:r>
            <a:endParaRPr kumimoji="1" lang="en-US" altLang="ja-JP" sz="2000" b="1" u="sng" dirty="0">
              <a:solidFill>
                <a:srgbClr val="FF0000"/>
              </a:solidFill>
            </a:endParaRPr>
          </a:p>
          <a:p>
            <a:pPr algn="just">
              <a:buClr>
                <a:srgbClr val="FF0000"/>
              </a:buClr>
            </a:pPr>
            <a:r>
              <a:rPr kumimoji="1" lang="ja-JP" altLang="en-US" sz="2000" b="1" dirty="0">
                <a:solidFill>
                  <a:srgbClr val="FF0000"/>
                </a:solidFill>
              </a:rPr>
              <a:t>　</a:t>
            </a:r>
            <a:r>
              <a:rPr kumimoji="1" lang="ja-JP" altLang="en-US" sz="2000" b="1" u="sng" dirty="0">
                <a:solidFill>
                  <a:srgbClr val="FF0000"/>
                </a:solidFill>
              </a:rPr>
              <a:t>は自由</a:t>
            </a:r>
            <a:r>
              <a:rPr kumimoji="1" lang="ja-JP" altLang="en-US" sz="2000" b="1" dirty="0"/>
              <a:t>であり、記載する内容、項目等も決まりはござ</a:t>
            </a:r>
            <a:endParaRPr kumimoji="1" lang="en-US" altLang="ja-JP" sz="2000" b="1" dirty="0"/>
          </a:p>
          <a:p>
            <a:pPr algn="just">
              <a:buClr>
                <a:srgbClr val="FF0000"/>
              </a:buClr>
            </a:pPr>
            <a:r>
              <a:rPr kumimoji="1" lang="ja-JP" altLang="en-US" sz="2000" b="1" dirty="0"/>
              <a:t>　いません。</a:t>
            </a:r>
            <a:endParaRPr kumimoji="1" lang="en-US" altLang="ja-JP" sz="2000" b="1" dirty="0"/>
          </a:p>
          <a:p>
            <a:pPr algn="just">
              <a:buClr>
                <a:srgbClr val="FF0000"/>
              </a:buClr>
            </a:pPr>
            <a:endParaRPr kumimoji="1" lang="en-US" altLang="ja-JP" sz="2000" b="1" dirty="0"/>
          </a:p>
          <a:p>
            <a:pPr algn="just">
              <a:buClr>
                <a:srgbClr val="FF0000"/>
              </a:buClr>
            </a:pPr>
            <a:r>
              <a:rPr kumimoji="1" lang="ja-JP" altLang="en-US" sz="2000" b="1" dirty="0"/>
              <a:t>③　事業構想提案書を元に本資料を作成いただくとこ</a:t>
            </a:r>
            <a:endParaRPr kumimoji="1" lang="en-US" altLang="ja-JP" sz="2000" b="1" dirty="0"/>
          </a:p>
          <a:p>
            <a:pPr algn="just">
              <a:buClr>
                <a:srgbClr val="FF0000"/>
              </a:buClr>
            </a:pPr>
            <a:r>
              <a:rPr kumimoji="1" lang="ja-JP" altLang="en-US" sz="2000" b="1" dirty="0"/>
              <a:t>　ろ、実際のプレゼンを想定し、特にアピールしたい点</a:t>
            </a:r>
            <a:endParaRPr kumimoji="1" lang="en-US" altLang="ja-JP" sz="2000" b="1" dirty="0"/>
          </a:p>
          <a:p>
            <a:pPr algn="just">
              <a:buClr>
                <a:srgbClr val="FF0000"/>
              </a:buClr>
            </a:pPr>
            <a:r>
              <a:rPr kumimoji="1" lang="ja-JP" altLang="en-US" sz="2000" b="1" dirty="0"/>
              <a:t>　を中心として、各協議会において創意工夫した内容を</a:t>
            </a:r>
            <a:endParaRPr kumimoji="1" lang="en-US" altLang="ja-JP" sz="2000" b="1" dirty="0"/>
          </a:p>
          <a:p>
            <a:pPr algn="just">
              <a:buClr>
                <a:srgbClr val="FF0000"/>
              </a:buClr>
            </a:pPr>
            <a:r>
              <a:rPr kumimoji="1" lang="ja-JP" altLang="en-US" sz="2000" b="1" dirty="0"/>
              <a:t>　検討いただき、独自性ある資料を活用したプレゼンの</a:t>
            </a:r>
            <a:endParaRPr kumimoji="1" lang="en-US" altLang="ja-JP" sz="2000" b="1" dirty="0"/>
          </a:p>
          <a:p>
            <a:pPr algn="just">
              <a:buClr>
                <a:srgbClr val="FF0000"/>
              </a:buClr>
            </a:pPr>
            <a:r>
              <a:rPr kumimoji="1" lang="ja-JP" altLang="en-US" sz="2000" b="1" dirty="0"/>
              <a:t>　実施を期待します。</a:t>
            </a:r>
            <a:endParaRPr kumimoji="1" lang="en-US" altLang="ja-JP" sz="2000" b="1" dirty="0"/>
          </a:p>
          <a:p>
            <a:pPr algn="just">
              <a:buClr>
                <a:srgbClr val="FF0000"/>
              </a:buClr>
            </a:pPr>
            <a:endParaRPr kumimoji="1" lang="ja-JP" altLang="en-US" sz="2000" b="1" dirty="0"/>
          </a:p>
        </p:txBody>
      </p:sp>
    </p:spTree>
    <p:extLst>
      <p:ext uri="{BB962C8B-B14F-4D97-AF65-F5344CB8AC3E}">
        <p14:creationId xmlns:p14="http://schemas.microsoft.com/office/powerpoint/2010/main" val="20362525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332656"/>
            <a:ext cx="6347713" cy="731168"/>
          </a:xfrm>
        </p:spPr>
        <p:txBody>
          <a:bodyPr>
            <a:normAutofit fontScale="90000"/>
          </a:bodyPr>
          <a:lstStyle/>
          <a:p>
            <a:r>
              <a:rPr lang="ja-JP" altLang="en-US" dirty="0">
                <a:solidFill>
                  <a:srgbClr val="003399"/>
                </a:solidFill>
              </a:rPr>
              <a:t>８　計画終了後の協議会の在り方</a:t>
            </a:r>
            <a:endParaRPr kumimoji="1" lang="ja-JP" altLang="en-US" dirty="0">
              <a:solidFill>
                <a:srgbClr val="003399"/>
              </a:solidFill>
            </a:endParaRPr>
          </a:p>
        </p:txBody>
      </p:sp>
      <p:sp>
        <p:nvSpPr>
          <p:cNvPr id="4" name="コンテンツ プレースホルダー 3"/>
          <p:cNvSpPr>
            <a:spLocks noGrp="1"/>
          </p:cNvSpPr>
          <p:nvPr>
            <p:ph idx="1"/>
          </p:nvPr>
        </p:nvSpPr>
        <p:spPr>
          <a:xfrm>
            <a:off x="609598" y="1340768"/>
            <a:ext cx="8066857" cy="5040560"/>
          </a:xfrm>
          <a:solidFill>
            <a:srgbClr val="FFFFCC"/>
          </a:solidFill>
        </p:spPr>
        <p:txBody>
          <a:bodyPr/>
          <a:lstStyle/>
          <a:p>
            <a:r>
              <a:rPr lang="ja-JP" altLang="en-US" dirty="0"/>
              <a:t>現時点で想定する、事業実施後の協議会の在り方（自走に向けた取組スケジュール及び協議会体制・役割分担等）について記載してください。</a:t>
            </a:r>
            <a:endParaRPr lang="en-US" altLang="ja-JP" dirty="0"/>
          </a:p>
        </p:txBody>
      </p:sp>
      <p:sp>
        <p:nvSpPr>
          <p:cNvPr id="5" name="スライド番号プレースホルダー 4"/>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9</a:t>
            </a:fld>
            <a:endParaRPr kumimoji="1" lang="ja-JP" altLang="en-US" sz="2000" dirty="0">
              <a:solidFill>
                <a:srgbClr val="003399"/>
              </a:solidFill>
            </a:endParaRPr>
          </a:p>
        </p:txBody>
      </p:sp>
    </p:spTree>
    <p:extLst>
      <p:ext uri="{BB962C8B-B14F-4D97-AF65-F5344CB8AC3E}">
        <p14:creationId xmlns:p14="http://schemas.microsoft.com/office/powerpoint/2010/main" val="41198377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332656"/>
            <a:ext cx="7645085" cy="648072"/>
          </a:xfrm>
        </p:spPr>
        <p:txBody>
          <a:bodyPr>
            <a:normAutofit/>
          </a:bodyPr>
          <a:lstStyle/>
          <a:p>
            <a:r>
              <a:rPr lang="ja-JP" altLang="en-US" sz="3200" dirty="0">
                <a:solidFill>
                  <a:srgbClr val="003399"/>
                </a:solidFill>
              </a:rPr>
              <a:t>９　事業構想（案）作成者等の声</a:t>
            </a:r>
            <a:endParaRPr kumimoji="1" lang="ja-JP" altLang="en-US" sz="3200" dirty="0">
              <a:solidFill>
                <a:srgbClr val="003399"/>
              </a:solidFill>
            </a:endParaRPr>
          </a:p>
        </p:txBody>
      </p:sp>
      <p:sp>
        <p:nvSpPr>
          <p:cNvPr id="12" name="コンテンツ プレースホルダー 3"/>
          <p:cNvSpPr>
            <a:spLocks noGrp="1"/>
          </p:cNvSpPr>
          <p:nvPr>
            <p:ph idx="1"/>
          </p:nvPr>
        </p:nvSpPr>
        <p:spPr>
          <a:xfrm>
            <a:off x="609598" y="1412776"/>
            <a:ext cx="8066857" cy="4968552"/>
          </a:xfrm>
          <a:solidFill>
            <a:srgbClr val="FFFFCC"/>
          </a:solidFill>
        </p:spPr>
        <p:txBody>
          <a:bodyPr/>
          <a:lstStyle/>
          <a:p>
            <a:r>
              <a:rPr lang="ja-JP" altLang="en-US" dirty="0"/>
              <a:t>事業構想の企画立案や事業を実践していく上で、活動の中心となるキーパーソンや組織から、本事業に対する意気込み等を記載してください。</a:t>
            </a:r>
            <a:endParaRPr kumimoji="1" lang="ja-JP" altLang="en-US" dirty="0"/>
          </a:p>
        </p:txBody>
      </p:sp>
      <p:sp>
        <p:nvSpPr>
          <p:cNvPr id="3" name="スライド番号プレースホルダー 2"/>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10</a:t>
            </a:fld>
            <a:endParaRPr kumimoji="1" lang="ja-JP" altLang="en-US" sz="2000" dirty="0">
              <a:solidFill>
                <a:srgbClr val="003399"/>
              </a:solidFill>
            </a:endParaRPr>
          </a:p>
        </p:txBody>
      </p:sp>
    </p:spTree>
    <p:extLst>
      <p:ext uri="{BB962C8B-B14F-4D97-AF65-F5344CB8AC3E}">
        <p14:creationId xmlns:p14="http://schemas.microsoft.com/office/powerpoint/2010/main" val="3437963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47383" y="1184326"/>
            <a:ext cx="8064896" cy="1098703"/>
          </a:xfrm>
          <a:solidFill>
            <a:srgbClr val="FFFFCC"/>
          </a:solidFill>
          <a:ln>
            <a:noFill/>
          </a:ln>
        </p:spPr>
        <p:txBody>
          <a:bodyPr anchor="ctr" anchorCtr="0">
            <a:normAutofit/>
          </a:bodyPr>
          <a:lstStyle/>
          <a:p>
            <a:pPr algn="ctr"/>
            <a:r>
              <a:rPr kumimoji="1" lang="ja-JP" altLang="en-US" sz="2400" dirty="0">
                <a:solidFill>
                  <a:schemeClr val="tx1"/>
                </a:solidFill>
                <a:latin typeface="+mj-ea"/>
              </a:rPr>
              <a:t>タイトル</a:t>
            </a:r>
          </a:p>
        </p:txBody>
      </p:sp>
      <p:sp>
        <p:nvSpPr>
          <p:cNvPr id="3" name="サブタイトル 2"/>
          <p:cNvSpPr>
            <a:spLocks noGrp="1"/>
          </p:cNvSpPr>
          <p:nvPr>
            <p:ph type="subTitle" idx="1"/>
          </p:nvPr>
        </p:nvSpPr>
        <p:spPr>
          <a:xfrm>
            <a:off x="715254" y="2492896"/>
            <a:ext cx="7529153" cy="1655762"/>
          </a:xfrm>
          <a:solidFill>
            <a:srgbClr val="FFFFCC"/>
          </a:solidFill>
          <a:ln>
            <a:noFill/>
          </a:ln>
        </p:spPr>
        <p:txBody>
          <a:bodyPr/>
          <a:lstStyle/>
          <a:p>
            <a:pPr algn="ctr"/>
            <a:endParaRPr kumimoji="1" lang="en-US" altLang="ja-JP" dirty="0"/>
          </a:p>
          <a:p>
            <a:pPr algn="ctr"/>
            <a:endParaRPr lang="en-US" altLang="ja-JP" sz="1000" dirty="0"/>
          </a:p>
          <a:p>
            <a:pPr algn="ctr"/>
            <a:r>
              <a:rPr kumimoji="1" lang="ja-JP" altLang="en-US" dirty="0"/>
              <a:t>地域を象徴する写真</a:t>
            </a:r>
          </a:p>
        </p:txBody>
      </p:sp>
      <p:sp>
        <p:nvSpPr>
          <p:cNvPr id="5" name="サブタイトル 2"/>
          <p:cNvSpPr txBox="1">
            <a:spLocks/>
          </p:cNvSpPr>
          <p:nvPr/>
        </p:nvSpPr>
        <p:spPr>
          <a:xfrm>
            <a:off x="1050830" y="4358525"/>
            <a:ext cx="6858000" cy="2304256"/>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gn="l">
              <a:lnSpc>
                <a:spcPct val="120000"/>
              </a:lnSpc>
            </a:pPr>
            <a:r>
              <a:rPr lang="ja-JP" altLang="en-US" sz="1400" dirty="0">
                <a:latin typeface="+mn-ea"/>
              </a:rPr>
              <a:t>実施地域：○○県○○市</a:t>
            </a:r>
            <a:endParaRPr lang="en-US" altLang="ja-JP" sz="1400" dirty="0">
              <a:latin typeface="+mn-ea"/>
            </a:endParaRPr>
          </a:p>
          <a:p>
            <a:pPr algn="l">
              <a:lnSpc>
                <a:spcPct val="120000"/>
              </a:lnSpc>
            </a:pPr>
            <a:r>
              <a:rPr lang="ja-JP" altLang="en-US" sz="1400" dirty="0">
                <a:latin typeface="+mn-ea"/>
              </a:rPr>
              <a:t>実施主体：○○協議会　</a:t>
            </a:r>
            <a:endParaRPr lang="en-US" altLang="ja-JP" sz="1400" dirty="0">
              <a:latin typeface="+mn-ea"/>
            </a:endParaRPr>
          </a:p>
          <a:p>
            <a:pPr algn="l">
              <a:lnSpc>
                <a:spcPct val="120000"/>
              </a:lnSpc>
            </a:pPr>
            <a:r>
              <a:rPr lang="ja-JP" altLang="en-US" sz="1400" dirty="0">
                <a:latin typeface="+mn-ea"/>
              </a:rPr>
              <a:t>構成員一覧</a:t>
            </a:r>
            <a:endParaRPr lang="en-US" altLang="ja-JP" sz="1400" dirty="0">
              <a:latin typeface="+mn-ea"/>
            </a:endParaRPr>
          </a:p>
          <a:p>
            <a:pPr marL="358775" indent="-358775" algn="l"/>
            <a:r>
              <a:rPr lang="ja-JP" altLang="en-US" sz="1400" dirty="0">
                <a:latin typeface="+mn-ea"/>
              </a:rPr>
              <a:t>　：○○</a:t>
            </a:r>
            <a:r>
              <a:rPr lang="ja-JP" altLang="ja-JP" sz="1400" dirty="0">
                <a:latin typeface="+mn-ea"/>
              </a:rPr>
              <a:t>市、</a:t>
            </a:r>
            <a:r>
              <a:rPr lang="ja-JP" altLang="en-US" sz="1400" dirty="0">
                <a:latin typeface="+mn-ea"/>
              </a:rPr>
              <a:t>○○商工会議所</a:t>
            </a:r>
            <a:r>
              <a:rPr lang="ja-JP" altLang="ja-JP" sz="1400" dirty="0">
                <a:latin typeface="+mn-ea"/>
              </a:rPr>
              <a:t>、</a:t>
            </a:r>
            <a:r>
              <a:rPr lang="ja-JP" altLang="en-US" sz="1400" dirty="0">
                <a:latin typeface="+mn-ea"/>
              </a:rPr>
              <a:t>○○商工会、○○</a:t>
            </a:r>
            <a:r>
              <a:rPr lang="ja-JP" altLang="ja-JP" sz="1400" dirty="0">
                <a:latin typeface="+mn-ea"/>
              </a:rPr>
              <a:t>市シルバー人材センター、</a:t>
            </a:r>
            <a:endParaRPr lang="en-US" altLang="ja-JP" sz="1400" dirty="0">
              <a:latin typeface="+mn-ea"/>
            </a:endParaRPr>
          </a:p>
          <a:p>
            <a:pPr marL="358775" indent="-358775" algn="l"/>
            <a:r>
              <a:rPr lang="ja-JP" altLang="en-US" sz="1400" dirty="0">
                <a:latin typeface="+mn-ea"/>
              </a:rPr>
              <a:t>　　○○社会福祉協議会、○○地域包括支援センター、教育機関、金融機関</a:t>
            </a:r>
            <a:endParaRPr lang="en-US" altLang="ja-JP" sz="1400" dirty="0">
              <a:latin typeface="+mn-ea"/>
            </a:endParaRPr>
          </a:p>
          <a:p>
            <a:pPr marL="358775" indent="-358775" algn="l"/>
            <a:r>
              <a:rPr lang="ja-JP" altLang="en-US" sz="1400" dirty="0">
                <a:latin typeface="+mn-ea"/>
              </a:rPr>
              <a:t>　　○○</a:t>
            </a:r>
            <a:endParaRPr lang="en-US" altLang="ja-JP" sz="1400" dirty="0">
              <a:latin typeface="+mn-ea"/>
            </a:endParaRPr>
          </a:p>
          <a:p>
            <a:pPr marL="358775" indent="-358775" algn="l"/>
            <a:r>
              <a:rPr lang="ja-JP" altLang="en-US" sz="1400" dirty="0">
                <a:latin typeface="+mn-ea"/>
              </a:rPr>
              <a:t>重点業種：○○業</a:t>
            </a:r>
            <a:r>
              <a:rPr lang="ja-JP" altLang="en-US" sz="1400" dirty="0"/>
              <a:t>、○○業、○○業</a:t>
            </a:r>
            <a:endParaRPr lang="ja-JP" altLang="ja-JP" sz="1400" dirty="0">
              <a:latin typeface="+mn-ea"/>
            </a:endParaRPr>
          </a:p>
        </p:txBody>
      </p:sp>
      <p:sp>
        <p:nvSpPr>
          <p:cNvPr id="4" name="スライド番号プレースホルダー 3"/>
          <p:cNvSpPr>
            <a:spLocks noGrp="1"/>
          </p:cNvSpPr>
          <p:nvPr>
            <p:ph type="sldNum" sz="quarter" idx="12"/>
          </p:nvPr>
        </p:nvSpPr>
        <p:spPr>
          <a:xfrm>
            <a:off x="8512279" y="6328605"/>
            <a:ext cx="512638" cy="365125"/>
          </a:xfrm>
        </p:spPr>
        <p:txBody>
          <a:bodyPr/>
          <a:lstStyle/>
          <a:p>
            <a:fld id="{9E2A29CB-BA86-48A6-80E1-CB8750A963B5}" type="slidenum">
              <a:rPr kumimoji="1" lang="ja-JP" altLang="en-US" sz="2000" smtClean="0">
                <a:solidFill>
                  <a:srgbClr val="003399"/>
                </a:solidFill>
              </a:rPr>
              <a:t>1</a:t>
            </a:fld>
            <a:endParaRPr kumimoji="1" lang="ja-JP" altLang="en-US" sz="2000" dirty="0">
              <a:solidFill>
                <a:srgbClr val="003399"/>
              </a:solidFill>
            </a:endParaRPr>
          </a:p>
        </p:txBody>
      </p:sp>
    </p:spTree>
    <p:extLst>
      <p:ext uri="{BB962C8B-B14F-4D97-AF65-F5344CB8AC3E}">
        <p14:creationId xmlns:p14="http://schemas.microsoft.com/office/powerpoint/2010/main" val="2391433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9" y="332656"/>
            <a:ext cx="6347713" cy="587151"/>
          </a:xfrm>
          <a:noFill/>
        </p:spPr>
        <p:txBody>
          <a:bodyPr>
            <a:normAutofit fontScale="90000"/>
          </a:bodyPr>
          <a:lstStyle/>
          <a:p>
            <a:r>
              <a:rPr lang="ja-JP" altLang="en-US" dirty="0">
                <a:solidFill>
                  <a:srgbClr val="003399"/>
                </a:solidFill>
              </a:rPr>
              <a:t>１</a:t>
            </a:r>
            <a:r>
              <a:rPr kumimoji="1" lang="ja-JP" altLang="en-US" dirty="0">
                <a:solidFill>
                  <a:srgbClr val="003399"/>
                </a:solidFill>
              </a:rPr>
              <a:t>　事業の趣旨・目的</a:t>
            </a:r>
          </a:p>
        </p:txBody>
      </p:sp>
      <p:sp>
        <p:nvSpPr>
          <p:cNvPr id="3" name="コンテンツ プレースホルダー 2"/>
          <p:cNvSpPr>
            <a:spLocks noGrp="1"/>
          </p:cNvSpPr>
          <p:nvPr>
            <p:ph idx="1"/>
          </p:nvPr>
        </p:nvSpPr>
        <p:spPr>
          <a:xfrm>
            <a:off x="609599" y="1397105"/>
            <a:ext cx="8210873" cy="5128239"/>
          </a:xfrm>
          <a:solidFill>
            <a:srgbClr val="FFFFCC"/>
          </a:solidFill>
        </p:spPr>
        <p:txBody>
          <a:bodyPr/>
          <a:lstStyle/>
          <a:p>
            <a:r>
              <a:rPr lang="ja-JP" altLang="en-US" dirty="0"/>
              <a:t>仕様書に詳述した環境整備事業の趣旨や成果目標などに鑑み、また、計画区域における経済・社会情勢や高年齢者の雇用情勢等を踏まえ、環境整備事業で実施しようとする事業の趣旨・目的を簡潔に記載するととともに、３年度間に亘る実施スケジュールを示して下さい。</a:t>
            </a:r>
            <a:endParaRPr kumimoji="1" lang="ja-JP" altLang="en-US" dirty="0"/>
          </a:p>
        </p:txBody>
      </p:sp>
      <p:sp>
        <p:nvSpPr>
          <p:cNvPr id="4" name="スライド番号プレースホルダー 3"/>
          <p:cNvSpPr>
            <a:spLocks noGrp="1"/>
          </p:cNvSpPr>
          <p:nvPr>
            <p:ph type="sldNum" sz="quarter" idx="12"/>
          </p:nvPr>
        </p:nvSpPr>
        <p:spPr>
          <a:xfrm>
            <a:off x="8564153" y="6409496"/>
            <a:ext cx="512638" cy="365125"/>
          </a:xfrm>
        </p:spPr>
        <p:txBody>
          <a:bodyPr/>
          <a:lstStyle/>
          <a:p>
            <a:fld id="{9E2A29CB-BA86-48A6-80E1-CB8750A963B5}" type="slidenum">
              <a:rPr kumimoji="1" lang="ja-JP" altLang="en-US" sz="2000" smtClean="0">
                <a:solidFill>
                  <a:srgbClr val="003399"/>
                </a:solidFill>
              </a:rPr>
              <a:t>2</a:t>
            </a:fld>
            <a:endParaRPr kumimoji="1" lang="ja-JP" altLang="en-US" sz="2000" dirty="0">
              <a:solidFill>
                <a:srgbClr val="003399"/>
              </a:solidFill>
            </a:endParaRPr>
          </a:p>
        </p:txBody>
      </p:sp>
    </p:spTree>
    <p:extLst>
      <p:ext uri="{BB962C8B-B14F-4D97-AF65-F5344CB8AC3E}">
        <p14:creationId xmlns:p14="http://schemas.microsoft.com/office/powerpoint/2010/main" val="2541477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9" y="332656"/>
            <a:ext cx="6347713" cy="1152128"/>
          </a:xfrm>
        </p:spPr>
        <p:txBody>
          <a:bodyPr>
            <a:normAutofit fontScale="90000"/>
          </a:bodyPr>
          <a:lstStyle/>
          <a:p>
            <a:r>
              <a:rPr lang="ja-JP" altLang="en-US" dirty="0">
                <a:solidFill>
                  <a:srgbClr val="003399"/>
                </a:solidFill>
                <a:latin typeface="+mj-ea"/>
              </a:rPr>
              <a:t>２　重点業種における高年齢者の</a:t>
            </a:r>
            <a:br>
              <a:rPr lang="en-US" altLang="ja-JP" dirty="0">
                <a:solidFill>
                  <a:srgbClr val="003399"/>
                </a:solidFill>
                <a:latin typeface="+mj-ea"/>
              </a:rPr>
            </a:br>
            <a:r>
              <a:rPr lang="ja-JP" altLang="en-US" dirty="0">
                <a:solidFill>
                  <a:srgbClr val="003399"/>
                </a:solidFill>
                <a:latin typeface="+mj-ea"/>
              </a:rPr>
              <a:t>　雇用機会の確保における課題</a:t>
            </a:r>
            <a:endParaRPr kumimoji="1" lang="ja-JP" altLang="en-US" dirty="0">
              <a:solidFill>
                <a:srgbClr val="003399"/>
              </a:solidFill>
              <a:latin typeface="+mj-ea"/>
            </a:endParaRPr>
          </a:p>
        </p:txBody>
      </p:sp>
      <p:sp>
        <p:nvSpPr>
          <p:cNvPr id="7" name="コンテンツ プレースホルダー 2"/>
          <p:cNvSpPr>
            <a:spLocks noGrp="1"/>
          </p:cNvSpPr>
          <p:nvPr>
            <p:ph idx="1"/>
          </p:nvPr>
        </p:nvSpPr>
        <p:spPr>
          <a:xfrm>
            <a:off x="609599" y="1556792"/>
            <a:ext cx="8210873" cy="4968552"/>
          </a:xfrm>
          <a:solidFill>
            <a:srgbClr val="FFFFCC"/>
          </a:solidFill>
        </p:spPr>
        <p:txBody>
          <a:bodyPr/>
          <a:lstStyle/>
          <a:p>
            <a:r>
              <a:rPr lang="ja-JP" altLang="en-US" dirty="0"/>
              <a:t>地域計画に盛り込む予定の計画区域における重点業種とその設定理由を記載して下さい。</a:t>
            </a:r>
            <a:endParaRPr lang="en-US" altLang="ja-JP" dirty="0"/>
          </a:p>
          <a:p>
            <a:endParaRPr lang="en-US" altLang="ja-JP" dirty="0"/>
          </a:p>
          <a:p>
            <a:endParaRPr lang="en-US" altLang="ja-JP" dirty="0"/>
          </a:p>
          <a:p>
            <a:r>
              <a:rPr lang="ja-JP" altLang="en-US" dirty="0"/>
              <a:t>重点業種における高年齢者等の雇用動向と今後の見通しについて、具体的なデータを用いて記載して下さい。</a:t>
            </a:r>
            <a:endParaRPr lang="en-US" altLang="ja-JP" dirty="0"/>
          </a:p>
          <a:p>
            <a:endParaRPr lang="en-US" altLang="ja-JP" dirty="0"/>
          </a:p>
          <a:p>
            <a:endParaRPr lang="en-US" altLang="ja-JP" dirty="0"/>
          </a:p>
          <a:p>
            <a:r>
              <a:rPr lang="ja-JP" altLang="en-US" dirty="0"/>
              <a:t>重点業種における高年齢者等の雇用・就業機会の確保を図る上での課題（人材確保・人材育成等）と対策方針について記載して下さい。</a:t>
            </a:r>
            <a:endParaRPr lang="en-US" altLang="ja-JP" dirty="0"/>
          </a:p>
          <a:p>
            <a:pPr marL="0" indent="0">
              <a:buNone/>
            </a:pPr>
            <a:endParaRPr kumimoji="1" lang="en-US" altLang="ja-JP" dirty="0"/>
          </a:p>
          <a:p>
            <a:pPr marL="0" indent="0">
              <a:buNone/>
            </a:pPr>
            <a:endParaRPr lang="en-US" altLang="ja-JP" dirty="0"/>
          </a:p>
          <a:p>
            <a:pPr marL="0" indent="0">
              <a:buNone/>
            </a:pPr>
            <a:endParaRPr kumimoji="1" lang="en-US" altLang="ja-JP" dirty="0"/>
          </a:p>
          <a:p>
            <a:pPr marL="0" indent="0">
              <a:buNone/>
            </a:pPr>
            <a:endParaRPr kumimoji="1" lang="en-US" altLang="ja-JP" dirty="0"/>
          </a:p>
        </p:txBody>
      </p:sp>
      <p:sp>
        <p:nvSpPr>
          <p:cNvPr id="5" name="コンテンツ プレースホルダー 3"/>
          <p:cNvSpPr txBox="1">
            <a:spLocks/>
          </p:cNvSpPr>
          <p:nvPr/>
        </p:nvSpPr>
        <p:spPr>
          <a:xfrm>
            <a:off x="609599" y="1368502"/>
            <a:ext cx="6347714" cy="476322"/>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pPr marL="0" indent="0">
              <a:buFont typeface="Wingdings 3" charset="2"/>
              <a:buNone/>
            </a:pPr>
            <a:endParaRPr lang="ja-JP" altLang="en-US" sz="1400" dirty="0"/>
          </a:p>
        </p:txBody>
      </p:sp>
      <p:sp>
        <p:nvSpPr>
          <p:cNvPr id="3" name="スライド番号プレースホルダー 2"/>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3</a:t>
            </a:fld>
            <a:endParaRPr kumimoji="1" lang="ja-JP" altLang="en-US" sz="2000" dirty="0">
              <a:solidFill>
                <a:srgbClr val="003399"/>
              </a:solidFill>
            </a:endParaRPr>
          </a:p>
        </p:txBody>
      </p:sp>
    </p:spTree>
    <p:extLst>
      <p:ext uri="{BB962C8B-B14F-4D97-AF65-F5344CB8AC3E}">
        <p14:creationId xmlns:p14="http://schemas.microsoft.com/office/powerpoint/2010/main" val="4274748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9" y="330408"/>
            <a:ext cx="6347713" cy="515144"/>
          </a:xfrm>
        </p:spPr>
        <p:txBody>
          <a:bodyPr>
            <a:normAutofit fontScale="90000"/>
          </a:bodyPr>
          <a:lstStyle/>
          <a:p>
            <a:r>
              <a:rPr lang="ja-JP" altLang="en-US" dirty="0">
                <a:solidFill>
                  <a:srgbClr val="003399"/>
                </a:solidFill>
              </a:rPr>
              <a:t>３　支援メニューの内容</a:t>
            </a:r>
            <a:endParaRPr kumimoji="1" lang="ja-JP" altLang="en-US" dirty="0">
              <a:solidFill>
                <a:srgbClr val="003399"/>
              </a:solidFill>
            </a:endParaRPr>
          </a:p>
        </p:txBody>
      </p:sp>
      <p:sp>
        <p:nvSpPr>
          <p:cNvPr id="10" name="コンテンツ プレースホルダー 2"/>
          <p:cNvSpPr txBox="1">
            <a:spLocks/>
          </p:cNvSpPr>
          <p:nvPr/>
        </p:nvSpPr>
        <p:spPr>
          <a:xfrm>
            <a:off x="609599" y="1196752"/>
            <a:ext cx="8138865" cy="5310048"/>
          </a:xfrm>
          <a:prstGeom prst="rect">
            <a:avLst/>
          </a:prstGeom>
          <a:solidFill>
            <a:srgbClr val="FFFFCC"/>
          </a:solidFill>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r>
              <a:rPr lang="ja-JP" altLang="en-US" dirty="0"/>
              <a:t>環境整備事業にて実施しようとする事業の内容を記載して下さい。</a:t>
            </a:r>
          </a:p>
        </p:txBody>
      </p:sp>
      <p:sp>
        <p:nvSpPr>
          <p:cNvPr id="6" name="スライド番号プレースホルダー 5"/>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4</a:t>
            </a:fld>
            <a:endParaRPr kumimoji="1" lang="ja-JP" altLang="en-US" sz="2000" dirty="0">
              <a:solidFill>
                <a:srgbClr val="003399"/>
              </a:solidFill>
            </a:endParaRPr>
          </a:p>
        </p:txBody>
      </p:sp>
    </p:spTree>
    <p:extLst>
      <p:ext uri="{BB962C8B-B14F-4D97-AF65-F5344CB8AC3E}">
        <p14:creationId xmlns:p14="http://schemas.microsoft.com/office/powerpoint/2010/main" val="1817328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39552" y="332656"/>
            <a:ext cx="6347713" cy="576064"/>
          </a:xfrm>
        </p:spPr>
        <p:txBody>
          <a:bodyPr>
            <a:normAutofit fontScale="90000"/>
          </a:bodyPr>
          <a:lstStyle/>
          <a:p>
            <a:r>
              <a:rPr lang="ja-JP" altLang="en-US" dirty="0">
                <a:solidFill>
                  <a:srgbClr val="003399"/>
                </a:solidFill>
              </a:rPr>
              <a:t>４　事業実施による効果</a:t>
            </a:r>
            <a:endParaRPr kumimoji="1" lang="ja-JP" altLang="en-US" dirty="0">
              <a:solidFill>
                <a:srgbClr val="003399"/>
              </a:solidFill>
            </a:endParaRPr>
          </a:p>
        </p:txBody>
      </p:sp>
      <p:sp>
        <p:nvSpPr>
          <p:cNvPr id="4" name="スライド番号プレースホルダー 3"/>
          <p:cNvSpPr>
            <a:spLocks noGrp="1"/>
          </p:cNvSpPr>
          <p:nvPr>
            <p:ph type="sldNum" sz="quarter" idx="12"/>
          </p:nvPr>
        </p:nvSpPr>
        <p:spPr>
          <a:xfrm>
            <a:off x="8635906" y="6492875"/>
            <a:ext cx="512638" cy="365125"/>
          </a:xfrm>
        </p:spPr>
        <p:txBody>
          <a:bodyPr/>
          <a:lstStyle/>
          <a:p>
            <a:fld id="{9E2A29CB-BA86-48A6-80E1-CB8750A963B5}" type="slidenum">
              <a:rPr kumimoji="1" lang="ja-JP" altLang="en-US" sz="2000" smtClean="0">
                <a:solidFill>
                  <a:srgbClr val="003399"/>
                </a:solidFill>
              </a:rPr>
              <a:t>5</a:t>
            </a:fld>
            <a:endParaRPr kumimoji="1" lang="ja-JP" altLang="en-US" sz="2000" dirty="0">
              <a:solidFill>
                <a:srgbClr val="003399"/>
              </a:solidFill>
            </a:endParaRPr>
          </a:p>
        </p:txBody>
      </p:sp>
      <p:graphicFrame>
        <p:nvGraphicFramePr>
          <p:cNvPr id="5" name="表 4"/>
          <p:cNvGraphicFramePr>
            <a:graphicFrameLocks noGrp="1"/>
          </p:cNvGraphicFramePr>
          <p:nvPr>
            <p:extLst>
              <p:ext uri="{D42A27DB-BD31-4B8C-83A1-F6EECF244321}">
                <p14:modId xmlns:p14="http://schemas.microsoft.com/office/powerpoint/2010/main" val="1596825007"/>
              </p:ext>
            </p:extLst>
          </p:nvPr>
        </p:nvGraphicFramePr>
        <p:xfrm>
          <a:off x="645424" y="1268760"/>
          <a:ext cx="7990482" cy="4536504"/>
        </p:xfrm>
        <a:graphic>
          <a:graphicData uri="http://schemas.openxmlformats.org/drawingml/2006/table">
            <a:tbl>
              <a:tblPr/>
              <a:tblGrid>
                <a:gridCol w="548966">
                  <a:extLst>
                    <a:ext uri="{9D8B030D-6E8A-4147-A177-3AD203B41FA5}">
                      <a16:colId xmlns:a16="http://schemas.microsoft.com/office/drawing/2014/main" val="3169974389"/>
                    </a:ext>
                  </a:extLst>
                </a:gridCol>
                <a:gridCol w="548966">
                  <a:extLst>
                    <a:ext uri="{9D8B030D-6E8A-4147-A177-3AD203B41FA5}">
                      <a16:colId xmlns:a16="http://schemas.microsoft.com/office/drawing/2014/main" val="3362110777"/>
                    </a:ext>
                  </a:extLst>
                </a:gridCol>
                <a:gridCol w="264316">
                  <a:extLst>
                    <a:ext uri="{9D8B030D-6E8A-4147-A177-3AD203B41FA5}">
                      <a16:colId xmlns:a16="http://schemas.microsoft.com/office/drawing/2014/main" val="2672641278"/>
                    </a:ext>
                  </a:extLst>
                </a:gridCol>
                <a:gridCol w="264316">
                  <a:extLst>
                    <a:ext uri="{9D8B030D-6E8A-4147-A177-3AD203B41FA5}">
                      <a16:colId xmlns:a16="http://schemas.microsoft.com/office/drawing/2014/main" val="3831537874"/>
                    </a:ext>
                  </a:extLst>
                </a:gridCol>
                <a:gridCol w="264316">
                  <a:extLst>
                    <a:ext uri="{9D8B030D-6E8A-4147-A177-3AD203B41FA5}">
                      <a16:colId xmlns:a16="http://schemas.microsoft.com/office/drawing/2014/main" val="3449290826"/>
                    </a:ext>
                  </a:extLst>
                </a:gridCol>
                <a:gridCol w="264316">
                  <a:extLst>
                    <a:ext uri="{9D8B030D-6E8A-4147-A177-3AD203B41FA5}">
                      <a16:colId xmlns:a16="http://schemas.microsoft.com/office/drawing/2014/main" val="1028642621"/>
                    </a:ext>
                  </a:extLst>
                </a:gridCol>
                <a:gridCol w="264316">
                  <a:extLst>
                    <a:ext uri="{9D8B030D-6E8A-4147-A177-3AD203B41FA5}">
                      <a16:colId xmlns:a16="http://schemas.microsoft.com/office/drawing/2014/main" val="640048374"/>
                    </a:ext>
                  </a:extLst>
                </a:gridCol>
                <a:gridCol w="264316">
                  <a:extLst>
                    <a:ext uri="{9D8B030D-6E8A-4147-A177-3AD203B41FA5}">
                      <a16:colId xmlns:a16="http://schemas.microsoft.com/office/drawing/2014/main" val="242776918"/>
                    </a:ext>
                  </a:extLst>
                </a:gridCol>
                <a:gridCol w="264316">
                  <a:extLst>
                    <a:ext uri="{9D8B030D-6E8A-4147-A177-3AD203B41FA5}">
                      <a16:colId xmlns:a16="http://schemas.microsoft.com/office/drawing/2014/main" val="414301985"/>
                    </a:ext>
                  </a:extLst>
                </a:gridCol>
                <a:gridCol w="264316">
                  <a:extLst>
                    <a:ext uri="{9D8B030D-6E8A-4147-A177-3AD203B41FA5}">
                      <a16:colId xmlns:a16="http://schemas.microsoft.com/office/drawing/2014/main" val="4039787161"/>
                    </a:ext>
                  </a:extLst>
                </a:gridCol>
                <a:gridCol w="264316">
                  <a:extLst>
                    <a:ext uri="{9D8B030D-6E8A-4147-A177-3AD203B41FA5}">
                      <a16:colId xmlns:a16="http://schemas.microsoft.com/office/drawing/2014/main" val="1119563103"/>
                    </a:ext>
                  </a:extLst>
                </a:gridCol>
                <a:gridCol w="264316">
                  <a:extLst>
                    <a:ext uri="{9D8B030D-6E8A-4147-A177-3AD203B41FA5}">
                      <a16:colId xmlns:a16="http://schemas.microsoft.com/office/drawing/2014/main" val="3136800171"/>
                    </a:ext>
                  </a:extLst>
                </a:gridCol>
                <a:gridCol w="264316">
                  <a:extLst>
                    <a:ext uri="{9D8B030D-6E8A-4147-A177-3AD203B41FA5}">
                      <a16:colId xmlns:a16="http://schemas.microsoft.com/office/drawing/2014/main" val="3836236604"/>
                    </a:ext>
                  </a:extLst>
                </a:gridCol>
                <a:gridCol w="264316">
                  <a:extLst>
                    <a:ext uri="{9D8B030D-6E8A-4147-A177-3AD203B41FA5}">
                      <a16:colId xmlns:a16="http://schemas.microsoft.com/office/drawing/2014/main" val="543734879"/>
                    </a:ext>
                  </a:extLst>
                </a:gridCol>
                <a:gridCol w="548966">
                  <a:extLst>
                    <a:ext uri="{9D8B030D-6E8A-4147-A177-3AD203B41FA5}">
                      <a16:colId xmlns:a16="http://schemas.microsoft.com/office/drawing/2014/main" val="2051662871"/>
                    </a:ext>
                  </a:extLst>
                </a:gridCol>
                <a:gridCol w="264316">
                  <a:extLst>
                    <a:ext uri="{9D8B030D-6E8A-4147-A177-3AD203B41FA5}">
                      <a16:colId xmlns:a16="http://schemas.microsoft.com/office/drawing/2014/main" val="2389894909"/>
                    </a:ext>
                  </a:extLst>
                </a:gridCol>
                <a:gridCol w="264316">
                  <a:extLst>
                    <a:ext uri="{9D8B030D-6E8A-4147-A177-3AD203B41FA5}">
                      <a16:colId xmlns:a16="http://schemas.microsoft.com/office/drawing/2014/main" val="1914362237"/>
                    </a:ext>
                  </a:extLst>
                </a:gridCol>
                <a:gridCol w="264316">
                  <a:extLst>
                    <a:ext uri="{9D8B030D-6E8A-4147-A177-3AD203B41FA5}">
                      <a16:colId xmlns:a16="http://schemas.microsoft.com/office/drawing/2014/main" val="2862579332"/>
                    </a:ext>
                  </a:extLst>
                </a:gridCol>
                <a:gridCol w="264316">
                  <a:extLst>
                    <a:ext uri="{9D8B030D-6E8A-4147-A177-3AD203B41FA5}">
                      <a16:colId xmlns:a16="http://schemas.microsoft.com/office/drawing/2014/main" val="2761024349"/>
                    </a:ext>
                  </a:extLst>
                </a:gridCol>
                <a:gridCol w="264316">
                  <a:extLst>
                    <a:ext uri="{9D8B030D-6E8A-4147-A177-3AD203B41FA5}">
                      <a16:colId xmlns:a16="http://schemas.microsoft.com/office/drawing/2014/main" val="1177504987"/>
                    </a:ext>
                  </a:extLst>
                </a:gridCol>
                <a:gridCol w="264316">
                  <a:extLst>
                    <a:ext uri="{9D8B030D-6E8A-4147-A177-3AD203B41FA5}">
                      <a16:colId xmlns:a16="http://schemas.microsoft.com/office/drawing/2014/main" val="1117673184"/>
                    </a:ext>
                  </a:extLst>
                </a:gridCol>
                <a:gridCol w="264316">
                  <a:extLst>
                    <a:ext uri="{9D8B030D-6E8A-4147-A177-3AD203B41FA5}">
                      <a16:colId xmlns:a16="http://schemas.microsoft.com/office/drawing/2014/main" val="2691594550"/>
                    </a:ext>
                  </a:extLst>
                </a:gridCol>
                <a:gridCol w="264316">
                  <a:extLst>
                    <a:ext uri="{9D8B030D-6E8A-4147-A177-3AD203B41FA5}">
                      <a16:colId xmlns:a16="http://schemas.microsoft.com/office/drawing/2014/main" val="2745100844"/>
                    </a:ext>
                  </a:extLst>
                </a:gridCol>
                <a:gridCol w="264316">
                  <a:extLst>
                    <a:ext uri="{9D8B030D-6E8A-4147-A177-3AD203B41FA5}">
                      <a16:colId xmlns:a16="http://schemas.microsoft.com/office/drawing/2014/main" val="2457624626"/>
                    </a:ext>
                  </a:extLst>
                </a:gridCol>
                <a:gridCol w="264316">
                  <a:extLst>
                    <a:ext uri="{9D8B030D-6E8A-4147-A177-3AD203B41FA5}">
                      <a16:colId xmlns:a16="http://schemas.microsoft.com/office/drawing/2014/main" val="1878081639"/>
                    </a:ext>
                  </a:extLst>
                </a:gridCol>
                <a:gridCol w="264316">
                  <a:extLst>
                    <a:ext uri="{9D8B030D-6E8A-4147-A177-3AD203B41FA5}">
                      <a16:colId xmlns:a16="http://schemas.microsoft.com/office/drawing/2014/main" val="3667529603"/>
                    </a:ext>
                  </a:extLst>
                </a:gridCol>
                <a:gridCol w="264316">
                  <a:extLst>
                    <a:ext uri="{9D8B030D-6E8A-4147-A177-3AD203B41FA5}">
                      <a16:colId xmlns:a16="http://schemas.microsoft.com/office/drawing/2014/main" val="3923215469"/>
                    </a:ext>
                  </a:extLst>
                </a:gridCol>
              </a:tblGrid>
              <a:tr h="212505">
                <a:tc rowSpan="3">
                  <a:txBody>
                    <a:bodyPr/>
                    <a:lstStyle/>
                    <a:p>
                      <a:pPr algn="ctr" rtl="0" fontAlgn="ctr"/>
                      <a:endParaRPr lang="ja-JP" altLang="en-US" sz="800" b="1" i="0" u="none" strike="noStrike" dirty="0">
                        <a:solidFill>
                          <a:srgbClr val="FFFFFF"/>
                        </a:solidFill>
                        <a:effectLst/>
                        <a:latin typeface="メイリオ" panose="020B0604030504040204" pitchFamily="50" charset="-128"/>
                        <a:ea typeface="メイリオ" panose="020B0604030504040204" pitchFamily="50" charset="-128"/>
                      </a:endParaRP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E67C8"/>
                    </a:solidFill>
                  </a:tcPr>
                </a:tc>
                <a:tc rowSpan="3">
                  <a:txBody>
                    <a:bodyPr/>
                    <a:lstStyle/>
                    <a:p>
                      <a:pPr algn="ctr"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gridSpan="12">
                  <a:txBody>
                    <a:bodyPr/>
                    <a:lstStyle/>
                    <a:p>
                      <a:pPr algn="ctr" rtl="0" fontAlgn="ctr"/>
                      <a:r>
                        <a:rPr lang="ja-JP" altLang="en-US" sz="800" b="1" i="0" u="none" strike="noStrike" dirty="0">
                          <a:solidFill>
                            <a:schemeClr val="tx1"/>
                          </a:solidFill>
                          <a:effectLst/>
                          <a:latin typeface="メイリオ" panose="020B0604030504040204" pitchFamily="50" charset="-128"/>
                          <a:ea typeface="メイリオ" panose="020B0604030504040204" pitchFamily="50" charset="-128"/>
                        </a:rPr>
                        <a:t>アウトプット</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3">
                  <a:txBody>
                    <a:bodyPr/>
                    <a:lstStyle/>
                    <a:p>
                      <a:pPr algn="ctr" fontAlgn="ctr"/>
                      <a:r>
                        <a:rPr lang="ja-JP" altLang="en-US" sz="800" b="0" i="0" u="none" strike="noStrike" dirty="0">
                          <a:solidFill>
                            <a:schemeClr val="tx1"/>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gridSpan="12">
                  <a:txBody>
                    <a:bodyPr/>
                    <a:lstStyle/>
                    <a:p>
                      <a:pPr algn="ctr" rtl="0" fontAlgn="ctr"/>
                      <a:r>
                        <a:rPr lang="ja-JP" altLang="en-US" sz="800" b="1" i="0" u="none" strike="noStrike" dirty="0">
                          <a:solidFill>
                            <a:schemeClr val="tx1"/>
                          </a:solidFill>
                          <a:effectLst/>
                          <a:latin typeface="メイリオ" panose="020B0604030504040204" pitchFamily="50" charset="-128"/>
                          <a:ea typeface="メイリオ" panose="020B0604030504040204" pitchFamily="50" charset="-128"/>
                        </a:rPr>
                        <a:t>アウトカム</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574692554"/>
                  </a:ext>
                </a:extLst>
              </a:tr>
              <a:tr h="175546">
                <a:tc vMerge="1">
                  <a:txBody>
                    <a:bodyPr/>
                    <a:lstStyle/>
                    <a:p>
                      <a:endParaRPr kumimoji="1" lang="ja-JP" altLang="en-US"/>
                    </a:p>
                  </a:txBody>
                  <a:tcPr/>
                </a:tc>
                <a:tc v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8</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2700" cap="flat" cmpd="sng" algn="ctr">
                      <a:solidFill>
                        <a:schemeClr val="bg1"/>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9</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10</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v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8</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2700" cap="flat" cmpd="sng" algn="ctr">
                      <a:solidFill>
                        <a:schemeClr val="bg1"/>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9</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10</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988662348"/>
                  </a:ext>
                </a:extLst>
              </a:tr>
              <a:tr h="212505">
                <a:tc vMerge="1">
                  <a:txBody>
                    <a:bodyPr/>
                    <a:lstStyle/>
                    <a:p>
                      <a:endParaRPr kumimoji="1" lang="ja-JP" altLang="en-US"/>
                    </a:p>
                  </a:txBody>
                  <a:tcPr>
                    <a:lnT w="19050" cap="flat" cmpd="sng" algn="ctr">
                      <a:solidFill>
                        <a:srgbClr val="FFFFFF"/>
                      </a:solidFill>
                      <a:prstDash val="solid"/>
                      <a:round/>
                      <a:headEnd type="none" w="med" len="med"/>
                      <a:tailEnd type="none" w="med" len="med"/>
                    </a:lnT>
                  </a:tcPr>
                </a:tc>
                <a:tc vMerge="1">
                  <a:txBody>
                    <a:bodyPr/>
                    <a:lstStyle/>
                    <a:p>
                      <a:endParaRPr kumimoji="1" lang="ja-JP" altLang="en-US"/>
                    </a:p>
                  </a:txBody>
                  <a:tcPr>
                    <a:lnT w="19050" cap="flat" cmpd="sng" algn="ctr">
                      <a:solidFill>
                        <a:srgbClr val="FFFFFF"/>
                      </a:solidFill>
                      <a:prstDash val="solid"/>
                      <a:round/>
                      <a:headEnd type="none" w="med" len="med"/>
                      <a:tailEnd type="none" w="med" len="med"/>
                    </a:lnT>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vMerge="1">
                  <a:txBody>
                    <a:bodyPr/>
                    <a:lstStyle/>
                    <a:p>
                      <a:endParaRPr kumimoji="1" lang="ja-JP" altLang="en-US"/>
                    </a:p>
                  </a:txBody>
                  <a:tcPr>
                    <a:lnL w="19050" cap="flat" cmpd="sng" algn="ctr">
                      <a:solidFill>
                        <a:srgbClr val="FFFFFF"/>
                      </a:solidFill>
                      <a:prstDash val="solid"/>
                      <a:round/>
                      <a:headEnd type="none" w="med" len="med"/>
                      <a:tailEnd type="none" w="med" len="med"/>
                    </a:lnL>
                    <a:lnT w="19050" cap="flat" cmpd="sng" algn="ctr">
                      <a:solidFill>
                        <a:srgbClr val="FFFFFF"/>
                      </a:solidFill>
                      <a:prstDash val="solid"/>
                      <a:round/>
                      <a:headEnd type="none" w="med" len="med"/>
                      <a:tailEnd type="none" w="med" len="med"/>
                    </a:lnT>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2039971757"/>
                  </a:ext>
                </a:extLst>
              </a:tr>
              <a:tr h="831539">
                <a:tc>
                  <a:txBody>
                    <a:bodyPr/>
                    <a:lstStyle/>
                    <a:p>
                      <a:pPr algn="l" rtl="0" fontAlgn="ctr"/>
                      <a:r>
                        <a:rPr lang="ja-JP" altLang="en-US" sz="800" b="1" i="0" u="none" strike="noStrike" dirty="0">
                          <a:solidFill>
                            <a:srgbClr val="FFFFFF"/>
                          </a:solidFill>
                          <a:effectLst/>
                          <a:latin typeface="メイリオ" panose="020B0604030504040204" pitchFamily="50" charset="-128"/>
                          <a:ea typeface="メイリオ" panose="020B0604030504040204" pitchFamily="50" charset="-128"/>
                        </a:rPr>
                        <a:t>高年齢者就業ニーズ調査</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アンケート回収数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アンケートから就業相談会への参加者数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2527498598"/>
                  </a:ext>
                </a:extLst>
              </a:tr>
              <a:tr h="619034">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企業ヒアリング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企業数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高年齢者雇用関心企業数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3186583166"/>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就業相談会</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雇用・就業者数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629826680"/>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事業主向け説明会</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参加企業</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rtl="0" fontAlgn="ctr"/>
                      <a:r>
                        <a:rPr lang="zh-CN" altLang="en-US" sz="800" b="0" i="0" u="none" strike="noStrike" dirty="0">
                          <a:solidFill>
                            <a:schemeClr val="tx1"/>
                          </a:solidFill>
                          <a:effectLst/>
                          <a:latin typeface="メイリオ" panose="020B0604030504040204" pitchFamily="50" charset="-128"/>
                          <a:ea typeface="メイリオ" panose="020B0604030504040204" pitchFamily="50" charset="-128"/>
                        </a:rPr>
                        <a:t>求人増加件数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2426232721"/>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スキルアップセミナー</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関連業種の関心数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2144636313"/>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ワンストップ窓口</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利用者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雇用・就業者数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769674793"/>
                  </a:ext>
                </a:extLst>
              </a:tr>
              <a:tr h="822299">
                <a:tc>
                  <a:txBody>
                    <a:bodyPr/>
                    <a:lstStyle/>
                    <a:p>
                      <a:pPr algn="l" rtl="0" fontAlgn="ctr"/>
                      <a:r>
                        <a:rPr lang="ja-JP" altLang="en-US" sz="800" b="1" i="0" u="none" strike="noStrike" dirty="0">
                          <a:solidFill>
                            <a:srgbClr val="FFFFFF"/>
                          </a:solidFill>
                          <a:effectLst/>
                          <a:latin typeface="メイリオ" panose="020B0604030504040204" pitchFamily="50" charset="-128"/>
                          <a:ea typeface="メイリオ" panose="020B0604030504040204" pitchFamily="50" charset="-128"/>
                        </a:rPr>
                        <a:t>高年齢者活用講演会（シンポジウム</a:t>
                      </a:r>
                      <a:r>
                        <a:rPr lang="en-US" altLang="ja-JP" sz="800" b="1" i="0" u="none" strike="noStrike" dirty="0">
                          <a:solidFill>
                            <a:srgbClr val="FFFFFF"/>
                          </a:solidFill>
                          <a:effectLst/>
                          <a:latin typeface="メイリオ" panose="020B0604030504040204" pitchFamily="50" charset="-128"/>
                          <a:ea typeface="メイリオ" panose="020B0604030504040204" pitchFamily="50" charset="-128"/>
                        </a:rPr>
                        <a:t>)</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満足度</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2164487828"/>
                  </a:ext>
                </a:extLst>
              </a:tr>
            </a:tbl>
          </a:graphicData>
        </a:graphic>
      </p:graphicFrame>
      <p:sp>
        <p:nvSpPr>
          <p:cNvPr id="6" name="タイトル 1"/>
          <p:cNvSpPr txBox="1">
            <a:spLocks/>
          </p:cNvSpPr>
          <p:nvPr/>
        </p:nvSpPr>
        <p:spPr>
          <a:xfrm>
            <a:off x="645424" y="5916811"/>
            <a:ext cx="7990482" cy="576064"/>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marL="171450" indent="-171450">
              <a:buFont typeface="游ゴシック" panose="020B0400000000000000" pitchFamily="50" charset="-128"/>
              <a:buChar char="※"/>
            </a:pPr>
            <a:r>
              <a:rPr lang="ja-JP" altLang="en-US" sz="1100" dirty="0">
                <a:solidFill>
                  <a:srgbClr val="FF0000"/>
                </a:solidFill>
                <a:latin typeface="+mj-ea"/>
              </a:rPr>
              <a:t>　特に、アウトカムのうち、高年齢者の雇用・就業者数の目標値については、応募時点で公表されている最新の国勢調査における対象地域の高齢者人口（</a:t>
            </a:r>
            <a:r>
              <a:rPr lang="en-US" altLang="ja-JP" sz="1100" dirty="0">
                <a:solidFill>
                  <a:srgbClr val="FF0000"/>
                </a:solidFill>
                <a:latin typeface="+mj-ea"/>
              </a:rPr>
              <a:t>60</a:t>
            </a:r>
            <a:r>
              <a:rPr lang="ja-JP" altLang="en-US" sz="1100" dirty="0">
                <a:solidFill>
                  <a:srgbClr val="FF0000"/>
                </a:solidFill>
                <a:latin typeface="+mj-ea"/>
              </a:rPr>
              <a:t>歳以上）の</a:t>
            </a:r>
            <a:r>
              <a:rPr lang="en-US" altLang="ja-JP" sz="1100" dirty="0">
                <a:solidFill>
                  <a:srgbClr val="FF0000"/>
                </a:solidFill>
                <a:latin typeface="+mj-ea"/>
              </a:rPr>
              <a:t>1.1/1,000</a:t>
            </a:r>
            <a:r>
              <a:rPr lang="ja-JP" altLang="en-US" sz="1100" dirty="0">
                <a:solidFill>
                  <a:srgbClr val="FF0000"/>
                </a:solidFill>
                <a:latin typeface="+mj-ea"/>
              </a:rPr>
              <a:t>以上となるよう設定してください。</a:t>
            </a:r>
          </a:p>
        </p:txBody>
      </p:sp>
    </p:spTree>
    <p:extLst>
      <p:ext uri="{BB962C8B-B14F-4D97-AF65-F5344CB8AC3E}">
        <p14:creationId xmlns:p14="http://schemas.microsoft.com/office/powerpoint/2010/main" val="19279664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332656"/>
            <a:ext cx="7645085" cy="587152"/>
          </a:xfrm>
        </p:spPr>
        <p:txBody>
          <a:bodyPr>
            <a:normAutofit fontScale="90000"/>
          </a:bodyPr>
          <a:lstStyle/>
          <a:p>
            <a:r>
              <a:rPr lang="ja-JP" altLang="en-US" dirty="0">
                <a:solidFill>
                  <a:srgbClr val="003399"/>
                </a:solidFill>
              </a:rPr>
              <a:t>５　民間資金等の調達</a:t>
            </a:r>
            <a:endParaRPr kumimoji="1" lang="ja-JP" altLang="en-US" dirty="0">
              <a:solidFill>
                <a:srgbClr val="003399"/>
              </a:solidFill>
            </a:endParaRPr>
          </a:p>
        </p:txBody>
      </p:sp>
      <p:sp>
        <p:nvSpPr>
          <p:cNvPr id="12" name="コンテンツ プレースホルダー 3"/>
          <p:cNvSpPr>
            <a:spLocks noGrp="1"/>
          </p:cNvSpPr>
          <p:nvPr>
            <p:ph idx="1"/>
          </p:nvPr>
        </p:nvSpPr>
        <p:spPr>
          <a:xfrm>
            <a:off x="609598" y="1340768"/>
            <a:ext cx="8066857" cy="5040560"/>
          </a:xfrm>
          <a:solidFill>
            <a:srgbClr val="FFFFCC"/>
          </a:solidFill>
        </p:spPr>
        <p:txBody>
          <a:bodyPr/>
          <a:lstStyle/>
          <a:p>
            <a:r>
              <a:rPr lang="ja-JP" altLang="en-US" dirty="0"/>
              <a:t>第二</a:t>
            </a:r>
            <a:r>
              <a:rPr lang="ja-JP" altLang="en-US" dirty="0">
                <a:solidFill>
                  <a:schemeClr val="tx1"/>
                </a:solidFill>
              </a:rPr>
              <a:t>期</a:t>
            </a:r>
            <a:r>
              <a:rPr lang="ja-JP" altLang="en-US" dirty="0"/>
              <a:t>評価基準期間以降における、協議会の民間資金等の調達方法を記載して下さい。</a:t>
            </a:r>
            <a:endParaRPr kumimoji="1" lang="ja-JP" altLang="en-US" dirty="0"/>
          </a:p>
        </p:txBody>
      </p:sp>
      <p:sp>
        <p:nvSpPr>
          <p:cNvPr id="3" name="スライド番号プレースホルダー 2"/>
          <p:cNvSpPr>
            <a:spLocks noGrp="1"/>
          </p:cNvSpPr>
          <p:nvPr>
            <p:ph type="sldNum" sz="quarter" idx="12"/>
          </p:nvPr>
        </p:nvSpPr>
        <p:spPr>
          <a:xfrm>
            <a:off x="8650555" y="6465090"/>
            <a:ext cx="512638" cy="365125"/>
          </a:xfrm>
        </p:spPr>
        <p:txBody>
          <a:bodyPr/>
          <a:lstStyle/>
          <a:p>
            <a:fld id="{9E2A29CB-BA86-48A6-80E1-CB8750A963B5}" type="slidenum">
              <a:rPr kumimoji="1" lang="ja-JP" altLang="en-US" sz="2000" smtClean="0">
                <a:solidFill>
                  <a:srgbClr val="003399"/>
                </a:solidFill>
              </a:rPr>
              <a:t>6</a:t>
            </a:fld>
            <a:endParaRPr kumimoji="1" lang="ja-JP" altLang="en-US" sz="2000" dirty="0">
              <a:solidFill>
                <a:srgbClr val="003399"/>
              </a:solidFill>
            </a:endParaRPr>
          </a:p>
        </p:txBody>
      </p:sp>
    </p:spTree>
    <p:extLst>
      <p:ext uri="{BB962C8B-B14F-4D97-AF65-F5344CB8AC3E}">
        <p14:creationId xmlns:p14="http://schemas.microsoft.com/office/powerpoint/2010/main" val="3219577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404664"/>
            <a:ext cx="7645085" cy="1019200"/>
          </a:xfrm>
        </p:spPr>
        <p:txBody>
          <a:bodyPr>
            <a:noAutofit/>
          </a:bodyPr>
          <a:lstStyle/>
          <a:p>
            <a:r>
              <a:rPr lang="ja-JP" altLang="en-US" sz="3200" dirty="0">
                <a:solidFill>
                  <a:srgbClr val="003399"/>
                </a:solidFill>
              </a:rPr>
              <a:t>６　自治体等が実施する地域福祉・</a:t>
            </a:r>
            <a:br>
              <a:rPr lang="en-US" altLang="ja-JP" sz="3200" dirty="0">
                <a:solidFill>
                  <a:srgbClr val="003399"/>
                </a:solidFill>
              </a:rPr>
            </a:br>
            <a:r>
              <a:rPr lang="ja-JP" altLang="en-US" sz="3200" dirty="0">
                <a:solidFill>
                  <a:srgbClr val="003399"/>
                </a:solidFill>
              </a:rPr>
              <a:t>　地方創生等の地域活性化の取組</a:t>
            </a:r>
            <a:endParaRPr kumimoji="1" lang="ja-JP" altLang="en-US" sz="3200" dirty="0">
              <a:solidFill>
                <a:srgbClr val="003399"/>
              </a:solidFill>
            </a:endParaRPr>
          </a:p>
        </p:txBody>
      </p:sp>
      <p:sp>
        <p:nvSpPr>
          <p:cNvPr id="12" name="コンテンツ プレースホルダー 3"/>
          <p:cNvSpPr>
            <a:spLocks noGrp="1"/>
          </p:cNvSpPr>
          <p:nvPr>
            <p:ph idx="1"/>
          </p:nvPr>
        </p:nvSpPr>
        <p:spPr>
          <a:xfrm>
            <a:off x="609598" y="1628800"/>
            <a:ext cx="8066857" cy="4752528"/>
          </a:xfrm>
          <a:solidFill>
            <a:srgbClr val="FFFFCC"/>
          </a:solidFill>
        </p:spPr>
        <p:txBody>
          <a:bodyPr/>
          <a:lstStyle/>
          <a:p>
            <a:r>
              <a:rPr lang="ja-JP" altLang="en-US" dirty="0"/>
              <a:t>環境整備事業の実施にあたり、自治体事業等との連携の具体的な方法及び期待する効果について、具体的に記載して下さい。</a:t>
            </a:r>
            <a:endParaRPr lang="en-US" altLang="ja-JP" dirty="0"/>
          </a:p>
          <a:p>
            <a:endParaRPr lang="en-US" altLang="ja-JP" dirty="0"/>
          </a:p>
          <a:p>
            <a:endParaRPr lang="en-US" altLang="ja-JP" dirty="0"/>
          </a:p>
          <a:p>
            <a:endParaRPr lang="en-US" altLang="ja-JP" dirty="0"/>
          </a:p>
          <a:p>
            <a:endParaRPr lang="en-US" altLang="ja-JP" dirty="0"/>
          </a:p>
          <a:p>
            <a:r>
              <a:rPr lang="ja-JP" altLang="en-US" dirty="0"/>
              <a:t>環境整備事業の実施後、計画区域における重点業種等での雇用・就業機会の創出効果を記載して下さい。</a:t>
            </a:r>
            <a:endParaRPr kumimoji="1" lang="ja-JP" altLang="en-US" dirty="0"/>
          </a:p>
        </p:txBody>
      </p:sp>
      <p:sp>
        <p:nvSpPr>
          <p:cNvPr id="3" name="スライド番号プレースホルダー 2"/>
          <p:cNvSpPr>
            <a:spLocks noGrp="1"/>
          </p:cNvSpPr>
          <p:nvPr>
            <p:ph type="sldNum" sz="quarter" idx="12"/>
          </p:nvPr>
        </p:nvSpPr>
        <p:spPr>
          <a:xfrm>
            <a:off x="8652531" y="6492875"/>
            <a:ext cx="512638" cy="365125"/>
          </a:xfrm>
        </p:spPr>
        <p:txBody>
          <a:bodyPr/>
          <a:lstStyle/>
          <a:p>
            <a:fld id="{9E2A29CB-BA86-48A6-80E1-CB8750A963B5}" type="slidenum">
              <a:rPr kumimoji="1" lang="ja-JP" altLang="en-US" sz="2000" smtClean="0">
                <a:solidFill>
                  <a:srgbClr val="003399"/>
                </a:solidFill>
              </a:rPr>
              <a:t>7</a:t>
            </a:fld>
            <a:endParaRPr kumimoji="1" lang="ja-JP" altLang="en-US" sz="2000" dirty="0">
              <a:solidFill>
                <a:srgbClr val="003399"/>
              </a:solidFill>
            </a:endParaRPr>
          </a:p>
        </p:txBody>
      </p:sp>
    </p:spTree>
    <p:extLst>
      <p:ext uri="{BB962C8B-B14F-4D97-AF65-F5344CB8AC3E}">
        <p14:creationId xmlns:p14="http://schemas.microsoft.com/office/powerpoint/2010/main" val="31149497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404664"/>
            <a:ext cx="7645085" cy="648072"/>
          </a:xfrm>
        </p:spPr>
        <p:txBody>
          <a:bodyPr>
            <a:normAutofit/>
          </a:bodyPr>
          <a:lstStyle/>
          <a:p>
            <a:r>
              <a:rPr lang="ja-JP" altLang="en-US" sz="3200" dirty="0">
                <a:solidFill>
                  <a:srgbClr val="003399"/>
                </a:solidFill>
              </a:rPr>
              <a:t>７　協議会組織等の体制整備</a:t>
            </a:r>
            <a:endParaRPr kumimoji="1" lang="ja-JP" altLang="en-US" sz="3200" dirty="0">
              <a:solidFill>
                <a:srgbClr val="003399"/>
              </a:solidFill>
            </a:endParaRPr>
          </a:p>
        </p:txBody>
      </p:sp>
      <p:sp>
        <p:nvSpPr>
          <p:cNvPr id="12" name="コンテンツ プレースホルダー 3"/>
          <p:cNvSpPr>
            <a:spLocks noGrp="1"/>
          </p:cNvSpPr>
          <p:nvPr>
            <p:ph idx="1"/>
          </p:nvPr>
        </p:nvSpPr>
        <p:spPr>
          <a:xfrm>
            <a:off x="609598" y="1340768"/>
            <a:ext cx="8066857" cy="5040560"/>
          </a:xfrm>
          <a:solidFill>
            <a:srgbClr val="FFFFCC"/>
          </a:solidFill>
        </p:spPr>
        <p:txBody>
          <a:bodyPr/>
          <a:lstStyle/>
          <a:p>
            <a:r>
              <a:rPr lang="ja-JP" altLang="en-US" dirty="0"/>
              <a:t>環境整備事業の実施にあたり各関係機関が参画する趣旨、各関係機関が実施する取組及び果たす役割について、具体的に記載して下さい。</a:t>
            </a:r>
            <a:endParaRPr lang="en-US" altLang="ja-JP" dirty="0"/>
          </a:p>
          <a:p>
            <a:endParaRPr lang="en-US" altLang="ja-JP" dirty="0"/>
          </a:p>
          <a:p>
            <a:endParaRPr lang="en-US" altLang="ja-JP" dirty="0"/>
          </a:p>
          <a:p>
            <a:endParaRPr lang="en-US" altLang="ja-JP" dirty="0"/>
          </a:p>
          <a:p>
            <a:endParaRPr lang="en-US" altLang="ja-JP" dirty="0"/>
          </a:p>
          <a:p>
            <a:r>
              <a:rPr lang="ja-JP" altLang="en-US" dirty="0"/>
              <a:t>自治体内の関係部局の協力・連絡体制及び各部局が果たす主な役割等について具体的に記載して下さい。</a:t>
            </a:r>
          </a:p>
          <a:p>
            <a:endParaRPr lang="en-US" altLang="ja-JP" dirty="0"/>
          </a:p>
          <a:p>
            <a:pPr marL="0" indent="0">
              <a:buNone/>
            </a:pPr>
            <a:endParaRPr kumimoji="1" lang="ja-JP" altLang="en-US" dirty="0"/>
          </a:p>
        </p:txBody>
      </p:sp>
      <p:sp>
        <p:nvSpPr>
          <p:cNvPr id="3" name="スライド番号プレースホルダー 2"/>
          <p:cNvSpPr>
            <a:spLocks noGrp="1"/>
          </p:cNvSpPr>
          <p:nvPr>
            <p:ph type="sldNum" sz="quarter" idx="12"/>
          </p:nvPr>
        </p:nvSpPr>
        <p:spPr>
          <a:xfrm>
            <a:off x="8631362" y="6470810"/>
            <a:ext cx="512638" cy="365125"/>
          </a:xfrm>
        </p:spPr>
        <p:txBody>
          <a:bodyPr/>
          <a:lstStyle/>
          <a:p>
            <a:fld id="{9E2A29CB-BA86-48A6-80E1-CB8750A963B5}" type="slidenum">
              <a:rPr kumimoji="1" lang="ja-JP" altLang="en-US" sz="2000" smtClean="0">
                <a:solidFill>
                  <a:srgbClr val="003399"/>
                </a:solidFill>
              </a:rPr>
              <a:t>8</a:t>
            </a:fld>
            <a:endParaRPr kumimoji="1" lang="ja-JP" altLang="en-US" sz="2000" dirty="0">
              <a:solidFill>
                <a:srgbClr val="003399"/>
              </a:solidFill>
            </a:endParaRPr>
          </a:p>
        </p:txBody>
      </p:sp>
    </p:spTree>
    <p:extLst>
      <p:ext uri="{BB962C8B-B14F-4D97-AF65-F5344CB8AC3E}">
        <p14:creationId xmlns:p14="http://schemas.microsoft.com/office/powerpoint/2010/main" val="2831868364"/>
      </p:ext>
    </p:extLst>
  </p:cSld>
  <p:clrMapOvr>
    <a:masterClrMapping/>
  </p:clrMapOvr>
</p:sld>
</file>

<file path=ppt/theme/theme1.xml><?xml version="1.0" encoding="utf-8"?>
<a:theme xmlns:a="http://schemas.openxmlformats.org/drawingml/2006/main" name="ファセット">
  <a:themeElements>
    <a:clrScheme name="スリップストリーム">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8886e6d-ca38-4783-ac23-8bd097117a79" xsi:nil="true"/>
    <lcf76f155ced4ddcb4097134ff3c332f xmlns="252821b0-4622-4a03-a520-0940b5fec175">
      <Terms xmlns="http://schemas.microsoft.com/office/infopath/2007/PartnerControls"/>
    </lcf76f155ced4ddcb4097134ff3c332f>
    <Owner xmlns="252821b0-4622-4a03-a520-0940b5fec175">
      <UserInfo>
        <DisplayName/>
        <AccountId xsi:nil="true"/>
        <AccountType/>
      </UserInfo>
    </Owner>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3D616A8D6B754643A343F859A5FC4B6B" ma:contentTypeVersion="14" ma:contentTypeDescription="新しいドキュメントを作成します。" ma:contentTypeScope="" ma:versionID="96d8ecf2fcb6357860bc28e341fa0ced">
  <xsd:schema xmlns:xsd="http://www.w3.org/2001/XMLSchema" xmlns:xs="http://www.w3.org/2001/XMLSchema" xmlns:p="http://schemas.microsoft.com/office/2006/metadata/properties" xmlns:ns2="252821b0-4622-4a03-a520-0940b5fec175" xmlns:ns3="c8886e6d-ca38-4783-ac23-8bd097117a79" targetNamespace="http://schemas.microsoft.com/office/2006/metadata/properties" ma:root="true" ma:fieldsID="4f5a9cedaba381ff41772d2c173eb7e1" ns2:_="" ns3:_="">
    <xsd:import namespace="252821b0-4622-4a03-a520-0940b5fec175"/>
    <xsd:import namespace="c8886e6d-ca38-4783-ac23-8bd097117a79"/>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52821b0-4622-4a03-a520-0940b5fec175"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8886e6d-ca38-4783-ac23-8bd097117a79"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4e9d1b60-a737-4f3c-941c-4bb168e9abdb}" ma:internalName="TaxCatchAll" ma:showField="CatchAllData" ma:web="c8886e6d-ca38-4783-ac23-8bd097117a7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DF40D4B-02FB-494A-9E63-D30CBD234D06}">
  <ds:schemaRefs>
    <ds:schemaRef ds:uri="http://schemas.microsoft.com/office/2006/metadata/properties"/>
    <ds:schemaRef ds:uri="http://schemas.microsoft.com/office/infopath/2007/PartnerControls"/>
    <ds:schemaRef ds:uri="263dbbe5-076b-4606-a03b-9598f5f2f35a"/>
    <ds:schemaRef ds:uri="00727007-9bab-47fe-9024-c8a3f9ca87c1"/>
  </ds:schemaRefs>
</ds:datastoreItem>
</file>

<file path=customXml/itemProps2.xml><?xml version="1.0" encoding="utf-8"?>
<ds:datastoreItem xmlns:ds="http://schemas.openxmlformats.org/officeDocument/2006/customXml" ds:itemID="{4A046CBE-440A-4816-9F04-AA76186E25A7}"/>
</file>

<file path=customXml/itemProps3.xml><?xml version="1.0" encoding="utf-8"?>
<ds:datastoreItem xmlns:ds="http://schemas.openxmlformats.org/officeDocument/2006/customXml" ds:itemID="{2111CC15-484A-456E-B712-5397D044DB3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Facet</Template>
  <Words>972</Words>
  <PresentationFormat>画面に合わせる (4:3)</PresentationFormat>
  <Paragraphs>296</Paragraphs>
  <Slides>11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11</vt:i4>
      </vt:variant>
    </vt:vector>
  </HeadingPairs>
  <TitlesOfParts>
    <vt:vector size="17" baseType="lpstr">
      <vt:lpstr>メイリオ</vt:lpstr>
      <vt:lpstr>游ゴシック</vt:lpstr>
      <vt:lpstr>Arial</vt:lpstr>
      <vt:lpstr>Trebuchet MS</vt:lpstr>
      <vt:lpstr>Wingdings 3</vt:lpstr>
      <vt:lpstr>ファセット</vt:lpstr>
      <vt:lpstr>PowerPoint プレゼンテーション</vt:lpstr>
      <vt:lpstr>タイトル</vt:lpstr>
      <vt:lpstr>１　事業の趣旨・目的</vt:lpstr>
      <vt:lpstr>２　重点業種における高年齢者の 　雇用機会の確保における課題</vt:lpstr>
      <vt:lpstr>３　支援メニューの内容</vt:lpstr>
      <vt:lpstr>４　事業実施による効果</vt:lpstr>
      <vt:lpstr>５　民間資金等の調達</vt:lpstr>
      <vt:lpstr>６　自治体等が実施する地域福祉・ 　地方創生等の地域活性化の取組</vt:lpstr>
      <vt:lpstr>７　協議会組織等の体制整備</vt:lpstr>
      <vt:lpstr>８　計画終了後の協議会の在り方</vt:lpstr>
      <vt:lpstr>９　事業構想（案）作成者等の声</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0x0101003D616A8D6B754643A343F859A5FC4B6B</vt:lpwstr>
  </property>
  <property fmtid="{D5CDD505-2E9C-101B-9397-08002B2CF9AE}" pid="3" name="MediaServiceImageTags">
    <vt:lpwstr/>
  </property>
  <property fmtid="{D5CDD505-2E9C-101B-9397-08002B2CF9AE}" pid="4" name="Order">
    <vt:r8>79006200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TriggerFlowInfo">
    <vt:lpwstr/>
  </property>
</Properties>
</file>