
<file path=[Content_Types].xml><?xml version="1.0" encoding="utf-8"?>
<Types xmlns="http://schemas.openxmlformats.org/package/2006/content-types">
  <Default ContentType="image/jpeg" Extension="jpeg"/>
  <Default ContentType="image/png" Extension="jp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61" r:id="rId5"/>
    <p:sldId id="259" r:id="rId6"/>
    <p:sldId id="260" r:id="rId7"/>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8004"/>
    <a:srgbClr val="04FC1C"/>
    <a:srgbClr val="1B03AD"/>
    <a:srgbClr val="FF00FF"/>
    <a:srgbClr val="AFE5B0"/>
    <a:srgbClr val="EFF5F5"/>
    <a:srgbClr val="FF99FF"/>
    <a:srgbClr val="FF0066"/>
    <a:srgbClr val="CDE9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3634" autoAdjust="0"/>
  </p:normalViewPr>
  <p:slideViewPr>
    <p:cSldViewPr snapToGrid="0">
      <p:cViewPr varScale="1">
        <p:scale>
          <a:sx n="59" d="100"/>
          <a:sy n="59" d="100"/>
        </p:scale>
        <p:origin x="702"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46" d="100"/>
          <a:sy n="46" d="100"/>
        </p:scale>
        <p:origin x="3066" y="48"/>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notesMasters/notesMaster1.xml" Type="http://schemas.openxmlformats.org/officeDocument/2006/relationships/notesMaster"/><Relationship Id="rId9" Target="handoutMasters/handoutMaster1.xml" Type="http://schemas.openxmlformats.org/officeDocument/2006/relationships/handoutMaster"/></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3D805359-6A24-4BB0-8E22-E6899FBED099}" type="datetimeFigureOut">
              <a:rPr kumimoji="1" lang="ja-JP" altLang="en-US" smtClean="0"/>
              <a:t>2025/9/25</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DE8C161A-23F4-4584-9916-D78C89FF57D5}" type="slidenum">
              <a:rPr kumimoji="1" lang="ja-JP" altLang="en-US" smtClean="0"/>
              <a:t>‹#›</a:t>
            </a:fld>
            <a:endParaRPr kumimoji="1" lang="ja-JP" altLang="en-US"/>
          </a:p>
        </p:txBody>
      </p:sp>
    </p:spTree>
    <p:extLst>
      <p:ext uri="{BB962C8B-B14F-4D97-AF65-F5344CB8AC3E}">
        <p14:creationId xmlns:p14="http://schemas.microsoft.com/office/powerpoint/2010/main" val="3758029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8E1D069B-7451-42F7-B170-E643C80D206B}"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1FC145AF-E8FB-4695-94FE-EB7D538723CC}" type="slidenum">
              <a:rPr kumimoji="1" lang="ja-JP" altLang="en-US" smtClean="0"/>
              <a:t>‹#›</a:t>
            </a:fld>
            <a:endParaRPr kumimoji="1" lang="ja-JP" altLang="en-US"/>
          </a:p>
        </p:txBody>
      </p:sp>
    </p:spTree>
    <p:extLst>
      <p:ext uri="{BB962C8B-B14F-4D97-AF65-F5344CB8AC3E}">
        <p14:creationId xmlns:p14="http://schemas.microsoft.com/office/powerpoint/2010/main" val="12286123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809625"/>
            <a:ext cx="7202488" cy="40528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56623"/>
            <a:fld id="{7D92D496-DDBD-430F-A239-81B346E3BA13}" type="slidenum">
              <a:rPr lang="en-US">
                <a:latin typeface="Calibri"/>
              </a:rPr>
              <a:pPr defTabSz="956623"/>
              <a:t>1</a:t>
            </a:fld>
            <a:endParaRPr lang="en-US">
              <a:latin typeface="Calibri"/>
            </a:endParaRPr>
          </a:p>
        </p:txBody>
      </p:sp>
    </p:spTree>
    <p:extLst>
      <p:ext uri="{BB962C8B-B14F-4D97-AF65-F5344CB8AC3E}">
        <p14:creationId xmlns:p14="http://schemas.microsoft.com/office/powerpoint/2010/main" val="224413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809625"/>
            <a:ext cx="7202488" cy="40528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56623"/>
            <a:fld id="{7D92D496-DDBD-430F-A239-81B346E3BA13}" type="slidenum">
              <a:rPr lang="en-US">
                <a:latin typeface="Calibri"/>
              </a:rPr>
              <a:pPr defTabSz="956623"/>
              <a:t>2</a:t>
            </a:fld>
            <a:endParaRPr lang="en-US">
              <a:latin typeface="Calibri"/>
            </a:endParaRPr>
          </a:p>
        </p:txBody>
      </p:sp>
    </p:spTree>
    <p:extLst>
      <p:ext uri="{BB962C8B-B14F-4D97-AF65-F5344CB8AC3E}">
        <p14:creationId xmlns:p14="http://schemas.microsoft.com/office/powerpoint/2010/main" val="2244136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809625"/>
            <a:ext cx="7202488" cy="40528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56623"/>
            <a:fld id="{7D92D496-DDBD-430F-A239-81B346E3BA13}" type="slidenum">
              <a:rPr lang="en-US">
                <a:latin typeface="Calibri"/>
              </a:rPr>
              <a:pPr defTabSz="956623"/>
              <a:t>3</a:t>
            </a:fld>
            <a:endParaRPr lang="en-US">
              <a:latin typeface="Calibri"/>
            </a:endParaRPr>
          </a:p>
        </p:txBody>
      </p:sp>
    </p:spTree>
    <p:extLst>
      <p:ext uri="{BB962C8B-B14F-4D97-AF65-F5344CB8AC3E}">
        <p14:creationId xmlns:p14="http://schemas.microsoft.com/office/powerpoint/2010/main" val="386930839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69845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692395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275840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3329970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216734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56214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3511607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1158222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362471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2659942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B955F98-A9C2-4EA8-A683-49BFE6305593}"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300929941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55F98-A9C2-4EA8-A683-49BFE6305593}" type="datetimeFigureOut">
              <a:rPr kumimoji="1" lang="ja-JP" altLang="en-US" smtClean="0"/>
              <a:t>2025/9/25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57A2C-9761-47BB-ACB3-DF76D22BA55B}" type="slidenum">
              <a:rPr kumimoji="1" lang="ja-JP" altLang="en-US" smtClean="0"/>
              <a:t>‹#›</a:t>
            </a:fld>
            <a:endParaRPr kumimoji="1" lang="ja-JP" altLang="en-US"/>
          </a:p>
        </p:txBody>
      </p:sp>
    </p:spTree>
    <p:extLst>
      <p:ext uri="{BB962C8B-B14F-4D97-AF65-F5344CB8AC3E}">
        <p14:creationId xmlns:p14="http://schemas.microsoft.com/office/powerpoint/2010/main" val="3901942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jp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p:cNvGrpSpPr/>
          <p:nvPr/>
        </p:nvGrpSpPr>
        <p:grpSpPr>
          <a:xfrm>
            <a:off x="127023" y="2691033"/>
            <a:ext cx="5979309" cy="385780"/>
            <a:chOff x="127023" y="2691033"/>
            <a:chExt cx="5979309" cy="385780"/>
          </a:xfrm>
        </p:grpSpPr>
        <p:sp>
          <p:nvSpPr>
            <p:cNvPr id="65" name="正方形/長方形 64"/>
            <p:cNvSpPr/>
            <p:nvPr/>
          </p:nvSpPr>
          <p:spPr>
            <a:xfrm>
              <a:off x="127023" y="2691033"/>
              <a:ext cx="5979309" cy="385780"/>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企  業  の  特  徴・魅  力  は  ？</a:t>
              </a:r>
            </a:p>
          </p:txBody>
        </p:sp>
        <p:sp>
          <p:nvSpPr>
            <p:cNvPr id="66" name="テキスト ボックス 65"/>
            <p:cNvSpPr txBox="1"/>
            <p:nvPr/>
          </p:nvSpPr>
          <p:spPr>
            <a:xfrm>
              <a:off x="3290727" y="2785261"/>
              <a:ext cx="2634961" cy="271869"/>
            </a:xfrm>
            <a:prstGeom prst="roundRect">
              <a:avLst>
                <a:gd name="adj" fmla="val 0"/>
              </a:avLst>
            </a:prstGeom>
            <a:noFill/>
            <a:ln>
              <a:noFill/>
            </a:ln>
          </p:spPr>
          <p:txBody>
            <a:bodyPr wrap="square" rtlCol="0">
              <a:spAutoFit/>
            </a:bodyPr>
            <a:lstStyle/>
            <a:p>
              <a:pPr>
                <a:lnSpc>
                  <a:spcPts val="1361"/>
                </a:lnSpc>
              </a:pPr>
              <a:r>
                <a:rPr lang="ja-JP" altLang="en-US" sz="1451" b="1" dirty="0">
                  <a:latin typeface="メイリオ" panose="020B0604030504040204" pitchFamily="50" charset="-128"/>
                  <a:ea typeface="メイリオ" panose="020B0604030504040204" pitchFamily="50" charset="-128"/>
                  <a:cs typeface="Arial Unicode MS" panose="020B0604020202020204" pitchFamily="50" charset="-128"/>
                </a:rPr>
                <a:t>　</a:t>
              </a:r>
              <a:r>
                <a:rPr lang="ja-JP" altLang="en-US" sz="1451" b="1" dirty="0">
                  <a:solidFill>
                    <a:srgbClr val="00206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Unicode MS" panose="020B0604020202020204" pitchFamily="50" charset="-128"/>
                </a:rPr>
                <a:t>～　アピールポイント　～</a:t>
              </a:r>
            </a:p>
          </p:txBody>
        </p:sp>
      </p:grpSp>
      <p:sp>
        <p:nvSpPr>
          <p:cNvPr id="40" name="テキスト ボックス 39"/>
          <p:cNvSpPr txBox="1"/>
          <p:nvPr/>
        </p:nvSpPr>
        <p:spPr>
          <a:xfrm>
            <a:off x="127025" y="3175088"/>
            <a:ext cx="5979308" cy="3550177"/>
          </a:xfrm>
          <a:prstGeom prst="roundRect">
            <a:avLst>
              <a:gd name="adj" fmla="val 0"/>
            </a:avLst>
          </a:prstGeom>
          <a:noFill/>
          <a:ln w="19050">
            <a:solidFill>
              <a:srgbClr val="7030A0"/>
            </a:solidFill>
            <a:prstDash val="sysDash"/>
          </a:ln>
        </p:spPr>
        <p:txBody>
          <a:bodyPr wrap="square" rIns="65303" bIns="65303" rtlCol="0" anchor="ctr" anchorCtr="0">
            <a:noAutofit/>
          </a:bodyPr>
          <a:lstStyle/>
          <a:p>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こちらに文章及び写真を掲載願います。</a:t>
            </a:r>
          </a:p>
        </p:txBody>
      </p:sp>
      <p:sp>
        <p:nvSpPr>
          <p:cNvPr id="47" name="テキスト ボックス 46"/>
          <p:cNvSpPr txBox="1"/>
          <p:nvPr/>
        </p:nvSpPr>
        <p:spPr>
          <a:xfrm>
            <a:off x="9152445" y="1344924"/>
            <a:ext cx="2860290"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●●●職（入社●年目</a:t>
            </a:r>
            <a:r>
              <a:rPr lang="ja-JP" altLang="en-US" sz="1400" dirty="0">
                <a:latin typeface="メイリオ" panose="020B0604030504040204" pitchFamily="50" charset="-128"/>
                <a:ea typeface="メイリオ" panose="020B0604030504040204" pitchFamily="50" charset="-128"/>
              </a:rPr>
              <a:t>）</a:t>
            </a:r>
          </a:p>
        </p:txBody>
      </p:sp>
      <p:sp>
        <p:nvSpPr>
          <p:cNvPr id="51" name="テキスト ボックス 50"/>
          <p:cNvSpPr txBox="1"/>
          <p:nvPr/>
        </p:nvSpPr>
        <p:spPr>
          <a:xfrm>
            <a:off x="6333971" y="2332668"/>
            <a:ext cx="5640232" cy="4387446"/>
          </a:xfrm>
          <a:prstGeom prst="rect">
            <a:avLst/>
          </a:prstGeom>
          <a:noFill/>
          <a:ln w="28575">
            <a:solidFill>
              <a:srgbClr val="1B03AD"/>
            </a:solidFill>
            <a:prstDash val="sysDot"/>
          </a:ln>
        </p:spPr>
        <p:txBody>
          <a:bodyPr wrap="square" lIns="32652" rIns="0" rtlCol="0" anchor="ctr" anchorCtr="0">
            <a:normAutofit/>
          </a:bodyPr>
          <a:lstStyle/>
          <a:p>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こちらに文章及び写真を掲載願います。</a:t>
            </a:r>
            <a:endPar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 name="表 3"/>
          <p:cNvGraphicFramePr>
            <a:graphicFrameLocks noGrp="1"/>
          </p:cNvGraphicFramePr>
          <p:nvPr/>
        </p:nvGraphicFramePr>
        <p:xfrm>
          <a:off x="6323823" y="51650"/>
          <a:ext cx="5740357" cy="1074189"/>
        </p:xfrm>
        <a:graphic>
          <a:graphicData uri="http://schemas.openxmlformats.org/drawingml/2006/table">
            <a:tbl>
              <a:tblPr>
                <a:effectLst>
                  <a:outerShdw blurRad="50800" dist="38100" dir="2700000" algn="tl" rotWithShape="0">
                    <a:prstClr val="black">
                      <a:alpha val="40000"/>
                    </a:prstClr>
                  </a:outerShdw>
                </a:effectLst>
                <a:tableStyleId>{5C22544A-7EE6-4342-B048-85BDC9FD1C3A}</a:tableStyleId>
              </a:tblPr>
              <a:tblGrid>
                <a:gridCol w="2279364">
                  <a:extLst>
                    <a:ext uri="{9D8B030D-6E8A-4147-A177-3AD203B41FA5}">
                      <a16:colId xmlns:a16="http://schemas.microsoft.com/office/drawing/2014/main" val="1173827064"/>
                    </a:ext>
                  </a:extLst>
                </a:gridCol>
                <a:gridCol w="3460993">
                  <a:extLst>
                    <a:ext uri="{9D8B030D-6E8A-4147-A177-3AD203B41FA5}">
                      <a16:colId xmlns:a16="http://schemas.microsoft.com/office/drawing/2014/main" val="679561718"/>
                    </a:ext>
                  </a:extLst>
                </a:gridCol>
              </a:tblGrid>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求 人 番 号</a:t>
                      </a:r>
                    </a:p>
                  </a:txBody>
                  <a:tcPr anchor="ctr">
                    <a:solidFill>
                      <a:srgbClr val="CDE9EF"/>
                    </a:solidFill>
                  </a:tcPr>
                </a:tc>
                <a:tc>
                  <a:txBody>
                    <a:bodyPr/>
                    <a:lstStyle/>
                    <a:p>
                      <a:endParaRPr kumimoji="1" lang="ja-JP" altLang="en-US" sz="1600" b="1" dirty="0">
                        <a:latin typeface="HG丸ｺﾞｼｯｸM-PRO" panose="020F0600000000000000" pitchFamily="50" charset="-128"/>
                        <a:ea typeface="HG丸ｺﾞｼｯｸM-PRO" panose="020F0600000000000000" pitchFamily="50" charset="-128"/>
                      </a:endParaRPr>
                    </a:p>
                  </a:txBody>
                  <a:tcPr>
                    <a:solidFill>
                      <a:srgbClr val="CDE9EF"/>
                    </a:solidFill>
                  </a:tcPr>
                </a:tc>
                <a:extLst>
                  <a:ext uri="{0D108BD9-81ED-4DB2-BD59-A6C34878D82A}">
                    <a16:rowId xmlns:a16="http://schemas.microsoft.com/office/drawing/2014/main" val="4060563226"/>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募 集 職 種</a:t>
                      </a:r>
                    </a:p>
                  </a:txBody>
                  <a:tcPr anchor="ctr">
                    <a:solidFill>
                      <a:srgbClr val="CDE9EF"/>
                    </a:solidFill>
                  </a:tcPr>
                </a:tc>
                <a:tc>
                  <a:txBody>
                    <a:bodyPr/>
                    <a:lstStyle/>
                    <a:p>
                      <a:endParaRPr kumimoji="1" lang="ja-JP" altLang="en-US" sz="1600" b="1" dirty="0">
                        <a:latin typeface="HG丸ｺﾞｼｯｸM-PRO" panose="020F0600000000000000" pitchFamily="50" charset="-128"/>
                        <a:ea typeface="HG丸ｺﾞｼｯｸM-PRO" panose="020F0600000000000000" pitchFamily="50" charset="-128"/>
                      </a:endParaRPr>
                    </a:p>
                  </a:txBody>
                  <a:tcPr>
                    <a:solidFill>
                      <a:srgbClr val="CDE9EF"/>
                    </a:solidFill>
                  </a:tcPr>
                </a:tc>
                <a:extLst>
                  <a:ext uri="{0D108BD9-81ED-4DB2-BD59-A6C34878D82A}">
                    <a16:rowId xmlns:a16="http://schemas.microsoft.com/office/drawing/2014/main" val="3013944724"/>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勤 務 地</a:t>
                      </a:r>
                    </a:p>
                  </a:txBody>
                  <a:tcPr anchor="ctr">
                    <a:solidFill>
                      <a:srgbClr val="CDE9EF"/>
                    </a:solidFill>
                  </a:tcPr>
                </a:tc>
                <a:tc>
                  <a:txBody>
                    <a:bodyPr/>
                    <a:lstStyle/>
                    <a:p>
                      <a:endParaRPr kumimoji="1" lang="ja-JP" altLang="en-US" sz="1600" b="1" dirty="0">
                        <a:latin typeface="HG丸ｺﾞｼｯｸM-PRO" panose="020F0600000000000000" pitchFamily="50" charset="-128"/>
                        <a:ea typeface="HG丸ｺﾞｼｯｸM-PRO" panose="020F0600000000000000" pitchFamily="50" charset="-128"/>
                      </a:endParaRPr>
                    </a:p>
                  </a:txBody>
                  <a:tcPr>
                    <a:solidFill>
                      <a:srgbClr val="CDE9EF"/>
                    </a:solidFill>
                  </a:tcPr>
                </a:tc>
                <a:extLst>
                  <a:ext uri="{0D108BD9-81ED-4DB2-BD59-A6C34878D82A}">
                    <a16:rowId xmlns:a16="http://schemas.microsoft.com/office/drawing/2014/main" val="400171391"/>
                  </a:ext>
                </a:extLst>
              </a:tr>
            </a:tbl>
          </a:graphicData>
        </a:graphic>
      </p:graphicFrame>
      <p:sp>
        <p:nvSpPr>
          <p:cNvPr id="45" name="角丸四角形 44"/>
          <p:cNvSpPr/>
          <p:nvPr/>
        </p:nvSpPr>
        <p:spPr>
          <a:xfrm>
            <a:off x="6345784" y="1344924"/>
            <a:ext cx="2740468" cy="346422"/>
          </a:xfrm>
          <a:prstGeom prst="roundRect">
            <a:avLst/>
          </a:prstGeom>
          <a:solidFill>
            <a:srgbClr val="AFE5B0"/>
          </a:solidFill>
          <a:ln w="12700">
            <a:solidFill>
              <a:srgbClr val="1B03AD"/>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17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先輩社員からのメッセージ</a:t>
            </a:r>
          </a:p>
        </p:txBody>
      </p:sp>
      <p:sp>
        <p:nvSpPr>
          <p:cNvPr id="46" name="正方形/長方形 45"/>
          <p:cNvSpPr/>
          <p:nvPr/>
        </p:nvSpPr>
        <p:spPr>
          <a:xfrm>
            <a:off x="94508" y="897731"/>
            <a:ext cx="6044340" cy="391864"/>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事   業   内   容   は  ？</a:t>
            </a:r>
          </a:p>
        </p:txBody>
      </p:sp>
      <p:sp>
        <p:nvSpPr>
          <p:cNvPr id="48" name="テキスト ボックス 47"/>
          <p:cNvSpPr txBox="1"/>
          <p:nvPr/>
        </p:nvSpPr>
        <p:spPr>
          <a:xfrm>
            <a:off x="127024" y="1407755"/>
            <a:ext cx="5979309" cy="1131717"/>
          </a:xfrm>
          <a:prstGeom prst="roundRect">
            <a:avLst>
              <a:gd name="adj" fmla="val 0"/>
            </a:avLst>
          </a:prstGeom>
          <a:noFill/>
          <a:ln w="19050">
            <a:solidFill>
              <a:srgbClr val="7030A0"/>
            </a:solidFill>
            <a:prstDash val="sysDash"/>
          </a:ln>
        </p:spPr>
        <p:txBody>
          <a:bodyPr wrap="square" rIns="65303" bIns="65303" rtlCol="0" anchor="ctr" anchorCtr="0">
            <a:noAutofit/>
          </a:bodyPr>
          <a:lstStyle/>
          <a:p>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こちらに文章及び写真を掲載願います。</a:t>
            </a:r>
            <a:endPar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角丸四角形 49"/>
          <p:cNvSpPr/>
          <p:nvPr/>
        </p:nvSpPr>
        <p:spPr>
          <a:xfrm>
            <a:off x="0" y="37583"/>
            <a:ext cx="6138847" cy="719239"/>
          </a:xfrm>
          <a:prstGeom prst="rect">
            <a:avLst/>
          </a:prstGeom>
          <a:solidFill>
            <a:srgbClr val="002060"/>
          </a:solidFill>
          <a:ln w="12700">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p>
        </p:txBody>
      </p:sp>
      <p:sp>
        <p:nvSpPr>
          <p:cNvPr id="21" name="角丸四角形 20"/>
          <p:cNvSpPr/>
          <p:nvPr/>
        </p:nvSpPr>
        <p:spPr>
          <a:xfrm>
            <a:off x="6333970" y="1767161"/>
            <a:ext cx="5640233" cy="468139"/>
          </a:xfrm>
          <a:prstGeom prst="roundRect">
            <a:avLst/>
          </a:prstGeom>
          <a:noFill/>
          <a:ln>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a:t>
            </a:r>
            <a:r>
              <a:rPr kumimoji="1"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仕事内容は？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Q2.</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入社してよかったことは？　</a:t>
            </a:r>
            <a:endPar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Q3.</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目標は？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Q4.</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後輩へのメッセージ</a:t>
            </a:r>
            <a:endPar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テキスト ボックス 2"/>
          <p:cNvSpPr txBox="1"/>
          <p:nvPr/>
        </p:nvSpPr>
        <p:spPr>
          <a:xfrm>
            <a:off x="2227440" y="27909"/>
            <a:ext cx="3657047" cy="707886"/>
          </a:xfrm>
          <a:prstGeom prst="rect">
            <a:avLst/>
          </a:prstGeom>
          <a:noFill/>
        </p:spPr>
        <p:txBody>
          <a:bodyPr wrap="square" rtlCol="0">
            <a:spAutoFit/>
          </a:bodyPr>
          <a:lstStyle/>
          <a:p>
            <a:pPr algn="ctr"/>
            <a:r>
              <a:rPr kumimoji="1" lang="ja-JP" altLang="en-US" sz="16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フリガナ</a:t>
            </a:r>
            <a:endParaRPr kumimoji="1" lang="en-US" altLang="ja-JP"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kumimoji="1"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企業名</a:t>
            </a:r>
          </a:p>
        </p:txBody>
      </p:sp>
      <p:sp>
        <p:nvSpPr>
          <p:cNvPr id="23" name="角丸四角形吹き出し 22"/>
          <p:cNvSpPr/>
          <p:nvPr/>
        </p:nvSpPr>
        <p:spPr>
          <a:xfrm>
            <a:off x="12603475" y="3422644"/>
            <a:ext cx="2360753" cy="1250955"/>
          </a:xfrm>
          <a:prstGeom prst="wedgeRoundRectCallout">
            <a:avLst>
              <a:gd name="adj1" fmla="val -60924"/>
              <a:gd name="adj2" fmla="val -4578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先輩社員からのメッセージ</a:t>
            </a:r>
            <a:r>
              <a:rPr kumimoji="1" lang="ja-JP" altLang="en-US" sz="1400" dirty="0">
                <a:solidFill>
                  <a:schemeClr val="tx1"/>
                </a:solidFill>
                <a:latin typeface="メイリオ" panose="020B0604030504040204" pitchFamily="50" charset="-128"/>
                <a:ea typeface="メイリオ" panose="020B0604030504040204" pitchFamily="50" charset="-128"/>
              </a:rPr>
              <a:t>」の質問は参考に記載しています。質問内容及び質問数は自由に設定ください。</a:t>
            </a:r>
          </a:p>
        </p:txBody>
      </p:sp>
      <p:sp>
        <p:nvSpPr>
          <p:cNvPr id="22" name="角丸四角形吹き出し 21"/>
          <p:cNvSpPr/>
          <p:nvPr/>
        </p:nvSpPr>
        <p:spPr>
          <a:xfrm>
            <a:off x="12603476" y="4907973"/>
            <a:ext cx="2752638" cy="1533379"/>
          </a:xfrm>
          <a:prstGeom prst="wedgeRoundRectCallout">
            <a:avLst>
              <a:gd name="adj1" fmla="val -61649"/>
              <a:gd name="adj2" fmla="val -3565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メイリオ" panose="020B0604030504040204" pitchFamily="50" charset="-128"/>
                <a:ea typeface="メイリオ" panose="020B0604030504040204" pitchFamily="50" charset="-128"/>
              </a:rPr>
              <a:t>「先輩社員からのメッセージ」の記載を推奨しますが、難しい場合は、この欄を削除し、「事業内容」や「企業の特徴・魅力」欄を拡大していただいても構いません。</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24" name="角丸四角形吹き出し 23"/>
          <p:cNvSpPr/>
          <p:nvPr/>
        </p:nvSpPr>
        <p:spPr>
          <a:xfrm>
            <a:off x="12603476" y="1944684"/>
            <a:ext cx="2360753" cy="1134664"/>
          </a:xfrm>
          <a:prstGeom prst="wedgeRoundRectCallout">
            <a:avLst>
              <a:gd name="adj1" fmla="val -59474"/>
              <a:gd name="adj2" fmla="val -1088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メイリオ" panose="020B0604030504040204" pitchFamily="50" charset="-128"/>
                <a:ea typeface="メイリオ" panose="020B0604030504040204" pitchFamily="50" charset="-128"/>
              </a:rPr>
              <a:t>各カラーは指定ではありませんので、企業カラー等がありましたら変更していただいて構いません。</a:t>
            </a:r>
          </a:p>
        </p:txBody>
      </p:sp>
      <p:sp>
        <p:nvSpPr>
          <p:cNvPr id="25" name="角丸四角形吹き出し 24"/>
          <p:cNvSpPr/>
          <p:nvPr/>
        </p:nvSpPr>
        <p:spPr>
          <a:xfrm>
            <a:off x="12603474" y="330399"/>
            <a:ext cx="2549439" cy="1436762"/>
          </a:xfrm>
          <a:prstGeom prst="wedgeRoundRectCallout">
            <a:avLst>
              <a:gd name="adj1" fmla="val -59474"/>
              <a:gd name="adj2" fmla="val -1088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u="sng" dirty="0">
                <a:solidFill>
                  <a:srgbClr val="FF0000"/>
                </a:solidFill>
                <a:latin typeface="メイリオ" panose="020B0604030504040204" pitchFamily="50" charset="-128"/>
                <a:ea typeface="メイリオ" panose="020B0604030504040204" pitchFamily="50" charset="-128"/>
              </a:rPr>
              <a:t>１企業につき、１枚の</a:t>
            </a:r>
            <a:r>
              <a:rPr kumimoji="1" lang="en-US" altLang="ja-JP" sz="1400" b="1" u="sng" dirty="0">
                <a:solidFill>
                  <a:srgbClr val="FF0000"/>
                </a:solidFill>
                <a:latin typeface="メイリオ" panose="020B0604030504040204" pitchFamily="50" charset="-128"/>
                <a:ea typeface="メイリオ" panose="020B0604030504040204" pitchFamily="50" charset="-128"/>
              </a:rPr>
              <a:t>PR</a:t>
            </a:r>
            <a:r>
              <a:rPr kumimoji="1" lang="ja-JP" altLang="en-US" sz="1400" b="1" u="sng" dirty="0">
                <a:solidFill>
                  <a:srgbClr val="FF0000"/>
                </a:solidFill>
                <a:latin typeface="メイリオ" panose="020B0604030504040204" pitchFamily="50" charset="-128"/>
                <a:ea typeface="メイリオ" panose="020B0604030504040204" pitchFamily="50" charset="-128"/>
              </a:rPr>
              <a:t>シートの提出</a:t>
            </a:r>
            <a:r>
              <a:rPr kumimoji="1" lang="ja-JP" altLang="en-US" sz="1400" dirty="0">
                <a:solidFill>
                  <a:schemeClr val="tx1"/>
                </a:solidFill>
                <a:latin typeface="メイリオ" panose="020B0604030504040204" pitchFamily="50" charset="-128"/>
                <a:ea typeface="メイリオ" panose="020B0604030504040204" pitchFamily="50" charset="-128"/>
              </a:rPr>
              <a:t>をお願いします。求人番号が２つある場合は、２つの求人番号・募集職種を記載ください。</a:t>
            </a:r>
          </a:p>
        </p:txBody>
      </p:sp>
      <p:sp>
        <p:nvSpPr>
          <p:cNvPr id="26" name="楕円 25"/>
          <p:cNvSpPr/>
          <p:nvPr/>
        </p:nvSpPr>
        <p:spPr>
          <a:xfrm>
            <a:off x="299440" y="126852"/>
            <a:ext cx="1701776" cy="481161"/>
          </a:xfrm>
          <a:prstGeom prst="ellipse">
            <a:avLst/>
          </a:prstGeom>
          <a:solidFill>
            <a:srgbClr val="EFF5F5"/>
          </a:solidFill>
          <a:ln>
            <a:solidFill>
              <a:srgbClr val="EFF5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spc="-310" dirty="0">
                <a:ln w="19050">
                  <a:noFill/>
                </a:ln>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企 業 ロ ゴ 等</a:t>
            </a:r>
            <a:endParaRPr kumimoji="1" lang="ja-JP" altLang="en-US" sz="2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7927001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49">
            <a:extLst>
              <a:ext uri="{FF2B5EF4-FFF2-40B4-BE49-F238E27FC236}">
                <a16:creationId xmlns:a16="http://schemas.microsoft.com/office/drawing/2014/main" id="{A5992102-8FB6-8DE8-3EFE-F0755B3AD030}"/>
              </a:ext>
            </a:extLst>
          </p:cNvPr>
          <p:cNvSpPr/>
          <p:nvPr/>
        </p:nvSpPr>
        <p:spPr>
          <a:xfrm>
            <a:off x="0" y="37583"/>
            <a:ext cx="6138847" cy="719239"/>
          </a:xfrm>
          <a:prstGeom prst="rect">
            <a:avLst/>
          </a:prstGeom>
          <a:solidFill>
            <a:srgbClr val="002060"/>
          </a:solidFill>
          <a:ln w="12700">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p>
        </p:txBody>
      </p:sp>
      <p:sp>
        <p:nvSpPr>
          <p:cNvPr id="41" name="テキスト ボックス 40"/>
          <p:cNvSpPr txBox="1"/>
          <p:nvPr/>
        </p:nvSpPr>
        <p:spPr>
          <a:xfrm>
            <a:off x="6372505" y="2403632"/>
            <a:ext cx="5640231" cy="4321348"/>
          </a:xfrm>
          <a:prstGeom prst="rect">
            <a:avLst/>
          </a:prstGeom>
          <a:noFill/>
          <a:ln w="28575">
            <a:solidFill>
              <a:srgbClr val="1B03AD"/>
            </a:solidFill>
            <a:prstDash val="sysDot"/>
          </a:ln>
        </p:spPr>
        <p:txBody>
          <a:bodyPr wrap="square" lIns="32652" rIns="0" rtlCol="0" anchor="ctr" anchorCtr="0">
            <a:normAutofit/>
          </a:bodyPr>
          <a:lstStyle/>
          <a:p>
            <a:endPar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127025" y="3175088"/>
            <a:ext cx="5979308" cy="3550177"/>
          </a:xfrm>
          <a:prstGeom prst="roundRect">
            <a:avLst>
              <a:gd name="adj" fmla="val 0"/>
            </a:avLst>
          </a:prstGeom>
          <a:noFill/>
          <a:ln w="19050">
            <a:solidFill>
              <a:srgbClr val="7030A0"/>
            </a:solidFill>
            <a:prstDash val="sysDash"/>
          </a:ln>
        </p:spPr>
        <p:txBody>
          <a:bodyPr wrap="square" rIns="65303" bIns="65303" rtlCol="0" anchor="t" anchorCtr="0">
            <a:noAutofit/>
          </a:bodyPr>
          <a:lstStyle/>
          <a:p>
            <a:pPr algn="ctr"/>
            <a:endPar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255632" y="3299104"/>
            <a:ext cx="5758992" cy="1899922"/>
          </a:xfrm>
          <a:prstGeom prst="roundRect">
            <a:avLst>
              <a:gd name="adj" fmla="val 19944"/>
            </a:avLst>
          </a:prstGeom>
          <a:noFill/>
          <a:ln w="19050">
            <a:solidFill>
              <a:schemeClr val="tx1"/>
            </a:solidFill>
            <a:prstDash val="solid"/>
          </a:ln>
        </p:spPr>
        <p:txBody>
          <a:bodyPr wrap="square" rIns="65303" bIns="65303" rtlCol="0" anchor="ctr" anchorCtr="0">
            <a:noAutofit/>
          </a:bodyPr>
          <a:lstStyle/>
          <a:p>
            <a:pPr algn="ctr"/>
            <a:r>
              <a:rPr lang="ja-JP" altLang="en-US" sz="14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企業の特徴・魅力、社風など</a:t>
            </a:r>
            <a:endParaRPr lang="en-US" altLang="ja-JP" sz="14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求人票では記載しきれない企業の魅力を記載ください。</a:t>
            </a:r>
            <a:endPar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「明るい方」「やる気のある方」等の基準が不明瞭で</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判断しにくい採用基準等の記載は控えてください。</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男女均等な採用選考ルールの内容もご確認のうえ、記載ください。</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0" name="グループ化 9"/>
          <p:cNvGrpSpPr/>
          <p:nvPr/>
        </p:nvGrpSpPr>
        <p:grpSpPr>
          <a:xfrm>
            <a:off x="127023" y="2691033"/>
            <a:ext cx="5979309" cy="385780"/>
            <a:chOff x="127023" y="2691033"/>
            <a:chExt cx="5979309" cy="385780"/>
          </a:xfrm>
        </p:grpSpPr>
        <p:sp>
          <p:nvSpPr>
            <p:cNvPr id="65" name="正方形/長方形 64"/>
            <p:cNvSpPr/>
            <p:nvPr/>
          </p:nvSpPr>
          <p:spPr>
            <a:xfrm>
              <a:off x="127023" y="2691033"/>
              <a:ext cx="5979309" cy="385780"/>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企  業  の  特  徴・魅  力  は  ？</a:t>
              </a:r>
            </a:p>
          </p:txBody>
        </p:sp>
        <p:sp>
          <p:nvSpPr>
            <p:cNvPr id="66" name="テキスト ボックス 65"/>
            <p:cNvSpPr txBox="1"/>
            <p:nvPr/>
          </p:nvSpPr>
          <p:spPr>
            <a:xfrm>
              <a:off x="3207863" y="2772938"/>
              <a:ext cx="2634961" cy="271869"/>
            </a:xfrm>
            <a:prstGeom prst="roundRect">
              <a:avLst>
                <a:gd name="adj" fmla="val 0"/>
              </a:avLst>
            </a:prstGeom>
            <a:noFill/>
            <a:ln>
              <a:noFill/>
            </a:ln>
          </p:spPr>
          <p:txBody>
            <a:bodyPr wrap="square" rtlCol="0">
              <a:spAutoFit/>
            </a:bodyPr>
            <a:lstStyle/>
            <a:p>
              <a:pPr>
                <a:lnSpc>
                  <a:spcPts val="1361"/>
                </a:lnSpc>
              </a:pPr>
              <a:r>
                <a:rPr lang="ja-JP" altLang="en-US" sz="1451" b="1" dirty="0">
                  <a:latin typeface="メイリオ" panose="020B0604030504040204" pitchFamily="50" charset="-128"/>
                  <a:ea typeface="メイリオ" panose="020B0604030504040204" pitchFamily="50" charset="-128"/>
                  <a:cs typeface="Arial Unicode MS" panose="020B0604020202020204" pitchFamily="50" charset="-128"/>
                </a:rPr>
                <a:t>　</a:t>
              </a:r>
              <a:r>
                <a:rPr lang="ja-JP" altLang="en-US" sz="1451" b="1" dirty="0">
                  <a:solidFill>
                    <a:srgbClr val="00206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Unicode MS" panose="020B0604020202020204" pitchFamily="50" charset="-128"/>
                </a:rPr>
                <a:t>～　アピールポイント　～</a:t>
              </a:r>
            </a:p>
          </p:txBody>
        </p:sp>
      </p:grpSp>
      <p:sp>
        <p:nvSpPr>
          <p:cNvPr id="33" name="テキスト ボックス 32"/>
          <p:cNvSpPr txBox="1"/>
          <p:nvPr/>
        </p:nvSpPr>
        <p:spPr>
          <a:xfrm>
            <a:off x="240501" y="5800426"/>
            <a:ext cx="5774123" cy="824243"/>
          </a:xfrm>
          <a:prstGeom prst="roundRect">
            <a:avLst>
              <a:gd name="adj" fmla="val 30653"/>
            </a:avLst>
          </a:prstGeom>
          <a:noFill/>
          <a:ln w="19050">
            <a:solidFill>
              <a:schemeClr val="tx1"/>
            </a:solidFill>
            <a:prstDash val="solid"/>
          </a:ln>
        </p:spPr>
        <p:txBody>
          <a:bodyPr wrap="square" rIns="65303" bIns="65303" rtlCol="0" anchor="ctr" anchorCtr="0">
            <a:noAutofit/>
          </a:bodyPr>
          <a:lstStyle/>
          <a:p>
            <a:pPr algn="ctr"/>
            <a:r>
              <a:rPr lang="ja-JP" altLang="en-US"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社内や社員旅行、制服の写真など</a:t>
            </a:r>
            <a:endParaRPr lang="en-US" altLang="ja-JP"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画像については、</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個人情報等を考慮のうえ、インターネット上に公開しても問題とならないものを選定</a:t>
            </a:r>
            <a:r>
              <a:rPr lang="ja-JP" altLang="en-US"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してください。</a:t>
            </a:r>
            <a:endParaRPr lang="en-US" altLang="ja-JP"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a:xfrm>
            <a:off x="94508" y="897731"/>
            <a:ext cx="6044340" cy="391864"/>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事   業   内   容   は  ？</a:t>
            </a:r>
          </a:p>
        </p:txBody>
      </p:sp>
      <p:sp>
        <p:nvSpPr>
          <p:cNvPr id="48" name="テキスト ボックス 47"/>
          <p:cNvSpPr txBox="1"/>
          <p:nvPr/>
        </p:nvSpPr>
        <p:spPr>
          <a:xfrm>
            <a:off x="127024" y="1407755"/>
            <a:ext cx="5979309" cy="1131717"/>
          </a:xfrm>
          <a:prstGeom prst="roundRect">
            <a:avLst>
              <a:gd name="adj" fmla="val 0"/>
            </a:avLst>
          </a:prstGeom>
          <a:noFill/>
          <a:ln w="19050">
            <a:solidFill>
              <a:srgbClr val="7030A0"/>
            </a:solidFill>
            <a:prstDash val="sysDash"/>
          </a:ln>
        </p:spPr>
        <p:txBody>
          <a:bodyPr wrap="square" rIns="65303" bIns="65303" rtlCol="0" anchor="ctr" anchorCtr="0">
            <a:noAutofit/>
          </a:bodyPr>
          <a:lstStyle/>
          <a:p>
            <a:endPar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角丸四角形吹き出し 2"/>
          <p:cNvSpPr/>
          <p:nvPr/>
        </p:nvSpPr>
        <p:spPr>
          <a:xfrm>
            <a:off x="6424244" y="2597833"/>
            <a:ext cx="1741940" cy="866522"/>
          </a:xfrm>
          <a:prstGeom prst="wedgeRoundRectCallout">
            <a:avLst>
              <a:gd name="adj1" fmla="val 1998"/>
              <a:gd name="adj2" fmla="val -9861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メイリオ" panose="020B0604030504040204" pitchFamily="50" charset="-128"/>
                <a:ea typeface="メイリオ" panose="020B0604030504040204" pitchFamily="50" charset="-128"/>
              </a:rPr>
              <a:t>質問内容及び質問数は企業において自由に設定してください。</a:t>
            </a:r>
          </a:p>
        </p:txBody>
      </p:sp>
      <p:sp>
        <p:nvSpPr>
          <p:cNvPr id="29" name="テキスト ボックス 28"/>
          <p:cNvSpPr txBox="1"/>
          <p:nvPr/>
        </p:nvSpPr>
        <p:spPr>
          <a:xfrm>
            <a:off x="1477107" y="1733529"/>
            <a:ext cx="2728657" cy="767228"/>
          </a:xfrm>
          <a:prstGeom prst="roundRect">
            <a:avLst>
              <a:gd name="adj" fmla="val 25267"/>
            </a:avLst>
          </a:prstGeom>
          <a:noFill/>
          <a:ln w="19050">
            <a:solidFill>
              <a:schemeClr val="tx1"/>
            </a:solidFill>
            <a:prstDash val="solid"/>
          </a:ln>
        </p:spPr>
        <p:txBody>
          <a:bodyPr wrap="square" rIns="65303" bIns="65303" rtlCol="0" anchor="ctr" anchorCtr="0">
            <a:noAutofit/>
          </a:bodyPr>
          <a:lstStyle/>
          <a:p>
            <a:pPr algn="ct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どんな仕事をしている企業なのか、高校生向けに</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わかりやすく</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簡潔な表現で記載</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してください。</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6650704" y="4832937"/>
            <a:ext cx="5250646" cy="1777479"/>
          </a:xfrm>
          <a:prstGeom prst="roundRect">
            <a:avLst>
              <a:gd name="adj" fmla="val 17965"/>
            </a:avLst>
          </a:prstGeom>
          <a:noFill/>
          <a:ln w="12700">
            <a:solidFill>
              <a:schemeClr val="tx1"/>
            </a:solidFill>
            <a:prstDash val="solid"/>
          </a:ln>
        </p:spPr>
        <p:txBody>
          <a:bodyPr wrap="square" rIns="65303" bIns="65303" rtlCol="0" anchor="ctr" anchorCtr="0">
            <a:noAutofit/>
          </a:bodyPr>
          <a:lstStyle/>
          <a:p>
            <a:r>
              <a:rPr lang="ja-JP" altLang="en-US"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若手社員に企業で設定した質問をし、得られた回答を記載してください。高校生が見るため、高卒の若手社員の方であることが望ましいです。</a:t>
            </a:r>
            <a:endParaRPr lang="en-US" altLang="ja-JP"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なお、本人情報及び写真の掲載にあたっては、</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本人の同意を必ずとってください。</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rPr>
              <a:t>企業内に</a:t>
            </a:r>
            <a:r>
              <a:rPr lang="ja-JP" altLang="en-US" sz="1200" dirty="0">
                <a:latin typeface="メイリオ" panose="020B0604030504040204" pitchFamily="50" charset="-128"/>
                <a:ea typeface="メイリオ" panose="020B0604030504040204" pitchFamily="50" charset="-128"/>
              </a:rPr>
              <a:t>インターネット</a:t>
            </a:r>
            <a:r>
              <a:rPr lang="ja-JP" altLang="ja-JP" sz="1200" dirty="0">
                <a:latin typeface="メイリオ" panose="020B0604030504040204" pitchFamily="50" charset="-128"/>
                <a:ea typeface="メイリオ" panose="020B0604030504040204" pitchFamily="50" charset="-128"/>
              </a:rPr>
              <a:t>上に掲載可能な社員がおらず、</a:t>
            </a:r>
            <a:r>
              <a:rPr lang="ja-JP" altLang="en-US" sz="1200" dirty="0">
                <a:latin typeface="メイリオ" panose="020B0604030504040204" pitchFamily="50" charset="-128"/>
                <a:ea typeface="メイリオ" panose="020B0604030504040204" pitchFamily="50" charset="-128"/>
              </a:rPr>
              <a:t>本項目</a:t>
            </a:r>
            <a:r>
              <a:rPr lang="ja-JP" altLang="ja-JP" sz="1200" dirty="0">
                <a:latin typeface="メイリオ" panose="020B0604030504040204" pitchFamily="50" charset="-128"/>
                <a:ea typeface="メイリオ" panose="020B0604030504040204" pitchFamily="50" charset="-128"/>
              </a:rPr>
              <a:t>の記載が難しい場合は、</a:t>
            </a:r>
            <a:r>
              <a:rPr lang="ja-JP" altLang="en-US" sz="1200" dirty="0">
                <a:latin typeface="メイリオ" panose="020B0604030504040204" pitchFamily="50" charset="-128"/>
                <a:ea typeface="メイリオ" panose="020B0604030504040204" pitchFamily="50" charset="-128"/>
              </a:rPr>
              <a:t>本項目欄</a:t>
            </a:r>
            <a:r>
              <a:rPr lang="ja-JP" altLang="ja-JP" sz="1200" dirty="0">
                <a:latin typeface="メイリオ" panose="020B0604030504040204" pitchFamily="50" charset="-128"/>
                <a:ea typeface="メイリオ" panose="020B0604030504040204" pitchFamily="50" charset="-128"/>
              </a:rPr>
              <a:t>を削除し、</a:t>
            </a:r>
            <a:r>
              <a:rPr lang="ja-JP" altLang="en-US" sz="1200" dirty="0">
                <a:latin typeface="メイリオ" panose="020B0604030504040204" pitchFamily="50" charset="-128"/>
                <a:ea typeface="メイリオ" panose="020B0604030504040204" pitchFamily="50" charset="-128"/>
              </a:rPr>
              <a:t>「業務内容」</a:t>
            </a:r>
            <a:r>
              <a:rPr lang="ja-JP" altLang="ja-JP" sz="1200" dirty="0">
                <a:latin typeface="メイリオ" panose="020B0604030504040204" pitchFamily="50" charset="-128"/>
                <a:ea typeface="メイリオ" panose="020B0604030504040204" pitchFamily="50" charset="-128"/>
              </a:rPr>
              <a:t>「企業の特徴・魅力」の枠を広げて企業の</a:t>
            </a:r>
            <a:r>
              <a:rPr lang="en-US" altLang="ja-JP" sz="1200" dirty="0">
                <a:latin typeface="メイリオ" panose="020B0604030504040204" pitchFamily="50" charset="-128"/>
                <a:ea typeface="メイリオ" panose="020B0604030504040204" pitchFamily="50" charset="-128"/>
              </a:rPr>
              <a:t>PR</a:t>
            </a:r>
            <a:r>
              <a:rPr lang="ja-JP" altLang="ja-JP" sz="1200" dirty="0">
                <a:latin typeface="メイリオ" panose="020B0604030504040204" pitchFamily="50" charset="-128"/>
                <a:ea typeface="メイリオ" panose="020B0604030504040204" pitchFamily="50" charset="-128"/>
              </a:rPr>
              <a:t>情報を記載していただいても構いません。</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5" name="表 34"/>
          <p:cNvGraphicFramePr>
            <a:graphicFrameLocks noGrp="1"/>
          </p:cNvGraphicFramePr>
          <p:nvPr/>
        </p:nvGraphicFramePr>
        <p:xfrm>
          <a:off x="6235333" y="95255"/>
          <a:ext cx="5740357" cy="1074189"/>
        </p:xfrm>
        <a:graphic>
          <a:graphicData uri="http://schemas.openxmlformats.org/drawingml/2006/table">
            <a:tbl>
              <a:tblPr>
                <a:effectLst>
                  <a:outerShdw blurRad="50800" dist="38100" dir="2700000" algn="tl" rotWithShape="0">
                    <a:prstClr val="black">
                      <a:alpha val="40000"/>
                    </a:prstClr>
                  </a:outerShdw>
                </a:effectLst>
                <a:tableStyleId>{5C22544A-7EE6-4342-B048-85BDC9FD1C3A}</a:tableStyleId>
              </a:tblPr>
              <a:tblGrid>
                <a:gridCol w="2279364">
                  <a:extLst>
                    <a:ext uri="{9D8B030D-6E8A-4147-A177-3AD203B41FA5}">
                      <a16:colId xmlns:a16="http://schemas.microsoft.com/office/drawing/2014/main" val="1173827064"/>
                    </a:ext>
                  </a:extLst>
                </a:gridCol>
                <a:gridCol w="3460993">
                  <a:extLst>
                    <a:ext uri="{9D8B030D-6E8A-4147-A177-3AD203B41FA5}">
                      <a16:colId xmlns:a16="http://schemas.microsoft.com/office/drawing/2014/main" val="679561718"/>
                    </a:ext>
                  </a:extLst>
                </a:gridCol>
              </a:tblGrid>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求 人 番 号</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dirty="0">
                          <a:latin typeface="HG丸ｺﾞｼｯｸM-PRO" panose="020F0600000000000000" pitchFamily="50" charset="-128"/>
                          <a:ea typeface="HG丸ｺﾞｼｯｸM-PRO" panose="020F0600000000000000" pitchFamily="50" charset="-128"/>
                        </a:rPr>
                        <a:t>22</a:t>
                      </a: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a:t>
                      </a:r>
                      <a:r>
                        <a:rPr kumimoji="1" lang="ja-JP" altLang="en-US" sz="1600" b="1" dirty="0">
                          <a:latin typeface="HG丸ｺﾞｼｯｸM-PRO" panose="020F0600000000000000" pitchFamily="50" charset="-128"/>
                          <a:ea typeface="HG丸ｺﾞｼｯｸM-PRO" panose="020F0600000000000000" pitchFamily="50" charset="-128"/>
                        </a:rPr>
                        <a:t>●</a:t>
                      </a:r>
                      <a:r>
                        <a:rPr kumimoji="1" lang="ja-JP" altLang="en-US" sz="1600" b="1">
                          <a:latin typeface="HG丸ｺﾞｼｯｸM-PRO" panose="020F0600000000000000" pitchFamily="50" charset="-128"/>
                          <a:ea typeface="HG丸ｺﾞｼｯｸM-PRO" panose="020F0600000000000000" pitchFamily="50" charset="-128"/>
                        </a:rPr>
                        <a:t>●●４</a:t>
                      </a:r>
                      <a:r>
                        <a:rPr kumimoji="1" lang="en-US" altLang="ja-JP" sz="1600" b="1">
                          <a:latin typeface="HG丸ｺﾞｼｯｸM-PRO" panose="020F0600000000000000" pitchFamily="50" charset="-128"/>
                          <a:ea typeface="HG丸ｺﾞｼｯｸM-PRO" panose="020F0600000000000000" pitchFamily="50" charset="-128"/>
                        </a:rPr>
                        <a:t>9</a:t>
                      </a:r>
                      <a:endParaRPr kumimoji="1" lang="ja-JP" altLang="en-US" sz="1600" b="1" dirty="0">
                        <a:latin typeface="HG丸ｺﾞｼｯｸM-PRO" panose="020F0600000000000000" pitchFamily="50" charset="-128"/>
                        <a:ea typeface="HG丸ｺﾞｼｯｸM-PRO" panose="020F0600000000000000" pitchFamily="50" charset="-128"/>
                      </a:endParaRPr>
                    </a:p>
                  </a:txBody>
                  <a:tcPr>
                    <a:solidFill>
                      <a:srgbClr val="CDE9EF"/>
                    </a:solidFill>
                  </a:tcPr>
                </a:tc>
                <a:extLst>
                  <a:ext uri="{0D108BD9-81ED-4DB2-BD59-A6C34878D82A}">
                    <a16:rowId xmlns:a16="http://schemas.microsoft.com/office/drawing/2014/main" val="4060563226"/>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募 集 職 種</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latin typeface="HG丸ｺﾞｼｯｸM-PRO" panose="020F0600000000000000" pitchFamily="50" charset="-128"/>
                          <a:ea typeface="HG丸ｺﾞｼｯｸM-PRO" panose="020F0600000000000000" pitchFamily="50" charset="-128"/>
                        </a:rPr>
                        <a:t>求人票に記載ある職種</a:t>
                      </a:r>
                    </a:p>
                  </a:txBody>
                  <a:tcPr>
                    <a:solidFill>
                      <a:srgbClr val="CDE9EF"/>
                    </a:solidFill>
                  </a:tcPr>
                </a:tc>
                <a:extLst>
                  <a:ext uri="{0D108BD9-81ED-4DB2-BD59-A6C34878D82A}">
                    <a16:rowId xmlns:a16="http://schemas.microsoft.com/office/drawing/2014/main" val="3013944724"/>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勤 務 地</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latin typeface="HG丸ｺﾞｼｯｸM-PRO" panose="020F0600000000000000" pitchFamily="50" charset="-128"/>
                          <a:ea typeface="HG丸ｺﾞｼｯｸM-PRO" panose="020F0600000000000000" pitchFamily="50" charset="-128"/>
                        </a:rPr>
                        <a:t>実際の勤務地</a:t>
                      </a:r>
                    </a:p>
                  </a:txBody>
                  <a:tcPr>
                    <a:solidFill>
                      <a:srgbClr val="CDE9EF"/>
                    </a:solidFill>
                  </a:tcPr>
                </a:tc>
                <a:extLst>
                  <a:ext uri="{0D108BD9-81ED-4DB2-BD59-A6C34878D82A}">
                    <a16:rowId xmlns:a16="http://schemas.microsoft.com/office/drawing/2014/main" val="400171391"/>
                  </a:ext>
                </a:extLst>
              </a:tr>
            </a:tbl>
          </a:graphicData>
        </a:graphic>
      </p:graphicFrame>
      <p:sp>
        <p:nvSpPr>
          <p:cNvPr id="39" name="テキスト ボックス 38"/>
          <p:cNvSpPr txBox="1"/>
          <p:nvPr/>
        </p:nvSpPr>
        <p:spPr>
          <a:xfrm>
            <a:off x="9152446" y="1344924"/>
            <a:ext cx="2860290"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●●●職（入社●年目</a:t>
            </a:r>
            <a:r>
              <a:rPr lang="ja-JP" altLang="en-US" sz="1400" dirty="0">
                <a:latin typeface="メイリオ" panose="020B0604030504040204" pitchFamily="50" charset="-128"/>
                <a:ea typeface="メイリオ" panose="020B0604030504040204" pitchFamily="50" charset="-128"/>
              </a:rPr>
              <a:t>）</a:t>
            </a:r>
          </a:p>
        </p:txBody>
      </p:sp>
      <p:sp>
        <p:nvSpPr>
          <p:cNvPr id="42" name="角丸四角形 41"/>
          <p:cNvSpPr/>
          <p:nvPr/>
        </p:nvSpPr>
        <p:spPr>
          <a:xfrm>
            <a:off x="6345784" y="1344924"/>
            <a:ext cx="2740468" cy="346422"/>
          </a:xfrm>
          <a:prstGeom prst="roundRect">
            <a:avLst/>
          </a:prstGeom>
          <a:solidFill>
            <a:srgbClr val="AFE5B0"/>
          </a:solidFill>
          <a:ln w="12700">
            <a:solidFill>
              <a:srgbClr val="1B03AD"/>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17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先輩社員からのメッセージ</a:t>
            </a:r>
          </a:p>
        </p:txBody>
      </p:sp>
      <p:sp>
        <p:nvSpPr>
          <p:cNvPr id="44" name="角丸四角形 43"/>
          <p:cNvSpPr/>
          <p:nvPr/>
        </p:nvSpPr>
        <p:spPr>
          <a:xfrm>
            <a:off x="6333970" y="1767161"/>
            <a:ext cx="5640233" cy="468139"/>
          </a:xfrm>
          <a:prstGeom prst="roundRect">
            <a:avLst/>
          </a:prstGeom>
          <a:noFill/>
          <a:ln>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a:t>
            </a:r>
            <a:r>
              <a:rPr kumimoji="1"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仕事内容は？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Q2.</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入社してよかったことは？　</a:t>
            </a:r>
            <a:endPar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Q3.</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目標は？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Q4.</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後輩へのメッセージ</a:t>
            </a:r>
            <a:endPar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8257892" y="3005284"/>
            <a:ext cx="3643458" cy="1281282"/>
          </a:xfrm>
          <a:prstGeom prst="roundRect">
            <a:avLst>
              <a:gd name="adj" fmla="val 17965"/>
            </a:avLst>
          </a:prstGeom>
          <a:noFill/>
          <a:ln w="12700">
            <a:solidFill>
              <a:schemeClr val="tx1"/>
            </a:solidFill>
            <a:prstDash val="solid"/>
          </a:ln>
        </p:spPr>
        <p:txBody>
          <a:bodyPr wrap="square" rIns="65303" bIns="65303" rtlCol="0" anchor="ctr" anchorCtr="0">
            <a:no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就職を経験していない高校生がこの項目から、同じ立場で就職活動を行い企業に入社した先輩職員の生の声を知ることで、</a:t>
            </a:r>
            <a:r>
              <a:rPr lang="ja-JP" altLang="en-US" sz="14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企業理解を「グッと」進める</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ことができます！！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楕円 33"/>
          <p:cNvSpPr/>
          <p:nvPr/>
        </p:nvSpPr>
        <p:spPr>
          <a:xfrm rot="20890193">
            <a:off x="7942424" y="2674094"/>
            <a:ext cx="1350085" cy="486557"/>
          </a:xfrm>
          <a:prstGeom prst="ellipse">
            <a:avLst/>
          </a:prstGeom>
          <a:solidFill>
            <a:srgbClr val="1B03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Point</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p:txBody>
      </p:sp>
      <p:sp>
        <p:nvSpPr>
          <p:cNvPr id="37" name="楕円 36"/>
          <p:cNvSpPr/>
          <p:nvPr/>
        </p:nvSpPr>
        <p:spPr>
          <a:xfrm rot="20890193">
            <a:off x="6448904" y="4514617"/>
            <a:ext cx="1350085" cy="486557"/>
          </a:xfrm>
          <a:prstGeom prst="ellipse">
            <a:avLst/>
          </a:prstGeom>
          <a:solidFill>
            <a:srgbClr val="1B03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Point</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p:txBody>
      </p:sp>
      <p:sp>
        <p:nvSpPr>
          <p:cNvPr id="38" name="楕円 37"/>
          <p:cNvSpPr/>
          <p:nvPr/>
        </p:nvSpPr>
        <p:spPr>
          <a:xfrm rot="20890193">
            <a:off x="858156" y="1481558"/>
            <a:ext cx="1281869" cy="365427"/>
          </a:xfrm>
          <a:prstGeom prst="ellipse">
            <a:avLst/>
          </a:prstGeom>
          <a:solidFill>
            <a:srgbClr val="1B03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Point</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p:txBody>
      </p:sp>
      <p:sp>
        <p:nvSpPr>
          <p:cNvPr id="43" name="楕円 42"/>
          <p:cNvSpPr/>
          <p:nvPr/>
        </p:nvSpPr>
        <p:spPr>
          <a:xfrm rot="20890193">
            <a:off x="35537" y="3134233"/>
            <a:ext cx="1350085" cy="486557"/>
          </a:xfrm>
          <a:prstGeom prst="ellipse">
            <a:avLst/>
          </a:prstGeom>
          <a:solidFill>
            <a:srgbClr val="1B03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Point</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p:txBody>
      </p:sp>
      <p:sp>
        <p:nvSpPr>
          <p:cNvPr id="45" name="楕円 44"/>
          <p:cNvSpPr/>
          <p:nvPr/>
        </p:nvSpPr>
        <p:spPr>
          <a:xfrm rot="20890193">
            <a:off x="145082" y="5478398"/>
            <a:ext cx="1350085" cy="486557"/>
          </a:xfrm>
          <a:prstGeom prst="ellipse">
            <a:avLst/>
          </a:prstGeom>
          <a:solidFill>
            <a:srgbClr val="1B03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Point</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p:txBody>
      </p:sp>
      <p:sp>
        <p:nvSpPr>
          <p:cNvPr id="27" name="テキスト ボックス 26"/>
          <p:cNvSpPr txBox="1"/>
          <p:nvPr/>
        </p:nvSpPr>
        <p:spPr>
          <a:xfrm>
            <a:off x="2064771" y="-16620"/>
            <a:ext cx="3657047" cy="830997"/>
          </a:xfrm>
          <a:prstGeom prst="rect">
            <a:avLst/>
          </a:prstGeom>
          <a:noFill/>
        </p:spPr>
        <p:txBody>
          <a:bodyPr wrap="square" rtlCol="0">
            <a:spAutoFit/>
          </a:bodyPr>
          <a:lstStyle/>
          <a:p>
            <a:pPr algn="ctr"/>
            <a:r>
              <a:rPr kumimoji="1"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フリガナ</a:t>
            </a:r>
            <a:endParaRPr kumimoji="1" lang="en-US" altLang="ja-JP"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kumimoji="1"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株式会社　●●●</a:t>
            </a:r>
          </a:p>
        </p:txBody>
      </p:sp>
      <p:sp>
        <p:nvSpPr>
          <p:cNvPr id="5" name="楕円 4">
            <a:extLst>
              <a:ext uri="{FF2B5EF4-FFF2-40B4-BE49-F238E27FC236}">
                <a16:creationId xmlns:a16="http://schemas.microsoft.com/office/drawing/2014/main" id="{22B8497A-9BF3-3818-53D2-869CEDF9722A}"/>
              </a:ext>
            </a:extLst>
          </p:cNvPr>
          <p:cNvSpPr/>
          <p:nvPr/>
        </p:nvSpPr>
        <p:spPr>
          <a:xfrm>
            <a:off x="299440" y="126852"/>
            <a:ext cx="1701776" cy="481161"/>
          </a:xfrm>
          <a:prstGeom prst="ellipse">
            <a:avLst/>
          </a:prstGeom>
          <a:solidFill>
            <a:srgbClr val="EFF5F5"/>
          </a:solidFill>
          <a:ln>
            <a:solidFill>
              <a:srgbClr val="EFF5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spc="-310" dirty="0">
                <a:ln w="19050">
                  <a:noFill/>
                </a:ln>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企 業 ロ ゴ 等</a:t>
            </a:r>
            <a:endParaRPr kumimoji="1" lang="ja-JP" altLang="en-US" sz="2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2318110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49">
            <a:extLst>
              <a:ext uri="{FF2B5EF4-FFF2-40B4-BE49-F238E27FC236}">
                <a16:creationId xmlns:a16="http://schemas.microsoft.com/office/drawing/2014/main" id="{7F296ECC-F40A-8534-1788-1F01EDB97065}"/>
              </a:ext>
            </a:extLst>
          </p:cNvPr>
          <p:cNvSpPr/>
          <p:nvPr/>
        </p:nvSpPr>
        <p:spPr>
          <a:xfrm>
            <a:off x="0" y="37583"/>
            <a:ext cx="6138847" cy="719239"/>
          </a:xfrm>
          <a:prstGeom prst="rect">
            <a:avLst/>
          </a:prstGeom>
          <a:solidFill>
            <a:srgbClr val="002060"/>
          </a:solidFill>
          <a:ln w="12700">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p>
        </p:txBody>
      </p:sp>
      <p:sp>
        <p:nvSpPr>
          <p:cNvPr id="41" name="テキスト ボックス 40"/>
          <p:cNvSpPr txBox="1"/>
          <p:nvPr/>
        </p:nvSpPr>
        <p:spPr>
          <a:xfrm>
            <a:off x="6245372" y="2323579"/>
            <a:ext cx="5820366" cy="4387446"/>
          </a:xfrm>
          <a:prstGeom prst="rect">
            <a:avLst/>
          </a:prstGeom>
          <a:noFill/>
          <a:ln w="28575">
            <a:solidFill>
              <a:srgbClr val="1B03AD"/>
            </a:solidFill>
            <a:prstDash val="sysDot"/>
          </a:ln>
        </p:spPr>
        <p:txBody>
          <a:bodyPr wrap="square" lIns="32652" rIns="0" rtlCol="0" anchor="ctr" anchorCtr="0">
            <a:normAutofit/>
          </a:bodyPr>
          <a:lstStyle/>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A1</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新規学校卒業者等に対する就職面接会の企</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画・運営業務を行っています。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A2</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先輩職員の皆さんがとても優しく、職場の</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雰囲気がよいです。いろいろなことにチャ</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レンジできる環境だと感じます。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A3</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地元企業の魅力発信に力を入れ、地元企業</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と学生等のよりよい出会いの機会を増やす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面接会を企画・運営することが目標です。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A4</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就職活動中は不安もあるかと思いますが、</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この仕事をやりたい！という強い気持ちを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もって最後までがんばってください！応援</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しています！</a:t>
            </a:r>
          </a:p>
        </p:txBody>
      </p:sp>
      <p:sp>
        <p:nvSpPr>
          <p:cNvPr id="40" name="テキスト ボックス 39"/>
          <p:cNvSpPr txBox="1"/>
          <p:nvPr/>
        </p:nvSpPr>
        <p:spPr>
          <a:xfrm>
            <a:off x="127025" y="3175088"/>
            <a:ext cx="5979308" cy="3550177"/>
          </a:xfrm>
          <a:prstGeom prst="roundRect">
            <a:avLst>
              <a:gd name="adj" fmla="val 0"/>
            </a:avLst>
          </a:prstGeom>
          <a:noFill/>
          <a:ln w="19050">
            <a:solidFill>
              <a:srgbClr val="7030A0"/>
            </a:solidFill>
            <a:prstDash val="sysDash"/>
          </a:ln>
        </p:spPr>
        <p:txBody>
          <a:bodyPr wrap="square" rIns="65303" bIns="65303" rtlCol="0" anchor="t" anchorCtr="0">
            <a:noAutofit/>
          </a:bodyPr>
          <a:lstStyle/>
          <a:p>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労働局とは、「働く」ことに関するプロとして地域に密着した仕事を行う厚生労働省の地方機関です。静岡労働局では、</a:t>
            </a:r>
            <a:r>
              <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カ所の「労働基準監督署」及び</a:t>
            </a:r>
            <a:r>
              <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17</a:t>
            </a:r>
            <a:r>
              <a:rPr lang="ja-JP" altLang="en-US"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カ所の「ハローワーク」を管轄しています。仕事を探している人や働く人々、事業主の皆さんと広く接し、様々な相談に対応したり、課題の解決に取り組んでいます。</a:t>
            </a:r>
            <a:endParaRPr lang="en-US" altLang="ja-JP" sz="1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p:cNvSpPr/>
          <p:nvPr/>
        </p:nvSpPr>
        <p:spPr>
          <a:xfrm>
            <a:off x="1032912" y="4608742"/>
            <a:ext cx="4053137" cy="2373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9600" b="1" dirty="0">
                <a:solidFill>
                  <a:schemeClr val="bg1">
                    <a:lumMod val="75000"/>
                  </a:schemeClr>
                </a:solidFill>
                <a:latin typeface="メイリオ" panose="020B0604030504040204" pitchFamily="50" charset="-128"/>
                <a:ea typeface="メイリオ" panose="020B0604030504040204" pitchFamily="50" charset="-128"/>
              </a:rPr>
              <a:t>記載例</a:t>
            </a:r>
          </a:p>
        </p:txBody>
      </p:sp>
      <p:grpSp>
        <p:nvGrpSpPr>
          <p:cNvPr id="10" name="グループ化 9"/>
          <p:cNvGrpSpPr/>
          <p:nvPr/>
        </p:nvGrpSpPr>
        <p:grpSpPr>
          <a:xfrm>
            <a:off x="127023" y="2691033"/>
            <a:ext cx="5979309" cy="385780"/>
            <a:chOff x="127023" y="2691033"/>
            <a:chExt cx="5979309" cy="385780"/>
          </a:xfrm>
        </p:grpSpPr>
        <p:sp>
          <p:nvSpPr>
            <p:cNvPr id="65" name="正方形/長方形 64"/>
            <p:cNvSpPr/>
            <p:nvPr/>
          </p:nvSpPr>
          <p:spPr>
            <a:xfrm>
              <a:off x="127023" y="2691033"/>
              <a:ext cx="5979309" cy="385780"/>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企  業  の  特  徴・魅  力  は  ？</a:t>
              </a:r>
            </a:p>
          </p:txBody>
        </p:sp>
        <p:sp>
          <p:nvSpPr>
            <p:cNvPr id="66" name="テキスト ボックス 65"/>
            <p:cNvSpPr txBox="1"/>
            <p:nvPr/>
          </p:nvSpPr>
          <p:spPr>
            <a:xfrm>
              <a:off x="3207863" y="2772938"/>
              <a:ext cx="2634961" cy="271869"/>
            </a:xfrm>
            <a:prstGeom prst="roundRect">
              <a:avLst>
                <a:gd name="adj" fmla="val 0"/>
              </a:avLst>
            </a:prstGeom>
            <a:noFill/>
            <a:ln>
              <a:noFill/>
            </a:ln>
          </p:spPr>
          <p:txBody>
            <a:bodyPr wrap="square" rtlCol="0">
              <a:spAutoFit/>
            </a:bodyPr>
            <a:lstStyle/>
            <a:p>
              <a:pPr>
                <a:lnSpc>
                  <a:spcPts val="1361"/>
                </a:lnSpc>
              </a:pPr>
              <a:r>
                <a:rPr lang="ja-JP" altLang="en-US" sz="1451" b="1" dirty="0">
                  <a:latin typeface="メイリオ" panose="020B0604030504040204" pitchFamily="50" charset="-128"/>
                  <a:ea typeface="メイリオ" panose="020B0604030504040204" pitchFamily="50" charset="-128"/>
                  <a:cs typeface="Arial Unicode MS" panose="020B0604020202020204" pitchFamily="50" charset="-128"/>
                </a:rPr>
                <a:t>　</a:t>
              </a:r>
              <a:r>
                <a:rPr lang="ja-JP" altLang="en-US" sz="1451" b="1" dirty="0">
                  <a:solidFill>
                    <a:srgbClr val="00206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Unicode MS" panose="020B0604020202020204" pitchFamily="50" charset="-128"/>
                </a:rPr>
                <a:t>～　アピールポイント　～</a:t>
              </a:r>
            </a:p>
          </p:txBody>
        </p:sp>
      </p:grpSp>
      <p:sp>
        <p:nvSpPr>
          <p:cNvPr id="46" name="正方形/長方形 45"/>
          <p:cNvSpPr/>
          <p:nvPr/>
        </p:nvSpPr>
        <p:spPr>
          <a:xfrm>
            <a:off x="94508" y="897731"/>
            <a:ext cx="6044340" cy="391864"/>
          </a:xfrm>
          <a:prstGeom prst="rect">
            <a:avLst/>
          </a:prstGeom>
          <a:solidFill>
            <a:srgbClr val="CDE9EF"/>
          </a:solidFill>
        </p:spPr>
        <p:txBody>
          <a:bodyPr wrap="square" lIns="94571" tIns="47286" rIns="94571" bIns="47286" anchor="ctr">
            <a:noAutofit/>
          </a:bodyPr>
          <a:lstStyle/>
          <a:p>
            <a:pPr>
              <a:spcBef>
                <a:spcPts val="620"/>
              </a:spcBef>
            </a:pPr>
            <a:r>
              <a:rPr lang="ja-JP" altLang="en-US" sz="1814" b="1" spc="-310" dirty="0">
                <a:ln w="19050">
                  <a:noFill/>
                </a:ln>
                <a:solidFill>
                  <a:srgbClr val="003399"/>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14" b="1" spc="-310" dirty="0">
                <a:ln w="19050">
                  <a:noFill/>
                </a:ln>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事   業   内   容   は  ？</a:t>
            </a:r>
          </a:p>
        </p:txBody>
      </p:sp>
      <p:sp>
        <p:nvSpPr>
          <p:cNvPr id="48" name="テキスト ボックス 47"/>
          <p:cNvSpPr txBox="1"/>
          <p:nvPr/>
        </p:nvSpPr>
        <p:spPr>
          <a:xfrm>
            <a:off x="127024" y="1350499"/>
            <a:ext cx="5979309" cy="1280160"/>
          </a:xfrm>
          <a:prstGeom prst="roundRect">
            <a:avLst>
              <a:gd name="adj" fmla="val 0"/>
            </a:avLst>
          </a:prstGeom>
          <a:noFill/>
          <a:ln w="19050">
            <a:solidFill>
              <a:srgbClr val="7030A0"/>
            </a:solidFill>
            <a:prstDash val="sysDash"/>
          </a:ln>
        </p:spPr>
        <p:txBody>
          <a:bodyPr wrap="square" rIns="65303" bIns="65303" rtlCol="0" anchor="ctr" anchorCtr="0">
            <a:noAutofit/>
          </a:bodyPr>
          <a:lstStyle/>
          <a:p>
            <a:r>
              <a:rPr lang="ja-JP" altLang="en-US"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・働く環境の整備（労働基準行政）</a:t>
            </a:r>
            <a:endParaRPr lang="en-US" altLang="ja-JP"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・職業の確保、職業能力の向上</a:t>
            </a:r>
            <a:endParaRPr lang="en-US" altLang="ja-JP"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（職業安定行政、人材開発行政）</a:t>
            </a:r>
            <a:endParaRPr lang="en-US" altLang="ja-JP"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・働き方改革、女性の活躍推進</a:t>
            </a:r>
            <a:endParaRPr lang="en-US" altLang="ja-JP"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（雇用環境・均等行政）　</a:t>
            </a:r>
            <a:endParaRPr lang="en-US" altLang="ja-JP" sz="1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スマイル 20"/>
          <p:cNvSpPr/>
          <p:nvPr/>
        </p:nvSpPr>
        <p:spPr>
          <a:xfrm>
            <a:off x="10801084" y="3893065"/>
            <a:ext cx="1079046" cy="880197"/>
          </a:xfrm>
          <a:prstGeom prst="smileyFac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11051981" y="3461371"/>
            <a:ext cx="76934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写真</a:t>
            </a:r>
          </a:p>
        </p:txBody>
      </p:sp>
      <p:sp>
        <p:nvSpPr>
          <p:cNvPr id="3" name="正方形/長方形 2"/>
          <p:cNvSpPr/>
          <p:nvPr/>
        </p:nvSpPr>
        <p:spPr>
          <a:xfrm>
            <a:off x="3699803" y="1571453"/>
            <a:ext cx="2209669" cy="7987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5" name="正方形/長方形 24"/>
          <p:cNvSpPr/>
          <p:nvPr/>
        </p:nvSpPr>
        <p:spPr>
          <a:xfrm>
            <a:off x="3207863" y="4825216"/>
            <a:ext cx="2701610" cy="17673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6" name="正方形/長方形 25"/>
          <p:cNvSpPr/>
          <p:nvPr/>
        </p:nvSpPr>
        <p:spPr>
          <a:xfrm>
            <a:off x="316639" y="4825217"/>
            <a:ext cx="2701610" cy="176731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4419964" y="1755934"/>
            <a:ext cx="76934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写真</a:t>
            </a:r>
          </a:p>
        </p:txBody>
      </p:sp>
      <p:sp>
        <p:nvSpPr>
          <p:cNvPr id="29" name="テキスト ボックス 28"/>
          <p:cNvSpPr txBox="1"/>
          <p:nvPr/>
        </p:nvSpPr>
        <p:spPr>
          <a:xfrm>
            <a:off x="1332640" y="5456692"/>
            <a:ext cx="76934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写真</a:t>
            </a:r>
          </a:p>
        </p:txBody>
      </p:sp>
      <p:sp>
        <p:nvSpPr>
          <p:cNvPr id="30" name="テキスト ボックス 29"/>
          <p:cNvSpPr txBox="1"/>
          <p:nvPr/>
        </p:nvSpPr>
        <p:spPr>
          <a:xfrm>
            <a:off x="4272485" y="5476356"/>
            <a:ext cx="76934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写真</a:t>
            </a:r>
          </a:p>
        </p:txBody>
      </p:sp>
      <p:sp>
        <p:nvSpPr>
          <p:cNvPr id="39" name="テキスト ボックス 38"/>
          <p:cNvSpPr txBox="1"/>
          <p:nvPr/>
        </p:nvSpPr>
        <p:spPr>
          <a:xfrm>
            <a:off x="9073994" y="1336663"/>
            <a:ext cx="2860290"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職業安定課（入社１年目</a:t>
            </a:r>
            <a:r>
              <a:rPr lang="ja-JP" altLang="en-US" sz="1400" dirty="0">
                <a:latin typeface="メイリオ" panose="020B0604030504040204" pitchFamily="50" charset="-128"/>
                <a:ea typeface="メイリオ" panose="020B0604030504040204" pitchFamily="50" charset="-128"/>
              </a:rPr>
              <a:t>）</a:t>
            </a:r>
          </a:p>
        </p:txBody>
      </p:sp>
      <p:graphicFrame>
        <p:nvGraphicFramePr>
          <p:cNvPr id="42" name="表 41"/>
          <p:cNvGraphicFramePr>
            <a:graphicFrameLocks noGrp="1"/>
          </p:cNvGraphicFramePr>
          <p:nvPr/>
        </p:nvGraphicFramePr>
        <p:xfrm>
          <a:off x="6245372" y="43389"/>
          <a:ext cx="5740357" cy="1074189"/>
        </p:xfrm>
        <a:graphic>
          <a:graphicData uri="http://schemas.openxmlformats.org/drawingml/2006/table">
            <a:tbl>
              <a:tblPr>
                <a:effectLst>
                  <a:outerShdw blurRad="50800" dist="38100" dir="2700000" algn="tl" rotWithShape="0">
                    <a:prstClr val="black">
                      <a:alpha val="40000"/>
                    </a:prstClr>
                  </a:outerShdw>
                </a:effectLst>
                <a:tableStyleId>{5C22544A-7EE6-4342-B048-85BDC9FD1C3A}</a:tableStyleId>
              </a:tblPr>
              <a:tblGrid>
                <a:gridCol w="2279364">
                  <a:extLst>
                    <a:ext uri="{9D8B030D-6E8A-4147-A177-3AD203B41FA5}">
                      <a16:colId xmlns:a16="http://schemas.microsoft.com/office/drawing/2014/main" val="1173827064"/>
                    </a:ext>
                  </a:extLst>
                </a:gridCol>
                <a:gridCol w="3460993">
                  <a:extLst>
                    <a:ext uri="{9D8B030D-6E8A-4147-A177-3AD203B41FA5}">
                      <a16:colId xmlns:a16="http://schemas.microsoft.com/office/drawing/2014/main" val="679561718"/>
                    </a:ext>
                  </a:extLst>
                </a:gridCol>
              </a:tblGrid>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求 人 番 号</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dirty="0">
                          <a:latin typeface="HG丸ｺﾞｼｯｸM-PRO" panose="020F0600000000000000" pitchFamily="50" charset="-128"/>
                          <a:ea typeface="HG丸ｺﾞｼｯｸM-PRO" panose="020F0600000000000000" pitchFamily="50" charset="-128"/>
                        </a:rPr>
                        <a:t>22010-</a:t>
                      </a:r>
                      <a:r>
                        <a:rPr kumimoji="1" lang="ja-JP" altLang="en-US" sz="1600" b="1" dirty="0">
                          <a:latin typeface="HG丸ｺﾞｼｯｸM-PRO" panose="020F0600000000000000" pitchFamily="50" charset="-128"/>
                          <a:ea typeface="HG丸ｺﾞｼｯｸM-PRO" panose="020F0600000000000000" pitchFamily="50" charset="-128"/>
                        </a:rPr>
                        <a:t>●●●●４</a:t>
                      </a:r>
                      <a:r>
                        <a:rPr kumimoji="1" lang="en-US" altLang="ja-JP" sz="1600" b="1" dirty="0">
                          <a:latin typeface="HG丸ｺﾞｼｯｸM-PRO" panose="020F0600000000000000" pitchFamily="50" charset="-128"/>
                          <a:ea typeface="HG丸ｺﾞｼｯｸM-PRO" panose="020F0600000000000000" pitchFamily="50" charset="-128"/>
                        </a:rPr>
                        <a:t>9</a:t>
                      </a:r>
                      <a:endParaRPr kumimoji="1" lang="ja-JP" altLang="en-US" sz="1600" b="1" dirty="0">
                        <a:latin typeface="HG丸ｺﾞｼｯｸM-PRO" panose="020F0600000000000000" pitchFamily="50" charset="-128"/>
                        <a:ea typeface="HG丸ｺﾞｼｯｸM-PRO" panose="020F0600000000000000" pitchFamily="50" charset="-128"/>
                      </a:endParaRPr>
                    </a:p>
                  </a:txBody>
                  <a:tcPr>
                    <a:solidFill>
                      <a:srgbClr val="CDE9EF"/>
                    </a:solidFill>
                  </a:tcPr>
                </a:tc>
                <a:extLst>
                  <a:ext uri="{0D108BD9-81ED-4DB2-BD59-A6C34878D82A}">
                    <a16:rowId xmlns:a16="http://schemas.microsoft.com/office/drawing/2014/main" val="4060563226"/>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募 集 職 種</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latin typeface="HG丸ｺﾞｼｯｸM-PRO" panose="020F0600000000000000" pitchFamily="50" charset="-128"/>
                          <a:ea typeface="HG丸ｺﾞｼｯｸM-PRO" panose="020F0600000000000000" pitchFamily="50" charset="-128"/>
                        </a:rPr>
                        <a:t>事務職</a:t>
                      </a:r>
                    </a:p>
                  </a:txBody>
                  <a:tcPr>
                    <a:solidFill>
                      <a:srgbClr val="CDE9EF"/>
                    </a:solidFill>
                  </a:tcPr>
                </a:tc>
                <a:extLst>
                  <a:ext uri="{0D108BD9-81ED-4DB2-BD59-A6C34878D82A}">
                    <a16:rowId xmlns:a16="http://schemas.microsoft.com/office/drawing/2014/main" val="3013944724"/>
                  </a:ext>
                </a:extLst>
              </a:tr>
              <a:tr h="358063">
                <a:tc>
                  <a:txBody>
                    <a:bodyPr/>
                    <a:lstStyle/>
                    <a:p>
                      <a:pPr marL="0" algn="ctr" defTabSz="914400" rtl="0" eaLnBrk="1" latinLnBrk="0" hangingPunct="1"/>
                      <a:r>
                        <a:rPr kumimoji="1" lang="ja-JP" altLang="en-US" sz="1600" b="1" kern="1200" dirty="0">
                          <a:solidFill>
                            <a:schemeClr val="dk1"/>
                          </a:solidFill>
                          <a:latin typeface="HG丸ｺﾞｼｯｸM-PRO" panose="020F0600000000000000" pitchFamily="50" charset="-128"/>
                          <a:ea typeface="HG丸ｺﾞｼｯｸM-PRO" panose="020F0600000000000000" pitchFamily="50" charset="-128"/>
                          <a:cs typeface="+mn-cs"/>
                        </a:rPr>
                        <a:t>勤 務 地</a:t>
                      </a:r>
                    </a:p>
                  </a:txBody>
                  <a:tcPr anchor="ctr">
                    <a:solidFill>
                      <a:srgbClr val="CDE9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latin typeface="HG丸ｺﾞｼｯｸM-PRO" panose="020F0600000000000000" pitchFamily="50" charset="-128"/>
                          <a:ea typeface="HG丸ｺﾞｼｯｸM-PRO" panose="020F0600000000000000" pitchFamily="50" charset="-128"/>
                        </a:rPr>
                        <a:t>静岡市葵区</a:t>
                      </a:r>
                    </a:p>
                  </a:txBody>
                  <a:tcPr>
                    <a:solidFill>
                      <a:srgbClr val="CDE9EF"/>
                    </a:solidFill>
                  </a:tcPr>
                </a:tc>
                <a:extLst>
                  <a:ext uri="{0D108BD9-81ED-4DB2-BD59-A6C34878D82A}">
                    <a16:rowId xmlns:a16="http://schemas.microsoft.com/office/drawing/2014/main" val="400171391"/>
                  </a:ext>
                </a:extLst>
              </a:tr>
            </a:tbl>
          </a:graphicData>
        </a:graphic>
      </p:graphicFrame>
      <p:sp>
        <p:nvSpPr>
          <p:cNvPr id="22" name="テキスト ボックス 21"/>
          <p:cNvSpPr txBox="1"/>
          <p:nvPr/>
        </p:nvSpPr>
        <p:spPr>
          <a:xfrm>
            <a:off x="10704980" y="2658733"/>
            <a:ext cx="1271255" cy="3451123"/>
          </a:xfrm>
          <a:prstGeom prst="roundRect">
            <a:avLst>
              <a:gd name="adj" fmla="val 0"/>
            </a:avLst>
          </a:prstGeom>
          <a:noFill/>
          <a:ln w="12700">
            <a:solidFill>
              <a:schemeClr val="tx1"/>
            </a:solidFill>
            <a:prstDash val="solid"/>
          </a:ln>
        </p:spPr>
        <p:txBody>
          <a:bodyPr wrap="square" rIns="65303" bIns="65303" rtlCol="0" anchor="ctr" anchorCtr="0">
            <a:noAutofit/>
          </a:bodyPr>
          <a:lstStyle/>
          <a:p>
            <a:pPr algn="ctr"/>
            <a:r>
              <a:rPr lang="ja-JP" altLang="en-US" sz="145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44" name="角丸四角形 43"/>
          <p:cNvSpPr/>
          <p:nvPr/>
        </p:nvSpPr>
        <p:spPr>
          <a:xfrm>
            <a:off x="6267333" y="1336663"/>
            <a:ext cx="2740468" cy="346422"/>
          </a:xfrm>
          <a:prstGeom prst="roundRect">
            <a:avLst/>
          </a:prstGeom>
          <a:solidFill>
            <a:srgbClr val="AFE5B0"/>
          </a:solidFill>
          <a:ln w="12700">
            <a:solidFill>
              <a:srgbClr val="1B03AD"/>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0" rIns="0" bIns="65303" rtlCol="0" anchor="ctr">
            <a:noAutofit/>
          </a:bodyPr>
          <a:lstStyle/>
          <a:p>
            <a:pPr algn="ctr"/>
            <a:r>
              <a:rPr lang="ja-JP" altLang="en-US" sz="17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先輩社員からのメッセージ</a:t>
            </a:r>
          </a:p>
        </p:txBody>
      </p:sp>
      <p:sp>
        <p:nvSpPr>
          <p:cNvPr id="49" name="角丸四角形 48"/>
          <p:cNvSpPr/>
          <p:nvPr/>
        </p:nvSpPr>
        <p:spPr>
          <a:xfrm>
            <a:off x="6255519" y="1758900"/>
            <a:ext cx="5640233" cy="468139"/>
          </a:xfrm>
          <a:prstGeom prst="roundRect">
            <a:avLst/>
          </a:prstGeom>
          <a:noFill/>
          <a:ln>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a:t>
            </a:r>
            <a:r>
              <a:rPr kumimoji="1"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仕事内容は？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Q2.</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入社してよかったことは？　</a:t>
            </a:r>
            <a:endPar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Q3.</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目標は？　</a:t>
            </a:r>
            <a:r>
              <a:rPr lang="en-US" altLang="ja-JP"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Q4.</a:t>
            </a:r>
            <a:r>
              <a:rPr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後輩へのメッセージ</a:t>
            </a:r>
            <a:endParaRPr kumimoji="1" lang="ja-JP" altLang="en-US" sz="1400" b="1" dirty="0">
              <a:solidFill>
                <a:srgbClr val="FC8004"/>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867" y="132735"/>
            <a:ext cx="571629" cy="567518"/>
          </a:xfrm>
          <a:prstGeom prst="rect">
            <a:avLst/>
          </a:prstGeom>
        </p:spPr>
      </p:pic>
      <p:sp>
        <p:nvSpPr>
          <p:cNvPr id="9" name="テキスト ボックス 8">
            <a:extLst>
              <a:ext uri="{FF2B5EF4-FFF2-40B4-BE49-F238E27FC236}">
                <a16:creationId xmlns:a16="http://schemas.microsoft.com/office/drawing/2014/main" id="{D02ED28A-C14F-7574-1D9E-F7FAD660358A}"/>
              </a:ext>
            </a:extLst>
          </p:cNvPr>
          <p:cNvSpPr txBox="1"/>
          <p:nvPr/>
        </p:nvSpPr>
        <p:spPr>
          <a:xfrm>
            <a:off x="566016" y="83802"/>
            <a:ext cx="5236619" cy="707886"/>
          </a:xfrm>
          <a:prstGeom prst="rect">
            <a:avLst/>
          </a:prstGeom>
          <a:noFill/>
        </p:spPr>
        <p:txBody>
          <a:bodyPr wrap="square" rtlCol="0">
            <a:spAutoFit/>
          </a:bodyPr>
          <a:lstStyle/>
          <a:p>
            <a:pPr algn="ctr"/>
            <a:r>
              <a:rPr kumimoji="1" lang="ja-JP" altLang="en-US" sz="16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シズオカロウドウキョク</a:t>
            </a:r>
            <a:endParaRPr lang="en-US" altLang="ja-JP" sz="16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kumimoji="1"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静岡労働局</a:t>
            </a:r>
          </a:p>
        </p:txBody>
      </p:sp>
    </p:spTree>
    <p:extLst>
      <p:ext uri="{BB962C8B-B14F-4D97-AF65-F5344CB8AC3E}">
        <p14:creationId xmlns:p14="http://schemas.microsoft.com/office/powerpoint/2010/main" val="3623343937"/>
      </p:ext>
    </p:extLst>
  </p:cSld>
  <p:clrMapOvr>
    <a:masterClrMapping/>
  </p:clrMapOvr>
  <p:transition/>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6CCC880F653B147A501B07C3CADB108" ma:contentTypeVersion="13" ma:contentTypeDescription="新しいドキュメントを作成します。" ma:contentTypeScope="" ma:versionID="1650bf7b29aa2a948ada2ab447be55be">
  <xsd:schema xmlns:xsd="http://www.w3.org/2001/XMLSchema" xmlns:xs="http://www.w3.org/2001/XMLSchema" xmlns:p="http://schemas.microsoft.com/office/2006/metadata/properties" xmlns:ns2="364e47c0-3d72-46f8-8df5-884a1cfc352d" xmlns:ns3="44856c1c-163a-4db4-9f2d-e69ab44d016d" targetNamespace="http://schemas.microsoft.com/office/2006/metadata/properties" ma:root="true" ma:fieldsID="a696f254ab544f7a7cf78768dabae03d" ns2:_="" ns3:_="">
    <xsd:import namespace="364e47c0-3d72-46f8-8df5-884a1cfc352d"/>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4e47c0-3d72-46f8-8df5-884a1cfc352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2c3a3eb-d468-4148-81d6-03701dd4a6a1}"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Owner xmlns="364e47c0-3d72-46f8-8df5-884a1cfc352d">
      <UserInfo>
        <DisplayName/>
        <AccountId xsi:nil="true"/>
        <AccountType/>
      </UserInfo>
    </Owner>
    <lcf76f155ced4ddcb4097134ff3c332f xmlns="364e47c0-3d72-46f8-8df5-884a1cfc352d">
      <Terms xmlns="http://schemas.microsoft.com/office/infopath/2007/PartnerControls"/>
    </lcf76f155ced4ddcb4097134ff3c332f>
    <TaxCatchAll xmlns="44856c1c-163a-4db4-9f2d-e69ab44d016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62B813-CE97-46E0-A6F4-09A9DDD9B8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4e47c0-3d72-46f8-8df5-884a1cfc352d"/>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C162C2-756A-48B7-B7C2-B5967D3E0F88}">
  <ds:schemaRefs>
    <ds:schemaRef ds:uri="http://schemas.microsoft.com/office/2006/metadata/properties"/>
    <ds:schemaRef ds:uri="http://schemas.microsoft.com/office/infopath/2007/PartnerControls"/>
    <ds:schemaRef ds:uri="364e47c0-3d72-46f8-8df5-884a1cfc352d"/>
    <ds:schemaRef ds:uri="44856c1c-163a-4db4-9f2d-e69ab44d016d"/>
  </ds:schemaRefs>
</ds:datastoreItem>
</file>

<file path=customXml/itemProps3.xml><?xml version="1.0" encoding="utf-8"?>
<ds:datastoreItem xmlns:ds="http://schemas.openxmlformats.org/officeDocument/2006/customXml" ds:itemID="{5537E1A2-5C21-4176-9FCD-6B6A963E09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978</Words>
  <PresentationFormat>ワイド画面</PresentationFormat>
  <Paragraphs>106</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HG丸ｺﾞｼｯｸM-PRO</vt:lpstr>
      <vt:lpstr>メイリオ</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0x01010046CCC880F653B147A501B07C3CADB108</vt:lpwstr>
  </property>
</Properties>
</file>