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tiff" Extension="tiff"/>
  <Default ContentType="image/png" Extension="tm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13" r:id="rId5"/>
    <p:sldId id="288" r:id="rId6"/>
    <p:sldId id="291" r:id="rId7"/>
    <p:sldId id="314" r:id="rId8"/>
    <p:sldId id="335" r:id="rId9"/>
    <p:sldId id="336" r:id="rId10"/>
    <p:sldId id="306" r:id="rId11"/>
    <p:sldId id="333" r:id="rId12"/>
    <p:sldId id="334" r:id="rId13"/>
    <p:sldId id="320" r:id="rId14"/>
    <p:sldId id="321" r:id="rId15"/>
    <p:sldId id="322" r:id="rId16"/>
    <p:sldId id="323" r:id="rId17"/>
    <p:sldId id="324" r:id="rId18"/>
    <p:sldId id="325" r:id="rId19"/>
    <p:sldId id="275" r:id="rId20"/>
    <p:sldId id="269" r:id="rId21"/>
    <p:sldId id="332" r:id="rId22"/>
    <p:sldId id="328" r:id="rId23"/>
    <p:sldId id="337" r:id="rId24"/>
  </p:sldIdLst>
  <p:sldSz cx="6858000" cy="9906000" type="A4"/>
  <p:notesSz cx="6807200" cy="9939338"/>
  <p:defaultTextStyle>
    <a:defPPr>
      <a:defRPr lang="ja-JP"/>
    </a:defPPr>
    <a:lvl1pPr algn="l" rtl="0" fontAlgn="base">
      <a:spcBef>
        <a:spcPct val="0"/>
      </a:spcBef>
      <a:spcAft>
        <a:spcPct val="0"/>
      </a:spcAft>
      <a:defRPr kumimoji="1" sz="19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9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9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9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900" kern="1200">
        <a:solidFill>
          <a:schemeClr val="tx1"/>
        </a:solidFill>
        <a:latin typeface="Arial" charset="0"/>
        <a:ea typeface="ＭＳ Ｐゴシック" pitchFamily="50" charset="-128"/>
        <a:cs typeface="+mn-cs"/>
      </a:defRPr>
    </a:lvl5pPr>
    <a:lvl6pPr marL="2286000" algn="l" defTabSz="914400" rtl="0" eaLnBrk="1" latinLnBrk="0" hangingPunct="1">
      <a:defRPr kumimoji="1" sz="1900" kern="1200">
        <a:solidFill>
          <a:schemeClr val="tx1"/>
        </a:solidFill>
        <a:latin typeface="Arial" charset="0"/>
        <a:ea typeface="ＭＳ Ｐゴシック" pitchFamily="50" charset="-128"/>
        <a:cs typeface="+mn-cs"/>
      </a:defRPr>
    </a:lvl6pPr>
    <a:lvl7pPr marL="2743200" algn="l" defTabSz="914400" rtl="0" eaLnBrk="1" latinLnBrk="0" hangingPunct="1">
      <a:defRPr kumimoji="1" sz="1900" kern="1200">
        <a:solidFill>
          <a:schemeClr val="tx1"/>
        </a:solidFill>
        <a:latin typeface="Arial" charset="0"/>
        <a:ea typeface="ＭＳ Ｐゴシック" pitchFamily="50" charset="-128"/>
        <a:cs typeface="+mn-cs"/>
      </a:defRPr>
    </a:lvl7pPr>
    <a:lvl8pPr marL="3200400" algn="l" defTabSz="914400" rtl="0" eaLnBrk="1" latinLnBrk="0" hangingPunct="1">
      <a:defRPr kumimoji="1" sz="1900" kern="1200">
        <a:solidFill>
          <a:schemeClr val="tx1"/>
        </a:solidFill>
        <a:latin typeface="Arial" charset="0"/>
        <a:ea typeface="ＭＳ Ｐゴシック" pitchFamily="50" charset="-128"/>
        <a:cs typeface="+mn-cs"/>
      </a:defRPr>
    </a:lvl8pPr>
    <a:lvl9pPr marL="3657600" algn="l" defTabSz="914400" rtl="0" eaLnBrk="1" latinLnBrk="0" hangingPunct="1">
      <a:defRPr kumimoji="1" sz="19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126" userDrawn="1">
          <p15:clr>
            <a:srgbClr val="A4A3A4"/>
          </p15:clr>
        </p15:guide>
        <p15:guide id="2" pos="119" userDrawn="1">
          <p15:clr>
            <a:srgbClr val="A4A3A4"/>
          </p15:clr>
        </p15:guide>
        <p15:guide id="3" pos="4201" userDrawn="1">
          <p15:clr>
            <a:srgbClr val="A4A3A4"/>
          </p15:clr>
        </p15:guide>
        <p15:guide id="4" orient="horz" pos="6068" userDrawn="1">
          <p15:clr>
            <a:srgbClr val="A4A3A4"/>
          </p15:clr>
        </p15:guide>
        <p15:guide id="5" orient="horz" pos="262" userDrawn="1">
          <p15:clr>
            <a:srgbClr val="A4A3A4"/>
          </p15:clr>
        </p15:guide>
        <p15:guide id="6" pos="210" userDrawn="1">
          <p15:clr>
            <a:srgbClr val="A4A3A4"/>
          </p15:clr>
        </p15:guide>
        <p15:guide id="7" pos="2160" userDrawn="1">
          <p15:clr>
            <a:srgbClr val="A4A3A4"/>
          </p15:clr>
        </p15:guide>
        <p15:guide id="8" pos="22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厚生労働省ネットワークシステム" initials="m" lastIdx="0" clrIdx="0"/>
  <p:cmAuthor id="1" name="厚生労働省ネットワークシステム" initials="MSOffice" lastIdx="1" clrIdx="1">
    <p:extLst>
      <p:ext uri="{19B8F6BF-5375-455C-9EA6-DF929625EA0E}">
        <p15:presenceInfo xmlns:p15="http://schemas.microsoft.com/office/powerpoint/2012/main" userId="厚生労働省ネットワークシステム" providerId="None"/>
      </p:ext>
    </p:extLst>
  </p:cmAuthor>
  <p:cmAuthor id="2" name="荒木 紳一(araki-shinichi)" initials="荒木" lastIdx="9" clrIdx="2">
    <p:extLst>
      <p:ext uri="{19B8F6BF-5375-455C-9EA6-DF929625EA0E}">
        <p15:presenceInfo xmlns:p15="http://schemas.microsoft.com/office/powerpoint/2012/main" userId="S-1-5-21-4175116151-3849908774-3845857867-332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9F9"/>
    <a:srgbClr val="FF9900"/>
    <a:srgbClr val="FFCC00"/>
    <a:srgbClr val="FFFFCC"/>
    <a:srgbClr val="CCCCFF"/>
    <a:srgbClr val="CC99FF"/>
    <a:srgbClr val="A682EE"/>
    <a:srgbClr val="FFFF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4EF94-1391-41B2-AA85-0A890B77BFAA}" v="2" dt="2025-05-07T07:53:21.406"/>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0468" autoAdjust="0"/>
  </p:normalViewPr>
  <p:slideViewPr>
    <p:cSldViewPr>
      <p:cViewPr>
        <p:scale>
          <a:sx n="200" d="100"/>
          <a:sy n="200" d="100"/>
        </p:scale>
        <p:origin x="1020" y="-138"/>
      </p:cViewPr>
      <p:guideLst>
        <p:guide orient="horz" pos="126"/>
        <p:guide pos="119"/>
        <p:guide pos="4201"/>
        <p:guide orient="horz" pos="6068"/>
        <p:guide orient="horz" pos="262"/>
        <p:guide pos="210"/>
        <p:guide pos="2160"/>
        <p:guide pos="229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0" d="100"/>
        <a:sy n="130" d="100"/>
      </p:scale>
      <p:origin x="0" y="-936"/>
    </p:cViewPr>
  </p:sorterViewPr>
  <p:notesViewPr>
    <p:cSldViewPr showGuides="1">
      <p:cViewPr varScale="1">
        <p:scale>
          <a:sx n="77" d="100"/>
          <a:sy n="77" d="100"/>
        </p:scale>
        <p:origin x="3000" y="108"/>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notesMasters/notesMaster1.xml" Type="http://schemas.openxmlformats.org/officeDocument/2006/relationships/notesMaster"/><Relationship Id="rId26" Target="handoutMasters/handoutMaster1.xml" Type="http://schemas.openxmlformats.org/officeDocument/2006/relationships/handoutMaster"/><Relationship Id="rId27" Target="commentAuthors.xml" Type="http://schemas.openxmlformats.org/officeDocument/2006/relationships/commentAuthors"/><Relationship Id="rId28" Target="presProps.xml" Type="http://schemas.openxmlformats.org/officeDocument/2006/relationships/presProps"/><Relationship Id="rId29" Target="viewProps.xml" Type="http://schemas.openxmlformats.org/officeDocument/2006/relationships/viewProps"/><Relationship Id="rId3" Target="../customXml/item3.xml" Type="http://schemas.openxmlformats.org/officeDocument/2006/relationships/customXml"/><Relationship Id="rId30" Target="theme/theme1.xml" Type="http://schemas.openxmlformats.org/officeDocument/2006/relationships/theme"/><Relationship Id="rId31" Target="tableStyles.xml" Type="http://schemas.openxmlformats.org/officeDocument/2006/relationships/tableStyles"/><Relationship Id="rId32" Target="changesInfos/changesInfo1.xml" Type="http://schemas.microsoft.com/office/2016/11/relationships/changesInfo"/><Relationship Id="rId33" Target="revisionInfo.xml" Type="http://schemas.microsoft.com/office/2015/10/relationships/revisionInfo"/><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沖中 亮祐(okinaka-akihiro)" userId="83ed7255-9cef-45b4-8ee1-4b30038034bd" providerId="ADAL" clId="{10ACEA22-8583-47A6-AC32-D38339ECF303}"/>
    <pc:docChg chg="undo custSel modSld">
      <pc:chgData name="沖中 亮祐(okinaka-akihiro)" userId="83ed7255-9cef-45b4-8ee1-4b30038034bd" providerId="ADAL" clId="{10ACEA22-8583-47A6-AC32-D38339ECF303}" dt="2025-03-11T01:49:23.940" v="53"/>
      <pc:docMkLst>
        <pc:docMk/>
      </pc:docMkLst>
      <pc:sldChg chg="delSp mod">
        <pc:chgData name="沖中 亮祐(okinaka-akihiro)" userId="83ed7255-9cef-45b4-8ee1-4b30038034bd" providerId="ADAL" clId="{10ACEA22-8583-47A6-AC32-D38339ECF303}" dt="2025-03-10T10:07:06.247" v="27" actId="478"/>
        <pc:sldMkLst>
          <pc:docMk/>
          <pc:sldMk cId="0" sldId="291"/>
        </pc:sldMkLst>
        <pc:spChg chg="del">
          <ac:chgData name="沖中 亮祐(okinaka-akihiro)" userId="83ed7255-9cef-45b4-8ee1-4b30038034bd" providerId="ADAL" clId="{10ACEA22-8583-47A6-AC32-D38339ECF303}" dt="2025-03-10T10:07:06.247" v="27" actId="478"/>
          <ac:spMkLst>
            <pc:docMk/>
            <pc:sldMk cId="0" sldId="291"/>
            <ac:spMk id="2" creationId="{6205243D-B6BF-7623-E79F-52970B9DAC95}"/>
          </ac:spMkLst>
        </pc:spChg>
      </pc:sldChg>
      <pc:sldChg chg="modSp mod">
        <pc:chgData name="沖中 亮祐(okinaka-akihiro)" userId="83ed7255-9cef-45b4-8ee1-4b30038034bd" providerId="ADAL" clId="{10ACEA22-8583-47A6-AC32-D38339ECF303}" dt="2025-03-10T10:06:25.655" v="26"/>
        <pc:sldMkLst>
          <pc:docMk/>
          <pc:sldMk cId="3847016648" sldId="313"/>
        </pc:sldMkLst>
        <pc:spChg chg="mod">
          <ac:chgData name="沖中 亮祐(okinaka-akihiro)" userId="83ed7255-9cef-45b4-8ee1-4b30038034bd" providerId="ADAL" clId="{10ACEA22-8583-47A6-AC32-D38339ECF303}" dt="2025-03-10T09:05:33.470" v="4"/>
          <ac:spMkLst>
            <pc:docMk/>
            <pc:sldMk cId="3847016648" sldId="313"/>
            <ac:spMk id="57" creationId="{8B20A507-2EA5-4867-924B-150B5FF8F781}"/>
          </ac:spMkLst>
        </pc:spChg>
        <pc:spChg chg="mod">
          <ac:chgData name="沖中 亮祐(okinaka-akihiro)" userId="83ed7255-9cef-45b4-8ee1-4b30038034bd" providerId="ADAL" clId="{10ACEA22-8583-47A6-AC32-D38339ECF303}" dt="2025-03-10T09:07:34.145" v="20" actId="1076"/>
          <ac:spMkLst>
            <pc:docMk/>
            <pc:sldMk cId="3847016648" sldId="313"/>
            <ac:spMk id="1036" creationId="{00000000-0000-0000-0000-000000000000}"/>
          </ac:spMkLst>
        </pc:spChg>
        <pc:spChg chg="mod">
          <ac:chgData name="沖中 亮祐(okinaka-akihiro)" userId="83ed7255-9cef-45b4-8ee1-4b30038034bd" providerId="ADAL" clId="{10ACEA22-8583-47A6-AC32-D38339ECF303}" dt="2025-03-10T10:06:25.655" v="26"/>
          <ac:spMkLst>
            <pc:docMk/>
            <pc:sldMk cId="3847016648" sldId="313"/>
            <ac:spMk id="1043" creationId="{00000000-0000-0000-0000-000000000000}"/>
          </ac:spMkLst>
        </pc:spChg>
        <pc:grpChg chg="mod">
          <ac:chgData name="沖中 亮祐(okinaka-akihiro)" userId="83ed7255-9cef-45b4-8ee1-4b30038034bd" providerId="ADAL" clId="{10ACEA22-8583-47A6-AC32-D38339ECF303}" dt="2025-03-10T09:06:07.673" v="12" actId="1035"/>
          <ac:grpSpMkLst>
            <pc:docMk/>
            <pc:sldMk cId="3847016648" sldId="313"/>
            <ac:grpSpMk id="2" creationId="{00000000-0000-0000-0000-000000000000}"/>
          </ac:grpSpMkLst>
        </pc:grpChg>
      </pc:sldChg>
      <pc:sldChg chg="delSp mod">
        <pc:chgData name="沖中 亮祐(okinaka-akihiro)" userId="83ed7255-9cef-45b4-8ee1-4b30038034bd" providerId="ADAL" clId="{10ACEA22-8583-47A6-AC32-D38339ECF303}" dt="2025-03-10T10:07:32.049" v="28" actId="478"/>
        <pc:sldMkLst>
          <pc:docMk/>
          <pc:sldMk cId="2201250664" sldId="314"/>
        </pc:sldMkLst>
        <pc:spChg chg="del">
          <ac:chgData name="沖中 亮祐(okinaka-akihiro)" userId="83ed7255-9cef-45b4-8ee1-4b30038034bd" providerId="ADAL" clId="{10ACEA22-8583-47A6-AC32-D38339ECF303}" dt="2025-03-10T10:07:32.049" v="28" actId="478"/>
          <ac:spMkLst>
            <pc:docMk/>
            <pc:sldMk cId="2201250664" sldId="314"/>
            <ac:spMk id="3" creationId="{CC0884E7-85DE-6DD9-2E53-55AC756E6EB5}"/>
          </ac:spMkLst>
        </pc:spChg>
      </pc:sldChg>
      <pc:sldChg chg="modSp mod">
        <pc:chgData name="沖中 亮祐(okinaka-akihiro)" userId="83ed7255-9cef-45b4-8ee1-4b30038034bd" providerId="ADAL" clId="{10ACEA22-8583-47A6-AC32-D38339ECF303}" dt="2025-03-11T01:49:23.940" v="53"/>
        <pc:sldMkLst>
          <pc:docMk/>
          <pc:sldMk cId="1810059045" sldId="328"/>
        </pc:sldMkLst>
        <pc:graphicFrameChg chg="mod modGraphic">
          <ac:chgData name="沖中 亮祐(okinaka-akihiro)" userId="83ed7255-9cef-45b4-8ee1-4b30038034bd" providerId="ADAL" clId="{10ACEA22-8583-47A6-AC32-D38339ECF303}" dt="2025-03-11T01:49:23.940" v="53"/>
          <ac:graphicFrameMkLst>
            <pc:docMk/>
            <pc:sldMk cId="1810059045" sldId="328"/>
            <ac:graphicFrameMk id="16" creationId="{D4BEEDE3-47D3-47F9-AC1E-CD6F57A36532}"/>
          </ac:graphicFrameMkLst>
        </pc:graphicFrameChg>
        <pc:graphicFrameChg chg="mod modGraphic">
          <ac:chgData name="沖中 亮祐(okinaka-akihiro)" userId="83ed7255-9cef-45b4-8ee1-4b30038034bd" providerId="ADAL" clId="{10ACEA22-8583-47A6-AC32-D38339ECF303}" dt="2025-03-10T10:25:31.486" v="45" actId="20577"/>
          <ac:graphicFrameMkLst>
            <pc:docMk/>
            <pc:sldMk cId="1810059045" sldId="328"/>
            <ac:graphicFrameMk id="24" creationId="{00000000-0000-0000-0000-000000000000}"/>
          </ac:graphicFrameMkLst>
        </pc:graphicFrameChg>
      </pc:sldChg>
      <pc:sldChg chg="delSp mod">
        <pc:chgData name="沖中 亮祐(okinaka-akihiro)" userId="83ed7255-9cef-45b4-8ee1-4b30038034bd" providerId="ADAL" clId="{10ACEA22-8583-47A6-AC32-D38339ECF303}" dt="2025-03-10T10:08:05.084" v="31" actId="478"/>
        <pc:sldMkLst>
          <pc:docMk/>
          <pc:sldMk cId="1268822912" sldId="333"/>
        </pc:sldMkLst>
        <pc:spChg chg="del">
          <ac:chgData name="沖中 亮祐(okinaka-akihiro)" userId="83ed7255-9cef-45b4-8ee1-4b30038034bd" providerId="ADAL" clId="{10ACEA22-8583-47A6-AC32-D38339ECF303}" dt="2025-03-10T10:08:05.084" v="31" actId="478"/>
          <ac:spMkLst>
            <pc:docMk/>
            <pc:sldMk cId="1268822912" sldId="333"/>
            <ac:spMk id="2" creationId="{2555429E-CB4B-83D6-CCBB-F7AA327FEF3F}"/>
          </ac:spMkLst>
        </pc:spChg>
      </pc:sldChg>
      <pc:sldChg chg="delSp mod">
        <pc:chgData name="沖中 亮祐(okinaka-akihiro)" userId="83ed7255-9cef-45b4-8ee1-4b30038034bd" providerId="ADAL" clId="{10ACEA22-8583-47A6-AC32-D38339ECF303}" dt="2025-03-10T10:07:39.669" v="29" actId="478"/>
        <pc:sldMkLst>
          <pc:docMk/>
          <pc:sldMk cId="1851963910" sldId="335"/>
        </pc:sldMkLst>
        <pc:spChg chg="del">
          <ac:chgData name="沖中 亮祐(okinaka-akihiro)" userId="83ed7255-9cef-45b4-8ee1-4b30038034bd" providerId="ADAL" clId="{10ACEA22-8583-47A6-AC32-D38339ECF303}" dt="2025-03-10T10:07:39.669" v="29" actId="478"/>
          <ac:spMkLst>
            <pc:docMk/>
            <pc:sldMk cId="1851963910" sldId="335"/>
            <ac:spMk id="3" creationId="{D74770EC-7FF4-38BA-C07F-DEF5BCD50BD2}"/>
          </ac:spMkLst>
        </pc:spChg>
      </pc:sldChg>
      <pc:sldChg chg="delSp mod">
        <pc:chgData name="沖中 亮祐(okinaka-akihiro)" userId="83ed7255-9cef-45b4-8ee1-4b30038034bd" providerId="ADAL" clId="{10ACEA22-8583-47A6-AC32-D38339ECF303}" dt="2025-03-10T10:07:47.270" v="30" actId="478"/>
        <pc:sldMkLst>
          <pc:docMk/>
          <pc:sldMk cId="3582472327" sldId="336"/>
        </pc:sldMkLst>
        <pc:spChg chg="del">
          <ac:chgData name="沖中 亮祐(okinaka-akihiro)" userId="83ed7255-9cef-45b4-8ee1-4b30038034bd" providerId="ADAL" clId="{10ACEA22-8583-47A6-AC32-D38339ECF303}" dt="2025-03-10T10:07:47.270" v="30" actId="478"/>
          <ac:spMkLst>
            <pc:docMk/>
            <pc:sldMk cId="3582472327" sldId="336"/>
            <ac:spMk id="8" creationId="{B39367F0-A515-8953-94CC-DDBC3A7C8FAA}"/>
          </ac:spMkLst>
        </pc:spChg>
      </pc:sldChg>
    </pc:docChg>
  </pc:docChgLst>
  <pc:docChgLst>
    <pc:chgData name="沖中 亮祐(okinaka-akihiro)" userId="83ed7255-9cef-45b4-8ee1-4b30038034bd" providerId="ADAL" clId="{23F4EF94-1391-41B2-AA85-0A890B77BFAA}"/>
    <pc:docChg chg="modSld">
      <pc:chgData name="沖中 亮祐(okinaka-akihiro)" userId="83ed7255-9cef-45b4-8ee1-4b30038034bd" providerId="ADAL" clId="{23F4EF94-1391-41B2-AA85-0A890B77BFAA}" dt="2025-05-08T01:48:26.945" v="47" actId="20577"/>
      <pc:docMkLst>
        <pc:docMk/>
      </pc:docMkLst>
      <pc:sldChg chg="modSp mod">
        <pc:chgData name="沖中 亮祐(okinaka-akihiro)" userId="83ed7255-9cef-45b4-8ee1-4b30038034bd" providerId="ADAL" clId="{23F4EF94-1391-41B2-AA85-0A890B77BFAA}" dt="2025-05-08T01:48:26.945" v="47" actId="20577"/>
        <pc:sldMkLst>
          <pc:docMk/>
          <pc:sldMk cId="3325384757" sldId="337"/>
        </pc:sldMkLst>
        <pc:graphicFrameChg chg="mod modGraphic">
          <ac:chgData name="沖中 亮祐(okinaka-akihiro)" userId="83ed7255-9cef-45b4-8ee1-4b30038034bd" providerId="ADAL" clId="{23F4EF94-1391-41B2-AA85-0A890B77BFAA}" dt="2025-05-08T01:48:26.945" v="47" actId="20577"/>
          <ac:graphicFrameMkLst>
            <pc:docMk/>
            <pc:sldMk cId="3325384757" sldId="337"/>
            <ac:graphicFrameMk id="15" creationId="{00000000-0000-0000-0000-000000000000}"/>
          </ac:graphicFrameMkLst>
        </pc:graphicFrameChg>
      </pc:sldChg>
    </pc:docChg>
  </pc:docChgLst>
  <pc:docChgLst>
    <pc:chgData name="沖中 亮祐(okinaka-akihiro)" userId="83ed7255-9cef-45b4-8ee1-4b30038034bd" providerId="ADAL" clId="{71BFAF71-5931-4C9F-A2A1-6883207F1017}"/>
    <pc:docChg chg="undo redo custSel modSld">
      <pc:chgData name="沖中 亮祐(okinaka-akihiro)" userId="83ed7255-9cef-45b4-8ee1-4b30038034bd" providerId="ADAL" clId="{71BFAF71-5931-4C9F-A2A1-6883207F1017}" dt="2025-04-22T05:45:35.505" v="2737"/>
      <pc:docMkLst>
        <pc:docMk/>
      </pc:docMkLst>
      <pc:sldChg chg="modSp mod">
        <pc:chgData name="沖中 亮祐(okinaka-akihiro)" userId="83ed7255-9cef-45b4-8ee1-4b30038034bd" providerId="ADAL" clId="{71BFAF71-5931-4C9F-A2A1-6883207F1017}" dt="2025-04-22T05:45:35.505" v="2737"/>
        <pc:sldMkLst>
          <pc:docMk/>
          <pc:sldMk cId="0" sldId="269"/>
        </pc:sldMkLst>
        <pc:graphicFrameChg chg="mod modGraphic">
          <ac:chgData name="沖中 亮祐(okinaka-akihiro)" userId="83ed7255-9cef-45b4-8ee1-4b30038034bd" providerId="ADAL" clId="{71BFAF71-5931-4C9F-A2A1-6883207F1017}" dt="2025-04-07T06:24:39.097" v="2167" actId="207"/>
          <ac:graphicFrameMkLst>
            <pc:docMk/>
            <pc:sldMk cId="0" sldId="269"/>
            <ac:graphicFrameMk id="16" creationId="{00000000-0000-0000-0000-000000000000}"/>
          </ac:graphicFrameMkLst>
        </pc:graphicFrameChg>
        <pc:graphicFrameChg chg="mod modGraphic">
          <ac:chgData name="沖中 亮祐(okinaka-akihiro)" userId="83ed7255-9cef-45b4-8ee1-4b30038034bd" providerId="ADAL" clId="{71BFAF71-5931-4C9F-A2A1-6883207F1017}" dt="2025-04-07T06:25:05.536" v="2177" actId="207"/>
          <ac:graphicFrameMkLst>
            <pc:docMk/>
            <pc:sldMk cId="0" sldId="269"/>
            <ac:graphicFrameMk id="17" creationId="{00000000-0000-0000-0000-000000000000}"/>
          </ac:graphicFrameMkLst>
        </pc:graphicFrameChg>
        <pc:graphicFrameChg chg="mod modGraphic">
          <ac:chgData name="沖中 亮祐(okinaka-akihiro)" userId="83ed7255-9cef-45b4-8ee1-4b30038034bd" providerId="ADAL" clId="{71BFAF71-5931-4C9F-A2A1-6883207F1017}" dt="2025-04-07T06:24:58.665" v="2175" actId="207"/>
          <ac:graphicFrameMkLst>
            <pc:docMk/>
            <pc:sldMk cId="0" sldId="269"/>
            <ac:graphicFrameMk id="20" creationId="{00000000-0000-0000-0000-000000000000}"/>
          </ac:graphicFrameMkLst>
        </pc:graphicFrameChg>
        <pc:graphicFrameChg chg="mod modGraphic">
          <ac:chgData name="沖中 亮祐(okinaka-akihiro)" userId="83ed7255-9cef-45b4-8ee1-4b30038034bd" providerId="ADAL" clId="{71BFAF71-5931-4C9F-A2A1-6883207F1017}" dt="2025-04-07T06:24:32.227" v="2165" actId="207"/>
          <ac:graphicFrameMkLst>
            <pc:docMk/>
            <pc:sldMk cId="0" sldId="269"/>
            <ac:graphicFrameMk id="21" creationId="{00000000-0000-0000-0000-000000000000}"/>
          </ac:graphicFrameMkLst>
        </pc:graphicFrameChg>
        <pc:graphicFrameChg chg="mod modGraphic">
          <ac:chgData name="沖中 亮祐(okinaka-akihiro)" userId="83ed7255-9cef-45b4-8ee1-4b30038034bd" providerId="ADAL" clId="{71BFAF71-5931-4C9F-A2A1-6883207F1017}" dt="2025-04-22T05:44:23.914" v="2692"/>
          <ac:graphicFrameMkLst>
            <pc:docMk/>
            <pc:sldMk cId="0" sldId="269"/>
            <ac:graphicFrameMk id="23" creationId="{D219BA92-9D0E-4C5B-BBDD-6B6E1A3FF216}"/>
          </ac:graphicFrameMkLst>
        </pc:graphicFrameChg>
        <pc:graphicFrameChg chg="mod modGraphic">
          <ac:chgData name="沖中 亮祐(okinaka-akihiro)" userId="83ed7255-9cef-45b4-8ee1-4b30038034bd" providerId="ADAL" clId="{71BFAF71-5931-4C9F-A2A1-6883207F1017}" dt="2025-04-22T05:45:35.505" v="2737"/>
          <ac:graphicFrameMkLst>
            <pc:docMk/>
            <pc:sldMk cId="0" sldId="269"/>
            <ac:graphicFrameMk id="27" creationId="{D05DCFCE-8FDA-4B64-ABE4-1AC50886486A}"/>
          </ac:graphicFrameMkLst>
        </pc:graphicFrameChg>
      </pc:sldChg>
      <pc:sldChg chg="delSp modSp mod">
        <pc:chgData name="沖中 亮祐(okinaka-akihiro)" userId="83ed7255-9cef-45b4-8ee1-4b30038034bd" providerId="ADAL" clId="{71BFAF71-5931-4C9F-A2A1-6883207F1017}" dt="2025-04-07T06:18:50.811" v="2091"/>
        <pc:sldMkLst>
          <pc:docMk/>
          <pc:sldMk cId="0" sldId="275"/>
        </pc:sldMkLst>
        <pc:spChg chg="mod">
          <ac:chgData name="沖中 亮祐(okinaka-akihiro)" userId="83ed7255-9cef-45b4-8ee1-4b30038034bd" providerId="ADAL" clId="{71BFAF71-5931-4C9F-A2A1-6883207F1017}" dt="2025-04-07T06:18:50.811" v="2091"/>
          <ac:spMkLst>
            <pc:docMk/>
            <pc:sldMk cId="0" sldId="275"/>
            <ac:spMk id="6" creationId="{00000000-0000-0000-0000-000000000000}"/>
          </ac:spMkLst>
        </pc:spChg>
        <pc:graphicFrameChg chg="del">
          <ac:chgData name="沖中 亮祐(okinaka-akihiro)" userId="83ed7255-9cef-45b4-8ee1-4b30038034bd" providerId="ADAL" clId="{71BFAF71-5931-4C9F-A2A1-6883207F1017}" dt="2025-04-07T06:18:32.737" v="2073" actId="478"/>
          <ac:graphicFrameMkLst>
            <pc:docMk/>
            <pc:sldMk cId="0" sldId="275"/>
            <ac:graphicFrameMk id="2" creationId="{72CF2414-58D4-CB75-A337-E0FFAB52B2CE}"/>
          </ac:graphicFrameMkLst>
        </pc:graphicFrameChg>
        <pc:graphicFrameChg chg="mod modGraphic">
          <ac:chgData name="沖中 亮祐(okinaka-akihiro)" userId="83ed7255-9cef-45b4-8ee1-4b30038034bd" providerId="ADAL" clId="{71BFAF71-5931-4C9F-A2A1-6883207F1017}" dt="2025-04-07T06:17:55.286" v="2072"/>
          <ac:graphicFrameMkLst>
            <pc:docMk/>
            <pc:sldMk cId="0" sldId="275"/>
            <ac:graphicFrameMk id="9" creationId="{00000000-0000-0000-0000-000000000000}"/>
          </ac:graphicFrameMkLst>
        </pc:graphicFrameChg>
      </pc:sldChg>
      <pc:sldChg chg="modSp mod">
        <pc:chgData name="沖中 亮祐(okinaka-akihiro)" userId="83ed7255-9cef-45b4-8ee1-4b30038034bd" providerId="ADAL" clId="{71BFAF71-5931-4C9F-A2A1-6883207F1017}" dt="2025-04-22T05:39:42.519" v="2588"/>
        <pc:sldMkLst>
          <pc:docMk/>
          <pc:sldMk cId="0" sldId="288"/>
        </pc:sldMkLst>
        <pc:spChg chg="mod">
          <ac:chgData name="沖中 亮祐(okinaka-akihiro)" userId="83ed7255-9cef-45b4-8ee1-4b30038034bd" providerId="ADAL" clId="{71BFAF71-5931-4C9F-A2A1-6883207F1017}" dt="2025-04-22T05:37:33.003" v="2442"/>
          <ac:spMkLst>
            <pc:docMk/>
            <pc:sldMk cId="0" sldId="288"/>
            <ac:spMk id="15" creationId="{00000000-0000-0000-0000-000000000000}"/>
          </ac:spMkLst>
        </pc:spChg>
        <pc:graphicFrameChg chg="mod modGraphic">
          <ac:chgData name="沖中 亮祐(okinaka-akihiro)" userId="83ed7255-9cef-45b4-8ee1-4b30038034bd" providerId="ADAL" clId="{71BFAF71-5931-4C9F-A2A1-6883207F1017}" dt="2025-04-22T05:39:42.519" v="2588"/>
          <ac:graphicFrameMkLst>
            <pc:docMk/>
            <pc:sldMk cId="0" sldId="288"/>
            <ac:graphicFrameMk id="27" creationId="{00000000-0000-0000-0000-000000000000}"/>
          </ac:graphicFrameMkLst>
        </pc:graphicFrameChg>
      </pc:sldChg>
      <pc:sldChg chg="modSp mod">
        <pc:chgData name="沖中 亮祐(okinaka-akihiro)" userId="83ed7255-9cef-45b4-8ee1-4b30038034bd" providerId="ADAL" clId="{71BFAF71-5931-4C9F-A2A1-6883207F1017}" dt="2025-04-07T10:00:06.275" v="2354"/>
        <pc:sldMkLst>
          <pc:docMk/>
          <pc:sldMk cId="0" sldId="291"/>
        </pc:sldMkLst>
        <pc:spChg chg="mod">
          <ac:chgData name="沖中 亮祐(okinaka-akihiro)" userId="83ed7255-9cef-45b4-8ee1-4b30038034bd" providerId="ADAL" clId="{71BFAF71-5931-4C9F-A2A1-6883207F1017}" dt="2025-04-07T10:00:06.275" v="2354"/>
          <ac:spMkLst>
            <pc:docMk/>
            <pc:sldMk cId="0" sldId="291"/>
            <ac:spMk id="12" creationId="{00000000-0000-0000-0000-000000000000}"/>
          </ac:spMkLst>
        </pc:spChg>
        <pc:spChg chg="mod">
          <ac:chgData name="沖中 亮祐(okinaka-akihiro)" userId="83ed7255-9cef-45b4-8ee1-4b30038034bd" providerId="ADAL" clId="{71BFAF71-5931-4C9F-A2A1-6883207F1017}" dt="2025-04-03T02:08:26.104" v="320" actId="14100"/>
          <ac:spMkLst>
            <pc:docMk/>
            <pc:sldMk cId="0" sldId="291"/>
            <ac:spMk id="15" creationId="{58DD93B1-892A-4D51-9386-2B8412EA58A4}"/>
          </ac:spMkLst>
        </pc:spChg>
        <pc:spChg chg="mod">
          <ac:chgData name="沖中 亮祐(okinaka-akihiro)" userId="83ed7255-9cef-45b4-8ee1-4b30038034bd" providerId="ADAL" clId="{71BFAF71-5931-4C9F-A2A1-6883207F1017}" dt="2025-04-03T06:52:54.573" v="1494" actId="1037"/>
          <ac:spMkLst>
            <pc:docMk/>
            <pc:sldMk cId="0" sldId="291"/>
            <ac:spMk id="16" creationId="{E5BE0AE0-7DA6-41ED-904B-609F92A6941A}"/>
          </ac:spMkLst>
        </pc:spChg>
        <pc:spChg chg="mod">
          <ac:chgData name="沖中 亮祐(okinaka-akihiro)" userId="83ed7255-9cef-45b4-8ee1-4b30038034bd" providerId="ADAL" clId="{71BFAF71-5931-4C9F-A2A1-6883207F1017}" dt="2025-04-03T02:08:43.182" v="342" actId="1037"/>
          <ac:spMkLst>
            <pc:docMk/>
            <pc:sldMk cId="0" sldId="291"/>
            <ac:spMk id="17" creationId="{2C90C653-38C8-4C85-A089-5B995120BBCC}"/>
          </ac:spMkLst>
        </pc:spChg>
        <pc:graphicFrameChg chg="mod modGraphic">
          <ac:chgData name="沖中 亮祐(okinaka-akihiro)" userId="83ed7255-9cef-45b4-8ee1-4b30038034bd" providerId="ADAL" clId="{71BFAF71-5931-4C9F-A2A1-6883207F1017}" dt="2025-04-03T02:07:30.597" v="313" actId="404"/>
          <ac:graphicFrameMkLst>
            <pc:docMk/>
            <pc:sldMk cId="0" sldId="291"/>
            <ac:graphicFrameMk id="7" creationId="{00000000-0000-0000-0000-000000000000}"/>
          </ac:graphicFrameMkLst>
        </pc:graphicFrameChg>
        <pc:graphicFrameChg chg="mod modGraphic">
          <ac:chgData name="沖中 亮祐(okinaka-akihiro)" userId="83ed7255-9cef-45b4-8ee1-4b30038034bd" providerId="ADAL" clId="{71BFAF71-5931-4C9F-A2A1-6883207F1017}" dt="2025-04-03T06:52:49.945" v="1484"/>
          <ac:graphicFrameMkLst>
            <pc:docMk/>
            <pc:sldMk cId="0" sldId="291"/>
            <ac:graphicFrameMk id="44" creationId="{00000000-0000-0000-0000-000000000000}"/>
          </ac:graphicFrameMkLst>
        </pc:graphicFrameChg>
      </pc:sldChg>
      <pc:sldChg chg="delSp modSp mod">
        <pc:chgData name="沖中 亮祐(okinaka-akihiro)" userId="83ed7255-9cef-45b4-8ee1-4b30038034bd" providerId="ADAL" clId="{71BFAF71-5931-4C9F-A2A1-6883207F1017}" dt="2025-04-22T05:36:41.818" v="2406" actId="20577"/>
        <pc:sldMkLst>
          <pc:docMk/>
          <pc:sldMk cId="0" sldId="306"/>
        </pc:sldMkLst>
        <pc:spChg chg="del mod">
          <ac:chgData name="沖中 亮祐(okinaka-akihiro)" userId="83ed7255-9cef-45b4-8ee1-4b30038034bd" providerId="ADAL" clId="{71BFAF71-5931-4C9F-A2A1-6883207F1017}" dt="2025-04-07T05:53:41.115" v="1600" actId="478"/>
          <ac:spMkLst>
            <pc:docMk/>
            <pc:sldMk cId="0" sldId="306"/>
            <ac:spMk id="6" creationId="{7997AC3C-5769-7FD8-EEE0-DC7416660A46}"/>
          </ac:spMkLst>
        </pc:spChg>
        <pc:spChg chg="mod">
          <ac:chgData name="沖中 亮祐(okinaka-akihiro)" userId="83ed7255-9cef-45b4-8ee1-4b30038034bd" providerId="ADAL" clId="{71BFAF71-5931-4C9F-A2A1-6883207F1017}" dt="2025-04-07T06:01:52.636" v="1859" actId="1582"/>
          <ac:spMkLst>
            <pc:docMk/>
            <pc:sldMk cId="0" sldId="306"/>
            <ac:spMk id="28" creationId="{00000000-0000-0000-0000-000000000000}"/>
          </ac:spMkLst>
        </pc:spChg>
        <pc:spChg chg="mod">
          <ac:chgData name="沖中 亮祐(okinaka-akihiro)" userId="83ed7255-9cef-45b4-8ee1-4b30038034bd" providerId="ADAL" clId="{71BFAF71-5931-4C9F-A2A1-6883207F1017}" dt="2025-04-07T06:01:28.968" v="1856" actId="1037"/>
          <ac:spMkLst>
            <pc:docMk/>
            <pc:sldMk cId="0" sldId="306"/>
            <ac:spMk id="45" creationId="{22F763C9-223E-4FE7-8B08-4BD4937B205C}"/>
          </ac:spMkLst>
        </pc:spChg>
        <pc:spChg chg="mod">
          <ac:chgData name="沖中 亮祐(okinaka-akihiro)" userId="83ed7255-9cef-45b4-8ee1-4b30038034bd" providerId="ADAL" clId="{71BFAF71-5931-4C9F-A2A1-6883207F1017}" dt="2025-04-07T06:01:40.063" v="1858" actId="14100"/>
          <ac:spMkLst>
            <pc:docMk/>
            <pc:sldMk cId="0" sldId="306"/>
            <ac:spMk id="49" creationId="{B972A14D-E146-4F49-B659-12864B125405}"/>
          </ac:spMkLst>
        </pc:spChg>
        <pc:spChg chg="mod">
          <ac:chgData name="沖中 亮祐(okinaka-akihiro)" userId="83ed7255-9cef-45b4-8ee1-4b30038034bd" providerId="ADAL" clId="{71BFAF71-5931-4C9F-A2A1-6883207F1017}" dt="2025-04-07T06:02:02.369" v="1860" actId="1582"/>
          <ac:spMkLst>
            <pc:docMk/>
            <pc:sldMk cId="0" sldId="306"/>
            <ac:spMk id="63" creationId="{00000000-0000-0000-0000-000000000000}"/>
          </ac:spMkLst>
        </pc:spChg>
        <pc:spChg chg="mod">
          <ac:chgData name="沖中 亮祐(okinaka-akihiro)" userId="83ed7255-9cef-45b4-8ee1-4b30038034bd" providerId="ADAL" clId="{71BFAF71-5931-4C9F-A2A1-6883207F1017}" dt="2025-04-07T06:02:16.078" v="1861" actId="1582"/>
          <ac:spMkLst>
            <pc:docMk/>
            <pc:sldMk cId="0" sldId="306"/>
            <ac:spMk id="66" creationId="{00000000-0000-0000-0000-000000000000}"/>
          </ac:spMkLst>
        </pc:spChg>
        <pc:spChg chg="mod">
          <ac:chgData name="沖中 亮祐(okinaka-akihiro)" userId="83ed7255-9cef-45b4-8ee1-4b30038034bd" providerId="ADAL" clId="{71BFAF71-5931-4C9F-A2A1-6883207F1017}" dt="2025-04-07T06:02:27.184" v="1862" actId="1582"/>
          <ac:spMkLst>
            <pc:docMk/>
            <pc:sldMk cId="0" sldId="306"/>
            <ac:spMk id="69" creationId="{00000000-0000-0000-0000-000000000000}"/>
          </ac:spMkLst>
        </pc:spChg>
        <pc:spChg chg="mod">
          <ac:chgData name="沖中 亮祐(okinaka-akihiro)" userId="83ed7255-9cef-45b4-8ee1-4b30038034bd" providerId="ADAL" clId="{71BFAF71-5931-4C9F-A2A1-6883207F1017}" dt="2025-04-07T06:02:16.078" v="1861" actId="1582"/>
          <ac:spMkLst>
            <pc:docMk/>
            <pc:sldMk cId="0" sldId="306"/>
            <ac:spMk id="72" creationId="{00000000-0000-0000-0000-000000000000}"/>
          </ac:spMkLst>
        </pc:spChg>
        <pc:spChg chg="mod">
          <ac:chgData name="沖中 亮祐(okinaka-akihiro)" userId="83ed7255-9cef-45b4-8ee1-4b30038034bd" providerId="ADAL" clId="{71BFAF71-5931-4C9F-A2A1-6883207F1017}" dt="2025-04-07T06:02:27.184" v="1862" actId="1582"/>
          <ac:spMkLst>
            <pc:docMk/>
            <pc:sldMk cId="0" sldId="306"/>
            <ac:spMk id="75" creationId="{00000000-0000-0000-0000-000000000000}"/>
          </ac:spMkLst>
        </pc:spChg>
        <pc:graphicFrameChg chg="del mod">
          <ac:chgData name="沖中 亮祐(okinaka-akihiro)" userId="83ed7255-9cef-45b4-8ee1-4b30038034bd" providerId="ADAL" clId="{71BFAF71-5931-4C9F-A2A1-6883207F1017}" dt="2025-04-07T06:00:12.191" v="1820" actId="478"/>
          <ac:graphicFrameMkLst>
            <pc:docMk/>
            <pc:sldMk cId="0" sldId="306"/>
            <ac:graphicFrameMk id="2" creationId="{710EAB43-EBB0-502C-EB46-AF0DAF8D3464}"/>
          </ac:graphicFrameMkLst>
        </pc:graphicFrameChg>
        <pc:graphicFrameChg chg="mod modGraphic">
          <ac:chgData name="沖中 亮祐(okinaka-akihiro)" userId="83ed7255-9cef-45b4-8ee1-4b30038034bd" providerId="ADAL" clId="{71BFAF71-5931-4C9F-A2A1-6883207F1017}" dt="2025-04-07T05:59:44.162" v="1802" actId="1076"/>
          <ac:graphicFrameMkLst>
            <pc:docMk/>
            <pc:sldMk cId="0" sldId="306"/>
            <ac:graphicFrameMk id="4" creationId="{43182436-8FE4-5FB7-461B-2630424F53E6}"/>
          </ac:graphicFrameMkLst>
        </pc:graphicFrameChg>
        <pc:graphicFrameChg chg="mod modGraphic">
          <ac:chgData name="沖中 亮祐(okinaka-akihiro)" userId="83ed7255-9cef-45b4-8ee1-4b30038034bd" providerId="ADAL" clId="{71BFAF71-5931-4C9F-A2A1-6883207F1017}" dt="2025-04-07T06:00:27.876" v="1821" actId="1076"/>
          <ac:graphicFrameMkLst>
            <pc:docMk/>
            <pc:sldMk cId="0" sldId="306"/>
            <ac:graphicFrameMk id="5" creationId="{289EC6C1-8614-ABB8-1781-D497DAC4B8DF}"/>
          </ac:graphicFrameMkLst>
        </pc:graphicFrameChg>
        <pc:graphicFrameChg chg="mod modGraphic">
          <ac:chgData name="沖中 亮祐(okinaka-akihiro)" userId="83ed7255-9cef-45b4-8ee1-4b30038034bd" providerId="ADAL" clId="{71BFAF71-5931-4C9F-A2A1-6883207F1017}" dt="2025-04-22T05:36:41.818" v="2406" actId="20577"/>
          <ac:graphicFrameMkLst>
            <pc:docMk/>
            <pc:sldMk cId="0" sldId="306"/>
            <ac:graphicFrameMk id="19" creationId="{00000000-0000-0000-0000-000000000000}"/>
          </ac:graphicFrameMkLst>
        </pc:graphicFrameChg>
        <pc:graphicFrameChg chg="mod modGraphic">
          <ac:chgData name="沖中 亮祐(okinaka-akihiro)" userId="83ed7255-9cef-45b4-8ee1-4b30038034bd" providerId="ADAL" clId="{71BFAF71-5931-4C9F-A2A1-6883207F1017}" dt="2025-04-07T05:57:23.342" v="1787" actId="21"/>
          <ac:graphicFrameMkLst>
            <pc:docMk/>
            <pc:sldMk cId="0" sldId="306"/>
            <ac:graphicFrameMk id="36" creationId="{00000000-0000-0000-0000-000000000000}"/>
          </ac:graphicFrameMkLst>
        </pc:graphicFrameChg>
      </pc:sldChg>
      <pc:sldChg chg="modSp mod">
        <pc:chgData name="沖中 亮祐(okinaka-akihiro)" userId="83ed7255-9cef-45b4-8ee1-4b30038034bd" providerId="ADAL" clId="{71BFAF71-5931-4C9F-A2A1-6883207F1017}" dt="2025-04-22T05:35:48.373" v="2403"/>
        <pc:sldMkLst>
          <pc:docMk/>
          <pc:sldMk cId="3847016648" sldId="313"/>
        </pc:sldMkLst>
        <pc:spChg chg="mod">
          <ac:chgData name="沖中 亮祐(okinaka-akihiro)" userId="83ed7255-9cef-45b4-8ee1-4b30038034bd" providerId="ADAL" clId="{71BFAF71-5931-4C9F-A2A1-6883207F1017}" dt="2025-04-22T05:35:48.373" v="2403"/>
          <ac:spMkLst>
            <pc:docMk/>
            <pc:sldMk cId="3847016648" sldId="313"/>
            <ac:spMk id="30" creationId="{00000000-0000-0000-0000-000000000000}"/>
          </ac:spMkLst>
        </pc:spChg>
        <pc:spChg chg="mod">
          <ac:chgData name="沖中 亮祐(okinaka-akihiro)" userId="83ed7255-9cef-45b4-8ee1-4b30038034bd" providerId="ADAL" clId="{71BFAF71-5931-4C9F-A2A1-6883207F1017}" dt="2025-04-07T09:59:51.114" v="2348"/>
          <ac:spMkLst>
            <pc:docMk/>
            <pc:sldMk cId="3847016648" sldId="313"/>
            <ac:spMk id="39" creationId="{00000000-0000-0000-0000-000000000000}"/>
          </ac:spMkLst>
        </pc:spChg>
      </pc:sldChg>
      <pc:sldChg chg="modSp mod">
        <pc:chgData name="沖中 亮祐(okinaka-akihiro)" userId="83ed7255-9cef-45b4-8ee1-4b30038034bd" providerId="ADAL" clId="{71BFAF71-5931-4C9F-A2A1-6883207F1017}" dt="2025-04-22T05:40:12.594" v="2595"/>
        <pc:sldMkLst>
          <pc:docMk/>
          <pc:sldMk cId="2201250664" sldId="314"/>
        </pc:sldMkLst>
        <pc:spChg chg="mod">
          <ac:chgData name="沖中 亮祐(okinaka-akihiro)" userId="83ed7255-9cef-45b4-8ee1-4b30038034bd" providerId="ADAL" clId="{71BFAF71-5931-4C9F-A2A1-6883207F1017}" dt="2025-04-22T05:40:12.594" v="2595"/>
          <ac:spMkLst>
            <pc:docMk/>
            <pc:sldMk cId="2201250664" sldId="314"/>
            <ac:spMk id="61" creationId="{00000000-0000-0000-0000-000000000000}"/>
          </ac:spMkLst>
        </pc:spChg>
        <pc:spChg chg="mod">
          <ac:chgData name="沖中 亮祐(okinaka-akihiro)" userId="83ed7255-9cef-45b4-8ee1-4b30038034bd" providerId="ADAL" clId="{71BFAF71-5931-4C9F-A2A1-6883207F1017}" dt="2025-04-07T06:04:47.040" v="1873" actId="207"/>
          <ac:spMkLst>
            <pc:docMk/>
            <pc:sldMk cId="2201250664" sldId="314"/>
            <ac:spMk id="62" creationId="{00000000-0000-0000-0000-000000000000}"/>
          </ac:spMkLst>
        </pc:spChg>
        <pc:spChg chg="mod">
          <ac:chgData name="沖中 亮祐(okinaka-akihiro)" userId="83ed7255-9cef-45b4-8ee1-4b30038034bd" providerId="ADAL" clId="{71BFAF71-5931-4C9F-A2A1-6883207F1017}" dt="2025-04-07T06:04:50.792" v="1874" actId="207"/>
          <ac:spMkLst>
            <pc:docMk/>
            <pc:sldMk cId="2201250664" sldId="314"/>
            <ac:spMk id="66" creationId="{00000000-0000-0000-0000-000000000000}"/>
          </ac:spMkLst>
        </pc:spChg>
        <pc:spChg chg="mod">
          <ac:chgData name="沖中 亮祐(okinaka-akihiro)" userId="83ed7255-9cef-45b4-8ee1-4b30038034bd" providerId="ADAL" clId="{71BFAF71-5931-4C9F-A2A1-6883207F1017}" dt="2025-04-03T02:22:37.654" v="489"/>
          <ac:spMkLst>
            <pc:docMk/>
            <pc:sldMk cId="2201250664" sldId="314"/>
            <ac:spMk id="67" creationId="{4B76A6FC-F667-4F1D-B578-FD93E8C05799}"/>
          </ac:spMkLst>
        </pc:spChg>
      </pc:sldChg>
      <pc:sldChg chg="modSp mod">
        <pc:chgData name="沖中 亮祐(okinaka-akihiro)" userId="83ed7255-9cef-45b4-8ee1-4b30038034bd" providerId="ADAL" clId="{71BFAF71-5931-4C9F-A2A1-6883207F1017}" dt="2025-04-22T05:42:00.693" v="2648"/>
        <pc:sldMkLst>
          <pc:docMk/>
          <pc:sldMk cId="2650823512" sldId="320"/>
        </pc:sldMkLst>
        <pc:spChg chg="mod">
          <ac:chgData name="沖中 亮祐(okinaka-akihiro)" userId="83ed7255-9cef-45b4-8ee1-4b30038034bd" providerId="ADAL" clId="{71BFAF71-5931-4C9F-A2A1-6883207F1017}" dt="2025-04-22T05:42:00.693" v="2648"/>
          <ac:spMkLst>
            <pc:docMk/>
            <pc:sldMk cId="2650823512" sldId="320"/>
            <ac:spMk id="42" creationId="{00000000-0000-0000-0000-000000000000}"/>
          </ac:spMkLst>
        </pc:spChg>
      </pc:sldChg>
      <pc:sldChg chg="modSp mod">
        <pc:chgData name="沖中 亮祐(okinaka-akihiro)" userId="83ed7255-9cef-45b4-8ee1-4b30038034bd" providerId="ADAL" clId="{71BFAF71-5931-4C9F-A2A1-6883207F1017}" dt="2025-04-22T05:42:39.018" v="2649" actId="20577"/>
        <pc:sldMkLst>
          <pc:docMk/>
          <pc:sldMk cId="1709199653" sldId="325"/>
        </pc:sldMkLst>
        <pc:spChg chg="mod">
          <ac:chgData name="沖中 亮祐(okinaka-akihiro)" userId="83ed7255-9cef-45b4-8ee1-4b30038034bd" providerId="ADAL" clId="{71BFAF71-5931-4C9F-A2A1-6883207F1017}" dt="2025-04-07T06:10:44.803" v="1889" actId="207"/>
          <ac:spMkLst>
            <pc:docMk/>
            <pc:sldMk cId="1709199653" sldId="325"/>
            <ac:spMk id="10" creationId="{79DB2EF1-1B6F-4478-9347-1AC13F24EEB0}"/>
          </ac:spMkLst>
        </pc:spChg>
        <pc:spChg chg="mod">
          <ac:chgData name="沖中 亮祐(okinaka-akihiro)" userId="83ed7255-9cef-45b4-8ee1-4b30038034bd" providerId="ADAL" clId="{71BFAF71-5931-4C9F-A2A1-6883207F1017}" dt="2025-04-22T05:42:39.018" v="2649" actId="20577"/>
          <ac:spMkLst>
            <pc:docMk/>
            <pc:sldMk cId="1709199653" sldId="325"/>
            <ac:spMk id="13" creationId="{EC96009D-F3D5-46DD-A0B3-6BEC831F74C2}"/>
          </ac:spMkLst>
        </pc:spChg>
        <pc:graphicFrameChg chg="mod modGraphic">
          <ac:chgData name="沖中 亮祐(okinaka-akihiro)" userId="83ed7255-9cef-45b4-8ee1-4b30038034bd" providerId="ADAL" clId="{71BFAF71-5931-4C9F-A2A1-6883207F1017}" dt="2025-04-07T06:10:23.799" v="1887" actId="14100"/>
          <ac:graphicFrameMkLst>
            <pc:docMk/>
            <pc:sldMk cId="1709199653" sldId="325"/>
            <ac:graphicFrameMk id="5" creationId="{00000000-0000-0000-0000-000000000000}"/>
          </ac:graphicFrameMkLst>
        </pc:graphicFrameChg>
      </pc:sldChg>
      <pc:sldChg chg="modSp mod">
        <pc:chgData name="沖中 亮祐(okinaka-akihiro)" userId="83ed7255-9cef-45b4-8ee1-4b30038034bd" providerId="ADAL" clId="{71BFAF71-5931-4C9F-A2A1-6883207F1017}" dt="2025-04-07T06:26:10.652" v="2217" actId="1037"/>
        <pc:sldMkLst>
          <pc:docMk/>
          <pc:sldMk cId="1810059045" sldId="328"/>
        </pc:sldMkLst>
        <pc:graphicFrameChg chg="mod modGraphic">
          <ac:chgData name="沖中 亮祐(okinaka-akihiro)" userId="83ed7255-9cef-45b4-8ee1-4b30038034bd" providerId="ADAL" clId="{71BFAF71-5931-4C9F-A2A1-6883207F1017}" dt="2025-04-07T06:26:07.698" v="2211" actId="207"/>
          <ac:graphicFrameMkLst>
            <pc:docMk/>
            <pc:sldMk cId="1810059045" sldId="328"/>
            <ac:graphicFrameMk id="27" creationId="{00000000-0000-0000-0000-000000000000}"/>
          </ac:graphicFrameMkLst>
        </pc:graphicFrameChg>
        <pc:picChg chg="mod">
          <ac:chgData name="沖中 亮祐(okinaka-akihiro)" userId="83ed7255-9cef-45b4-8ee1-4b30038034bd" providerId="ADAL" clId="{71BFAF71-5931-4C9F-A2A1-6883207F1017}" dt="2025-04-07T06:26:10.652" v="2217" actId="1037"/>
          <ac:picMkLst>
            <pc:docMk/>
            <pc:sldMk cId="1810059045" sldId="328"/>
            <ac:picMk id="28" creationId="{00000000-0000-0000-0000-000000000000}"/>
          </ac:picMkLst>
        </pc:picChg>
      </pc:sldChg>
      <pc:sldChg chg="modSp mod">
        <pc:chgData name="沖中 亮祐(okinaka-akihiro)" userId="83ed7255-9cef-45b4-8ee1-4b30038034bd" providerId="ADAL" clId="{71BFAF71-5931-4C9F-A2A1-6883207F1017}" dt="2025-04-22T05:41:16.296" v="2608"/>
        <pc:sldMkLst>
          <pc:docMk/>
          <pc:sldMk cId="1268822912" sldId="333"/>
        </pc:sldMkLst>
        <pc:spChg chg="mod">
          <ac:chgData name="沖中 亮祐(okinaka-akihiro)" userId="83ed7255-9cef-45b4-8ee1-4b30038034bd" providerId="ADAL" clId="{71BFAF71-5931-4C9F-A2A1-6883207F1017}" dt="2025-04-07T06:03:51.487" v="1867" actId="207"/>
          <ac:spMkLst>
            <pc:docMk/>
            <pc:sldMk cId="1268822912" sldId="333"/>
            <ac:spMk id="12" creationId="{1754DBCF-E2A9-4369-99CF-23C647D63C8D}"/>
          </ac:spMkLst>
        </pc:spChg>
        <pc:spChg chg="mod">
          <ac:chgData name="沖中 亮祐(okinaka-akihiro)" userId="83ed7255-9cef-45b4-8ee1-4b30038034bd" providerId="ADAL" clId="{71BFAF71-5931-4C9F-A2A1-6883207F1017}" dt="2025-04-07T06:04:11.246" v="1870" actId="207"/>
          <ac:spMkLst>
            <pc:docMk/>
            <pc:sldMk cId="1268822912" sldId="333"/>
            <ac:spMk id="20" creationId="{62A9A7B1-8928-47C7-9B61-4B6884C0891E}"/>
          </ac:spMkLst>
        </pc:spChg>
        <pc:spChg chg="mod">
          <ac:chgData name="沖中 亮祐(okinaka-akihiro)" userId="83ed7255-9cef-45b4-8ee1-4b30038034bd" providerId="ADAL" clId="{71BFAF71-5931-4C9F-A2A1-6883207F1017}" dt="2025-04-22T05:41:16.296" v="2608"/>
          <ac:spMkLst>
            <pc:docMk/>
            <pc:sldMk cId="1268822912" sldId="333"/>
            <ac:spMk id="37" creationId="{2A083F59-54C7-4F33-A6F2-C8FED7B6A022}"/>
          </ac:spMkLst>
        </pc:spChg>
      </pc:sldChg>
      <pc:sldChg chg="modSp mod">
        <pc:chgData name="沖中 亮祐(okinaka-akihiro)" userId="83ed7255-9cef-45b4-8ee1-4b30038034bd" providerId="ADAL" clId="{71BFAF71-5931-4C9F-A2A1-6883207F1017}" dt="2025-04-07T06:05:57.322" v="1884"/>
        <pc:sldMkLst>
          <pc:docMk/>
          <pc:sldMk cId="174110957" sldId="334"/>
        </pc:sldMkLst>
        <pc:spChg chg="mod">
          <ac:chgData name="沖中 亮祐(okinaka-akihiro)" userId="83ed7255-9cef-45b4-8ee1-4b30038034bd" providerId="ADAL" clId="{71BFAF71-5931-4C9F-A2A1-6883207F1017}" dt="2025-04-07T06:05:57.322" v="1884"/>
          <ac:spMkLst>
            <pc:docMk/>
            <pc:sldMk cId="174110957" sldId="334"/>
            <ac:spMk id="98" creationId="{AC05FA8C-0AC1-4F62-8822-6BB951B6E80D}"/>
          </ac:spMkLst>
        </pc:spChg>
      </pc:sldChg>
      <pc:sldChg chg="addSp modSp mod">
        <pc:chgData name="沖中 亮祐(okinaka-akihiro)" userId="83ed7255-9cef-45b4-8ee1-4b30038034bd" providerId="ADAL" clId="{71BFAF71-5931-4C9F-A2A1-6883207F1017}" dt="2025-04-22T05:36:22.572" v="2404" actId="6549"/>
        <pc:sldMkLst>
          <pc:docMk/>
          <pc:sldMk cId="1851963910" sldId="335"/>
        </pc:sldMkLst>
        <pc:spChg chg="add mod">
          <ac:chgData name="沖中 亮祐(okinaka-akihiro)" userId="83ed7255-9cef-45b4-8ee1-4b30038034bd" providerId="ADAL" clId="{71BFAF71-5931-4C9F-A2A1-6883207F1017}" dt="2025-04-03T02:39:09.876" v="950" actId="1076"/>
          <ac:spMkLst>
            <pc:docMk/>
            <pc:sldMk cId="1851963910" sldId="335"/>
            <ac:spMk id="4" creationId="{F70932F5-601B-5907-2777-6CEE8667F496}"/>
          </ac:spMkLst>
        </pc:spChg>
        <pc:spChg chg="mod">
          <ac:chgData name="沖中 亮祐(okinaka-akihiro)" userId="83ed7255-9cef-45b4-8ee1-4b30038034bd" providerId="ADAL" clId="{71BFAF71-5931-4C9F-A2A1-6883207F1017}" dt="2025-04-07T06:04:38.938" v="1872" actId="207"/>
          <ac:spMkLst>
            <pc:docMk/>
            <pc:sldMk cId="1851963910" sldId="335"/>
            <ac:spMk id="5" creationId="{D27AE392-79F6-48CC-A7A3-90117185443C}"/>
          </ac:spMkLst>
        </pc:spChg>
        <pc:spChg chg="mod">
          <ac:chgData name="沖中 亮祐(okinaka-akihiro)" userId="83ed7255-9cef-45b4-8ee1-4b30038034bd" providerId="ADAL" clId="{71BFAF71-5931-4C9F-A2A1-6883207F1017}" dt="2025-04-03T02:38:16.362" v="944" actId="1076"/>
          <ac:spMkLst>
            <pc:docMk/>
            <pc:sldMk cId="1851963910" sldId="335"/>
            <ac:spMk id="40" creationId="{00000000-0000-0000-0000-000000000000}"/>
          </ac:spMkLst>
        </pc:spChg>
        <pc:spChg chg="mod ord">
          <ac:chgData name="沖中 亮祐(okinaka-akihiro)" userId="83ed7255-9cef-45b4-8ee1-4b30038034bd" providerId="ADAL" clId="{71BFAF71-5931-4C9F-A2A1-6883207F1017}" dt="2025-04-03T02:43:04.746" v="1119" actId="1076"/>
          <ac:spMkLst>
            <pc:docMk/>
            <pc:sldMk cId="1851963910" sldId="335"/>
            <ac:spMk id="46" creationId="{EE5AA15D-9A81-448A-9E32-D09698D902F3}"/>
          </ac:spMkLst>
        </pc:spChg>
        <pc:graphicFrameChg chg="mod modGraphic">
          <ac:chgData name="沖中 亮祐(okinaka-akihiro)" userId="83ed7255-9cef-45b4-8ee1-4b30038034bd" providerId="ADAL" clId="{71BFAF71-5931-4C9F-A2A1-6883207F1017}" dt="2025-04-03T02:42:54.823" v="1118" actId="1076"/>
          <ac:graphicFrameMkLst>
            <pc:docMk/>
            <pc:sldMk cId="1851963910" sldId="335"/>
            <ac:graphicFrameMk id="2" creationId="{B62237B8-9EEB-09E8-43E2-AD2518965F8B}"/>
          </ac:graphicFrameMkLst>
        </pc:graphicFrameChg>
        <pc:graphicFrameChg chg="add mod modGraphic">
          <ac:chgData name="沖中 亮祐(okinaka-akihiro)" userId="83ed7255-9cef-45b4-8ee1-4b30038034bd" providerId="ADAL" clId="{71BFAF71-5931-4C9F-A2A1-6883207F1017}" dt="2025-04-03T02:42:49.421" v="1117" actId="1076"/>
          <ac:graphicFrameMkLst>
            <pc:docMk/>
            <pc:sldMk cId="1851963910" sldId="335"/>
            <ac:graphicFrameMk id="3" creationId="{3616856F-185C-04B6-208A-CFD7B49EEA07}"/>
          </ac:graphicFrameMkLst>
        </pc:graphicFrameChg>
        <pc:graphicFrameChg chg="mod modGraphic">
          <ac:chgData name="沖中 亮祐(okinaka-akihiro)" userId="83ed7255-9cef-45b4-8ee1-4b30038034bd" providerId="ADAL" clId="{71BFAF71-5931-4C9F-A2A1-6883207F1017}" dt="2025-04-03T02:38:46.178" v="948" actId="1076"/>
          <ac:graphicFrameMkLst>
            <pc:docMk/>
            <pc:sldMk cId="1851963910" sldId="335"/>
            <ac:graphicFrameMk id="28" creationId="{00000000-0000-0000-0000-000000000000}"/>
          </ac:graphicFrameMkLst>
        </pc:graphicFrameChg>
        <pc:graphicFrameChg chg="modGraphic">
          <ac:chgData name="沖中 亮祐(okinaka-akihiro)" userId="83ed7255-9cef-45b4-8ee1-4b30038034bd" providerId="ADAL" clId="{71BFAF71-5931-4C9F-A2A1-6883207F1017}" dt="2025-04-22T05:36:22.572" v="2404" actId="6549"/>
          <ac:graphicFrameMkLst>
            <pc:docMk/>
            <pc:sldMk cId="1851963910" sldId="335"/>
            <ac:graphicFrameMk id="66" creationId="{00000000-0000-0000-0000-000000000000}"/>
          </ac:graphicFrameMkLst>
        </pc:graphicFrameChg>
      </pc:sldChg>
      <pc:sldChg chg="addSp modSp mod">
        <pc:chgData name="沖中 亮祐(okinaka-akihiro)" userId="83ed7255-9cef-45b4-8ee1-4b30038034bd" providerId="ADAL" clId="{71BFAF71-5931-4C9F-A2A1-6883207F1017}" dt="2025-04-22T05:40:51.480" v="2596" actId="20577"/>
        <pc:sldMkLst>
          <pc:docMk/>
          <pc:sldMk cId="3582472327" sldId="336"/>
        </pc:sldMkLst>
        <pc:spChg chg="mod">
          <ac:chgData name="沖中 亮祐(okinaka-akihiro)" userId="83ed7255-9cef-45b4-8ee1-4b30038034bd" providerId="ADAL" clId="{71BFAF71-5931-4C9F-A2A1-6883207F1017}" dt="2025-04-07T05:49:49.376" v="1571" actId="14100"/>
          <ac:spMkLst>
            <pc:docMk/>
            <pc:sldMk cId="3582472327" sldId="336"/>
            <ac:spMk id="7" creationId="{CEBA522B-6F46-A3BD-411C-1CB9F2EB79BE}"/>
          </ac:spMkLst>
        </pc:spChg>
        <pc:spChg chg="mod">
          <ac:chgData name="沖中 亮祐(okinaka-akihiro)" userId="83ed7255-9cef-45b4-8ee1-4b30038034bd" providerId="ADAL" clId="{71BFAF71-5931-4C9F-A2A1-6883207F1017}" dt="2025-04-07T05:49:40.049" v="1569" actId="1076"/>
          <ac:spMkLst>
            <pc:docMk/>
            <pc:sldMk cId="3582472327" sldId="336"/>
            <ac:spMk id="45" creationId="{7ED051E1-BD31-4172-9799-278FDFB2DC2F}"/>
          </ac:spMkLst>
        </pc:spChg>
        <pc:spChg chg="mod">
          <ac:chgData name="沖中 亮祐(okinaka-akihiro)" userId="83ed7255-9cef-45b4-8ee1-4b30038034bd" providerId="ADAL" clId="{71BFAF71-5931-4C9F-A2A1-6883207F1017}" dt="2025-04-07T05:49:27.112" v="1566" actId="14100"/>
          <ac:spMkLst>
            <pc:docMk/>
            <pc:sldMk cId="3582472327" sldId="336"/>
            <ac:spMk id="62" creationId="{00000000-0000-0000-0000-000000000000}"/>
          </ac:spMkLst>
        </pc:spChg>
        <pc:graphicFrameChg chg="mod modGraphic">
          <ac:chgData name="沖中 亮祐(okinaka-akihiro)" userId="83ed7255-9cef-45b4-8ee1-4b30038034bd" providerId="ADAL" clId="{71BFAF71-5931-4C9F-A2A1-6883207F1017}" dt="2025-04-07T05:48:29.690" v="1556" actId="1076"/>
          <ac:graphicFrameMkLst>
            <pc:docMk/>
            <pc:sldMk cId="3582472327" sldId="336"/>
            <ac:graphicFrameMk id="2" creationId="{5FD50117-445C-9378-57DD-9CA40B58B64F}"/>
          </ac:graphicFrameMkLst>
        </pc:graphicFrameChg>
        <pc:graphicFrameChg chg="mod modGraphic">
          <ac:chgData name="沖中 亮祐(okinaka-akihiro)" userId="83ed7255-9cef-45b4-8ee1-4b30038034bd" providerId="ADAL" clId="{71BFAF71-5931-4C9F-A2A1-6883207F1017}" dt="2025-04-07T05:47:40.311" v="1549" actId="6549"/>
          <ac:graphicFrameMkLst>
            <pc:docMk/>
            <pc:sldMk cId="3582472327" sldId="336"/>
            <ac:graphicFrameMk id="6" creationId="{5CE54EC2-F245-81D8-CEAD-2FD55109C651}"/>
          </ac:graphicFrameMkLst>
        </pc:graphicFrameChg>
        <pc:graphicFrameChg chg="add mod modGraphic">
          <ac:chgData name="沖中 亮祐(okinaka-akihiro)" userId="83ed7255-9cef-45b4-8ee1-4b30038034bd" providerId="ADAL" clId="{71BFAF71-5931-4C9F-A2A1-6883207F1017}" dt="2025-04-07T10:00:34.933" v="2362" actId="20577"/>
          <ac:graphicFrameMkLst>
            <pc:docMk/>
            <pc:sldMk cId="3582472327" sldId="336"/>
            <ac:graphicFrameMk id="8" creationId="{FF774F10-0C07-4EAA-4A03-D7AF4EA8AB55}"/>
          </ac:graphicFrameMkLst>
        </pc:graphicFrameChg>
        <pc:graphicFrameChg chg="modGraphic">
          <ac:chgData name="沖中 亮祐(okinaka-akihiro)" userId="83ed7255-9cef-45b4-8ee1-4b30038034bd" providerId="ADAL" clId="{71BFAF71-5931-4C9F-A2A1-6883207F1017}" dt="2025-04-22T05:40:51.480" v="2596" actId="20577"/>
          <ac:graphicFrameMkLst>
            <pc:docMk/>
            <pc:sldMk cId="3582472327" sldId="336"/>
            <ac:graphicFrameMk id="57" creationId="{00000000-0000-0000-0000-000000000000}"/>
          </ac:graphicFrameMkLst>
        </pc:graphicFrameChg>
      </pc:sldChg>
      <pc:sldChg chg="modSp mod">
        <pc:chgData name="沖中 亮祐(okinaka-akihiro)" userId="83ed7255-9cef-45b4-8ee1-4b30038034bd" providerId="ADAL" clId="{71BFAF71-5931-4C9F-A2A1-6883207F1017}" dt="2025-04-07T06:27:30.750" v="2339"/>
        <pc:sldMkLst>
          <pc:docMk/>
          <pc:sldMk cId="3325384757" sldId="337"/>
        </pc:sldMkLst>
        <pc:graphicFrameChg chg="mod modGraphic">
          <ac:chgData name="沖中 亮祐(okinaka-akihiro)" userId="83ed7255-9cef-45b4-8ee1-4b30038034bd" providerId="ADAL" clId="{71BFAF71-5931-4C9F-A2A1-6883207F1017}" dt="2025-04-07T06:27:30.750" v="2339"/>
          <ac:graphicFrameMkLst>
            <pc:docMk/>
            <pc:sldMk cId="3325384757" sldId="337"/>
            <ac:graphicFrameMk id="15" creationId="{00000000-0000-0000-0000-000000000000}"/>
          </ac:graphicFrameMkLst>
        </pc:graphicFrameChg>
      </pc:sldChg>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2950263"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smtClean="0"/>
            </a:lvl1pPr>
          </a:lstStyle>
          <a:p>
            <a:pPr>
              <a:defRPr/>
            </a:pPr>
            <a:endParaRPr lang="en-US" altLang="ja-JP"/>
          </a:p>
        </p:txBody>
      </p:sp>
      <p:sp>
        <p:nvSpPr>
          <p:cNvPr id="5123" name="Rectangle 3"/>
          <p:cNvSpPr>
            <a:spLocks noGrp="1" noChangeArrowheads="1"/>
          </p:cNvSpPr>
          <p:nvPr>
            <p:ph type="dt" sz="quarter" idx="1"/>
          </p:nvPr>
        </p:nvSpPr>
        <p:spPr bwMode="auto">
          <a:xfrm>
            <a:off x="3855354" y="0"/>
            <a:ext cx="2950263"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smtClean="0"/>
            </a:lvl1pPr>
          </a:lstStyle>
          <a:p>
            <a:pPr>
              <a:defRPr/>
            </a:pPr>
            <a:endParaRPr lang="en-US" altLang="ja-JP"/>
          </a:p>
        </p:txBody>
      </p:sp>
      <p:sp>
        <p:nvSpPr>
          <p:cNvPr id="5124" name="Rectangle 4"/>
          <p:cNvSpPr>
            <a:spLocks noGrp="1" noChangeArrowheads="1"/>
          </p:cNvSpPr>
          <p:nvPr>
            <p:ph type="ftr" sz="quarter" idx="2"/>
          </p:nvPr>
        </p:nvSpPr>
        <p:spPr bwMode="auto">
          <a:xfrm>
            <a:off x="5" y="9440873"/>
            <a:ext cx="2950263" cy="4968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smtClean="0"/>
            </a:lvl1pPr>
          </a:lstStyle>
          <a:p>
            <a:pPr>
              <a:defRPr/>
            </a:pPr>
            <a:endParaRPr lang="en-US" altLang="ja-JP"/>
          </a:p>
        </p:txBody>
      </p:sp>
      <p:sp>
        <p:nvSpPr>
          <p:cNvPr id="5125" name="Rectangle 5"/>
          <p:cNvSpPr>
            <a:spLocks noGrp="1" noChangeArrowheads="1"/>
          </p:cNvSpPr>
          <p:nvPr>
            <p:ph type="sldNum" sz="quarter" idx="3"/>
          </p:nvPr>
        </p:nvSpPr>
        <p:spPr bwMode="auto">
          <a:xfrm>
            <a:off x="3855354" y="9440873"/>
            <a:ext cx="2950263" cy="4968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smtClean="0"/>
            </a:lvl1pPr>
          </a:lstStyle>
          <a:p>
            <a:pPr>
              <a:defRPr/>
            </a:pPr>
            <a:fld id="{853FFF2E-52C1-40C7-9A68-651E24266895}" type="slidenum">
              <a:rPr lang="en-US" altLang="ja-JP"/>
              <a:pPr>
                <a:defRPr/>
              </a:pPr>
              <a:t>‹#›</a:t>
            </a:fld>
            <a:endParaRPr lang="en-US" altLang="ja-JP"/>
          </a:p>
        </p:txBody>
      </p:sp>
    </p:spTree>
    <p:extLst>
      <p:ext uri="{BB962C8B-B14F-4D97-AF65-F5344CB8AC3E}">
        <p14:creationId xmlns:p14="http://schemas.microsoft.com/office/powerpoint/2010/main" val="1162208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5" y="0"/>
            <a:ext cx="2950263"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smtClean="0"/>
            </a:lvl1pPr>
          </a:lstStyle>
          <a:p>
            <a:pPr>
              <a:defRPr/>
            </a:pPr>
            <a:endParaRPr lang="en-US" altLang="ja-JP"/>
          </a:p>
        </p:txBody>
      </p:sp>
      <p:sp>
        <p:nvSpPr>
          <p:cNvPr id="8195" name="Rectangle 3"/>
          <p:cNvSpPr>
            <a:spLocks noGrp="1" noChangeArrowheads="1"/>
          </p:cNvSpPr>
          <p:nvPr>
            <p:ph type="dt" idx="1"/>
          </p:nvPr>
        </p:nvSpPr>
        <p:spPr bwMode="auto">
          <a:xfrm>
            <a:off x="3855354" y="0"/>
            <a:ext cx="2950263"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smtClean="0"/>
            </a:lvl1pPr>
          </a:lstStyle>
          <a:p>
            <a:pPr>
              <a:defRPr/>
            </a:pPr>
            <a:endParaRPr lang="en-US" altLang="ja-JP"/>
          </a:p>
        </p:txBody>
      </p:sp>
      <p:sp>
        <p:nvSpPr>
          <p:cNvPr id="10244" name="Rectangle 4"/>
          <p:cNvSpPr>
            <a:spLocks noGrp="1" noRot="1" noChangeAspect="1" noChangeArrowheads="1" noTextEdit="1"/>
          </p:cNvSpPr>
          <p:nvPr>
            <p:ph type="sldImg" idx="2"/>
          </p:nvPr>
        </p:nvSpPr>
        <p:spPr bwMode="auto">
          <a:xfrm>
            <a:off x="2116138" y="746125"/>
            <a:ext cx="2578100" cy="37258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1202" y="4721225"/>
            <a:ext cx="5444806" cy="44719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5" y="9440873"/>
            <a:ext cx="2950263" cy="4968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smtClean="0"/>
            </a:lvl1pPr>
          </a:lstStyle>
          <a:p>
            <a:pPr>
              <a:defRPr/>
            </a:pPr>
            <a:endParaRPr lang="en-US" altLang="ja-JP"/>
          </a:p>
        </p:txBody>
      </p:sp>
      <p:sp>
        <p:nvSpPr>
          <p:cNvPr id="8199" name="Rectangle 7"/>
          <p:cNvSpPr>
            <a:spLocks noGrp="1" noChangeArrowheads="1"/>
          </p:cNvSpPr>
          <p:nvPr>
            <p:ph type="sldNum" sz="quarter" idx="5"/>
          </p:nvPr>
        </p:nvSpPr>
        <p:spPr bwMode="auto">
          <a:xfrm>
            <a:off x="3855354" y="9440873"/>
            <a:ext cx="2950263" cy="49688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smtClean="0"/>
            </a:lvl1pPr>
          </a:lstStyle>
          <a:p>
            <a:pPr>
              <a:defRPr/>
            </a:pPr>
            <a:fld id="{6E6CED3A-F760-4EC9-A4BA-E3AA6D096888}" type="slidenum">
              <a:rPr lang="en-US" altLang="ja-JP"/>
              <a:pPr>
                <a:defRPr/>
              </a:pPr>
              <a:t>‹#›</a:t>
            </a:fld>
            <a:endParaRPr lang="en-US" altLang="ja-JP"/>
          </a:p>
        </p:txBody>
      </p:sp>
    </p:spTree>
    <p:extLst>
      <p:ext uri="{BB962C8B-B14F-4D97-AF65-F5344CB8AC3E}">
        <p14:creationId xmlns:p14="http://schemas.microsoft.com/office/powerpoint/2010/main" val="27047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6CED3A-F760-4EC9-A4BA-E3AA6D096888}" type="slidenum">
              <a:rPr lang="en-US" altLang="ja-JP" smtClean="0"/>
              <a:pPr>
                <a:defRPr/>
              </a:pPr>
              <a:t>19</a:t>
            </a:fld>
            <a:endParaRPr lang="en-US" altLang="ja-JP"/>
          </a:p>
        </p:txBody>
      </p:sp>
    </p:spTree>
    <p:extLst>
      <p:ext uri="{BB962C8B-B14F-4D97-AF65-F5344CB8AC3E}">
        <p14:creationId xmlns:p14="http://schemas.microsoft.com/office/powerpoint/2010/main" val="210758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6CED3A-F760-4EC9-A4BA-E3AA6D096888}" type="slidenum">
              <a:rPr lang="en-US" altLang="ja-JP" smtClean="0"/>
              <a:pPr>
                <a:defRPr/>
              </a:pPr>
              <a:t>20</a:t>
            </a:fld>
            <a:endParaRPr lang="en-US" altLang="ja-JP"/>
          </a:p>
        </p:txBody>
      </p:sp>
    </p:spTree>
    <p:extLst>
      <p:ext uri="{BB962C8B-B14F-4D97-AF65-F5344CB8AC3E}">
        <p14:creationId xmlns:p14="http://schemas.microsoft.com/office/powerpoint/2010/main" val="242185350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FE15AC3-3ACB-4A81-93A8-7E86BAE0E4EE}"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490DE37-BA8B-4C47-932D-35602AB096DD}"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96875"/>
            <a:ext cx="4476750" cy="84518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A2519E5-EF8C-4FF2-B90C-87F5D285DF35}"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2360054-217C-4418-91D6-B0A1438EC58D}"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47B9BBC-F255-432C-A8E7-AB53C6F10328}"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0A63EA70-352B-44D5-8C7F-BA2557E75E36}"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en-US" altLang="ja-JP"/>
          </a:p>
        </p:txBody>
      </p:sp>
      <p:sp>
        <p:nvSpPr>
          <p:cNvPr id="8" name="Rectangle 5"/>
          <p:cNvSpPr>
            <a:spLocks noGrp="1" noChangeArrowheads="1"/>
          </p:cNvSpPr>
          <p:nvPr>
            <p:ph type="ftr" sz="quarter" idx="11"/>
          </p:nvPr>
        </p:nvSpPr>
        <p:spPr>
          <a:ln/>
        </p:spPr>
        <p:txBody>
          <a:bodyPr/>
          <a:lstStyle>
            <a:lvl1pPr>
              <a:defRPr/>
            </a:lvl1pPr>
          </a:lstStyle>
          <a:p>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B1E85EB0-BD6D-4B16-8EDE-FA773E872330}"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endParaRPr lang="en-US" altLang="ja-JP"/>
          </a:p>
        </p:txBody>
      </p:sp>
      <p:sp>
        <p:nvSpPr>
          <p:cNvPr id="4" name="Rectangle 5"/>
          <p:cNvSpPr>
            <a:spLocks noGrp="1" noChangeArrowheads="1"/>
          </p:cNvSpPr>
          <p:nvPr>
            <p:ph type="ftr" sz="quarter" idx="11"/>
          </p:nvPr>
        </p:nvSpPr>
        <p:spPr>
          <a:ln/>
        </p:spPr>
        <p:txBody>
          <a:bodyPr/>
          <a:lstStyle>
            <a:lvl1pPr>
              <a:defRPr/>
            </a:lvl1pPr>
          </a:lstStyle>
          <a:p>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2C04ED01-C984-4F75-A839-519DA9CF92C3}"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2628107" y="9607078"/>
            <a:ext cx="1601787" cy="290334"/>
          </a:xfrm>
          <a:ln/>
        </p:spPr>
        <p:txBody>
          <a:bodyPr lIns="108000" tIns="72000" rIns="108000">
            <a:spAutoFit/>
          </a:bodyPr>
          <a:lstStyle>
            <a:lvl1pPr algn="ctr">
              <a:defRPr sz="1100" b="1">
                <a:latin typeface="+mn-ea"/>
                <a:ea typeface="+mn-ea"/>
              </a:defRPr>
            </a:lvl1pPr>
          </a:lstStyle>
          <a:p>
            <a:fld id="{CEEDAA78-6A46-42F5-929C-05E26BDD9515}" type="slidenum">
              <a:rPr lang="en-US" altLang="ja-JP" smtClean="0"/>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CCDB547F-5393-4A11-AD80-C7B6AA428BD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027FF68-6BC8-409A-A531-03E8949D0135}" type="slidenum">
              <a:rPr lang="en-US" altLang="ja-JP"/>
              <a:pPr/>
              <a:t>‹#›</a:t>
            </a:fld>
            <a:endParaRPr lang="en-US" altLang="ja-JP"/>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5771" tIns="47886" rIns="95771" bIns="4788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5771" tIns="47886" rIns="95771" bIns="4788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342900" y="9020175"/>
            <a:ext cx="1601788" cy="688975"/>
          </a:xfrm>
          <a:prstGeom prst="rect">
            <a:avLst/>
          </a:prstGeom>
          <a:noFill/>
          <a:ln w="9525">
            <a:noFill/>
            <a:miter lim="800000"/>
            <a:headEnd/>
            <a:tailEnd/>
          </a:ln>
          <a:effectLst/>
        </p:spPr>
        <p:txBody>
          <a:bodyPr vert="horz" wrap="square" lIns="95771" tIns="47886" rIns="95771" bIns="47886"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2341563" y="9020175"/>
            <a:ext cx="2174875" cy="688975"/>
          </a:xfrm>
          <a:prstGeom prst="rect">
            <a:avLst/>
          </a:prstGeom>
          <a:noFill/>
          <a:ln w="9525">
            <a:noFill/>
            <a:miter lim="800000"/>
            <a:headEnd/>
            <a:tailEnd/>
          </a:ln>
          <a:effectLst/>
        </p:spPr>
        <p:txBody>
          <a:bodyPr vert="horz" wrap="square" lIns="95771" tIns="47886" rIns="95771" bIns="47886"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4913313" y="9020175"/>
            <a:ext cx="1601787" cy="688975"/>
          </a:xfrm>
          <a:prstGeom prst="rect">
            <a:avLst/>
          </a:prstGeom>
          <a:noFill/>
          <a:ln w="9525">
            <a:noFill/>
            <a:miter lim="800000"/>
            <a:headEnd/>
            <a:tailEnd/>
          </a:ln>
          <a:effectLst/>
        </p:spPr>
        <p:txBody>
          <a:bodyPr vert="horz" wrap="square" lIns="95771" tIns="47886" rIns="95771" bIns="47886" numCol="1" anchor="t" anchorCtr="0" compatLnSpc="1">
            <a:prstTxWarp prst="textNoShape">
              <a:avLst/>
            </a:prstTxWarp>
          </a:bodyPr>
          <a:lstStyle>
            <a:lvl1pPr algn="r">
              <a:defRPr sz="1400"/>
            </a:lvl1pPr>
          </a:lstStyle>
          <a:p>
            <a:fld id="{FBAEC343-35F9-49A2-B1FE-28D704CE59A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457200" algn="ctr" defTabSz="957263" rtl="0" fontAlgn="base">
        <a:spcBef>
          <a:spcPct val="0"/>
        </a:spcBef>
        <a:spcAft>
          <a:spcPct val="0"/>
        </a:spcAft>
        <a:defRPr kumimoji="1" sz="4600">
          <a:solidFill>
            <a:schemeClr val="tx2"/>
          </a:solidFill>
          <a:latin typeface="Arial" charset="0"/>
          <a:ea typeface="ＭＳ Ｐゴシック" pitchFamily="50" charset="-128"/>
        </a:defRPr>
      </a:lvl6pPr>
      <a:lvl7pPr marL="914400" algn="ctr" defTabSz="957263" rtl="0" fontAlgn="base">
        <a:spcBef>
          <a:spcPct val="0"/>
        </a:spcBef>
        <a:spcAft>
          <a:spcPct val="0"/>
        </a:spcAft>
        <a:defRPr kumimoji="1" sz="4600">
          <a:solidFill>
            <a:schemeClr val="tx2"/>
          </a:solidFill>
          <a:latin typeface="Arial" charset="0"/>
          <a:ea typeface="ＭＳ Ｐゴシック" pitchFamily="50" charset="-128"/>
        </a:defRPr>
      </a:lvl7pPr>
      <a:lvl8pPr marL="1371600" algn="ctr" defTabSz="957263" rtl="0" fontAlgn="base">
        <a:spcBef>
          <a:spcPct val="0"/>
        </a:spcBef>
        <a:spcAft>
          <a:spcPct val="0"/>
        </a:spcAft>
        <a:defRPr kumimoji="1" sz="4600">
          <a:solidFill>
            <a:schemeClr val="tx2"/>
          </a:solidFill>
          <a:latin typeface="Arial" charset="0"/>
          <a:ea typeface="ＭＳ Ｐゴシック" pitchFamily="50" charset="-128"/>
        </a:defRPr>
      </a:lvl8pPr>
      <a:lvl9pPr marL="1828800" algn="ctr" defTabSz="957263" rtl="0" fontAlgn="base">
        <a:spcBef>
          <a:spcPct val="0"/>
        </a:spcBef>
        <a:spcAft>
          <a:spcPct val="0"/>
        </a:spcAft>
        <a:defRPr kumimoji="1" sz="4600">
          <a:solidFill>
            <a:schemeClr val="tx2"/>
          </a:solidFill>
          <a:latin typeface="Arial" charset="0"/>
          <a:ea typeface="ＭＳ Ｐゴシック" pitchFamily="50" charset="-128"/>
        </a:defRPr>
      </a:lvl9pPr>
    </p:titleStyle>
    <p:bodyStyle>
      <a:lvl1pPr marL="358775" indent="-358775" algn="l" defTabSz="957263" rtl="0" eaLnBrk="0" fontAlgn="base" hangingPunct="0">
        <a:spcBef>
          <a:spcPct val="20000"/>
        </a:spcBef>
        <a:spcAft>
          <a:spcPct val="0"/>
        </a:spcAft>
        <a:buChar char="•"/>
        <a:defRPr kumimoji="1"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3000">
          <a:solidFill>
            <a:schemeClr val="tx1"/>
          </a:solidFill>
          <a:latin typeface="+mn-lt"/>
          <a:ea typeface="+mn-ea"/>
        </a:defRPr>
      </a:lvl2pPr>
      <a:lvl3pPr marL="1196975" indent="-239713" algn="l" defTabSz="957263" rtl="0" eaLnBrk="0" fontAlgn="base" hangingPunct="0">
        <a:spcBef>
          <a:spcPct val="20000"/>
        </a:spcBef>
        <a:spcAft>
          <a:spcPct val="0"/>
        </a:spcAft>
        <a:buChar char="•"/>
        <a:defRPr kumimoji="1" sz="2500">
          <a:solidFill>
            <a:schemeClr val="tx1"/>
          </a:solidFill>
          <a:latin typeface="+mn-lt"/>
          <a:ea typeface="+mn-ea"/>
        </a:defRPr>
      </a:lvl3pPr>
      <a:lvl4pPr marL="1676400" indent="-241300" algn="l" defTabSz="957263" rtl="0" eaLnBrk="0" fontAlgn="base" hangingPunct="0">
        <a:spcBef>
          <a:spcPct val="20000"/>
        </a:spcBef>
        <a:spcAft>
          <a:spcPct val="0"/>
        </a:spcAft>
        <a:buChar char="–"/>
        <a:defRPr kumimoji="1" sz="2100">
          <a:solidFill>
            <a:schemeClr val="tx1"/>
          </a:solidFill>
          <a:latin typeface="+mn-lt"/>
          <a:ea typeface="+mn-ea"/>
        </a:defRPr>
      </a:lvl4pPr>
      <a:lvl5pPr marL="2155825" indent="-241300" algn="l" defTabSz="957263" rtl="0" eaLnBrk="0" fontAlgn="base" hangingPunct="0">
        <a:spcBef>
          <a:spcPct val="20000"/>
        </a:spcBef>
        <a:spcAft>
          <a:spcPct val="0"/>
        </a:spcAft>
        <a:buChar char="»"/>
        <a:defRPr kumimoji="1" sz="2100">
          <a:solidFill>
            <a:schemeClr val="tx1"/>
          </a:solidFill>
          <a:latin typeface="+mn-lt"/>
          <a:ea typeface="+mn-ea"/>
        </a:defRPr>
      </a:lvl5pPr>
      <a:lvl6pPr marL="2613025" indent="-241300" algn="l" defTabSz="957263" rtl="0" fontAlgn="base">
        <a:spcBef>
          <a:spcPct val="20000"/>
        </a:spcBef>
        <a:spcAft>
          <a:spcPct val="0"/>
        </a:spcAft>
        <a:buChar char="»"/>
        <a:defRPr kumimoji="1" sz="2100">
          <a:solidFill>
            <a:schemeClr val="tx1"/>
          </a:solidFill>
          <a:latin typeface="+mn-lt"/>
          <a:ea typeface="+mn-ea"/>
        </a:defRPr>
      </a:lvl6pPr>
      <a:lvl7pPr marL="3070225" indent="-241300" algn="l" defTabSz="957263" rtl="0" fontAlgn="base">
        <a:spcBef>
          <a:spcPct val="20000"/>
        </a:spcBef>
        <a:spcAft>
          <a:spcPct val="0"/>
        </a:spcAft>
        <a:buChar char="»"/>
        <a:defRPr kumimoji="1" sz="2100">
          <a:solidFill>
            <a:schemeClr val="tx1"/>
          </a:solidFill>
          <a:latin typeface="+mn-lt"/>
          <a:ea typeface="+mn-ea"/>
        </a:defRPr>
      </a:lvl7pPr>
      <a:lvl8pPr marL="3527425" indent="-241300" algn="l" defTabSz="957263" rtl="0" fontAlgn="base">
        <a:spcBef>
          <a:spcPct val="20000"/>
        </a:spcBef>
        <a:spcAft>
          <a:spcPct val="0"/>
        </a:spcAft>
        <a:buChar char="»"/>
        <a:defRPr kumimoji="1" sz="2100">
          <a:solidFill>
            <a:schemeClr val="tx1"/>
          </a:solidFill>
          <a:latin typeface="+mn-lt"/>
          <a:ea typeface="+mn-ea"/>
        </a:defRPr>
      </a:lvl8pPr>
      <a:lvl9pPr marL="3984625" indent="-241300" algn="l" defTabSz="957263" rtl="0" fontAlgn="base">
        <a:spcBef>
          <a:spcPct val="20000"/>
        </a:spcBef>
        <a:spcAft>
          <a:spcPct val="0"/>
        </a:spcAft>
        <a:buChar char="»"/>
        <a:defRPr kumimoji="1" sz="21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emf"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mhlw.go.jp/stf/seisakunitsuite/bunya/koyou_roudou/koyou/gaikokujin/index.html" TargetMode="External" Type="http://schemas.openxmlformats.org/officeDocument/2006/relationships/hyperlink"/><Relationship Id="rId3" Target="../media/image25.png" Type="http://schemas.openxmlformats.org/officeDocument/2006/relationships/image"/><Relationship Id="rId4"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33.tmp" Type="http://schemas.openxmlformats.org/officeDocument/2006/relationships/image"/><Relationship Id="rId9" Target="../media/image34.tmp"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6.tmp"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emf" Type="http://schemas.openxmlformats.org/officeDocument/2006/relationships/image"/><Relationship Id="rId4" Target="../media/image5.emf" Type="http://schemas.openxmlformats.org/officeDocument/2006/relationships/image"/><Relationship Id="rId5" Target="../media/image6.emf" Type="http://schemas.openxmlformats.org/officeDocument/2006/relationships/image"/><Relationship Id="rId6" Target="../media/image7.tiff" Type="http://schemas.openxmlformats.org/officeDocument/2006/relationships/image"/><Relationship Id="rId7" Target="../media/image8.jpg" Type="http://schemas.openxmlformats.org/officeDocument/2006/relationships/image"/><Relationship Id="rId8" Target="../media/image9.png" Type="http://schemas.openxmlformats.org/officeDocument/2006/relationships/image"/><Relationship Id="rId9" Target="../media/image10.tmp"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https://gaikokujin.hellowork.mhlw.go.jp/report/001010.do?screenId=001010&amp;action=initDisp" TargetMode="External" Type="http://schemas.openxmlformats.org/officeDocument/2006/relationships/hyperlink"/><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6"/>
          <p:cNvGrpSpPr>
            <a:grpSpLocks/>
          </p:cNvGrpSpPr>
          <p:nvPr/>
        </p:nvGrpSpPr>
        <p:grpSpPr bwMode="auto">
          <a:xfrm>
            <a:off x="-399988" y="9508826"/>
            <a:ext cx="7501396" cy="466182"/>
            <a:chOff x="-412" y="16443"/>
            <a:chExt cx="13365" cy="794"/>
          </a:xfrm>
          <a:solidFill>
            <a:srgbClr val="FFCC00"/>
          </a:solidFill>
        </p:grpSpPr>
        <p:sp>
          <p:nvSpPr>
            <p:cNvPr id="1031" name="AutoShape 7"/>
            <p:cNvSpPr>
              <a:spLocks noChangeArrowheads="1"/>
            </p:cNvSpPr>
            <p:nvPr/>
          </p:nvSpPr>
          <p:spPr bwMode="auto">
            <a:xfrm>
              <a:off x="-412" y="16443"/>
              <a:ext cx="10647" cy="794"/>
            </a:xfrm>
            <a:prstGeom prst="roundRect">
              <a:avLst>
                <a:gd name="adj" fmla="val 50000"/>
              </a:avLst>
            </a:prstGeom>
            <a:grp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033" name="AutoShape 9"/>
            <p:cNvSpPr>
              <a:spLocks noChangeArrowheads="1"/>
            </p:cNvSpPr>
            <p:nvPr/>
          </p:nvSpPr>
          <p:spPr bwMode="auto">
            <a:xfrm>
              <a:off x="11310" y="16443"/>
              <a:ext cx="1643" cy="794"/>
            </a:xfrm>
            <a:prstGeom prst="roundRect">
              <a:avLst>
                <a:gd name="adj" fmla="val 50000"/>
              </a:avLst>
            </a:prstGeom>
            <a:grp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1043" name="Text Box 19"/>
          <p:cNvSpPr txBox="1">
            <a:spLocks noChangeArrowheads="1"/>
          </p:cNvSpPr>
          <p:nvPr/>
        </p:nvSpPr>
        <p:spPr bwMode="auto">
          <a:xfrm>
            <a:off x="5633934" y="9244356"/>
            <a:ext cx="1226398" cy="245148"/>
          </a:xfrm>
          <a:prstGeom prst="rect">
            <a:avLst/>
          </a:prstGeom>
          <a:noFill/>
          <a:ln w="6350" cap="rnd">
            <a:noFill/>
            <a:prstDash val="sysDot"/>
            <a:miter lim="800000"/>
            <a:headEnd/>
            <a:tailEnd/>
          </a:ln>
        </p:spPr>
        <p:txBody>
          <a:bodyPr vert="horz" wrap="square" lIns="108000" tIns="72000" rIns="108000" bIns="54000" numCol="1" anchor="t" anchorCtr="0" compatLnSpc="1">
            <a:prstTxWarp prst="textNoShape">
              <a:avLst/>
            </a:prstTxWarp>
            <a:spAutoFit/>
          </a:bodyPr>
          <a:lstStyle/>
          <a:p>
            <a:pPr algn="r" defTabSz="839694">
              <a:lnSpc>
                <a:spcPct val="64000"/>
              </a:lnSpc>
            </a:pPr>
            <a:r>
              <a:rPr lang="en-US" altLang="ja-JP" sz="1000" dirty="0">
                <a:solidFill>
                  <a:srgbClr val="000000"/>
                </a:solidFill>
                <a:latin typeface="+mn-ea"/>
                <a:ea typeface="+mn-ea"/>
                <a:cs typeface="ＭＳ Ｐゴシック" pitchFamily="50" charset="-128"/>
              </a:rPr>
              <a:t>PL070601</a:t>
            </a:r>
            <a:r>
              <a:rPr lang="ja-JP" altLang="en-US" sz="1000" dirty="0">
                <a:solidFill>
                  <a:srgbClr val="000000"/>
                </a:solidFill>
                <a:latin typeface="+mn-ea"/>
                <a:ea typeface="+mn-ea"/>
                <a:cs typeface="ＭＳ Ｐゴシック" pitchFamily="50" charset="-128"/>
              </a:rPr>
              <a:t>外</a:t>
            </a:r>
            <a:r>
              <a:rPr lang="en-US" altLang="ja-JP" sz="1000" dirty="0">
                <a:solidFill>
                  <a:srgbClr val="000000"/>
                </a:solidFill>
                <a:latin typeface="+mn-ea"/>
                <a:ea typeface="+mn-ea"/>
                <a:cs typeface="ＭＳ Ｐゴシック" pitchFamily="50" charset="-128"/>
              </a:rPr>
              <a:t>01</a:t>
            </a:r>
            <a:endParaRPr lang="ja-JP" altLang="en-US" sz="2800" dirty="0">
              <a:latin typeface="+mn-ea"/>
              <a:ea typeface="+mn-ea"/>
              <a:cs typeface="ＭＳ Ｐゴシック" pitchFamily="50" charset="-128"/>
            </a:endParaRPr>
          </a:p>
        </p:txBody>
      </p:sp>
      <p:grpSp>
        <p:nvGrpSpPr>
          <p:cNvPr id="2" name="グループ化 1"/>
          <p:cNvGrpSpPr/>
          <p:nvPr/>
        </p:nvGrpSpPr>
        <p:grpSpPr>
          <a:xfrm>
            <a:off x="-12207" y="-30758"/>
            <a:ext cx="480207" cy="639007"/>
            <a:chOff x="-616203" y="150203"/>
            <a:chExt cx="480207" cy="639007"/>
          </a:xfrm>
          <a:solidFill>
            <a:srgbClr val="FFCC00"/>
          </a:solidFill>
        </p:grpSpPr>
        <p:sp>
          <p:nvSpPr>
            <p:cNvPr id="17" name="正方形/長方形 16"/>
            <p:cNvSpPr/>
            <p:nvPr/>
          </p:nvSpPr>
          <p:spPr>
            <a:xfrm>
              <a:off x="-616203" y="172084"/>
              <a:ext cx="228779" cy="6171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solidFill>
                  <a:schemeClr val="tx1"/>
                </a:solidFill>
              </a:endParaRPr>
            </a:p>
          </p:txBody>
        </p:sp>
        <p:sp>
          <p:nvSpPr>
            <p:cNvPr id="1036" name="AutoShape 12"/>
            <p:cNvSpPr>
              <a:spLocks noChangeArrowheads="1"/>
            </p:cNvSpPr>
            <p:nvPr/>
          </p:nvSpPr>
          <p:spPr bwMode="auto">
            <a:xfrm>
              <a:off x="-593868" y="150203"/>
              <a:ext cx="457872" cy="634749"/>
            </a:xfrm>
            <a:prstGeom prst="roundRect">
              <a:avLst>
                <a:gd name="adj" fmla="val 50000"/>
              </a:avLst>
            </a:prstGeom>
            <a:grpFill/>
            <a:ln w="9525">
              <a:noFill/>
              <a:round/>
              <a:headEnd/>
              <a:tailEnd/>
            </a:ln>
          </p:spPr>
          <p:txBody>
            <a:bodyPr vert="horz" wrap="square" lIns="74295" tIns="8890" rIns="74295" bIns="8890" numCol="1" anchor="t" anchorCtr="0" compatLnSpc="1">
              <a:prstTxWarp prst="textNoShape">
                <a:avLst/>
              </a:prstTxWarp>
            </a:bodyPr>
            <a:lstStyle/>
            <a:p>
              <a:endParaRPr lang="ja-JP" altLang="en-US" dirty="0"/>
            </a:p>
          </p:txBody>
        </p:sp>
      </p:grpSp>
      <p:grpSp>
        <p:nvGrpSpPr>
          <p:cNvPr id="4" name="グループ化 3"/>
          <p:cNvGrpSpPr/>
          <p:nvPr/>
        </p:nvGrpSpPr>
        <p:grpSpPr>
          <a:xfrm>
            <a:off x="-16964" y="1092537"/>
            <a:ext cx="424467" cy="9071800"/>
            <a:chOff x="288" y="1083911"/>
            <a:chExt cx="424467" cy="9071800"/>
          </a:xfrm>
          <a:solidFill>
            <a:srgbClr val="FFCC00"/>
          </a:solidFill>
        </p:grpSpPr>
        <p:sp>
          <p:nvSpPr>
            <p:cNvPr id="18" name="正方形/長方形 17"/>
            <p:cNvSpPr/>
            <p:nvPr/>
          </p:nvSpPr>
          <p:spPr>
            <a:xfrm>
              <a:off x="7120" y="1084067"/>
              <a:ext cx="228779" cy="6171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p>
          </p:txBody>
        </p:sp>
        <p:sp>
          <p:nvSpPr>
            <p:cNvPr id="1038" name="AutoShape 14"/>
            <p:cNvSpPr>
              <a:spLocks noChangeArrowheads="1"/>
            </p:cNvSpPr>
            <p:nvPr/>
          </p:nvSpPr>
          <p:spPr bwMode="auto">
            <a:xfrm>
              <a:off x="288" y="1083911"/>
              <a:ext cx="424467" cy="9071800"/>
            </a:xfrm>
            <a:prstGeom prst="roundRect">
              <a:avLst>
                <a:gd name="adj" fmla="val 50000"/>
              </a:avLst>
            </a:prstGeom>
            <a:grp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27" name="正方形/長方形 26"/>
          <p:cNvSpPr/>
          <p:nvPr/>
        </p:nvSpPr>
        <p:spPr>
          <a:xfrm>
            <a:off x="5246452" y="9713049"/>
            <a:ext cx="326553" cy="20850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p>
        </p:txBody>
      </p:sp>
      <p:sp>
        <p:nvSpPr>
          <p:cNvPr id="28" name="正方形/長方形 27"/>
          <p:cNvSpPr/>
          <p:nvPr/>
        </p:nvSpPr>
        <p:spPr>
          <a:xfrm>
            <a:off x="6177682" y="9741917"/>
            <a:ext cx="457174" cy="23309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p>
        </p:txBody>
      </p:sp>
      <p:pic>
        <p:nvPicPr>
          <p:cNvPr id="31" name="図 1"/>
          <p:cNvPicPr>
            <a:picLocks noChangeAspect="1" noChangeArrowheads="1"/>
          </p:cNvPicPr>
          <p:nvPr/>
        </p:nvPicPr>
        <p:blipFill>
          <a:blip r:embed="rId2" cstate="print">
            <a:duotone>
              <a:prstClr val="black"/>
              <a:srgbClr val="FFCCCC">
                <a:tint val="45000"/>
                <a:satMod val="400000"/>
              </a:srgbClr>
            </a:duotone>
          </a:blip>
          <a:srcRect/>
          <a:stretch>
            <a:fillRect/>
          </a:stretch>
        </p:blipFill>
        <p:spPr bwMode="auto">
          <a:xfrm rot="-5400000">
            <a:off x="-21113" y="629614"/>
            <a:ext cx="466940" cy="424712"/>
          </a:xfrm>
          <a:prstGeom prst="rect">
            <a:avLst/>
          </a:prstGeom>
          <a:noFill/>
          <a:ln w="9525">
            <a:solidFill>
              <a:schemeClr val="bg1"/>
            </a:solidFill>
            <a:miter lim="800000"/>
            <a:headEnd/>
            <a:tailEnd/>
          </a:ln>
        </p:spPr>
      </p:pic>
      <p:pic>
        <p:nvPicPr>
          <p:cNvPr id="32" name="図 1"/>
          <p:cNvPicPr>
            <a:picLocks noChangeAspect="1" noChangeArrowheads="1"/>
          </p:cNvPicPr>
          <p:nvPr/>
        </p:nvPicPr>
        <p:blipFill>
          <a:blip r:embed="rId2" cstate="print">
            <a:duotone>
              <a:prstClr val="black"/>
              <a:srgbClr val="FFCCCC">
                <a:tint val="45000"/>
                <a:satMod val="400000"/>
              </a:srgbClr>
            </a:duotone>
          </a:blip>
          <a:srcRect/>
          <a:stretch>
            <a:fillRect/>
          </a:stretch>
        </p:blipFill>
        <p:spPr bwMode="auto">
          <a:xfrm rot="10800000">
            <a:off x="5584248" y="9488991"/>
            <a:ext cx="587798" cy="417009"/>
          </a:xfrm>
          <a:prstGeom prst="rect">
            <a:avLst/>
          </a:prstGeom>
          <a:noFill/>
          <a:ln w="9525">
            <a:solidFill>
              <a:schemeClr val="bg1"/>
            </a:solidFill>
            <a:miter lim="800000"/>
            <a:headEnd/>
            <a:tailEnd/>
          </a:ln>
        </p:spPr>
      </p:pic>
      <p:sp>
        <p:nvSpPr>
          <p:cNvPr id="22" name="Text Box 45"/>
          <p:cNvSpPr txBox="1">
            <a:spLocks noChangeArrowheads="1"/>
          </p:cNvSpPr>
          <p:nvPr/>
        </p:nvSpPr>
        <p:spPr bwMode="auto">
          <a:xfrm>
            <a:off x="576000" y="2648744"/>
            <a:ext cx="6120000" cy="791155"/>
          </a:xfrm>
          <a:prstGeom prst="rect">
            <a:avLst/>
          </a:prstGeom>
          <a:solidFill>
            <a:srgbClr val="FFFFCC"/>
          </a:solidFill>
          <a:ln w="9525">
            <a:solidFill>
              <a:srgbClr val="FFFFCC"/>
            </a:solidFill>
            <a:headEnd/>
            <a:tailEnd/>
          </a:ln>
          <a:effectLst/>
        </p:spPr>
        <p:style>
          <a:lnRef idx="1">
            <a:schemeClr val="accent1"/>
          </a:lnRef>
          <a:fillRef idx="2">
            <a:schemeClr val="accent1"/>
          </a:fillRef>
          <a:effectRef idx="1">
            <a:schemeClr val="accent1"/>
          </a:effectRef>
          <a:fontRef idx="minor">
            <a:schemeClr val="dk1"/>
          </a:fontRef>
        </p:style>
        <p:txBody>
          <a:bodyPr wrap="square" lIns="144000" tIns="108000" rIns="144000" bIns="72000" anchor="ctr">
            <a:spAutoFit/>
          </a:bodyPr>
          <a:lstStyle/>
          <a:p>
            <a:pPr algn="just" defTabSz="957263">
              <a:lnSpc>
                <a:spcPct val="110000"/>
              </a:lnSpc>
            </a:pPr>
            <a:r>
              <a:rPr lang="ja-JP" altLang="en-US" sz="1200" spc="100" dirty="0">
                <a:solidFill>
                  <a:schemeClr val="tx1"/>
                </a:solidFill>
                <a:latin typeface="+mn-ea"/>
              </a:rPr>
              <a:t>外国人が在留資格の範囲内で能力を十分に発揮しながら適正に就労できるよう、事業主の方が守らなければならないルールや配慮していただきたい事項があります。内容をご理解の上、適正な外国人雇用をお願いします。</a:t>
            </a:r>
          </a:p>
        </p:txBody>
      </p:sp>
      <p:sp>
        <p:nvSpPr>
          <p:cNvPr id="24" name="Text Box 28"/>
          <p:cNvSpPr txBox="1">
            <a:spLocks noChangeArrowheads="1"/>
          </p:cNvSpPr>
          <p:nvPr/>
        </p:nvSpPr>
        <p:spPr bwMode="auto">
          <a:xfrm>
            <a:off x="1742032" y="9089071"/>
            <a:ext cx="3808836" cy="368817"/>
          </a:xfrm>
          <a:prstGeom prst="rect">
            <a:avLst/>
          </a:prstGeom>
          <a:noFill/>
          <a:ln w="9525">
            <a:noFill/>
            <a:miter lim="800000"/>
            <a:headEnd/>
            <a:tailEnd/>
          </a:ln>
        </p:spPr>
        <p:txBody>
          <a:bodyPr wrap="square" lIns="108000" tIns="72000" rIns="108000" bIns="47886">
            <a:spAutoFit/>
          </a:bodyPr>
          <a:lstStyle/>
          <a:p>
            <a:pPr algn="ctr" defTabSz="957263">
              <a:lnSpc>
                <a:spcPct val="120000"/>
              </a:lnSpc>
              <a:spcBef>
                <a:spcPts val="0"/>
              </a:spcBef>
            </a:pPr>
            <a:r>
              <a:rPr lang="ja-JP" altLang="en-US" sz="1400" b="1" dirty="0">
                <a:latin typeface="+mn-ea"/>
                <a:ea typeface="+mn-ea"/>
              </a:rPr>
              <a:t>厚生労働省　都道府県労働局　ハローワーク</a:t>
            </a:r>
          </a:p>
        </p:txBody>
      </p:sp>
      <p:pic>
        <p:nvPicPr>
          <p:cNvPr id="25" name="Picture 48"/>
          <p:cNvPicPr>
            <a:picLocks noChangeAspect="1" noChangeArrowheads="1"/>
          </p:cNvPicPr>
          <p:nvPr/>
        </p:nvPicPr>
        <p:blipFill>
          <a:blip r:embed="rId3" cstate="print"/>
          <a:srcRect/>
          <a:stretch>
            <a:fillRect/>
          </a:stretch>
        </p:blipFill>
        <p:spPr bwMode="auto">
          <a:xfrm>
            <a:off x="1268761" y="9056944"/>
            <a:ext cx="432047" cy="432047"/>
          </a:xfrm>
          <a:prstGeom prst="rect">
            <a:avLst/>
          </a:prstGeom>
          <a:noFill/>
          <a:ln w="9525">
            <a:noFill/>
            <a:miter lim="800000"/>
            <a:headEnd/>
            <a:tailEnd/>
          </a:ln>
        </p:spPr>
      </p:pic>
      <p:sp>
        <p:nvSpPr>
          <p:cNvPr id="26" name="Rectangle 52"/>
          <p:cNvSpPr>
            <a:spLocks noChangeArrowheads="1"/>
          </p:cNvSpPr>
          <p:nvPr/>
        </p:nvSpPr>
        <p:spPr bwMode="auto">
          <a:xfrm>
            <a:off x="554886" y="6151292"/>
            <a:ext cx="6120000" cy="904348"/>
          </a:xfrm>
          <a:prstGeom prst="rect">
            <a:avLst/>
          </a:prstGeom>
          <a:noFill/>
          <a:ln w="9525">
            <a:noFill/>
            <a:miter lim="800000"/>
            <a:headEnd/>
            <a:tailEnd/>
          </a:ln>
        </p:spPr>
        <p:txBody>
          <a:bodyPr lIns="108000" tIns="72000" rIns="108000" bIns="47886" anchor="t">
            <a:spAutoFit/>
          </a:bodyPr>
          <a:lstStyle/>
          <a:p>
            <a:pPr defTabSz="957263">
              <a:lnSpc>
                <a:spcPct val="110000"/>
              </a:lnSpc>
              <a:spcAft>
                <a:spcPts val="300"/>
              </a:spcAft>
              <a:tabLst>
                <a:tab pos="6096000" algn="l"/>
              </a:tabLst>
            </a:pPr>
            <a:r>
              <a:rPr lang="ja-JP" altLang="en-US" sz="1100" dirty="0">
                <a:latin typeface="+mn-ea"/>
                <a:ea typeface="+mn-ea"/>
              </a:rPr>
              <a:t>　事業主が遵守すべき法令や、努めるべき雇用管理の内容などを盛り込んだ</a:t>
            </a:r>
            <a:r>
              <a:rPr lang="ja-JP" altLang="en-US" sz="1100" b="1" dirty="0">
                <a:solidFill>
                  <a:srgbClr val="C00000"/>
                </a:solidFill>
                <a:latin typeface="+mn-ea"/>
                <a:ea typeface="+mn-ea"/>
              </a:rPr>
              <a:t>「外国人労働者の雇用管理の改善等に関して事業主が適切に対処するための指針」</a:t>
            </a:r>
            <a:r>
              <a:rPr lang="ja-JP" altLang="en-US" sz="1100" dirty="0">
                <a:latin typeface="+mn-ea"/>
                <a:ea typeface="+mn-ea"/>
              </a:rPr>
              <a:t>が、労働施策の総合的な推進並びに労働者の雇用の安定及び職業生活の充実等に関する法律に基づき定められています。</a:t>
            </a:r>
            <a:endParaRPr lang="en-US" altLang="ja-JP" sz="1100" dirty="0">
              <a:latin typeface="+mn-ea"/>
              <a:ea typeface="+mn-ea"/>
            </a:endParaRPr>
          </a:p>
          <a:p>
            <a:pPr defTabSz="957263">
              <a:lnSpc>
                <a:spcPct val="110000"/>
              </a:lnSpc>
            </a:pPr>
            <a:r>
              <a:rPr lang="ja-JP" altLang="en-US" sz="1100" dirty="0">
                <a:latin typeface="+mn-ea"/>
                <a:ea typeface="+mn-ea"/>
              </a:rPr>
              <a:t>　この指針に沿って、</a:t>
            </a:r>
            <a:r>
              <a:rPr lang="ja-JP" altLang="en-US" sz="1100" b="1" dirty="0">
                <a:solidFill>
                  <a:srgbClr val="C00000"/>
                </a:solidFill>
                <a:latin typeface="+mn-ea"/>
                <a:ea typeface="+mn-ea"/>
              </a:rPr>
              <a:t>職場環境の改善</a:t>
            </a:r>
            <a:r>
              <a:rPr lang="ja-JP" altLang="en-US" sz="1100" dirty="0">
                <a:latin typeface="+mn-ea"/>
                <a:ea typeface="+mn-ea"/>
              </a:rPr>
              <a:t>や</a:t>
            </a:r>
            <a:r>
              <a:rPr lang="ja-JP" altLang="en-US" sz="1100" b="1" dirty="0">
                <a:solidFill>
                  <a:srgbClr val="C00000"/>
                </a:solidFill>
                <a:latin typeface="+mn-ea"/>
                <a:ea typeface="+mn-ea"/>
              </a:rPr>
              <a:t>再就職の支援</a:t>
            </a:r>
            <a:r>
              <a:rPr lang="ja-JP" altLang="en-US" sz="1100" dirty="0">
                <a:latin typeface="+mn-ea"/>
                <a:ea typeface="+mn-ea"/>
              </a:rPr>
              <a:t>に取り組んでください。</a:t>
            </a:r>
          </a:p>
        </p:txBody>
      </p:sp>
      <p:sp>
        <p:nvSpPr>
          <p:cNvPr id="30" name="Rectangle 54"/>
          <p:cNvSpPr>
            <a:spLocks noChangeArrowheads="1"/>
          </p:cNvSpPr>
          <p:nvPr/>
        </p:nvSpPr>
        <p:spPr bwMode="auto">
          <a:xfrm>
            <a:off x="549400" y="4496888"/>
            <a:ext cx="6120000" cy="1090553"/>
          </a:xfrm>
          <a:prstGeom prst="rect">
            <a:avLst/>
          </a:prstGeom>
          <a:noFill/>
          <a:ln w="9525">
            <a:noFill/>
            <a:miter lim="800000"/>
            <a:headEnd/>
            <a:tailEnd/>
          </a:ln>
        </p:spPr>
        <p:txBody>
          <a:bodyPr lIns="108000" tIns="72000" rIns="108000" bIns="47886" anchor="t">
            <a:spAutoFit/>
          </a:bodyPr>
          <a:lstStyle/>
          <a:p>
            <a:pPr defTabSz="957263">
              <a:lnSpc>
                <a:spcPct val="110000"/>
              </a:lnSpc>
              <a:spcAft>
                <a:spcPts val="300"/>
              </a:spcAft>
              <a:tabLst>
                <a:tab pos="6096000" algn="r"/>
              </a:tabLst>
            </a:pPr>
            <a:r>
              <a:rPr lang="ja-JP" altLang="en-US" sz="1100" b="1" dirty="0">
                <a:solidFill>
                  <a:srgbClr val="C00000"/>
                </a:solidFill>
                <a:latin typeface="+mn-ea"/>
                <a:ea typeface="+mn-ea"/>
              </a:rPr>
              <a:t>　外国人の雇入れと離職の際には、その氏名、在留資格などをハローワーク（公共職業安定所）に届け出てください。</a:t>
            </a:r>
            <a:r>
              <a:rPr lang="ja-JP" altLang="en-US" sz="1100" dirty="0">
                <a:latin typeface="+mn-ea"/>
                <a:ea typeface="+mn-ea"/>
              </a:rPr>
              <a:t>届出に当たり、雇い入れる外国人の在留資格などを確認することで、不法就労の防止にもつながります。</a:t>
            </a:r>
            <a:endParaRPr lang="en-US" altLang="ja-JP" sz="1100" dirty="0">
              <a:latin typeface="+mn-ea"/>
              <a:ea typeface="+mn-ea"/>
            </a:endParaRPr>
          </a:p>
          <a:p>
            <a:pPr defTabSz="957263">
              <a:lnSpc>
                <a:spcPct val="110000"/>
              </a:lnSpc>
              <a:spcAft>
                <a:spcPts val="300"/>
              </a:spcAft>
              <a:tabLst>
                <a:tab pos="6096000" algn="r"/>
              </a:tabLst>
            </a:pPr>
            <a:r>
              <a:rPr lang="ja-JP" altLang="en-US" sz="1100" dirty="0">
                <a:latin typeface="+mn-ea"/>
                <a:ea typeface="+mn-ea"/>
              </a:rPr>
              <a:t>　また、ハローワークでは、届出を基に、雇用管理の改善に向けた事業主の方への助言や指導、離職した外国人への再就職支援を行います。</a:t>
            </a:r>
            <a:endParaRPr lang="en-US" altLang="ja-JP" sz="1100" dirty="0">
              <a:latin typeface="+mn-ea"/>
              <a:ea typeface="+mn-ea"/>
            </a:endParaRPr>
          </a:p>
        </p:txBody>
      </p:sp>
      <p:sp>
        <p:nvSpPr>
          <p:cNvPr id="45" name="ホームベース 44"/>
          <p:cNvSpPr/>
          <p:nvPr/>
        </p:nvSpPr>
        <p:spPr bwMode="auto">
          <a:xfrm>
            <a:off x="554886" y="3987079"/>
            <a:ext cx="6120000" cy="504000"/>
          </a:xfrm>
          <a:prstGeom prst="homePlate">
            <a:avLst>
              <a:gd name="adj" fmla="val 61521"/>
            </a:avLst>
          </a:prstGeom>
          <a:solidFill>
            <a:srgbClr val="FFCCCC"/>
          </a:solidFill>
          <a:ln w="9525" cap="flat" cmpd="sng" algn="ctr">
            <a:noFill/>
            <a:prstDash val="solid"/>
            <a:round/>
            <a:headEnd type="none" w="med" len="med"/>
            <a:tailEnd type="none" w="med" len="med"/>
          </a:ln>
          <a:effectLst/>
        </p:spPr>
        <p:txBody>
          <a:bodyPr vert="horz" wrap="square" lIns="252000" tIns="0" rIns="72000" bIns="36000" numCol="1" rtlCol="0" anchor="ctr" anchorCtr="0" compatLnSpc="1">
            <a:prstTxWarp prst="textNoShape">
              <a:avLst/>
            </a:prstTxWarp>
          </a:bodyPr>
          <a:lstStyle/>
          <a:p>
            <a:pPr defTabSz="957263">
              <a:spcBef>
                <a:spcPct val="50000"/>
              </a:spcBef>
            </a:pPr>
            <a:r>
              <a:rPr lang="ja-JP" altLang="en-US" sz="2600" dirty="0">
                <a:solidFill>
                  <a:srgbClr val="0070C0"/>
                </a:solidFill>
                <a:latin typeface="ＤＦ特太ゴシック体" panose="020B0509000000000000" pitchFamily="49" charset="-128"/>
                <a:ea typeface="ＤＦ特太ゴシック体" panose="020B0509000000000000" pitchFamily="49" charset="-128"/>
              </a:rPr>
              <a:t>　</a:t>
            </a:r>
            <a:endParaRPr lang="ja-JP" altLang="en-US" sz="18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46" name="ホームベース 45"/>
          <p:cNvSpPr/>
          <p:nvPr/>
        </p:nvSpPr>
        <p:spPr bwMode="auto">
          <a:xfrm>
            <a:off x="554886" y="5622542"/>
            <a:ext cx="6120000" cy="504000"/>
          </a:xfrm>
          <a:prstGeom prst="homePlate">
            <a:avLst>
              <a:gd name="adj" fmla="val 61521"/>
            </a:avLst>
          </a:prstGeom>
          <a:solidFill>
            <a:srgbClr val="FFCCCC"/>
          </a:solidFill>
          <a:ln w="9525" cap="flat" cmpd="sng" algn="ctr">
            <a:noFill/>
            <a:prstDash val="solid"/>
            <a:round/>
            <a:headEnd type="none" w="med" len="med"/>
            <a:tailEnd type="none" w="med" len="med"/>
          </a:ln>
          <a:effectLst/>
        </p:spPr>
        <p:txBody>
          <a:bodyPr vert="horz" wrap="square" lIns="252000" tIns="0" rIns="72000" bIns="36000" numCol="1" rtlCol="0" anchor="ctr" anchorCtr="0" compatLnSpc="1">
            <a:prstTxWarp prst="textNoShape">
              <a:avLst/>
            </a:prstTxWarp>
          </a:bodyPr>
          <a:lstStyle/>
          <a:p>
            <a:pPr defTabSz="957263">
              <a:spcBef>
                <a:spcPct val="50000"/>
              </a:spcBef>
            </a:pPr>
            <a:r>
              <a:rPr lang="ja-JP" altLang="en-US" sz="2600" dirty="0">
                <a:solidFill>
                  <a:srgbClr val="0070C0"/>
                </a:solidFill>
                <a:latin typeface="ＤＦ特太ゴシック体" panose="020B0509000000000000" pitchFamily="49" charset="-128"/>
                <a:ea typeface="ＤＦ特太ゴシック体" panose="020B0509000000000000" pitchFamily="49" charset="-128"/>
              </a:rPr>
              <a:t>　</a:t>
            </a:r>
            <a:r>
              <a:rPr lang="ja-JP" altLang="en-US" sz="2800" dirty="0">
                <a:solidFill>
                  <a:srgbClr val="0070C0"/>
                </a:solidFill>
                <a:latin typeface="ＤＦ特太ゴシック体" panose="020B0509000000000000" pitchFamily="49" charset="-128"/>
                <a:ea typeface="ＤＦ特太ゴシック体" panose="020B0509000000000000" pitchFamily="49" charset="-128"/>
              </a:rPr>
              <a:t>　　　　　　　　</a:t>
            </a:r>
          </a:p>
        </p:txBody>
      </p:sp>
      <p:sp>
        <p:nvSpPr>
          <p:cNvPr id="3" name="テキスト ボックス 2"/>
          <p:cNvSpPr txBox="1"/>
          <p:nvPr/>
        </p:nvSpPr>
        <p:spPr>
          <a:xfrm>
            <a:off x="503639" y="3540272"/>
            <a:ext cx="6131217" cy="395869"/>
          </a:xfrm>
          <a:prstGeom prst="rect">
            <a:avLst/>
          </a:prstGeom>
          <a:noFill/>
        </p:spPr>
        <p:txBody>
          <a:bodyPr wrap="square" lIns="108000" tIns="72000" rIns="108000" rtlCol="0">
            <a:spAutoFit/>
          </a:bodyPr>
          <a:lstStyle/>
          <a:p>
            <a:pPr algn="ctr"/>
            <a:r>
              <a:rPr kumimoji="1" lang="ja-JP" altLang="en-US" sz="1800" b="1" spc="600" dirty="0">
                <a:latin typeface="+mn-ea"/>
                <a:ea typeface="+mn-ea"/>
              </a:rPr>
              <a:t>以下の２点は、事業主の責務です！ </a:t>
            </a:r>
          </a:p>
        </p:txBody>
      </p:sp>
      <p:sp>
        <p:nvSpPr>
          <p:cNvPr id="39" name="Rectangle 52"/>
          <p:cNvSpPr>
            <a:spLocks noChangeArrowheads="1"/>
          </p:cNvSpPr>
          <p:nvPr/>
        </p:nvSpPr>
        <p:spPr bwMode="auto">
          <a:xfrm>
            <a:off x="944541" y="7522935"/>
            <a:ext cx="4913305" cy="1534521"/>
          </a:xfrm>
          <a:prstGeom prst="rect">
            <a:avLst/>
          </a:prstGeom>
          <a:noFill/>
          <a:ln w="9525">
            <a:noFill/>
            <a:miter lim="800000"/>
            <a:headEnd/>
            <a:tailEnd/>
          </a:ln>
        </p:spPr>
        <p:txBody>
          <a:bodyPr wrap="none" lIns="108000" tIns="72000" rIns="108000" bIns="47886" anchor="ctr">
            <a:spAutoFit/>
          </a:bodyPr>
          <a:lstStyle/>
          <a:p>
            <a:pPr defTabSz="957263">
              <a:lnSpc>
                <a:spcPct val="120000"/>
              </a:lnSpc>
              <a:tabLst>
                <a:tab pos="6096000" algn="l"/>
              </a:tabLst>
            </a:pPr>
            <a:r>
              <a:rPr lang="ja-JP" altLang="en-US" sz="1100" dirty="0">
                <a:latin typeface="+mn-ea"/>
                <a:ea typeface="+mn-ea"/>
              </a:rPr>
              <a:t>外国人労働者の雇用管理改善等に係る自主点検表・・・・・・・・ </a:t>
            </a:r>
            <a:r>
              <a:rPr lang="en-US" altLang="ja-JP" sz="1100" dirty="0">
                <a:latin typeface="+mn-ea"/>
                <a:ea typeface="+mn-ea"/>
              </a:rPr>
              <a:t>P.15</a:t>
            </a:r>
          </a:p>
          <a:p>
            <a:pPr defTabSz="957263">
              <a:lnSpc>
                <a:spcPct val="120000"/>
              </a:lnSpc>
              <a:tabLst>
                <a:tab pos="6096000" algn="l"/>
              </a:tabLst>
            </a:pPr>
            <a:r>
              <a:rPr lang="ja-JP" altLang="en-US" sz="1100" dirty="0">
                <a:latin typeface="+mn-ea"/>
                <a:ea typeface="+mn-ea"/>
              </a:rPr>
              <a:t>在留資格一覧表・・・・・・・・・・・・・・・・・・・・・・・ </a:t>
            </a:r>
            <a:r>
              <a:rPr lang="en-US" altLang="ja-JP" sz="1100" dirty="0">
                <a:latin typeface="+mn-ea"/>
                <a:ea typeface="+mn-ea"/>
              </a:rPr>
              <a:t>P.16</a:t>
            </a:r>
            <a:endParaRPr lang="ja-JP" altLang="en-US" sz="1100" dirty="0">
              <a:latin typeface="+mn-ea"/>
              <a:ea typeface="+mn-ea"/>
            </a:endParaRPr>
          </a:p>
          <a:p>
            <a:pPr defTabSz="957263">
              <a:lnSpc>
                <a:spcPct val="120000"/>
              </a:lnSpc>
              <a:tabLst>
                <a:tab pos="6096000" algn="l"/>
              </a:tabLst>
            </a:pPr>
            <a:r>
              <a:rPr lang="ja-JP" altLang="en-US" sz="1100" dirty="0">
                <a:latin typeface="+mn-ea"/>
                <a:ea typeface="+mn-ea"/>
              </a:rPr>
              <a:t>外国人の雇用に関する参考情報・・・・・・・・・・・・・・・・ </a:t>
            </a:r>
            <a:r>
              <a:rPr lang="en-US" altLang="ja-JP" sz="1100" dirty="0">
                <a:latin typeface="+mn-ea"/>
                <a:ea typeface="+mn-ea"/>
              </a:rPr>
              <a:t>P.17</a:t>
            </a:r>
            <a:endParaRPr lang="ja-JP" altLang="en-US" sz="1100" dirty="0">
              <a:latin typeface="+mn-ea"/>
              <a:ea typeface="+mn-ea"/>
            </a:endParaRPr>
          </a:p>
          <a:p>
            <a:pPr defTabSz="957263">
              <a:lnSpc>
                <a:spcPct val="120000"/>
              </a:lnSpc>
              <a:tabLst>
                <a:tab pos="6096000" algn="l"/>
              </a:tabLst>
            </a:pPr>
            <a:r>
              <a:rPr lang="ja-JP" altLang="en-US" sz="1100" dirty="0">
                <a:latin typeface="+mn-ea"/>
                <a:ea typeface="+mn-ea"/>
              </a:rPr>
              <a:t>外国人の雇用に関するＱ＆Ａ・・・・・・・・・・・・・・・・・ </a:t>
            </a:r>
            <a:r>
              <a:rPr lang="en-US" altLang="ja-JP" sz="1100" dirty="0">
                <a:latin typeface="+mn-ea"/>
                <a:ea typeface="+mn-ea"/>
              </a:rPr>
              <a:t>P.18</a:t>
            </a:r>
          </a:p>
          <a:p>
            <a:pPr defTabSz="957263">
              <a:lnSpc>
                <a:spcPct val="120000"/>
              </a:lnSpc>
              <a:tabLst>
                <a:tab pos="6096000" algn="l"/>
              </a:tabLst>
            </a:pPr>
            <a:r>
              <a:rPr lang="ja-JP" altLang="en-US" sz="1100" dirty="0">
                <a:latin typeface="+mn-ea"/>
                <a:ea typeface="+mn-ea"/>
              </a:rPr>
              <a:t>外国人雇用管理アドバイザーのご案内・・・・・・・・・・・・・ </a:t>
            </a:r>
            <a:r>
              <a:rPr lang="en-US" altLang="ja-JP" sz="1100" dirty="0">
                <a:latin typeface="+mn-ea"/>
                <a:ea typeface="+mn-ea"/>
              </a:rPr>
              <a:t>P.18</a:t>
            </a:r>
          </a:p>
          <a:p>
            <a:pPr defTabSz="957263">
              <a:lnSpc>
                <a:spcPct val="120000"/>
              </a:lnSpc>
              <a:tabLst>
                <a:tab pos="6096000" algn="l"/>
              </a:tabLst>
            </a:pPr>
            <a:r>
              <a:rPr lang="ja-JP" altLang="en-US" sz="1100" dirty="0">
                <a:latin typeface="+mn-ea"/>
                <a:ea typeface="+mn-ea"/>
              </a:rPr>
              <a:t>関係機関のお問い合わせ先・・・・・・・・・・・・・・・・・・ </a:t>
            </a:r>
            <a:r>
              <a:rPr lang="en-US" altLang="ja-JP" sz="1100" dirty="0">
                <a:latin typeface="+mn-ea"/>
                <a:ea typeface="+mn-ea"/>
              </a:rPr>
              <a:t>P.19</a:t>
            </a:r>
          </a:p>
          <a:p>
            <a:pPr defTabSz="957263">
              <a:lnSpc>
                <a:spcPct val="120000"/>
              </a:lnSpc>
              <a:tabLst>
                <a:tab pos="6096000" algn="l"/>
              </a:tabLst>
            </a:pPr>
            <a:r>
              <a:rPr lang="ja-JP" altLang="en-US" sz="1100" dirty="0">
                <a:latin typeface="+mn-ea"/>
                <a:ea typeface="+mn-ea"/>
              </a:rPr>
              <a:t>外国人雇用サービスセンター・留学生コーナー一覧・・・・・・・ </a:t>
            </a:r>
            <a:r>
              <a:rPr lang="en-US" altLang="ja-JP" sz="1100" dirty="0">
                <a:latin typeface="+mn-ea"/>
                <a:ea typeface="+mn-ea"/>
              </a:rPr>
              <a:t>P.19</a:t>
            </a:r>
            <a:endParaRPr lang="ja-JP" altLang="en-US" sz="1100" dirty="0">
              <a:latin typeface="+mn-ea"/>
              <a:ea typeface="+mn-ea"/>
            </a:endParaRPr>
          </a:p>
        </p:txBody>
      </p:sp>
      <p:cxnSp>
        <p:nvCxnSpPr>
          <p:cNvPr id="6" name="直線コネクタ 5"/>
          <p:cNvCxnSpPr>
            <a:cxnSpLocks/>
          </p:cNvCxnSpPr>
          <p:nvPr/>
        </p:nvCxnSpPr>
        <p:spPr bwMode="auto">
          <a:xfrm>
            <a:off x="554886" y="7149336"/>
            <a:ext cx="6120000" cy="0"/>
          </a:xfrm>
          <a:prstGeom prst="line">
            <a:avLst/>
          </a:prstGeom>
          <a:solidFill>
            <a:srgbClr val="CCFF99"/>
          </a:solidFill>
          <a:ln w="66675" cap="flat" cmpd="sng" algn="ctr">
            <a:solidFill>
              <a:srgbClr val="FFCCCC"/>
            </a:solidFill>
            <a:prstDash val="solid"/>
            <a:round/>
            <a:headEnd type="none" w="med" len="med"/>
            <a:tailEnd type="none" w="med" len="med"/>
          </a:ln>
          <a:effectLst/>
        </p:spPr>
      </p:cxnSp>
      <p:sp>
        <p:nvSpPr>
          <p:cNvPr id="40" name="Rectangle 52"/>
          <p:cNvSpPr>
            <a:spLocks noChangeArrowheads="1"/>
          </p:cNvSpPr>
          <p:nvPr/>
        </p:nvSpPr>
        <p:spPr bwMode="auto">
          <a:xfrm>
            <a:off x="914655" y="7186878"/>
            <a:ext cx="2834210" cy="391900"/>
          </a:xfrm>
          <a:prstGeom prst="rect">
            <a:avLst/>
          </a:prstGeom>
          <a:noFill/>
          <a:ln w="9525">
            <a:noFill/>
            <a:miter lim="800000"/>
            <a:headEnd/>
            <a:tailEnd/>
          </a:ln>
        </p:spPr>
        <p:txBody>
          <a:bodyPr wrap="square" lIns="108000" tIns="72000" rIns="108000" bIns="47886" anchor="t" anchorCtr="0">
            <a:spAutoFit/>
          </a:bodyPr>
          <a:lstStyle/>
          <a:p>
            <a:pPr defTabSz="957263">
              <a:lnSpc>
                <a:spcPct val="110000"/>
              </a:lnSpc>
              <a:tabLst>
                <a:tab pos="6096000" algn="l"/>
              </a:tabLst>
            </a:pPr>
            <a:r>
              <a:rPr lang="ja-JP" altLang="en-US" sz="1600" b="1" spc="100" dirty="0">
                <a:latin typeface="+mn-ea"/>
                <a:ea typeface="+mn-ea"/>
              </a:rPr>
              <a:t>その他（ご参照ください）</a:t>
            </a:r>
            <a:endParaRPr lang="ja-JP" altLang="en-US" sz="1600" b="1" u="sng" spc="100" dirty="0">
              <a:latin typeface="+mn-ea"/>
              <a:ea typeface="+mn-ea"/>
            </a:endParaRPr>
          </a:p>
        </p:txBody>
      </p:sp>
      <p:sp>
        <p:nvSpPr>
          <p:cNvPr id="7" name="二等辺三角形 6"/>
          <p:cNvSpPr/>
          <p:nvPr/>
        </p:nvSpPr>
        <p:spPr bwMode="auto">
          <a:xfrm rot="5400000">
            <a:off x="687403" y="7279112"/>
            <a:ext cx="259455" cy="181621"/>
          </a:xfrm>
          <a:prstGeom prst="triangle">
            <a:avLst/>
          </a:prstGeom>
          <a:solidFill>
            <a:srgbClr val="FF99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47886" rIns="36000" bIns="47886"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ndParaRPr>
          </a:p>
        </p:txBody>
      </p:sp>
      <p:sp>
        <p:nvSpPr>
          <p:cNvPr id="9" name="正方形/長方形 8"/>
          <p:cNvSpPr/>
          <p:nvPr/>
        </p:nvSpPr>
        <p:spPr bwMode="auto">
          <a:xfrm>
            <a:off x="683640" y="4077079"/>
            <a:ext cx="324000" cy="324000"/>
          </a:xfrm>
          <a:prstGeom prst="rect">
            <a:avLst/>
          </a:prstGeom>
          <a:solidFill>
            <a:srgbClr val="FF99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0" rIns="36000" bIns="0" numCol="1" rtlCol="0" anchor="ctr" anchorCtr="0" compatLnSpc="1">
            <a:prstTxWarp prst="textNoShape">
              <a:avLst/>
            </a:prstTxWarp>
          </a:bodyPr>
          <a:lstStyle/>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bg1"/>
                </a:solidFill>
                <a:effectLst/>
                <a:latin typeface="ＤＦ特太ゴシック体" panose="020B0509000000000000" pitchFamily="49" charset="-128"/>
                <a:ea typeface="ＤＦ特太ゴシック体" panose="020B0509000000000000" pitchFamily="49" charset="-128"/>
              </a:rPr>
              <a:t>１</a:t>
            </a:r>
          </a:p>
        </p:txBody>
      </p:sp>
      <p:sp>
        <p:nvSpPr>
          <p:cNvPr id="41" name="正方形/長方形 40"/>
          <p:cNvSpPr/>
          <p:nvPr/>
        </p:nvSpPr>
        <p:spPr bwMode="auto">
          <a:xfrm>
            <a:off x="683640" y="5712542"/>
            <a:ext cx="324000" cy="324000"/>
          </a:xfrm>
          <a:prstGeom prst="rect">
            <a:avLst/>
          </a:prstGeom>
          <a:solidFill>
            <a:srgbClr val="FF99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0" rIns="36000" bIns="0" numCol="1" rtlCol="0" anchor="ctr" anchorCtr="0" compatLnSpc="1">
            <a:prstTxWarp prst="textNoShape">
              <a:avLst/>
            </a:prstTxWarp>
          </a:bodyPr>
          <a:lstStyle/>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bg1"/>
                </a:solidFill>
                <a:effectLst/>
                <a:latin typeface="ＤＦ特太ゴシック体" panose="020B0509000000000000" pitchFamily="49" charset="-128"/>
                <a:ea typeface="ＤＦ特太ゴシック体" panose="020B0509000000000000" pitchFamily="49" charset="-128"/>
              </a:rPr>
              <a:t>２</a:t>
            </a:r>
          </a:p>
        </p:txBody>
      </p:sp>
      <p:sp>
        <p:nvSpPr>
          <p:cNvPr id="43" name="ホームベース 42"/>
          <p:cNvSpPr/>
          <p:nvPr/>
        </p:nvSpPr>
        <p:spPr bwMode="auto">
          <a:xfrm>
            <a:off x="1126942" y="4030664"/>
            <a:ext cx="3291066" cy="416831"/>
          </a:xfrm>
          <a:prstGeom prst="rect">
            <a:avLst/>
          </a:prstGeom>
          <a:noFill/>
          <a:ln w="9525" cap="flat" cmpd="sng" algn="ctr">
            <a:noFill/>
            <a:prstDash val="solid"/>
            <a:round/>
            <a:headEnd type="none" w="med" len="med"/>
            <a:tailEnd type="none" w="med" len="med"/>
          </a:ln>
          <a:effectLst/>
        </p:spPr>
        <p:txBody>
          <a:bodyPr vert="horz" wrap="none" lIns="108000" tIns="72000" rIns="108000" bIns="36000" numCol="1" rtlCol="0" anchor="ctr" anchorCtr="0" compatLnSpc="1">
            <a:prstTxWarp prst="textNoShape">
              <a:avLst/>
            </a:prstTxWarp>
            <a:spAutoFit/>
          </a:bodyPr>
          <a:lstStyle/>
          <a:p>
            <a:pPr defTabSz="957263">
              <a:spcBef>
                <a:spcPct val="50000"/>
              </a:spcBef>
            </a:pPr>
            <a:r>
              <a:rPr lang="ja-JP" altLang="en-US" sz="2000" b="1" spc="300" dirty="0">
                <a:latin typeface="+mn-ea"/>
                <a:ea typeface="+mn-ea"/>
              </a:rPr>
              <a:t>雇入れ・離職時の届出 </a:t>
            </a:r>
            <a:endParaRPr lang="ja-JP" altLang="en-US" sz="2400" b="1" spc="300" dirty="0">
              <a:latin typeface="+mn-ea"/>
              <a:ea typeface="+mn-ea"/>
            </a:endParaRPr>
          </a:p>
        </p:txBody>
      </p:sp>
      <p:sp>
        <p:nvSpPr>
          <p:cNvPr id="57" name="Text Box 15">
            <a:extLst>
              <a:ext uri="{FF2B5EF4-FFF2-40B4-BE49-F238E27FC236}">
                <a16:creationId xmlns:a16="http://schemas.microsoft.com/office/drawing/2014/main" id="{8B20A507-2EA5-4867-924B-150B5FF8F781}"/>
              </a:ext>
            </a:extLst>
          </p:cNvPr>
          <p:cNvSpPr txBox="1">
            <a:spLocks noChangeArrowheads="1"/>
          </p:cNvSpPr>
          <p:nvPr/>
        </p:nvSpPr>
        <p:spPr bwMode="auto">
          <a:xfrm>
            <a:off x="5199472" y="76900"/>
            <a:ext cx="1469888" cy="339596"/>
          </a:xfrm>
          <a:prstGeom prst="rect">
            <a:avLst/>
          </a:prstGeom>
          <a:noFill/>
          <a:ln w="6350" cap="rnd">
            <a:noFill/>
            <a:prstDash val="sysDot"/>
            <a:miter lim="800000"/>
            <a:headEnd/>
            <a:tailEnd/>
          </a:ln>
        </p:spPr>
        <p:txBody>
          <a:bodyPr vert="horz" wrap="square" lIns="108000" tIns="72000" rIns="108000" bIns="54000" numCol="1" anchor="t" anchorCtr="0" compatLnSpc="1">
            <a:prstTxWarp prst="textNoShape">
              <a:avLst/>
            </a:prstTxWarp>
            <a:spAutoFit/>
          </a:bodyPr>
          <a:lstStyle/>
          <a:p>
            <a:pPr marL="0" marR="0" lvl="0" indent="0" algn="r" defTabSz="914400" rtl="0" eaLnBrk="1" fontAlgn="base" latinLnBrk="0" hangingPunct="1">
              <a:lnSpc>
                <a:spcPct val="120000"/>
              </a:lnSpc>
              <a:spcBef>
                <a:spcPct val="0"/>
              </a:spcBef>
              <a:spcAft>
                <a:spcPct val="0"/>
              </a:spcAft>
              <a:buClrTx/>
              <a:buSzTx/>
              <a:buFontTx/>
              <a:buNone/>
              <a:tabLst/>
            </a:pPr>
            <a:r>
              <a:rPr kumimoji="1" lang="ja-JP" altLang="en-US" sz="1200" i="0" u="none" strike="noStrike" cap="none" normalizeH="0" baseline="0" dirty="0">
                <a:ln>
                  <a:noFill/>
                </a:ln>
                <a:effectLst/>
                <a:latin typeface="+mn-ea"/>
                <a:ea typeface="+mn-ea"/>
                <a:cs typeface="ＭＳ Ｐゴシック" pitchFamily="50" charset="-128"/>
              </a:rPr>
              <a:t>令和７年６月版</a:t>
            </a:r>
            <a:endParaRPr kumimoji="1" lang="ja-JP" sz="1200" i="0" u="none" strike="noStrike" cap="none" normalizeH="0" baseline="0" dirty="0">
              <a:ln>
                <a:noFill/>
              </a:ln>
              <a:effectLst/>
              <a:latin typeface="+mn-ea"/>
              <a:ea typeface="+mn-ea"/>
              <a:cs typeface="ＭＳ Ｐゴシック" pitchFamily="50" charset="-128"/>
            </a:endParaRPr>
          </a:p>
        </p:txBody>
      </p:sp>
      <p:sp>
        <p:nvSpPr>
          <p:cNvPr id="58" name="Text Box 15">
            <a:extLst>
              <a:ext uri="{FF2B5EF4-FFF2-40B4-BE49-F238E27FC236}">
                <a16:creationId xmlns:a16="http://schemas.microsoft.com/office/drawing/2014/main" id="{8FB12097-F3C5-4ADC-9EEE-DDA33BAC55D9}"/>
              </a:ext>
            </a:extLst>
          </p:cNvPr>
          <p:cNvSpPr txBox="1">
            <a:spLocks noChangeArrowheads="1"/>
          </p:cNvSpPr>
          <p:nvPr/>
        </p:nvSpPr>
        <p:spPr bwMode="auto">
          <a:xfrm>
            <a:off x="468000" y="416496"/>
            <a:ext cx="3501059" cy="374991"/>
          </a:xfrm>
          <a:prstGeom prst="rect">
            <a:avLst/>
          </a:prstGeom>
          <a:noFill/>
          <a:ln w="6350" cap="rnd">
            <a:noFill/>
            <a:prstDash val="sysDot"/>
            <a:miter lim="800000"/>
            <a:headEnd/>
            <a:tailEnd/>
          </a:ln>
        </p:spPr>
        <p:txBody>
          <a:bodyPr vert="horz" wrap="none" lIns="108000" tIns="72000" rIns="108000" bIns="54000" numCol="1" anchor="t" anchorCtr="0" compatLnSpc="1">
            <a:prstTxWarp prst="textNoShape">
              <a:avLst/>
            </a:prstTxWarp>
            <a:spAutoFit/>
          </a:bodyPr>
          <a:lstStyle/>
          <a:p>
            <a:pPr marL="0" marR="0" lvl="0" indent="0" defTabSz="914400" rtl="0" eaLnBrk="1" fontAlgn="base" latinLnBrk="0" hangingPunct="1">
              <a:lnSpc>
                <a:spcPct val="120000"/>
              </a:lnSpc>
              <a:spcBef>
                <a:spcPct val="0"/>
              </a:spcBef>
              <a:spcAft>
                <a:spcPct val="0"/>
              </a:spcAft>
              <a:buClrTx/>
              <a:buSzTx/>
              <a:buFontTx/>
              <a:buNone/>
              <a:tabLst/>
            </a:pPr>
            <a:r>
              <a:rPr kumimoji="1" lang="ja-JP" altLang="en-US" sz="1400" b="1" i="0" u="none" strike="noStrike" cap="none" spc="200" normalizeH="0" dirty="0">
                <a:ln>
                  <a:noFill/>
                </a:ln>
                <a:effectLst/>
                <a:latin typeface="+mn-ea"/>
                <a:ea typeface="+mn-ea"/>
                <a:cs typeface="ＭＳ Ｐゴシック" pitchFamily="50" charset="-128"/>
              </a:rPr>
              <a:t>外国人を雇用する事業主の皆さまへ</a:t>
            </a:r>
            <a:endParaRPr kumimoji="1" lang="ja-JP" sz="1400" b="1" i="0" u="none" strike="noStrike" cap="none" spc="200" normalizeH="0" dirty="0">
              <a:ln>
                <a:noFill/>
              </a:ln>
              <a:effectLst/>
              <a:latin typeface="+mn-ea"/>
              <a:ea typeface="+mn-ea"/>
              <a:cs typeface="ＭＳ Ｐゴシック" pitchFamily="50" charset="-128"/>
            </a:endParaRPr>
          </a:p>
        </p:txBody>
      </p:sp>
      <p:sp>
        <p:nvSpPr>
          <p:cNvPr id="5" name="正方形/長方形 4">
            <a:extLst>
              <a:ext uri="{FF2B5EF4-FFF2-40B4-BE49-F238E27FC236}">
                <a16:creationId xmlns:a16="http://schemas.microsoft.com/office/drawing/2014/main" id="{9F6F9502-BCA1-4A57-94E7-9BB2CB2442DF}"/>
              </a:ext>
            </a:extLst>
          </p:cNvPr>
          <p:cNvSpPr/>
          <p:nvPr/>
        </p:nvSpPr>
        <p:spPr bwMode="auto">
          <a:xfrm>
            <a:off x="576000" y="851423"/>
            <a:ext cx="6120000" cy="1653305"/>
          </a:xfrm>
          <a:prstGeom prst="rect">
            <a:avLst/>
          </a:prstGeom>
          <a:solidFill>
            <a:srgbClr val="FF9900"/>
          </a:solidFill>
          <a:ln>
            <a:solidFill>
              <a:srgbClr val="FF99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8000" tIns="144000" rIns="108000" bIns="108000" numCol="1" rtlCol="0" anchor="ctr" anchorCtr="0" compatLnSpc="1">
            <a:prstTxWarp prst="textNoShape">
              <a:avLst/>
            </a:prstTxWarp>
            <a:spAutoFit/>
          </a:bodyPr>
          <a:lstStyle/>
          <a:p>
            <a:pPr marL="0" marR="0" indent="0" algn="ctr" defTabSz="957263" rtl="0" eaLnBrk="1" fontAlgn="base" latinLnBrk="0" hangingPunct="1">
              <a:lnSpc>
                <a:spcPct val="130000"/>
              </a:lnSpc>
              <a:spcBef>
                <a:spcPct val="0"/>
              </a:spcBef>
              <a:spcAft>
                <a:spcPct val="0"/>
              </a:spcAft>
              <a:buClrTx/>
              <a:buSzTx/>
              <a:buFontTx/>
              <a:buNone/>
              <a:tabLst/>
            </a:pPr>
            <a:r>
              <a:rPr kumimoji="1" lang="ja-JP" altLang="en-US" sz="3600" b="1" i="0" u="none" strike="noStrike" cap="none" spc="300" normalizeH="0" dirty="0">
                <a:ln>
                  <a:noFill/>
                </a:ln>
                <a:solidFill>
                  <a:schemeClr val="bg1"/>
                </a:solidFill>
                <a:effectLst/>
                <a:latin typeface="+mn-ea"/>
              </a:rPr>
              <a:t>外国人雇用は</a:t>
            </a:r>
            <a:endParaRPr kumimoji="1" lang="en-US" altLang="ja-JP" sz="3600" b="1" i="0" u="none" strike="noStrike" cap="none" spc="300" normalizeH="0" dirty="0">
              <a:ln>
                <a:noFill/>
              </a:ln>
              <a:solidFill>
                <a:schemeClr val="bg1"/>
              </a:solidFill>
              <a:effectLst/>
              <a:latin typeface="+mn-ea"/>
            </a:endParaRPr>
          </a:p>
          <a:p>
            <a:pPr marL="0" marR="0" indent="0" algn="ctr" defTabSz="957263" rtl="0" eaLnBrk="1" fontAlgn="base" latinLnBrk="0" hangingPunct="1">
              <a:lnSpc>
                <a:spcPct val="130000"/>
              </a:lnSpc>
              <a:spcBef>
                <a:spcPct val="0"/>
              </a:spcBef>
              <a:spcAft>
                <a:spcPct val="0"/>
              </a:spcAft>
              <a:buClrTx/>
              <a:buSzTx/>
              <a:buFontTx/>
              <a:buNone/>
              <a:tabLst/>
            </a:pPr>
            <a:r>
              <a:rPr kumimoji="1" lang="ja-JP" altLang="en-US" sz="3600" b="1" i="0" u="none" strike="noStrike" cap="none" spc="300" normalizeH="0" dirty="0">
                <a:ln>
                  <a:noFill/>
                </a:ln>
                <a:solidFill>
                  <a:schemeClr val="bg1"/>
                </a:solidFill>
                <a:effectLst/>
                <a:latin typeface="+mn-ea"/>
              </a:rPr>
              <a:t>ルールを守って適正に</a:t>
            </a:r>
          </a:p>
        </p:txBody>
      </p:sp>
      <p:sp>
        <p:nvSpPr>
          <p:cNvPr id="47" name="ホームベース 42">
            <a:extLst>
              <a:ext uri="{FF2B5EF4-FFF2-40B4-BE49-F238E27FC236}">
                <a16:creationId xmlns:a16="http://schemas.microsoft.com/office/drawing/2014/main" id="{98076618-46C0-4353-98F2-397F4726AE65}"/>
              </a:ext>
            </a:extLst>
          </p:cNvPr>
          <p:cNvSpPr/>
          <p:nvPr/>
        </p:nvSpPr>
        <p:spPr bwMode="auto">
          <a:xfrm>
            <a:off x="1126942" y="5666127"/>
            <a:ext cx="2282777" cy="416831"/>
          </a:xfrm>
          <a:prstGeom prst="rect">
            <a:avLst/>
          </a:prstGeom>
          <a:noFill/>
          <a:ln w="9525" cap="flat" cmpd="sng" algn="ctr">
            <a:noFill/>
            <a:prstDash val="solid"/>
            <a:round/>
            <a:headEnd type="none" w="med" len="med"/>
            <a:tailEnd type="none" w="med" len="med"/>
          </a:ln>
          <a:effectLst/>
        </p:spPr>
        <p:txBody>
          <a:bodyPr vert="horz" wrap="none" lIns="108000" tIns="72000" rIns="108000" bIns="36000" numCol="1" rtlCol="0" anchor="ctr" anchorCtr="0" compatLnSpc="1">
            <a:prstTxWarp prst="textNoShape">
              <a:avLst/>
            </a:prstTxWarp>
            <a:spAutoFit/>
          </a:bodyPr>
          <a:lstStyle/>
          <a:p>
            <a:pPr defTabSz="957263">
              <a:spcBef>
                <a:spcPct val="50000"/>
              </a:spcBef>
            </a:pPr>
            <a:r>
              <a:rPr lang="ja-JP" altLang="en-US" sz="2000" b="1" spc="300" dirty="0">
                <a:latin typeface="+mn-ea"/>
                <a:ea typeface="+mn-ea"/>
              </a:rPr>
              <a:t>適切な雇用管理</a:t>
            </a:r>
            <a:endParaRPr lang="ja-JP" altLang="en-US" sz="2400" b="1" spc="300" dirty="0">
              <a:latin typeface="+mn-ea"/>
              <a:ea typeface="+mn-ea"/>
            </a:endParaRPr>
          </a:p>
        </p:txBody>
      </p:sp>
      <p:sp>
        <p:nvSpPr>
          <p:cNvPr id="59" name="ホームベース 42">
            <a:extLst>
              <a:ext uri="{FF2B5EF4-FFF2-40B4-BE49-F238E27FC236}">
                <a16:creationId xmlns:a16="http://schemas.microsoft.com/office/drawing/2014/main" id="{1694F019-C84D-4D25-B875-04B19826E139}"/>
              </a:ext>
            </a:extLst>
          </p:cNvPr>
          <p:cNvSpPr/>
          <p:nvPr/>
        </p:nvSpPr>
        <p:spPr bwMode="auto">
          <a:xfrm>
            <a:off x="5271060" y="4030664"/>
            <a:ext cx="1022881" cy="416831"/>
          </a:xfrm>
          <a:prstGeom prst="rect">
            <a:avLst/>
          </a:prstGeom>
          <a:noFill/>
          <a:ln w="9525" cap="flat" cmpd="sng" algn="ctr">
            <a:noFill/>
            <a:prstDash val="solid"/>
            <a:round/>
            <a:headEnd type="none" w="med" len="med"/>
            <a:tailEnd type="none" w="med" len="med"/>
          </a:ln>
          <a:effectLst/>
        </p:spPr>
        <p:txBody>
          <a:bodyPr vert="horz" wrap="none" lIns="108000" tIns="72000" rIns="108000" bIns="36000" numCol="1" rtlCol="0" anchor="ctr" anchorCtr="0" compatLnSpc="1">
            <a:prstTxWarp prst="textNoShape">
              <a:avLst/>
            </a:prstTxWarp>
            <a:spAutoFit/>
          </a:bodyPr>
          <a:lstStyle/>
          <a:p>
            <a:pPr defTabSz="957263">
              <a:spcBef>
                <a:spcPct val="50000"/>
              </a:spcBef>
            </a:pPr>
            <a:r>
              <a:rPr lang="en-US" altLang="ja-JP" sz="2000" b="1" spc="300" dirty="0">
                <a:latin typeface="+mn-ea"/>
                <a:ea typeface="+mn-ea"/>
              </a:rPr>
              <a:t>P.2</a:t>
            </a:r>
            <a:r>
              <a:rPr lang="ja-JP" altLang="en-US" sz="2000" b="1" spc="300" dirty="0">
                <a:latin typeface="+mn-ea"/>
                <a:ea typeface="+mn-ea"/>
              </a:rPr>
              <a:t>～</a:t>
            </a:r>
            <a:endParaRPr lang="ja-JP" altLang="en-US" sz="2400" b="1" spc="300" dirty="0">
              <a:latin typeface="+mn-ea"/>
              <a:ea typeface="+mn-ea"/>
            </a:endParaRPr>
          </a:p>
        </p:txBody>
      </p:sp>
      <p:sp>
        <p:nvSpPr>
          <p:cNvPr id="60" name="ホームベース 42">
            <a:extLst>
              <a:ext uri="{FF2B5EF4-FFF2-40B4-BE49-F238E27FC236}">
                <a16:creationId xmlns:a16="http://schemas.microsoft.com/office/drawing/2014/main" id="{B1B43FBD-1BF3-4CAA-AF34-54A95D4E7D31}"/>
              </a:ext>
            </a:extLst>
          </p:cNvPr>
          <p:cNvSpPr/>
          <p:nvPr/>
        </p:nvSpPr>
        <p:spPr bwMode="auto">
          <a:xfrm>
            <a:off x="5271060" y="5666127"/>
            <a:ext cx="1234478" cy="416831"/>
          </a:xfrm>
          <a:prstGeom prst="rect">
            <a:avLst/>
          </a:prstGeom>
          <a:noFill/>
          <a:ln w="9525" cap="flat" cmpd="sng" algn="ctr">
            <a:noFill/>
            <a:prstDash val="solid"/>
            <a:round/>
            <a:headEnd type="none" w="med" len="med"/>
            <a:tailEnd type="none" w="med" len="med"/>
          </a:ln>
          <a:effectLst/>
        </p:spPr>
        <p:txBody>
          <a:bodyPr vert="horz" wrap="none" lIns="108000" tIns="72000" rIns="108000" bIns="36000" numCol="1" rtlCol="0" anchor="ctr" anchorCtr="0" compatLnSpc="1">
            <a:prstTxWarp prst="textNoShape">
              <a:avLst/>
            </a:prstTxWarp>
            <a:spAutoFit/>
          </a:bodyPr>
          <a:lstStyle/>
          <a:p>
            <a:pPr defTabSz="957263">
              <a:spcBef>
                <a:spcPct val="50000"/>
              </a:spcBef>
            </a:pPr>
            <a:r>
              <a:rPr lang="en-US" altLang="ja-JP" sz="2000" b="1" spc="300" dirty="0">
                <a:latin typeface="+mn-ea"/>
                <a:ea typeface="+mn-ea"/>
              </a:rPr>
              <a:t>P.10</a:t>
            </a:r>
            <a:r>
              <a:rPr lang="ja-JP" altLang="en-US" sz="2000" b="1" spc="300" dirty="0">
                <a:latin typeface="+mn-ea"/>
                <a:ea typeface="+mn-ea"/>
              </a:rPr>
              <a:t>～</a:t>
            </a:r>
            <a:endParaRPr lang="ja-JP" altLang="en-US" sz="2400" b="1" spc="300" dirty="0">
              <a:latin typeface="+mn-ea"/>
              <a:ea typeface="+mn-ea"/>
            </a:endParaRPr>
          </a:p>
        </p:txBody>
      </p:sp>
    </p:spTree>
    <p:extLst>
      <p:ext uri="{BB962C8B-B14F-4D97-AF65-F5344CB8AC3E}">
        <p14:creationId xmlns:p14="http://schemas.microsoft.com/office/powerpoint/2010/main" val="384701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45"/>
          <p:cNvSpPr txBox="1"/>
          <p:nvPr/>
        </p:nvSpPr>
        <p:spPr>
          <a:xfrm>
            <a:off x="189000" y="3719525"/>
            <a:ext cx="6480000" cy="685845"/>
          </a:xfrm>
          <a:prstGeom prst="rect">
            <a:avLst/>
          </a:prstGeom>
          <a:noFill/>
          <a:ln>
            <a:noFill/>
          </a:ln>
        </p:spPr>
        <p:txBody>
          <a:bodyPr wrap="square" lIns="108000" tIns="72000" rIns="108000" bIns="54000" rtlCol="0" anchor="t">
            <a:spAutoFit/>
          </a:bodyPr>
          <a:lstStyle/>
          <a:p>
            <a:pPr>
              <a:lnSpc>
                <a:spcPct val="110000"/>
              </a:lnSpc>
            </a:pPr>
            <a:r>
              <a:rPr kumimoji="1" lang="ja-JP" altLang="en-US" sz="1050" dirty="0">
                <a:latin typeface="+mn-ea"/>
                <a:ea typeface="+mn-ea"/>
              </a:rPr>
              <a:t>　国籍で差別しない公平な採用選考を行いましょう。</a:t>
            </a:r>
            <a:endParaRPr kumimoji="1" lang="en-US" altLang="ja-JP" sz="1050" dirty="0">
              <a:latin typeface="+mn-ea"/>
              <a:ea typeface="+mn-ea"/>
            </a:endParaRPr>
          </a:p>
          <a:p>
            <a:pPr>
              <a:lnSpc>
                <a:spcPct val="110000"/>
              </a:lnSpc>
            </a:pPr>
            <a:r>
              <a:rPr lang="ja-JP" altLang="en-US" sz="1050" dirty="0">
                <a:latin typeface="+mn-ea"/>
                <a:ea typeface="+mn-ea"/>
              </a:rPr>
              <a:t>　日本国籍でないこと、外国人であることのみを理由に、求人者が採用面接などへの応募を拒否することは、公平な採用選考の観点から適切ではありません。</a:t>
            </a:r>
            <a:endParaRPr kumimoji="1" lang="ja-JP" altLang="en-US" sz="1050" dirty="0">
              <a:latin typeface="+mn-ea"/>
              <a:ea typeface="+mn-ea"/>
            </a:endParaRPr>
          </a:p>
        </p:txBody>
      </p:sp>
      <p:sp>
        <p:nvSpPr>
          <p:cNvPr id="13" name="テキスト ボックス 12"/>
          <p:cNvSpPr txBox="1"/>
          <p:nvPr/>
        </p:nvSpPr>
        <p:spPr>
          <a:xfrm>
            <a:off x="189000" y="2483649"/>
            <a:ext cx="6480000" cy="525135"/>
          </a:xfrm>
          <a:prstGeom prst="rect">
            <a:avLst/>
          </a:prstGeom>
          <a:noFill/>
        </p:spPr>
        <p:txBody>
          <a:bodyPr wrap="square" lIns="108000" tIns="72000" rIns="108000" rtlCol="0">
            <a:spAutoFit/>
          </a:bodyPr>
          <a:lstStyle/>
          <a:p>
            <a:pPr defTabSz="957263" hangingPunct="0">
              <a:lnSpc>
                <a:spcPct val="110000"/>
              </a:lnSpc>
            </a:pPr>
            <a:r>
              <a:rPr lang="ja-JP" altLang="en-US" sz="1200" dirty="0">
                <a:latin typeface="+mn-ea"/>
                <a:ea typeface="+mn-ea"/>
              </a:rPr>
              <a:t>この指針は、外国人労働者が日本で安心して働き、その能力を十分に発揮する環境が確保されるよう、事業主が行うべき事項について定めています。</a:t>
            </a:r>
          </a:p>
        </p:txBody>
      </p:sp>
      <p:sp>
        <p:nvSpPr>
          <p:cNvPr id="20" name="正方形/長方形 19"/>
          <p:cNvSpPr/>
          <p:nvPr/>
        </p:nvSpPr>
        <p:spPr>
          <a:xfrm>
            <a:off x="189000" y="1208584"/>
            <a:ext cx="6480000" cy="437418"/>
          </a:xfrm>
          <a:prstGeom prst="rect">
            <a:avLst/>
          </a:prstGeom>
        </p:spPr>
        <p:txBody>
          <a:bodyPr wrap="square" lIns="108000" tIns="72000" rIns="108000">
            <a:spAutoFit/>
          </a:bodyPr>
          <a:lstStyle/>
          <a:p>
            <a:pPr algn="ctr">
              <a:lnSpc>
                <a:spcPct val="120000"/>
              </a:lnSpc>
            </a:pPr>
            <a:r>
              <a:rPr lang="ja-JP" altLang="en-US" sz="1800" b="1" kern="10" dirty="0">
                <a:ln w="9525">
                  <a:noFill/>
                  <a:round/>
                  <a:headEnd/>
                  <a:tailEnd/>
                </a:ln>
                <a:latin typeface="+mn-ea"/>
                <a:ea typeface="+mn-ea"/>
              </a:rPr>
              <a:t>外国人が能力を発揮できる適切な人事管理と就労環境を！</a:t>
            </a:r>
            <a:endParaRPr lang="ja-JP" altLang="en-US" sz="1800" b="1" dirty="0">
              <a:latin typeface="+mn-ea"/>
              <a:ea typeface="+mn-ea"/>
            </a:endParaRPr>
          </a:p>
        </p:txBody>
      </p:sp>
      <p:sp>
        <p:nvSpPr>
          <p:cNvPr id="21" name="正方形/長方形 20"/>
          <p:cNvSpPr/>
          <p:nvPr/>
        </p:nvSpPr>
        <p:spPr>
          <a:xfrm>
            <a:off x="189000" y="1640632"/>
            <a:ext cx="6480000" cy="818292"/>
          </a:xfrm>
          <a:prstGeom prst="rect">
            <a:avLst/>
          </a:prstGeom>
          <a:solidFill>
            <a:srgbClr val="FF9900"/>
          </a:solidFill>
        </p:spPr>
        <p:txBody>
          <a:bodyPr wrap="square" lIns="108000" tIns="72000" rIns="108000" anchor="ctr">
            <a:spAutoFit/>
          </a:bodyPr>
          <a:lstStyle/>
          <a:p>
            <a:pPr algn="ctr">
              <a:lnSpc>
                <a:spcPct val="130000"/>
              </a:lnSpc>
            </a:pPr>
            <a:r>
              <a:rPr lang="ja-JP" altLang="en-US" sz="1800" b="1" kern="10" spc="250" dirty="0">
                <a:ln w="9525">
                  <a:noFill/>
                  <a:round/>
                  <a:headEnd/>
                  <a:tailEnd/>
                </a:ln>
                <a:solidFill>
                  <a:schemeClr val="bg1"/>
                </a:solidFill>
                <a:latin typeface="+mn-ea"/>
                <a:ea typeface="+mn-ea"/>
              </a:rPr>
              <a:t>外国人労働者の雇用管理の改善等に関して</a:t>
            </a:r>
            <a:endParaRPr lang="en-US" altLang="ja-JP" sz="1800" b="1" kern="10" spc="250" dirty="0">
              <a:ln w="9525">
                <a:noFill/>
                <a:round/>
                <a:headEnd/>
                <a:tailEnd/>
              </a:ln>
              <a:solidFill>
                <a:schemeClr val="bg1"/>
              </a:solidFill>
              <a:latin typeface="+mn-ea"/>
              <a:ea typeface="+mn-ea"/>
            </a:endParaRPr>
          </a:p>
          <a:p>
            <a:pPr algn="ctr">
              <a:lnSpc>
                <a:spcPct val="130000"/>
              </a:lnSpc>
            </a:pPr>
            <a:r>
              <a:rPr lang="ja-JP" altLang="en-US" sz="1800" b="1" kern="10" spc="250" dirty="0">
                <a:ln w="9525">
                  <a:noFill/>
                  <a:round/>
                  <a:headEnd/>
                  <a:tailEnd/>
                </a:ln>
                <a:solidFill>
                  <a:schemeClr val="bg1"/>
                </a:solidFill>
                <a:latin typeface="+mn-ea"/>
                <a:ea typeface="+mn-ea"/>
              </a:rPr>
              <a:t>事業主が適切に対処するための指針</a:t>
            </a:r>
            <a:endParaRPr lang="ja-JP" altLang="en-US" sz="1800" b="1" spc="250" dirty="0">
              <a:solidFill>
                <a:schemeClr val="bg1"/>
              </a:solidFill>
              <a:latin typeface="+mn-ea"/>
              <a:ea typeface="+mn-ea"/>
            </a:endParaRPr>
          </a:p>
        </p:txBody>
      </p:sp>
      <p:sp>
        <p:nvSpPr>
          <p:cNvPr id="25" name="ホームベース 24"/>
          <p:cNvSpPr/>
          <p:nvPr/>
        </p:nvSpPr>
        <p:spPr bwMode="auto">
          <a:xfrm>
            <a:off x="189000" y="3008784"/>
            <a:ext cx="6480000" cy="360000"/>
          </a:xfrm>
          <a:prstGeom prst="homePlate">
            <a:avLst>
              <a:gd name="adj" fmla="val 0"/>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指針の主な内容</a:t>
            </a:r>
          </a:p>
        </p:txBody>
      </p:sp>
      <p:sp>
        <p:nvSpPr>
          <p:cNvPr id="48" name="テキスト ボックス 47"/>
          <p:cNvSpPr txBox="1"/>
          <p:nvPr/>
        </p:nvSpPr>
        <p:spPr>
          <a:xfrm>
            <a:off x="189000" y="7066284"/>
            <a:ext cx="6480000" cy="1015935"/>
          </a:xfrm>
          <a:prstGeom prst="rect">
            <a:avLst/>
          </a:prstGeom>
          <a:noFill/>
          <a:ln>
            <a:noFill/>
          </a:ln>
        </p:spPr>
        <p:txBody>
          <a:bodyPr wrap="square" lIns="108000" tIns="72000" rIns="108000" bIns="54000" rtlCol="0" anchor="t">
            <a:spAutoFit/>
          </a:bodyPr>
          <a:lstStyle/>
          <a:p>
            <a:pPr defTabSz="957263">
              <a:lnSpc>
                <a:spcPct val="110000"/>
              </a:lnSpc>
            </a:pPr>
            <a:r>
              <a:rPr lang="ja-JP" altLang="en-US" sz="1050" dirty="0">
                <a:latin typeface="+mn-ea"/>
                <a:ea typeface="+mn-ea"/>
              </a:rPr>
              <a:t>　労働契約法に基づき解雇や雇止めが認められない場合があります。安易な解雇等を行わないようにするほか、やむを得ず解雇等を行う場合には、再就職希望者に対して在留資格に応じた再就職が可能となるよう必要な援助を行うよう努めましょう。</a:t>
            </a:r>
            <a:endParaRPr lang="en-US" altLang="ja-JP" sz="1050" dirty="0">
              <a:latin typeface="+mn-ea"/>
              <a:ea typeface="+mn-ea"/>
            </a:endParaRPr>
          </a:p>
          <a:p>
            <a:pPr defTabSz="957263">
              <a:lnSpc>
                <a:spcPct val="110000"/>
              </a:lnSpc>
            </a:pPr>
            <a:r>
              <a:rPr lang="ja-JP" altLang="en-US" sz="1050" dirty="0">
                <a:latin typeface="+mn-ea"/>
                <a:ea typeface="+mn-ea"/>
              </a:rPr>
              <a:t>　なお、業務上の負傷や疾病の療養期間中の解雇や、妊娠や出産等を理由とした解雇は禁止されています。</a:t>
            </a:r>
          </a:p>
        </p:txBody>
      </p:sp>
      <p:sp>
        <p:nvSpPr>
          <p:cNvPr id="44" name="テキスト ボックス 43"/>
          <p:cNvSpPr txBox="1"/>
          <p:nvPr/>
        </p:nvSpPr>
        <p:spPr>
          <a:xfrm>
            <a:off x="189000" y="4683203"/>
            <a:ext cx="6480000" cy="499640"/>
          </a:xfrm>
          <a:prstGeom prst="rect">
            <a:avLst/>
          </a:prstGeom>
          <a:noFill/>
          <a:ln>
            <a:noFill/>
          </a:ln>
        </p:spPr>
        <p:txBody>
          <a:bodyPr wrap="square" lIns="108000" tIns="72000" rIns="108000" bIns="54000" rtlCol="0" anchor="t">
            <a:spAutoFit/>
          </a:bodyPr>
          <a:lstStyle/>
          <a:p>
            <a:pPr>
              <a:lnSpc>
                <a:spcPct val="110000"/>
              </a:lnSpc>
            </a:pPr>
            <a:r>
              <a:rPr kumimoji="1" lang="ja-JP" altLang="en-US" sz="1050" dirty="0">
                <a:latin typeface="+mn-ea"/>
                <a:ea typeface="+mn-ea"/>
              </a:rPr>
              <a:t>　労働基準法や健康保険法などの労働関係法令や社会保険関係法令は、国籍を問わず外国人にも適用されます。また、労働条件面での国籍による差別も禁止されています。</a:t>
            </a:r>
          </a:p>
        </p:txBody>
      </p:sp>
      <p:sp>
        <p:nvSpPr>
          <p:cNvPr id="42" name="テキスト ボックス 41"/>
          <p:cNvSpPr txBox="1"/>
          <p:nvPr/>
        </p:nvSpPr>
        <p:spPr>
          <a:xfrm>
            <a:off x="189000" y="5535651"/>
            <a:ext cx="6480000" cy="1193676"/>
          </a:xfrm>
          <a:prstGeom prst="rect">
            <a:avLst/>
          </a:prstGeom>
          <a:noFill/>
          <a:ln>
            <a:noFill/>
          </a:ln>
        </p:spPr>
        <p:txBody>
          <a:bodyPr wrap="square" lIns="108000" tIns="72000" rIns="108000" bIns="54000" rtlCol="0" anchor="t">
            <a:spAutoFit/>
          </a:bodyPr>
          <a:lstStyle/>
          <a:p>
            <a:pPr>
              <a:lnSpc>
                <a:spcPct val="110000"/>
              </a:lnSpc>
            </a:pPr>
            <a:r>
              <a:rPr lang="ja-JP" altLang="en-US" sz="1050" dirty="0">
                <a:latin typeface="+mn-ea"/>
                <a:ea typeface="+mn-ea"/>
              </a:rPr>
              <a:t>　労働契約の締結に際し、賃金、労働時間等主要な労働条件について書面等で明示することが必要です。その際、母国語等により外国人が理解できる方法で明示するよう努めましょう。</a:t>
            </a:r>
            <a:endParaRPr lang="en-US" altLang="ja-JP" sz="1050" dirty="0">
              <a:latin typeface="+mn-ea"/>
              <a:ea typeface="+mn-ea"/>
            </a:endParaRPr>
          </a:p>
          <a:p>
            <a:pPr>
              <a:lnSpc>
                <a:spcPct val="110000"/>
              </a:lnSpc>
            </a:pPr>
            <a:r>
              <a:rPr lang="ja-JP" altLang="en-US" sz="1050" dirty="0">
                <a:latin typeface="+mn-ea"/>
                <a:ea typeface="+mn-ea"/>
              </a:rPr>
              <a:t>　賃金の支払い、</a:t>
            </a:r>
            <a:r>
              <a:rPr lang="zh-TW" altLang="en-US" sz="1050" dirty="0">
                <a:latin typeface="+mn-ea"/>
                <a:ea typeface="+mn-ea"/>
              </a:rPr>
              <a:t>労働時間管理、</a:t>
            </a:r>
            <a:r>
              <a:rPr lang="ja-JP" altLang="en-US" sz="1050" dirty="0">
                <a:latin typeface="+mn-ea"/>
                <a:ea typeface="+mn-ea"/>
              </a:rPr>
              <a:t>安全衛生の確保等については、労働基準法、最低賃金法、労働安全衛生法等に則って適切に対応しましょう。</a:t>
            </a:r>
            <a:endParaRPr lang="en-US" altLang="ja-JP" sz="1050" dirty="0">
              <a:latin typeface="+mn-ea"/>
              <a:ea typeface="+mn-ea"/>
            </a:endParaRPr>
          </a:p>
          <a:p>
            <a:pPr>
              <a:lnSpc>
                <a:spcPct val="110000"/>
              </a:lnSpc>
            </a:pPr>
            <a:r>
              <a:rPr lang="ja-JP" altLang="en-US" sz="1050" dirty="0">
                <a:latin typeface="+mn-ea"/>
                <a:ea typeface="+mn-ea"/>
              </a:rPr>
              <a:t>　人事管理に当たっては、職場で求められる資質、能力等の社員像の明確化、評価・賃金決定、配置等の運用の透明性・公正性を確保し、環境の整備に努めましょう。</a:t>
            </a:r>
            <a:endParaRPr lang="en-US" altLang="ja-JP" sz="1050" dirty="0">
              <a:latin typeface="+mn-ea"/>
              <a:ea typeface="+mn-ea"/>
            </a:endParaRPr>
          </a:p>
        </p:txBody>
      </p:sp>
      <p:sp>
        <p:nvSpPr>
          <p:cNvPr id="22" name="Rectangle 15">
            <a:extLst>
              <a:ext uri="{FF2B5EF4-FFF2-40B4-BE49-F238E27FC236}">
                <a16:creationId xmlns:a16="http://schemas.microsoft.com/office/drawing/2014/main" id="{23E4A35B-1EE5-4243-AD35-ED4209F55BDE}"/>
              </a:ext>
            </a:extLst>
          </p:cNvPr>
          <p:cNvSpPr>
            <a:spLocks noChangeArrowheads="1"/>
          </p:cNvSpPr>
          <p:nvPr/>
        </p:nvSpPr>
        <p:spPr bwMode="auto">
          <a:xfrm>
            <a:off x="189000" y="8475465"/>
            <a:ext cx="6480000" cy="1135199"/>
          </a:xfrm>
          <a:prstGeom prst="rect">
            <a:avLst/>
          </a:prstGeom>
          <a:noFill/>
          <a:ln w="63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72000" rIns="108000" bIns="54000" anchor="t">
            <a:spAutoFit/>
          </a:bodyPr>
          <a:lstStyle/>
          <a:p>
            <a:pPr marL="190500" indent="-190500" algn="just" defTabSz="957263">
              <a:lnSpc>
                <a:spcPct val="110000"/>
              </a:lnSpc>
              <a:tabLst>
                <a:tab pos="190500" algn="l"/>
              </a:tabLst>
            </a:pPr>
            <a:r>
              <a:rPr lang="ja-JP" altLang="en-US" sz="1100" dirty="0">
                <a:latin typeface="+mn-ea"/>
              </a:rPr>
              <a:t>事業主は外国人労働者について、</a:t>
            </a:r>
          </a:p>
          <a:p>
            <a:pPr marL="288000" indent="-180000" algn="just" defTabSz="957263" eaLnBrk="0" hangingPunct="0">
              <a:lnSpc>
                <a:spcPct val="110000"/>
              </a:lnSpc>
              <a:spcBef>
                <a:spcPts val="300"/>
              </a:spcBef>
              <a:buFont typeface="Wingdings" panose="05000000000000000000" pitchFamily="2" charset="2"/>
              <a:buChar char="n"/>
              <a:tabLst>
                <a:tab pos="190500" algn="l"/>
              </a:tabLst>
            </a:pPr>
            <a:r>
              <a:rPr lang="ja-JP" altLang="en-US" sz="1100" b="1" dirty="0">
                <a:latin typeface="+mn-ea"/>
                <a:cs typeface="ＭＳ 明朝" pitchFamily="17" charset="-128"/>
              </a:rPr>
              <a:t>労働関係法令および社会保険関係法令は国籍にかかわらず適用されることから、事業主はこれらを遵守</a:t>
            </a:r>
            <a:r>
              <a:rPr lang="ja-JP" altLang="en-US" sz="1100" dirty="0">
                <a:latin typeface="+mn-ea"/>
              </a:rPr>
              <a:t>すること。</a:t>
            </a:r>
          </a:p>
          <a:p>
            <a:pPr marL="288000" indent="-180000" algn="just" defTabSz="957263" eaLnBrk="0" hangingPunct="0">
              <a:lnSpc>
                <a:spcPct val="110000"/>
              </a:lnSpc>
              <a:spcBef>
                <a:spcPts val="300"/>
              </a:spcBef>
              <a:buFont typeface="Wingdings" panose="05000000000000000000" pitchFamily="2" charset="2"/>
              <a:buChar char="n"/>
              <a:tabLst>
                <a:tab pos="190500" algn="l"/>
              </a:tabLst>
            </a:pPr>
            <a:r>
              <a:rPr lang="ja-JP" altLang="en-US" sz="1100" dirty="0">
                <a:latin typeface="+mn-ea"/>
              </a:rPr>
              <a:t>外国人労働者が適切な労働条件および安全衛生の下、</a:t>
            </a:r>
            <a:r>
              <a:rPr lang="ja-JP" altLang="en-US" sz="1100" b="1" dirty="0">
                <a:latin typeface="+mn-ea"/>
              </a:rPr>
              <a:t>在留資格の範囲内で能力を発揮</a:t>
            </a:r>
            <a:r>
              <a:rPr lang="ja-JP" altLang="en-US" sz="1100" dirty="0">
                <a:latin typeface="+mn-ea"/>
              </a:rPr>
              <a:t>しつつ就労できるよう、この指針で定める事項について、適切な措置を講ずること。</a:t>
            </a:r>
          </a:p>
        </p:txBody>
      </p:sp>
      <p:sp>
        <p:nvSpPr>
          <p:cNvPr id="23" name="ホームベース 7">
            <a:extLst>
              <a:ext uri="{FF2B5EF4-FFF2-40B4-BE49-F238E27FC236}">
                <a16:creationId xmlns:a16="http://schemas.microsoft.com/office/drawing/2014/main" id="{69B05F6A-BA61-4A4E-A436-10642BEE5DB4}"/>
              </a:ext>
            </a:extLst>
          </p:cNvPr>
          <p:cNvSpPr/>
          <p:nvPr/>
        </p:nvSpPr>
        <p:spPr bwMode="auto">
          <a:xfrm>
            <a:off x="189000" y="8121352"/>
            <a:ext cx="6480000" cy="360000"/>
          </a:xfrm>
          <a:prstGeom prst="homePlate">
            <a:avLst>
              <a:gd name="adj" fmla="val 0"/>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指針の基本的な考え方</a:t>
            </a:r>
          </a:p>
        </p:txBody>
      </p:sp>
      <p:sp>
        <p:nvSpPr>
          <p:cNvPr id="4" name="スライド番号プレースホルダー 3">
            <a:extLst>
              <a:ext uri="{FF2B5EF4-FFF2-40B4-BE49-F238E27FC236}">
                <a16:creationId xmlns:a16="http://schemas.microsoft.com/office/drawing/2014/main" id="{8B8766DF-CE02-4263-B56F-E6DA4384D8F9}"/>
              </a:ext>
            </a:extLst>
          </p:cNvPr>
          <p:cNvSpPr>
            <a:spLocks noGrp="1"/>
          </p:cNvSpPr>
          <p:nvPr>
            <p:ph type="sldNum" sz="quarter" idx="12"/>
          </p:nvPr>
        </p:nvSpPr>
        <p:spPr/>
        <p:txBody>
          <a:bodyPr/>
          <a:lstStyle/>
          <a:p>
            <a:fld id="{CEEDAA78-6A46-42F5-929C-05E26BDD9515}" type="slidenum">
              <a:rPr lang="en-US" altLang="ja-JP" smtClean="0"/>
              <a:pPr/>
              <a:t>10</a:t>
            </a:fld>
            <a:endParaRPr lang="en-US" altLang="ja-JP" dirty="0"/>
          </a:p>
        </p:txBody>
      </p:sp>
      <p:sp>
        <p:nvSpPr>
          <p:cNvPr id="26" name="正方形/長方形 25">
            <a:extLst>
              <a:ext uri="{FF2B5EF4-FFF2-40B4-BE49-F238E27FC236}">
                <a16:creationId xmlns:a16="http://schemas.microsoft.com/office/drawing/2014/main" id="{68FEF113-A8D8-44F5-99D3-820BAFA25840}"/>
              </a:ext>
            </a:extLst>
          </p:cNvPr>
          <p:cNvSpPr/>
          <p:nvPr/>
        </p:nvSpPr>
        <p:spPr bwMode="auto">
          <a:xfrm>
            <a:off x="108000" y="265321"/>
            <a:ext cx="540000" cy="540000"/>
          </a:xfrm>
          <a:prstGeom prst="rect">
            <a:avLst/>
          </a:prstGeom>
          <a:solidFill>
            <a:srgbClr val="FF99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8000" tIns="72000" rIns="108000" bIns="360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bg1"/>
                </a:solidFill>
                <a:effectLst/>
                <a:latin typeface="+mn-ea"/>
              </a:rPr>
              <a:t>２</a:t>
            </a:r>
          </a:p>
        </p:txBody>
      </p:sp>
      <p:sp>
        <p:nvSpPr>
          <p:cNvPr id="27" name="Text Box 6">
            <a:extLst>
              <a:ext uri="{FF2B5EF4-FFF2-40B4-BE49-F238E27FC236}">
                <a16:creationId xmlns:a16="http://schemas.microsoft.com/office/drawing/2014/main" id="{3A75396E-3228-46E3-9AF3-440C4E57B9DA}"/>
              </a:ext>
            </a:extLst>
          </p:cNvPr>
          <p:cNvSpPr txBox="1">
            <a:spLocks noChangeArrowheads="1"/>
          </p:cNvSpPr>
          <p:nvPr/>
        </p:nvSpPr>
        <p:spPr bwMode="auto">
          <a:xfrm>
            <a:off x="667644" y="200472"/>
            <a:ext cx="5315659" cy="989296"/>
          </a:xfrm>
          <a:prstGeom prst="rect">
            <a:avLst/>
          </a:prstGeom>
          <a:noFill/>
          <a:ln w="9525">
            <a:noFill/>
            <a:miter lim="800000"/>
            <a:headEnd/>
            <a:tailEnd/>
          </a:ln>
        </p:spPr>
        <p:txBody>
          <a:bodyPr wrap="none" lIns="108000" tIns="72000" rIns="108000" bIns="36000" anchor="t" anchorCtr="0">
            <a:spAutoFit/>
          </a:bodyPr>
          <a:lstStyle/>
          <a:p>
            <a:pPr defTabSz="957263" hangingPunct="0">
              <a:lnSpc>
                <a:spcPct val="110000"/>
              </a:lnSpc>
            </a:pPr>
            <a:r>
              <a:rPr lang="ja-JP" altLang="en-US" sz="2600" b="1" u="heavy" spc="50" dirty="0">
                <a:uFill>
                  <a:solidFill>
                    <a:srgbClr val="FFFF00"/>
                  </a:solidFill>
                </a:uFill>
                <a:latin typeface="+mn-ea"/>
                <a:ea typeface="+mn-ea"/>
              </a:rPr>
              <a:t>外国人労働者の雇用管理の改善は</a:t>
            </a:r>
          </a:p>
          <a:p>
            <a:pPr defTabSz="957263" hangingPunct="0">
              <a:lnSpc>
                <a:spcPct val="110000"/>
              </a:lnSpc>
            </a:pPr>
            <a:r>
              <a:rPr lang="ja-JP" altLang="en-US" sz="2600" b="1" u="heavy" spc="50" dirty="0">
                <a:uFill>
                  <a:solidFill>
                    <a:srgbClr val="FFFF00"/>
                  </a:solidFill>
                </a:uFill>
                <a:latin typeface="+mn-ea"/>
                <a:ea typeface="+mn-ea"/>
              </a:rPr>
              <a:t>事業主の努力義務です</a:t>
            </a:r>
          </a:p>
        </p:txBody>
      </p:sp>
      <p:sp>
        <p:nvSpPr>
          <p:cNvPr id="3" name="テキスト ボックス 2">
            <a:extLst>
              <a:ext uri="{FF2B5EF4-FFF2-40B4-BE49-F238E27FC236}">
                <a16:creationId xmlns:a16="http://schemas.microsoft.com/office/drawing/2014/main" id="{0367855E-7690-4A92-B198-052D558806B4}"/>
              </a:ext>
            </a:extLst>
          </p:cNvPr>
          <p:cNvSpPr txBox="1"/>
          <p:nvPr/>
        </p:nvSpPr>
        <p:spPr bwMode="auto">
          <a:xfrm>
            <a:off x="189000" y="3381350"/>
            <a:ext cx="2141713" cy="339596"/>
          </a:xfrm>
          <a:prstGeom prst="rect">
            <a:avLst/>
          </a:prstGeom>
          <a:noFill/>
          <a:ln w="6350" cap="rnd">
            <a:noFill/>
            <a:prstDash val="sysDot"/>
            <a:miter lim="800000"/>
            <a:headEnd/>
            <a:tailEnd/>
          </a:ln>
        </p:spPr>
        <p:txBody>
          <a:bodyPr vert="horz" wrap="none" lIns="108000" tIns="72000" rIns="108000" bIns="54000" numCol="1" rtlCol="0" anchor="t" anchorCtr="0" compatLnSpc="1">
            <a:prstTxWarp prst="textNoShape">
              <a:avLst/>
            </a:prstTxWarp>
            <a:spAutoFit/>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ja-JP" altLang="en-US" sz="1200" b="1" i="0" u="none" strike="noStrike" cap="none" spc="300" normalizeH="0" baseline="0" dirty="0">
                <a:ln>
                  <a:noFill/>
                </a:ln>
                <a:effectLst/>
                <a:latin typeface="+mn-ea"/>
                <a:ea typeface="+mn-ea"/>
                <a:cs typeface="ＭＳ Ｐゴシック" pitchFamily="50" charset="-128"/>
              </a:rPr>
              <a:t>募集・採用時において</a:t>
            </a:r>
          </a:p>
        </p:txBody>
      </p:sp>
      <p:cxnSp>
        <p:nvCxnSpPr>
          <p:cNvPr id="6" name="直線コネクタ 5">
            <a:extLst>
              <a:ext uri="{FF2B5EF4-FFF2-40B4-BE49-F238E27FC236}">
                <a16:creationId xmlns:a16="http://schemas.microsoft.com/office/drawing/2014/main" id="{716484AC-5C53-4620-97DE-0DFC2BE05BA8}"/>
              </a:ext>
            </a:extLst>
          </p:cNvPr>
          <p:cNvCxnSpPr>
            <a:cxnSpLocks/>
          </p:cNvCxnSpPr>
          <p:nvPr/>
        </p:nvCxnSpPr>
        <p:spPr bwMode="auto">
          <a:xfrm>
            <a:off x="189000" y="3719525"/>
            <a:ext cx="6480000" cy="0"/>
          </a:xfrm>
          <a:prstGeom prst="line">
            <a:avLst/>
          </a:prstGeom>
          <a:solidFill>
            <a:srgbClr val="CCFF99"/>
          </a:solidFill>
          <a:ln w="19050" cap="flat" cmpd="sng" algn="ctr">
            <a:solidFill>
              <a:srgbClr val="FFCC00"/>
            </a:solidFill>
            <a:prstDash val="solid"/>
            <a:round/>
            <a:headEnd type="none" w="med" len="med"/>
            <a:tailEnd type="none" w="med" len="med"/>
          </a:ln>
          <a:effectLst/>
        </p:spPr>
      </p:cxnSp>
      <p:sp>
        <p:nvSpPr>
          <p:cNvPr id="29" name="テキスト ボックス 28">
            <a:extLst>
              <a:ext uri="{FF2B5EF4-FFF2-40B4-BE49-F238E27FC236}">
                <a16:creationId xmlns:a16="http://schemas.microsoft.com/office/drawing/2014/main" id="{40512829-8BB1-4C0B-91F4-3DC59EFDB78D}"/>
              </a:ext>
            </a:extLst>
          </p:cNvPr>
          <p:cNvSpPr txBox="1"/>
          <p:nvPr/>
        </p:nvSpPr>
        <p:spPr bwMode="auto">
          <a:xfrm>
            <a:off x="188913" y="4351884"/>
            <a:ext cx="1949353" cy="339596"/>
          </a:xfrm>
          <a:prstGeom prst="rect">
            <a:avLst/>
          </a:prstGeom>
          <a:noFill/>
          <a:ln w="6350" cap="rnd">
            <a:noFill/>
            <a:prstDash val="sysDot"/>
            <a:miter lim="800000"/>
            <a:headEnd/>
            <a:tailEnd/>
          </a:ln>
        </p:spPr>
        <p:txBody>
          <a:bodyPr vert="horz" wrap="none" lIns="108000" tIns="72000" rIns="108000" bIns="54000" numCol="1" rtlCol="0" anchor="t" anchorCtr="0" compatLnSpc="1">
            <a:prstTxWarp prst="textNoShape">
              <a:avLst/>
            </a:prstTxWarp>
            <a:spAutoFit/>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ja-JP" altLang="en-US" sz="1200" b="1" i="0" u="none" strike="noStrike" cap="none" spc="300" normalizeH="0" baseline="0" dirty="0">
                <a:ln>
                  <a:noFill/>
                </a:ln>
                <a:effectLst/>
                <a:latin typeface="+mn-ea"/>
                <a:ea typeface="+mn-ea"/>
                <a:cs typeface="ＭＳ Ｐゴシック" pitchFamily="50" charset="-128"/>
              </a:rPr>
              <a:t>法令の適用について</a:t>
            </a:r>
          </a:p>
        </p:txBody>
      </p:sp>
      <p:cxnSp>
        <p:nvCxnSpPr>
          <p:cNvPr id="33" name="直線コネクタ 32">
            <a:extLst>
              <a:ext uri="{FF2B5EF4-FFF2-40B4-BE49-F238E27FC236}">
                <a16:creationId xmlns:a16="http://schemas.microsoft.com/office/drawing/2014/main" id="{E48CA6F2-F6DD-4BA9-9E25-03B3E1A4B308}"/>
              </a:ext>
            </a:extLst>
          </p:cNvPr>
          <p:cNvCxnSpPr>
            <a:cxnSpLocks/>
          </p:cNvCxnSpPr>
          <p:nvPr/>
        </p:nvCxnSpPr>
        <p:spPr bwMode="auto">
          <a:xfrm>
            <a:off x="188913" y="4690059"/>
            <a:ext cx="6480000" cy="0"/>
          </a:xfrm>
          <a:prstGeom prst="line">
            <a:avLst/>
          </a:prstGeom>
          <a:solidFill>
            <a:srgbClr val="CCFF99"/>
          </a:solidFill>
          <a:ln w="19050" cap="flat" cmpd="sng" algn="ctr">
            <a:solidFill>
              <a:srgbClr val="FFCC00"/>
            </a:solidFill>
            <a:prstDash val="solid"/>
            <a:round/>
            <a:headEnd type="none" w="med" len="med"/>
            <a:tailEnd type="none" w="med" len="med"/>
          </a:ln>
          <a:effectLst/>
        </p:spPr>
      </p:cxnSp>
      <p:sp>
        <p:nvSpPr>
          <p:cNvPr id="34" name="テキスト ボックス 33">
            <a:extLst>
              <a:ext uri="{FF2B5EF4-FFF2-40B4-BE49-F238E27FC236}">
                <a16:creationId xmlns:a16="http://schemas.microsoft.com/office/drawing/2014/main" id="{60D1D6CC-FD06-4D47-9308-9A50E2BC9C9B}"/>
              </a:ext>
            </a:extLst>
          </p:cNvPr>
          <p:cNvSpPr txBox="1"/>
          <p:nvPr/>
        </p:nvSpPr>
        <p:spPr bwMode="auto">
          <a:xfrm>
            <a:off x="188913" y="5181550"/>
            <a:ext cx="2334073" cy="339596"/>
          </a:xfrm>
          <a:prstGeom prst="rect">
            <a:avLst/>
          </a:prstGeom>
          <a:noFill/>
          <a:ln w="6350" cap="rnd">
            <a:noFill/>
            <a:prstDash val="sysDot"/>
            <a:miter lim="800000"/>
            <a:headEnd/>
            <a:tailEnd/>
          </a:ln>
        </p:spPr>
        <p:txBody>
          <a:bodyPr vert="horz" wrap="none" lIns="108000" tIns="72000" rIns="108000" bIns="54000" numCol="1" rtlCol="0" anchor="t" anchorCtr="0" compatLnSpc="1">
            <a:prstTxWarp prst="textNoShape">
              <a:avLst/>
            </a:prstTxWarp>
            <a:spAutoFit/>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ja-JP" altLang="en-US" sz="1200" b="1" i="0" u="none" strike="noStrike" cap="none" spc="300" normalizeH="0" baseline="0" dirty="0">
                <a:ln>
                  <a:noFill/>
                </a:ln>
                <a:effectLst/>
                <a:latin typeface="+mn-ea"/>
                <a:ea typeface="+mn-ea"/>
                <a:cs typeface="ＭＳ Ｐゴシック" pitchFamily="50" charset="-128"/>
              </a:rPr>
              <a:t>適正な人事管理について</a:t>
            </a:r>
          </a:p>
        </p:txBody>
      </p:sp>
      <p:cxnSp>
        <p:nvCxnSpPr>
          <p:cNvPr id="35" name="直線コネクタ 34">
            <a:extLst>
              <a:ext uri="{FF2B5EF4-FFF2-40B4-BE49-F238E27FC236}">
                <a16:creationId xmlns:a16="http://schemas.microsoft.com/office/drawing/2014/main" id="{E5C7FB64-6CA3-4F20-AFEE-F44107B2CBC5}"/>
              </a:ext>
            </a:extLst>
          </p:cNvPr>
          <p:cNvCxnSpPr>
            <a:cxnSpLocks/>
          </p:cNvCxnSpPr>
          <p:nvPr/>
        </p:nvCxnSpPr>
        <p:spPr bwMode="auto">
          <a:xfrm>
            <a:off x="188913" y="5519725"/>
            <a:ext cx="6480000" cy="0"/>
          </a:xfrm>
          <a:prstGeom prst="line">
            <a:avLst/>
          </a:prstGeom>
          <a:solidFill>
            <a:srgbClr val="CCFF99"/>
          </a:solidFill>
          <a:ln w="19050" cap="flat" cmpd="sng" algn="ctr">
            <a:solidFill>
              <a:srgbClr val="FFCC00"/>
            </a:solidFill>
            <a:prstDash val="solid"/>
            <a:round/>
            <a:headEnd type="none" w="med" len="med"/>
            <a:tailEnd type="none" w="med" len="med"/>
          </a:ln>
          <a:effectLst/>
        </p:spPr>
      </p:cxnSp>
      <p:sp>
        <p:nvSpPr>
          <p:cNvPr id="36" name="テキスト ボックス 35">
            <a:extLst>
              <a:ext uri="{FF2B5EF4-FFF2-40B4-BE49-F238E27FC236}">
                <a16:creationId xmlns:a16="http://schemas.microsoft.com/office/drawing/2014/main" id="{1D47DA6A-9417-4CE3-8047-54EBB811C874}"/>
              </a:ext>
            </a:extLst>
          </p:cNvPr>
          <p:cNvSpPr txBox="1"/>
          <p:nvPr/>
        </p:nvSpPr>
        <p:spPr bwMode="auto">
          <a:xfrm>
            <a:off x="189088" y="6711927"/>
            <a:ext cx="3295875" cy="339596"/>
          </a:xfrm>
          <a:prstGeom prst="rect">
            <a:avLst/>
          </a:prstGeom>
          <a:noFill/>
          <a:ln w="6350" cap="rnd">
            <a:noFill/>
            <a:prstDash val="sysDot"/>
            <a:miter lim="800000"/>
            <a:headEnd/>
            <a:tailEnd/>
          </a:ln>
        </p:spPr>
        <p:txBody>
          <a:bodyPr vert="horz" wrap="none" lIns="108000" tIns="72000" rIns="108000" bIns="54000" numCol="1" rtlCol="0" anchor="t" anchorCtr="0" compatLnSpc="1">
            <a:prstTxWarp prst="textNoShape">
              <a:avLst/>
            </a:prstTxWarp>
            <a:spAutoFit/>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ja-JP" altLang="en-US" sz="1200" b="1" i="0" u="none" strike="noStrike" cap="none" spc="300" normalizeH="0" baseline="0" dirty="0">
                <a:ln>
                  <a:noFill/>
                </a:ln>
                <a:effectLst/>
                <a:latin typeface="+mn-ea"/>
                <a:ea typeface="+mn-ea"/>
                <a:cs typeface="ＭＳ Ｐゴシック" pitchFamily="50" charset="-128"/>
              </a:rPr>
              <a:t>解雇等の予防と再就職援助について</a:t>
            </a:r>
          </a:p>
        </p:txBody>
      </p:sp>
      <p:cxnSp>
        <p:nvCxnSpPr>
          <p:cNvPr id="37" name="直線コネクタ 36">
            <a:extLst>
              <a:ext uri="{FF2B5EF4-FFF2-40B4-BE49-F238E27FC236}">
                <a16:creationId xmlns:a16="http://schemas.microsoft.com/office/drawing/2014/main" id="{1575A306-17F3-4489-A9EA-CC784ADA6E9A}"/>
              </a:ext>
            </a:extLst>
          </p:cNvPr>
          <p:cNvCxnSpPr>
            <a:cxnSpLocks/>
          </p:cNvCxnSpPr>
          <p:nvPr/>
        </p:nvCxnSpPr>
        <p:spPr bwMode="auto">
          <a:xfrm>
            <a:off x="189088" y="7050102"/>
            <a:ext cx="6480000" cy="0"/>
          </a:xfrm>
          <a:prstGeom prst="line">
            <a:avLst/>
          </a:prstGeom>
          <a:solidFill>
            <a:srgbClr val="CCFF99"/>
          </a:solidFill>
          <a:ln w="19050" cap="flat" cmpd="sng" algn="ctr">
            <a:solidFill>
              <a:srgbClr val="FFCC00"/>
            </a:solidFill>
            <a:prstDash val="solid"/>
            <a:round/>
            <a:headEnd type="none" w="med" len="med"/>
            <a:tailEnd type="none" w="med" len="med"/>
          </a:ln>
          <a:effectLst/>
        </p:spPr>
      </p:cxnSp>
    </p:spTree>
    <p:extLst>
      <p:ext uri="{BB962C8B-B14F-4D97-AF65-F5344CB8AC3E}">
        <p14:creationId xmlns:p14="http://schemas.microsoft.com/office/powerpoint/2010/main" val="265082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4"/>
          <p:cNvSpPr txBox="1">
            <a:spLocks/>
          </p:cNvSpPr>
          <p:nvPr/>
        </p:nvSpPr>
        <p:spPr bwMode="auto">
          <a:xfrm>
            <a:off x="189000" y="9307472"/>
            <a:ext cx="6480000" cy="398056"/>
          </a:xfrm>
          <a:prstGeom prst="rect">
            <a:avLst/>
          </a:prstGeom>
          <a:noFill/>
          <a:ln w="9525">
            <a:noFill/>
            <a:miter lim="800000"/>
            <a:headEnd/>
            <a:tailEnd/>
          </a:ln>
        </p:spPr>
        <p:txBody>
          <a:bodyPr vert="horz" wrap="square" lIns="108000" tIns="72000" rIns="108000" bIns="47886" numCol="1" anchor="t" anchorCtr="0" compatLnSpc="1">
            <a:prstTxWarp prst="textNoShape">
              <a:avLst/>
            </a:prstTxWarp>
            <a:spAutoFit/>
          </a:bodyPr>
          <a:lstStyle/>
          <a:p>
            <a:r>
              <a:rPr lang="en-US" altLang="ja-JP" sz="900" dirty="0">
                <a:latin typeface="+mn-ea"/>
                <a:ea typeface="+mn-ea"/>
              </a:rPr>
              <a:t>【※</a:t>
            </a:r>
            <a:r>
              <a:rPr lang="ja-JP" altLang="en-US" sz="900" dirty="0">
                <a:latin typeface="+mn-ea"/>
                <a:ea typeface="+mn-ea"/>
              </a:rPr>
              <a:t>１</a:t>
            </a:r>
            <a:r>
              <a:rPr lang="en-US" altLang="ja-JP" sz="900" dirty="0">
                <a:latin typeface="+mn-ea"/>
                <a:ea typeface="+mn-ea"/>
              </a:rPr>
              <a:t>】</a:t>
            </a:r>
            <a:r>
              <a:rPr lang="ja-JP" altLang="en-US" sz="900" dirty="0">
                <a:latin typeface="+mn-ea"/>
                <a:ea typeface="+mn-ea"/>
              </a:rPr>
              <a:t>の事項については、母国語その他の当該外国人が使用する言語または平易な日本語を用いる等、外国人労働者が理解できる方法により明示するよう努める必要があります。</a:t>
            </a:r>
            <a:endParaRPr lang="en-US" altLang="ja-JP" sz="900" dirty="0">
              <a:latin typeface="+mn-ea"/>
              <a:ea typeface="+mn-ea"/>
            </a:endParaRPr>
          </a:p>
        </p:txBody>
      </p:sp>
      <p:graphicFrame>
        <p:nvGraphicFramePr>
          <p:cNvPr id="9" name="表 8">
            <a:extLst>
              <a:ext uri="{FF2B5EF4-FFF2-40B4-BE49-F238E27FC236}">
                <a16:creationId xmlns:a16="http://schemas.microsoft.com/office/drawing/2014/main" id="{EAE449AF-C0D0-4217-9120-D09D090CD7A4}"/>
              </a:ext>
            </a:extLst>
          </p:cNvPr>
          <p:cNvGraphicFramePr>
            <a:graphicFrameLocks noGrp="1"/>
          </p:cNvGraphicFramePr>
          <p:nvPr>
            <p:extLst>
              <p:ext uri="{D42A27DB-BD31-4B8C-83A1-F6EECF244321}">
                <p14:modId xmlns:p14="http://schemas.microsoft.com/office/powerpoint/2010/main" val="3389157554"/>
              </p:ext>
            </p:extLst>
          </p:nvPr>
        </p:nvGraphicFramePr>
        <p:xfrm>
          <a:off x="152816" y="565810"/>
          <a:ext cx="6552000" cy="4531206"/>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20002"/>
                    </a:ext>
                  </a:extLst>
                </a:gridCol>
              </a:tblGrid>
              <a:tr h="324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kern="1200" spc="300" baseline="0" dirty="0">
                          <a:solidFill>
                            <a:schemeClr val="tx1"/>
                          </a:solidFill>
                          <a:latin typeface="+mn-ea"/>
                          <a:ea typeface="+mn-ea"/>
                        </a:rPr>
                        <a:t>■外国人労働者の募集および採用の適正化</a:t>
                      </a:r>
                    </a:p>
                  </a:txBody>
                  <a:tcPr marL="108000" marR="108000" marT="72000" marB="36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4032000">
                <a:tc>
                  <a:txBody>
                    <a:bodyPr/>
                    <a:lstStyle/>
                    <a:p>
                      <a:pPr marL="90488" marR="0" lvl="0" indent="0" algn="l" defTabSz="957263" rtl="0" eaLnBrk="1" fontAlgn="auto" latinLnBrk="0" hangingPunct="0">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１　募集</a:t>
                      </a:r>
                      <a:endParaRPr lang="en-US" altLang="ja-JP" sz="1200" b="1" u="sng" dirty="0">
                        <a:solidFill>
                          <a:schemeClr val="tx1"/>
                        </a:solidFill>
                        <a:latin typeface="+mn-ea"/>
                        <a:ea typeface="+mn-ea"/>
                      </a:endParaRPr>
                    </a:p>
                    <a:p>
                      <a:pPr marL="288000" marR="0" lvl="0" indent="-144000" algn="l" defTabSz="957263" rtl="0" eaLnBrk="1" fontAlgn="auto" latinLnBrk="0" hangingPunct="0">
                        <a:lnSpc>
                          <a:spcPct val="110000"/>
                        </a:lnSpc>
                        <a:spcBef>
                          <a:spcPts val="600"/>
                        </a:spcBef>
                        <a:spcAft>
                          <a:spcPts val="0"/>
                        </a:spcAft>
                        <a:buClrTx/>
                        <a:buSzTx/>
                        <a:buFont typeface="Arial" panose="020B0604020202020204" pitchFamily="34" charset="0"/>
                        <a:buChar char="•"/>
                        <a:tabLst/>
                        <a:defRPr/>
                      </a:pPr>
                      <a:r>
                        <a:rPr lang="ja-JP" altLang="en-US" sz="1050" b="0" dirty="0">
                          <a:solidFill>
                            <a:schemeClr val="tx1"/>
                          </a:solidFill>
                          <a:latin typeface="+mn-ea"/>
                          <a:ea typeface="+mn-ea"/>
                        </a:rPr>
                        <a:t>募集に当たって、従事すべき業務内容、労働契約期間、就業場所、労働時間や休日、賃金、労働・社会保険の適用に関する事項等について、書面の交付等により明示すること。</a:t>
                      </a:r>
                      <a:r>
                        <a:rPr lang="en-US" altLang="ja-JP" sz="1050" b="0" dirty="0">
                          <a:solidFill>
                            <a:schemeClr val="tx1"/>
                          </a:solidFill>
                          <a:latin typeface="+mn-ea"/>
                          <a:ea typeface="+mn-ea"/>
                        </a:rPr>
                        <a:t>【※</a:t>
                      </a:r>
                      <a:r>
                        <a:rPr lang="ja-JP" altLang="en-US" sz="1050" b="0" dirty="0">
                          <a:solidFill>
                            <a:schemeClr val="tx1"/>
                          </a:solidFill>
                          <a:latin typeface="+mn-ea"/>
                          <a:ea typeface="+mn-ea"/>
                        </a:rPr>
                        <a:t>１</a:t>
                      </a:r>
                      <a:r>
                        <a:rPr lang="en-US" altLang="ja-JP" sz="1050" b="0" dirty="0">
                          <a:solidFill>
                            <a:schemeClr val="tx1"/>
                          </a:solidFill>
                          <a:latin typeface="+mn-ea"/>
                          <a:ea typeface="+mn-ea"/>
                        </a:rPr>
                        <a:t>】</a:t>
                      </a:r>
                      <a:endParaRPr lang="en-US" altLang="ja-JP" sz="900" b="0" dirty="0">
                        <a:solidFill>
                          <a:schemeClr val="tx1"/>
                        </a:solidFill>
                        <a:latin typeface="+mn-ea"/>
                        <a:ea typeface="+mn-ea"/>
                      </a:endParaRPr>
                    </a:p>
                    <a:p>
                      <a:pPr marL="288000" indent="-144000" algn="l" defTabSz="957263" hangingPunct="0">
                        <a:lnSpc>
                          <a:spcPct val="110000"/>
                        </a:lnSpc>
                        <a:spcBef>
                          <a:spcPts val="600"/>
                        </a:spcBef>
                        <a:buFont typeface="Arial" panose="020B0604020202020204" pitchFamily="34" charset="0"/>
                        <a:buChar char="•"/>
                      </a:pPr>
                      <a:r>
                        <a:rPr lang="ja-JP" altLang="en-US" sz="1050" b="0" dirty="0">
                          <a:solidFill>
                            <a:schemeClr val="tx1"/>
                          </a:solidFill>
                          <a:latin typeface="+mn-ea"/>
                          <a:ea typeface="+mn-ea"/>
                        </a:rPr>
                        <a:t>特に、外国人が国外に居住している場合は、事業主による渡航または帰国費用の負担の有無や負担割合、住居の確保等の募集条件の詳細について、あらかじめ明確にするよう努めること。</a:t>
                      </a:r>
                      <a:endParaRPr lang="ja-JP" altLang="en-US" sz="900" b="0" dirty="0">
                        <a:solidFill>
                          <a:schemeClr val="tx1"/>
                        </a:solidFill>
                        <a:latin typeface="+mn-ea"/>
                        <a:ea typeface="+mn-ea"/>
                      </a:endParaRPr>
                    </a:p>
                    <a:p>
                      <a:pPr marL="288000" indent="-144000" algn="l" defTabSz="957263" hangingPunct="0">
                        <a:lnSpc>
                          <a:spcPct val="110000"/>
                        </a:lnSpc>
                        <a:spcBef>
                          <a:spcPts val="600"/>
                        </a:spcBef>
                        <a:buFont typeface="Arial" panose="020B0604020202020204" pitchFamily="34" charset="0"/>
                        <a:buChar char="•"/>
                      </a:pPr>
                      <a:r>
                        <a:rPr lang="ja-JP" altLang="en-US" sz="1050" b="0" dirty="0">
                          <a:solidFill>
                            <a:schemeClr val="tx1"/>
                          </a:solidFill>
                          <a:latin typeface="+mn-ea"/>
                          <a:ea typeface="+mn-ea"/>
                        </a:rPr>
                        <a:t>外国人労働者のあっせんを受ける場合、職業安定法等の定めるところにより、職業紹介事業の許可を受けている者もしくは届出を行っている者から受け、外国人労働者と違約金もしくは保証金の徴収等に係る契約を結ぶなど職業安定法または労働者派遣法に違反する者から受けないこと。</a:t>
                      </a:r>
                      <a:endParaRPr lang="ja-JP" altLang="en-US" sz="900" b="0" dirty="0">
                        <a:solidFill>
                          <a:schemeClr val="tx1"/>
                        </a:solidFill>
                        <a:latin typeface="+mn-ea"/>
                        <a:ea typeface="+mn-ea"/>
                      </a:endParaRPr>
                    </a:p>
                    <a:p>
                      <a:pPr marL="288000" indent="-144000" algn="l" defTabSz="957263" hangingPunct="0">
                        <a:lnSpc>
                          <a:spcPct val="110000"/>
                        </a:lnSpc>
                        <a:spcBef>
                          <a:spcPts val="600"/>
                        </a:spcBef>
                        <a:buFont typeface="Arial" panose="020B0604020202020204" pitchFamily="34" charset="0"/>
                        <a:buChar char="•"/>
                      </a:pPr>
                      <a:r>
                        <a:rPr lang="ja-JP" altLang="en-US" sz="1050" b="0" dirty="0">
                          <a:solidFill>
                            <a:schemeClr val="tx1"/>
                          </a:solidFill>
                          <a:latin typeface="+mn-ea"/>
                          <a:ea typeface="+mn-ea"/>
                        </a:rPr>
                        <a:t>国外に居住する外国人労働者のあっせんを受ける場合、外国人労働者と違約金または保証金の徴収等に係る契約を結ぶ者を取次機関として利用する職業紹介事業者等からあっせんを受けないこと。</a:t>
                      </a:r>
                      <a:endParaRPr lang="ja-JP" altLang="en-US" sz="900" b="0" dirty="0">
                        <a:solidFill>
                          <a:schemeClr val="tx1"/>
                        </a:solidFill>
                        <a:latin typeface="+mn-ea"/>
                        <a:ea typeface="+mn-ea"/>
                      </a:endParaRPr>
                    </a:p>
                    <a:p>
                      <a:pPr marL="288000" indent="-144000" algn="l" defTabSz="957263" hangingPunct="0">
                        <a:lnSpc>
                          <a:spcPct val="110000"/>
                        </a:lnSpc>
                        <a:spcBef>
                          <a:spcPts val="600"/>
                        </a:spcBef>
                        <a:buFont typeface="Arial" panose="020B0604020202020204" pitchFamily="34" charset="0"/>
                        <a:buChar char="•"/>
                      </a:pPr>
                      <a:r>
                        <a:rPr lang="ja-JP" altLang="en-US" sz="1050" b="0" dirty="0">
                          <a:solidFill>
                            <a:schemeClr val="tx1"/>
                          </a:solidFill>
                          <a:latin typeface="+mn-ea"/>
                          <a:ea typeface="+mn-ea"/>
                        </a:rPr>
                        <a:t>職業紹介事業者等に対し求人の申込みを行うに当たり、国籍による条件を付すなど差別的取扱いをしないよう十分留意すること。</a:t>
                      </a:r>
                      <a:endParaRPr lang="ja-JP" altLang="en-US" sz="900" b="0" dirty="0">
                        <a:solidFill>
                          <a:schemeClr val="tx1"/>
                        </a:solidFill>
                        <a:latin typeface="+mn-ea"/>
                        <a:ea typeface="+mn-ea"/>
                      </a:endParaRPr>
                    </a:p>
                    <a:p>
                      <a:pPr marL="288000" marR="0" lvl="0" indent="-144000" algn="l" defTabSz="957263" rtl="0" eaLnBrk="1" fontAlgn="auto" latinLnBrk="0" hangingPunct="0">
                        <a:lnSpc>
                          <a:spcPct val="110000"/>
                        </a:lnSpc>
                        <a:spcBef>
                          <a:spcPts val="600"/>
                        </a:spcBef>
                        <a:spcAft>
                          <a:spcPts val="0"/>
                        </a:spcAft>
                        <a:buClrTx/>
                        <a:buSzTx/>
                        <a:buFont typeface="Arial" panose="020B0604020202020204" pitchFamily="34" charset="0"/>
                        <a:buChar char="•"/>
                        <a:tabLst/>
                        <a:defRPr/>
                      </a:pPr>
                      <a:r>
                        <a:rPr lang="ja-JP" altLang="en-US" sz="1050" b="0" dirty="0">
                          <a:solidFill>
                            <a:schemeClr val="tx1"/>
                          </a:solidFill>
                          <a:latin typeface="+mn-ea"/>
                          <a:ea typeface="+mn-ea"/>
                        </a:rPr>
                        <a:t>労働契約を締結しようとする場合であって、募集時に明示した労働条件を変更、特定等する場合は、明示した事項と変更内容等とを対照できる書面を交付する等により明示すること。</a:t>
                      </a:r>
                      <a:r>
                        <a:rPr lang="en-US" altLang="ja-JP" sz="1050" b="0" dirty="0">
                          <a:solidFill>
                            <a:schemeClr val="tx1"/>
                          </a:solidFill>
                          <a:latin typeface="+mn-ea"/>
                          <a:ea typeface="+mn-ea"/>
                        </a:rPr>
                        <a:t>【※</a:t>
                      </a:r>
                      <a:r>
                        <a:rPr lang="ja-JP" altLang="en-US" sz="1050" b="0" dirty="0">
                          <a:solidFill>
                            <a:schemeClr val="tx1"/>
                          </a:solidFill>
                          <a:latin typeface="+mn-ea"/>
                          <a:ea typeface="+mn-ea"/>
                        </a:rPr>
                        <a:t>１</a:t>
                      </a:r>
                      <a:r>
                        <a:rPr lang="en-US" altLang="ja-JP" sz="1050" b="0" dirty="0">
                          <a:solidFill>
                            <a:schemeClr val="tx1"/>
                          </a:solidFill>
                          <a:latin typeface="+mn-ea"/>
                          <a:ea typeface="+mn-ea"/>
                        </a:rPr>
                        <a:t>】</a:t>
                      </a:r>
                      <a:endParaRPr lang="en-US" altLang="ja-JP" sz="900" b="0" dirty="0">
                        <a:solidFill>
                          <a:schemeClr val="tx1"/>
                        </a:solidFill>
                        <a:latin typeface="+mn-ea"/>
                        <a:ea typeface="+mn-ea"/>
                      </a:endParaRPr>
                    </a:p>
                    <a:p>
                      <a:pPr marL="90488" marR="0" lvl="0" indent="0" algn="l" defTabSz="957263" rtl="0" eaLnBrk="1" fontAlgn="auto" latinLnBrk="0" hangingPunct="0">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２　採用</a:t>
                      </a:r>
                      <a:endParaRPr lang="en-US" altLang="ja-JP" sz="1200" b="1" u="sng" dirty="0">
                        <a:solidFill>
                          <a:schemeClr val="tx1"/>
                        </a:solidFill>
                        <a:latin typeface="+mn-ea"/>
                        <a:ea typeface="+mn-ea"/>
                      </a:endParaRPr>
                    </a:p>
                    <a:p>
                      <a:pPr marL="288000" indent="-144000" algn="l" defTabSz="957263" hangingPunct="0">
                        <a:lnSpc>
                          <a:spcPct val="110000"/>
                        </a:lnSpc>
                        <a:spcBef>
                          <a:spcPts val="600"/>
                        </a:spcBef>
                        <a:buFont typeface="Arial" panose="020B0604020202020204" pitchFamily="34" charset="0"/>
                        <a:buChar char="•"/>
                      </a:pPr>
                      <a:r>
                        <a:rPr lang="ja-JP" altLang="en-US" sz="1050" dirty="0">
                          <a:solidFill>
                            <a:schemeClr val="tx1"/>
                          </a:solidFill>
                          <a:latin typeface="+mn-ea"/>
                          <a:ea typeface="+mn-ea"/>
                        </a:rPr>
                        <a:t>採用に当たって、あらかじめ、在留資格上、従事することが認められる者であることを確認することとし、従事することが認められない者については、採用してはならないこと。</a:t>
                      </a:r>
                      <a:endParaRPr lang="ja-JP" altLang="en-US" sz="900" dirty="0">
                        <a:solidFill>
                          <a:schemeClr val="tx1"/>
                        </a:solidFill>
                        <a:latin typeface="+mn-ea"/>
                        <a:ea typeface="+mn-ea"/>
                      </a:endParaRPr>
                    </a:p>
                    <a:p>
                      <a:pPr marL="288000" indent="-144000" algn="l" defTabSz="957263" hangingPunct="0">
                        <a:lnSpc>
                          <a:spcPct val="110000"/>
                        </a:lnSpc>
                        <a:spcBef>
                          <a:spcPts val="600"/>
                        </a:spcBef>
                        <a:buFont typeface="Arial" panose="020B0604020202020204" pitchFamily="34" charset="0"/>
                        <a:buChar char="•"/>
                      </a:pPr>
                      <a:r>
                        <a:rPr lang="ja-JP" altLang="en-US" sz="1050" dirty="0">
                          <a:solidFill>
                            <a:schemeClr val="tx1"/>
                          </a:solidFill>
                          <a:latin typeface="+mn-ea"/>
                          <a:ea typeface="+mn-ea"/>
                        </a:rPr>
                        <a:t>在留資格の範囲内で、外国人労働者がその有する能力を有効に発揮できるよう、公平な採用選考に努めること。</a:t>
                      </a:r>
                    </a:p>
                  </a:txBody>
                  <a:tcPr marL="108000" marR="108000" marT="72000" marB="36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1" name="表 10">
            <a:extLst>
              <a:ext uri="{FF2B5EF4-FFF2-40B4-BE49-F238E27FC236}">
                <a16:creationId xmlns:a16="http://schemas.microsoft.com/office/drawing/2014/main" id="{A93C3FA8-1521-4823-B861-6C139A5C830B}"/>
              </a:ext>
            </a:extLst>
          </p:cNvPr>
          <p:cNvGraphicFramePr>
            <a:graphicFrameLocks noGrp="1"/>
          </p:cNvGraphicFramePr>
          <p:nvPr>
            <p:extLst>
              <p:ext uri="{D42A27DB-BD31-4B8C-83A1-F6EECF244321}">
                <p14:modId xmlns:p14="http://schemas.microsoft.com/office/powerpoint/2010/main" val="566541061"/>
              </p:ext>
            </p:extLst>
          </p:nvPr>
        </p:nvGraphicFramePr>
        <p:xfrm>
          <a:off x="152816" y="5107858"/>
          <a:ext cx="6552000" cy="4237630"/>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1540902701"/>
                    </a:ext>
                  </a:extLst>
                </a:gridCol>
              </a:tblGrid>
              <a:tr h="34386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spc="300" dirty="0">
                          <a:solidFill>
                            <a:schemeClr val="tx1"/>
                          </a:solidFill>
                          <a:latin typeface="+mn-ea"/>
                          <a:ea typeface="+mn-ea"/>
                        </a:rPr>
                        <a:t>■適正な労働条件の確保</a:t>
                      </a:r>
                      <a:endParaRPr kumimoji="1" lang="ja-JP" altLang="en-US" sz="1400" b="1" spc="300" dirty="0">
                        <a:solidFill>
                          <a:schemeClr val="tx1"/>
                        </a:solidFill>
                        <a:latin typeface="+mn-ea"/>
                        <a:ea typeface="+mn-ea"/>
                      </a:endParaRPr>
                    </a:p>
                  </a:txBody>
                  <a:tcPr marL="108000" marR="108000" marT="72000" marB="36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1894177447"/>
                  </a:ext>
                </a:extLst>
              </a:tr>
              <a:tr h="3893770">
                <a:tc>
                  <a:txBody>
                    <a:bodyPr/>
                    <a:lstStyle/>
                    <a:p>
                      <a:pPr marL="90000" indent="0" algn="l" fontAlgn="t">
                        <a:lnSpc>
                          <a:spcPct val="110000"/>
                        </a:lnSpc>
                        <a:spcBef>
                          <a:spcPts val="600"/>
                        </a:spcBef>
                        <a:buFont typeface="Arial" panose="020B0604020202020204" pitchFamily="34" charset="0"/>
                        <a:buNone/>
                      </a:pPr>
                      <a:r>
                        <a:rPr lang="ja-JP" altLang="en-US" sz="1200" b="1" i="0" u="sng" strike="noStrike" dirty="0">
                          <a:solidFill>
                            <a:schemeClr val="tx1"/>
                          </a:solidFill>
                          <a:effectLst/>
                          <a:latin typeface="+mn-ea"/>
                          <a:ea typeface="+mn-ea"/>
                        </a:rPr>
                        <a:t>１　均等待遇</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400"/>
                        </a:spcBef>
                        <a:buFont typeface="Arial" panose="020B0604020202020204" pitchFamily="34" charset="0"/>
                        <a:buChar char="•"/>
                      </a:pPr>
                      <a:r>
                        <a:rPr lang="ja-JP" altLang="en-US" sz="1050" b="0" i="0" u="none" strike="noStrike" dirty="0">
                          <a:solidFill>
                            <a:schemeClr val="tx1"/>
                          </a:solidFill>
                          <a:effectLst/>
                          <a:latin typeface="+mn-ea"/>
                          <a:ea typeface="+mn-ea"/>
                        </a:rPr>
                        <a:t>労働者の国籍を理由として、賃金、労働時間その他の労働条件について、差別的取扱いをしてはならないこと。</a:t>
                      </a:r>
                      <a:endParaRPr lang="en-US" altLang="ja-JP" sz="900" b="0" i="0" u="none" strike="noStrike" dirty="0">
                        <a:solidFill>
                          <a:schemeClr val="tx1"/>
                        </a:solidFill>
                        <a:effectLst/>
                        <a:latin typeface="+mn-ea"/>
                        <a:ea typeface="+mn-ea"/>
                      </a:endParaRPr>
                    </a:p>
                    <a:p>
                      <a:pPr marL="90000" indent="0" algn="l" fontAlgn="t">
                        <a:lnSpc>
                          <a:spcPct val="110000"/>
                        </a:lnSpc>
                        <a:spcBef>
                          <a:spcPts val="600"/>
                        </a:spcBef>
                        <a:buFont typeface="Arial" panose="020B0604020202020204" pitchFamily="34" charset="0"/>
                        <a:buNone/>
                      </a:pPr>
                      <a:r>
                        <a:rPr lang="ja-JP" altLang="en-US" sz="1200" b="1" i="0" u="sng" strike="noStrike" dirty="0">
                          <a:solidFill>
                            <a:schemeClr val="tx1"/>
                          </a:solidFill>
                          <a:effectLst/>
                          <a:latin typeface="+mn-ea"/>
                          <a:ea typeface="+mn-ea"/>
                        </a:rPr>
                        <a:t>２　労働条件の明示</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4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労働契約の締結に際し、賃金、労働時間等主要な労働条件について、その内容を明らかにした書面を交付すること。その際、外国人労働者が理解できる方法により明示するよう努めること。</a:t>
                      </a:r>
                      <a:r>
                        <a:rPr lang="en-US" altLang="ja-JP" sz="1050" b="0" dirty="0">
                          <a:solidFill>
                            <a:schemeClr val="tx1"/>
                          </a:solidFill>
                          <a:latin typeface="+mn-ea"/>
                          <a:ea typeface="+mn-ea"/>
                        </a:rPr>
                        <a:t>【※</a:t>
                      </a:r>
                      <a:r>
                        <a:rPr lang="ja-JP" altLang="en-US" sz="1050" b="0" dirty="0">
                          <a:solidFill>
                            <a:schemeClr val="tx1"/>
                          </a:solidFill>
                          <a:latin typeface="+mn-ea"/>
                          <a:ea typeface="+mn-ea"/>
                        </a:rPr>
                        <a:t>１</a:t>
                      </a:r>
                      <a:r>
                        <a:rPr lang="en-US" altLang="ja-JP" sz="1050" b="0" dirty="0">
                          <a:solidFill>
                            <a:schemeClr val="tx1"/>
                          </a:solidFill>
                          <a:latin typeface="+mn-ea"/>
                          <a:ea typeface="+mn-ea"/>
                        </a:rPr>
                        <a:t>】</a:t>
                      </a:r>
                      <a:endParaRPr lang="en-US" altLang="ja-JP" sz="90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３　賃金の支払い</a:t>
                      </a:r>
                      <a:endParaRPr lang="en-US" altLang="ja-JP" sz="1200" b="1" u="sng" dirty="0">
                        <a:solidFill>
                          <a:schemeClr val="tx1"/>
                        </a:solidFill>
                        <a:latin typeface="+mn-ea"/>
                        <a:ea typeface="+mn-ea"/>
                      </a:endParaRPr>
                    </a:p>
                    <a:p>
                      <a:pPr marL="288000" indent="-144000" algn="l" fontAlgn="t">
                        <a:lnSpc>
                          <a:spcPct val="110000"/>
                        </a:lnSpc>
                        <a:spcBef>
                          <a:spcPts val="400"/>
                        </a:spcBef>
                        <a:buFont typeface="Arial" panose="020B0604020202020204" pitchFamily="34" charset="0"/>
                        <a:buChar char="•"/>
                      </a:pPr>
                      <a:r>
                        <a:rPr lang="ja-JP" altLang="en-US" sz="1050" b="0" i="0" u="none" strike="noStrike" dirty="0">
                          <a:solidFill>
                            <a:schemeClr val="tx1"/>
                          </a:solidFill>
                          <a:effectLst/>
                          <a:latin typeface="+mn-ea"/>
                          <a:ea typeface="+mn-ea"/>
                        </a:rPr>
                        <a:t>最低賃金額以上の賃金を支払うとともに、基本給、割増賃金等の賃金について全額を支払うこと。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600"/>
                        </a:spcBef>
                        <a:buFont typeface="Arial" panose="020B0604020202020204" pitchFamily="34" charset="0"/>
                        <a:buChar char="•"/>
                      </a:pPr>
                      <a:r>
                        <a:rPr lang="ja-JP" altLang="en-US" sz="1050" b="0" i="0" u="none" strike="noStrike" dirty="0">
                          <a:solidFill>
                            <a:schemeClr val="tx1"/>
                          </a:solidFill>
                          <a:effectLst/>
                          <a:latin typeface="+mn-ea"/>
                          <a:ea typeface="+mn-ea"/>
                        </a:rPr>
                        <a:t>労使協定に基づき食費、居住費等を賃金から控除等する場合等については、控除額は実費を勘案し、不当な額とならないようにすること。</a:t>
                      </a:r>
                      <a:endParaRPr lang="ja-JP" altLang="en-US" sz="900" b="0" i="0" u="none" strike="noStrike" dirty="0">
                        <a:solidFill>
                          <a:schemeClr val="tx1"/>
                        </a:solidFill>
                        <a:effectLst/>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100" b="1" u="sng" dirty="0">
                          <a:solidFill>
                            <a:schemeClr val="tx1"/>
                          </a:solidFill>
                          <a:latin typeface="+mn-ea"/>
                          <a:ea typeface="+mn-ea"/>
                        </a:rPr>
                        <a:t>４　適正な労働時間等の管理</a:t>
                      </a:r>
                      <a:endParaRPr lang="en-US" altLang="ja-JP" sz="1100" b="1" u="sng" dirty="0">
                        <a:solidFill>
                          <a:schemeClr val="tx1"/>
                        </a:solidFill>
                        <a:latin typeface="+mn-ea"/>
                        <a:ea typeface="+mn-ea"/>
                      </a:endParaRPr>
                    </a:p>
                    <a:p>
                      <a:pPr marL="288000" indent="-144000" algn="l" fontAlgn="t">
                        <a:lnSpc>
                          <a:spcPct val="110000"/>
                        </a:lnSpc>
                        <a:spcBef>
                          <a:spcPts val="400"/>
                        </a:spcBef>
                        <a:buFont typeface="Arial" panose="020B0604020202020204" pitchFamily="34" charset="0"/>
                        <a:buChar char="•"/>
                      </a:pPr>
                      <a:r>
                        <a:rPr lang="ja-JP" altLang="en-US" sz="1050" b="0" i="0" u="none" strike="noStrike" dirty="0">
                          <a:solidFill>
                            <a:schemeClr val="tx1"/>
                          </a:solidFill>
                          <a:effectLst/>
                          <a:latin typeface="+mn-ea"/>
                          <a:ea typeface="+mn-ea"/>
                        </a:rPr>
                        <a:t>法定労働時間等の上限規制遵守、週休日の確保をはじめ適正な労働時間の管理を行うとともに、時間外・休日労働の削減に努めること。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600"/>
                        </a:spcBef>
                        <a:buFont typeface="Arial" panose="020B0604020202020204" pitchFamily="34" charset="0"/>
                        <a:buChar char="•"/>
                      </a:pPr>
                      <a:r>
                        <a:rPr lang="ja-JP" altLang="en-US" sz="1050" b="0" i="0" u="none" strike="noStrike" dirty="0">
                          <a:solidFill>
                            <a:schemeClr val="tx1"/>
                          </a:solidFill>
                          <a:effectLst/>
                          <a:latin typeface="+mn-ea"/>
                          <a:ea typeface="+mn-ea"/>
                        </a:rPr>
                        <a:t>労働時間の状況の把握に当たっては、タイムカードによる記録等の客観的な方法その他の適切な方法によるものとすること。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600"/>
                        </a:spcBef>
                        <a:buFont typeface="Arial" panose="020B0604020202020204" pitchFamily="34" charset="0"/>
                        <a:buChar char="•"/>
                      </a:pPr>
                      <a:r>
                        <a:rPr lang="ja-JP" altLang="en-US" sz="1050" b="0" i="0" u="none" strike="noStrike" dirty="0">
                          <a:solidFill>
                            <a:schemeClr val="tx1"/>
                          </a:solidFill>
                          <a:effectLst/>
                          <a:latin typeface="+mn-ea"/>
                          <a:ea typeface="+mn-ea"/>
                        </a:rPr>
                        <a:t>労働基準法等の定めるところにより、年次有給休暇を与えること。時季を定めることにより与える際には、外国人労働者の意見を聴き、聴取した意見を尊重するよう努めること。</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460122"/>
                  </a:ext>
                </a:extLst>
              </a:tr>
            </a:tbl>
          </a:graphicData>
        </a:graphic>
      </p:graphicFrame>
      <p:sp>
        <p:nvSpPr>
          <p:cNvPr id="3" name="スライド番号プレースホルダー 2">
            <a:extLst>
              <a:ext uri="{FF2B5EF4-FFF2-40B4-BE49-F238E27FC236}">
                <a16:creationId xmlns:a16="http://schemas.microsoft.com/office/drawing/2014/main" id="{06559FC4-38E7-4186-BD96-719162795F6E}"/>
              </a:ext>
            </a:extLst>
          </p:cNvPr>
          <p:cNvSpPr>
            <a:spLocks noGrp="1"/>
          </p:cNvSpPr>
          <p:nvPr>
            <p:ph type="sldNum" sz="quarter" idx="12"/>
          </p:nvPr>
        </p:nvSpPr>
        <p:spPr/>
        <p:txBody>
          <a:bodyPr/>
          <a:lstStyle/>
          <a:p>
            <a:fld id="{CEEDAA78-6A46-42F5-929C-05E26BDD9515}" type="slidenum">
              <a:rPr lang="en-US" altLang="ja-JP" smtClean="0"/>
              <a:pPr/>
              <a:t>11</a:t>
            </a:fld>
            <a:endParaRPr lang="en-US" altLang="ja-JP" dirty="0"/>
          </a:p>
        </p:txBody>
      </p:sp>
      <p:sp>
        <p:nvSpPr>
          <p:cNvPr id="8" name="ホームベース 51">
            <a:extLst>
              <a:ext uri="{FF2B5EF4-FFF2-40B4-BE49-F238E27FC236}">
                <a16:creationId xmlns:a16="http://schemas.microsoft.com/office/drawing/2014/main" id="{84D4F8AC-B9BA-463E-A5F8-F025F6F74174}"/>
              </a:ext>
            </a:extLst>
          </p:cNvPr>
          <p:cNvSpPr/>
          <p:nvPr/>
        </p:nvSpPr>
        <p:spPr bwMode="auto">
          <a:xfrm>
            <a:off x="152816" y="114573"/>
            <a:ext cx="6552000" cy="374991"/>
          </a:xfrm>
          <a:prstGeom prst="rect">
            <a:avLst/>
          </a:prstGeom>
          <a:solidFill>
            <a:srgbClr val="FF9900"/>
          </a:solidFill>
          <a:ln w="9525" cap="flat" cmpd="sng" algn="ctr">
            <a:noFill/>
            <a:prstDash val="solid"/>
            <a:round/>
            <a:headEnd type="none" w="med" len="med"/>
            <a:tailEnd type="none" w="med" len="med"/>
          </a:ln>
          <a:effectLst/>
        </p:spPr>
        <p:txBody>
          <a:bodyPr vert="horz" wrap="square" lIns="108000" tIns="72000" rIns="108000" bIns="54000" numCol="1" rtlCol="0" anchor="t" anchorCtr="0" compatLnSpc="1">
            <a:prstTxWarp prst="textNoShape">
              <a:avLst/>
            </a:prstTxWarp>
            <a:spAutoFit/>
          </a:bodyPr>
          <a:lstStyle/>
          <a:p>
            <a:pPr fontAlgn="auto">
              <a:lnSpc>
                <a:spcPct val="120000"/>
              </a:lnSpc>
              <a:spcBef>
                <a:spcPts val="0"/>
              </a:spcBef>
              <a:spcAft>
                <a:spcPts val="0"/>
              </a:spcAft>
              <a:defRPr/>
            </a:pPr>
            <a:r>
              <a:rPr lang="ja-JP" altLang="en-US" sz="1400" b="1" spc="150" dirty="0">
                <a:solidFill>
                  <a:schemeClr val="bg1"/>
                </a:solidFill>
                <a:latin typeface="+mn-ea"/>
                <a:ea typeface="+mn-ea"/>
              </a:rPr>
              <a:t>外国人労働者の雇用管理の改善等に関して事業主が努めるべきこと</a:t>
            </a:r>
            <a:endParaRPr lang="en-US" altLang="ja-JP" sz="1200" b="1" dirty="0">
              <a:solidFill>
                <a:schemeClr val="bg1"/>
              </a:solidFill>
              <a:latin typeface="+mn-ea"/>
              <a:ea typeface="+mn-ea"/>
            </a:endParaRPr>
          </a:p>
        </p:txBody>
      </p:sp>
    </p:spTree>
    <p:extLst>
      <p:ext uri="{BB962C8B-B14F-4D97-AF65-F5344CB8AC3E}">
        <p14:creationId xmlns:p14="http://schemas.microsoft.com/office/powerpoint/2010/main" val="98479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14121474"/>
              </p:ext>
            </p:extLst>
          </p:nvPr>
        </p:nvGraphicFramePr>
        <p:xfrm>
          <a:off x="153000" y="212361"/>
          <a:ext cx="6552000" cy="4024104"/>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20002"/>
                    </a:ext>
                  </a:extLst>
                </a:gridCol>
              </a:tblGrid>
              <a:tr h="621564">
                <a:tc>
                  <a:txBody>
                    <a:bodyPr/>
                    <a:lstStyle/>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５　労働基準法等の周知</a:t>
                      </a:r>
                      <a:endParaRPr lang="en-US" altLang="ja-JP" sz="1200" b="1" u="sng" dirty="0">
                        <a:solidFill>
                          <a:schemeClr val="tx1"/>
                        </a:solidFill>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労働基準法等の定めるところにより、その内容、就業規則、労使協定等について周知すること。その際には、外国人労働者の理解を促進するため必要な配慮をするよう努めること。</a:t>
                      </a:r>
                      <a:r>
                        <a:rPr lang="en-US" altLang="ja-JP" sz="1050" b="0" i="0" u="none" strike="noStrike" dirty="0">
                          <a:solidFill>
                            <a:schemeClr val="tx1"/>
                          </a:solidFill>
                          <a:effectLst/>
                          <a:latin typeface="+mn-ea"/>
                          <a:ea typeface="+mn-ea"/>
                        </a:rPr>
                        <a:t>【※</a:t>
                      </a:r>
                      <a:r>
                        <a:rPr lang="ja-JP" altLang="en-US" sz="1050" b="0" i="0" u="none" strike="noStrike" dirty="0">
                          <a:solidFill>
                            <a:schemeClr val="tx1"/>
                          </a:solidFill>
                          <a:effectLst/>
                          <a:latin typeface="+mn-ea"/>
                          <a:ea typeface="+mn-ea"/>
                        </a:rPr>
                        <a:t>２</a:t>
                      </a:r>
                      <a:r>
                        <a:rPr lang="en-US" altLang="ja-JP" sz="1050" b="0" i="0" u="none" strike="noStrike" dirty="0">
                          <a:solidFill>
                            <a:schemeClr val="tx1"/>
                          </a:solidFill>
                          <a:effectLst/>
                          <a:latin typeface="+mn-ea"/>
                          <a:ea typeface="+mn-ea"/>
                        </a:rPr>
                        <a:t>】</a:t>
                      </a:r>
                      <a:endParaRPr lang="en-US" altLang="ja-JP" sz="90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６　労働者名簿等の調製</a:t>
                      </a:r>
                      <a:endParaRPr lang="en-US" altLang="ja-JP" sz="1200" b="1" u="sng" dirty="0">
                        <a:solidFill>
                          <a:schemeClr val="tx1"/>
                        </a:solidFill>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労働基準法等の定めるところにより労働者名簿、賃金台帳および年次有給休暇管理簿を調製すること。</a:t>
                      </a:r>
                      <a:endParaRPr lang="en-US" altLang="ja-JP" sz="90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７　金品の返還等</a:t>
                      </a:r>
                      <a:endParaRPr lang="en-US" altLang="ja-JP" sz="1200" b="1" u="sng" dirty="0">
                        <a:solidFill>
                          <a:schemeClr val="tx1"/>
                        </a:solidFill>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外国人労働者の旅券、在留カード等を保管しないようにすること。また、退職の際には、労働基準法の定めるところにより当該労働者の権利に属する金品を返還すること。</a:t>
                      </a:r>
                      <a:endParaRPr lang="en-US" altLang="ja-JP" sz="90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８　寄宿舎</a:t>
                      </a:r>
                      <a:endParaRPr lang="en-US" altLang="ja-JP" sz="1200" b="1" u="sng" dirty="0">
                        <a:solidFill>
                          <a:schemeClr val="tx1"/>
                        </a:solidFill>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事業附属寄宿舎に寄宿させる場合、労働基準法等の定めるところにより寄宿舎について必要な措置その他労働者の健康、風紀および生命の保持に必要な措置を講ずること。</a:t>
                      </a:r>
                      <a:endParaRPr lang="en-US" altLang="ja-JP" sz="105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９　雇用形態または就業形態に関わらない公正な待遇の確保</a:t>
                      </a:r>
                      <a:endParaRPr lang="en-US" altLang="ja-JP" sz="1200" b="1" u="sng" dirty="0">
                        <a:solidFill>
                          <a:schemeClr val="tx1"/>
                        </a:solidFill>
                        <a:latin typeface="+mn-ea"/>
                        <a:ea typeface="+mn-ea"/>
                      </a:endParaRPr>
                    </a:p>
                    <a:p>
                      <a:pPr marL="288000" indent="-144000" algn="l" fontAlgn="t">
                        <a:lnSpc>
                          <a:spcPct val="110000"/>
                        </a:lnSpc>
                        <a:spcBef>
                          <a:spcPts val="600"/>
                        </a:spcBef>
                        <a:buFont typeface="Arial" panose="020B0604020202020204" pitchFamily="34" charset="0"/>
                        <a:buChar char="•"/>
                      </a:pPr>
                      <a:r>
                        <a:rPr lang="ja-JP" altLang="en-US" sz="1050" b="0" i="0" u="none" strike="noStrike" dirty="0">
                          <a:solidFill>
                            <a:schemeClr val="tx1"/>
                          </a:solidFill>
                          <a:effectLst/>
                          <a:latin typeface="+mn-ea"/>
                          <a:ea typeface="+mn-ea"/>
                        </a:rPr>
                        <a:t>短時間・有期雇用労働法および労働者派遣法の定めるところにより、短時間・有期雇用労働者または派遣労働者である外国人労働者と通常の労働者との間に不合理な待遇の相違を設けてはならず、また、差別的取扱いをしてはならないこと。</a:t>
                      </a:r>
                      <a:endParaRPr lang="en-US" altLang="ja-JP" sz="900" b="0" i="0" u="none"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短時間・有期雇用労働者または派遣労働者である外国人労働者から求めがあった場合、通常の労働者との待遇の相違の内容および理由等について説明すること。</a:t>
                      </a:r>
                      <a:r>
                        <a:rPr lang="en-US" altLang="ja-JP" sz="1050" b="0" dirty="0">
                          <a:solidFill>
                            <a:schemeClr val="tx1"/>
                          </a:solidFill>
                          <a:latin typeface="+mn-ea"/>
                          <a:ea typeface="+mn-ea"/>
                        </a:rPr>
                        <a:t>【※</a:t>
                      </a:r>
                      <a:r>
                        <a:rPr lang="ja-JP" altLang="en-US" sz="1050" b="0" dirty="0">
                          <a:solidFill>
                            <a:schemeClr val="tx1"/>
                          </a:solidFill>
                          <a:latin typeface="+mn-ea"/>
                          <a:ea typeface="+mn-ea"/>
                        </a:rPr>
                        <a:t>２</a:t>
                      </a:r>
                      <a:r>
                        <a:rPr lang="en-US" altLang="ja-JP" sz="1050" b="0" dirty="0">
                          <a:solidFill>
                            <a:schemeClr val="tx1"/>
                          </a:solidFill>
                          <a:latin typeface="+mn-ea"/>
                          <a:ea typeface="+mn-ea"/>
                        </a:rPr>
                        <a:t>】</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933262575"/>
              </p:ext>
            </p:extLst>
          </p:nvPr>
        </p:nvGraphicFramePr>
        <p:xfrm>
          <a:off x="153000" y="4236465"/>
          <a:ext cx="6552000" cy="5005932"/>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964574275"/>
                    </a:ext>
                  </a:extLst>
                </a:gridCol>
              </a:tblGrid>
              <a:tr h="324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spc="300" dirty="0">
                          <a:solidFill>
                            <a:schemeClr val="tx1"/>
                          </a:solidFill>
                          <a:latin typeface="+mn-ea"/>
                          <a:ea typeface="+mn-ea"/>
                        </a:rPr>
                        <a:t>■安全衛生の確保</a:t>
                      </a:r>
                      <a:endParaRPr lang="en-US" altLang="ja-JP" sz="1400" b="1" spc="300" dirty="0">
                        <a:solidFill>
                          <a:schemeClr val="tx1"/>
                        </a:solidFill>
                        <a:latin typeface="+mn-ea"/>
                        <a:ea typeface="+mn-ea"/>
                      </a:endParaRPr>
                    </a:p>
                  </a:txBody>
                  <a:tcPr marL="108000" marR="108000" marT="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CCCC"/>
                    </a:solidFill>
                  </a:tcPr>
                </a:tc>
                <a:extLst>
                  <a:ext uri="{0D108BD9-81ED-4DB2-BD59-A6C34878D82A}">
                    <a16:rowId xmlns:a16="http://schemas.microsoft.com/office/drawing/2014/main" val="1216799596"/>
                  </a:ext>
                </a:extLst>
              </a:tr>
              <a:tr h="770146">
                <a:tc>
                  <a:txBody>
                    <a:bodyPr/>
                    <a:lstStyle/>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i="0" u="sng" strike="noStrike" dirty="0">
                          <a:solidFill>
                            <a:schemeClr val="tx1"/>
                          </a:solidFill>
                          <a:effectLst/>
                          <a:latin typeface="+mn-ea"/>
                          <a:ea typeface="+mn-ea"/>
                        </a:rPr>
                        <a:t>１　安全衛生教育の実施</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労働者安全衛生法等の定めるところにより安全衛生教育を実施するに当たっては、母国語等を用いる、視聴覚教材を用いる等、当該外国人労働者がその内容を理解できる方法により行うこと。特に、使用させる機械等、原材料等の危険性または有害性およびこれらの取扱方法等が確実に理解されるよう留意すること。</a:t>
                      </a:r>
                      <a:endParaRPr lang="en-US" altLang="ja-JP" sz="105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２　労働災害防止のための日本語教育等の実施</a:t>
                      </a:r>
                      <a:endParaRPr lang="en-US" altLang="ja-JP" sz="1200" b="1" u="sng" dirty="0">
                        <a:solidFill>
                          <a:schemeClr val="tx1"/>
                        </a:solidFill>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外国人労働者が労働災害防止のための指示等を理解することができるようにするため、必要な日本語および基本的な合図等を習得させるよう努めること。</a:t>
                      </a:r>
                      <a:endParaRPr lang="en-US" altLang="ja-JP" sz="90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３　労働災害防止に関する標識、掲示等</a:t>
                      </a: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事業場内における労働災害防止に関する標識、掲示等について、図解等の方法を用いる等、外国人労働者がその内容を理解できる方法により行うよう努めること。</a:t>
                      </a:r>
                      <a:endParaRPr lang="en-US" altLang="ja-JP" sz="900" b="0" dirty="0">
                        <a:solidFill>
                          <a:schemeClr val="tx1"/>
                        </a:solidFill>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４　健康診断の実施等</a:t>
                      </a: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労働安全衛生法等の定めるところにより、健康診断、面接指導および心理的な負担の程度を把握するための検査を実施すること。</a:t>
                      </a:r>
                      <a:r>
                        <a:rPr lang="en-US" altLang="ja-JP" sz="1050" b="0" i="0" u="none" strike="noStrike" dirty="0">
                          <a:solidFill>
                            <a:schemeClr val="tx1"/>
                          </a:solidFill>
                          <a:effectLst/>
                          <a:latin typeface="+mn-ea"/>
                          <a:ea typeface="+mn-ea"/>
                        </a:rPr>
                        <a:t>【※</a:t>
                      </a:r>
                      <a:r>
                        <a:rPr lang="ja-JP" altLang="en-US" sz="1050" b="0" i="0" u="none" strike="noStrike" dirty="0">
                          <a:solidFill>
                            <a:schemeClr val="tx1"/>
                          </a:solidFill>
                          <a:effectLst/>
                          <a:latin typeface="+mn-ea"/>
                          <a:ea typeface="+mn-ea"/>
                        </a:rPr>
                        <a:t>２</a:t>
                      </a:r>
                      <a:r>
                        <a:rPr lang="en-US" altLang="ja-JP" sz="1050" b="0" i="0" u="none" strike="noStrike" dirty="0">
                          <a:solidFill>
                            <a:schemeClr val="tx1"/>
                          </a:solidFill>
                          <a:effectLst/>
                          <a:latin typeface="+mn-ea"/>
                          <a:ea typeface="+mn-ea"/>
                        </a:rPr>
                        <a:t>】</a:t>
                      </a:r>
                      <a:endParaRPr lang="en-US" altLang="ja-JP" sz="1000" b="0" i="0" u="none" strike="noStrike" dirty="0">
                        <a:solidFill>
                          <a:schemeClr val="tx1"/>
                        </a:solidFill>
                        <a:effectLst/>
                        <a:latin typeface="+mn-ea"/>
                        <a:ea typeface="+mn-ea"/>
                      </a:endParaRPr>
                    </a:p>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i="0" u="sng" strike="noStrike" dirty="0">
                          <a:solidFill>
                            <a:schemeClr val="tx1"/>
                          </a:solidFill>
                          <a:effectLst/>
                          <a:latin typeface="+mn-ea"/>
                          <a:ea typeface="+mn-ea"/>
                        </a:rPr>
                        <a:t>５　健康指導および健康相談の実施</a:t>
                      </a: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産業医、衛生管理者等を活用して健康指導および健康相談を行うよう努めること。</a:t>
                      </a:r>
                      <a:endParaRPr lang="en-US" altLang="ja-JP" sz="900" b="1" i="0" u="sng" strike="noStrike" dirty="0">
                        <a:solidFill>
                          <a:schemeClr val="tx1"/>
                        </a:solidFill>
                        <a:effectLst/>
                        <a:latin typeface="+mn-ea"/>
                        <a:ea typeface="+mn-ea"/>
                      </a:endParaRPr>
                    </a:p>
                    <a:p>
                      <a:pPr marL="90000" indent="0" algn="l" fontAlgn="t">
                        <a:lnSpc>
                          <a:spcPct val="110000"/>
                        </a:lnSpc>
                        <a:spcBef>
                          <a:spcPts val="600"/>
                        </a:spcBef>
                        <a:buFont typeface="Arial" panose="020B0604020202020204" pitchFamily="34" charset="0"/>
                        <a:buNone/>
                      </a:pPr>
                      <a:r>
                        <a:rPr lang="ja-JP" altLang="en-US" sz="1200" b="1" i="0" u="sng" strike="noStrike" dirty="0">
                          <a:solidFill>
                            <a:schemeClr val="tx1"/>
                          </a:solidFill>
                          <a:effectLst/>
                          <a:latin typeface="+mn-ea"/>
                          <a:ea typeface="+mn-ea"/>
                        </a:rPr>
                        <a:t>６　母性保護等に関する措置の実施</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600"/>
                        </a:spcBef>
                        <a:buFont typeface="Arial" panose="020B0604020202020204" pitchFamily="34" charset="0"/>
                        <a:buChar char="•"/>
                      </a:pPr>
                      <a:r>
                        <a:rPr lang="ja-JP" altLang="en-US" sz="1050" b="0" i="0" u="none" strike="noStrike" dirty="0">
                          <a:solidFill>
                            <a:schemeClr val="tx1"/>
                          </a:solidFill>
                          <a:effectLst/>
                          <a:latin typeface="+mn-ea"/>
                          <a:ea typeface="+mn-ea"/>
                        </a:rPr>
                        <a:t>女性である外国人労働者に対し、労働基準法、男女雇用機会均等法等の定めるところにより、産前および産後休業、妊娠中の外国人労働者が請求した際の軽易な業務への転換、時間外労働等の制限、妊娠中および出産後の健康管理に関する措置等、必要な措置を講ずること。</a:t>
                      </a:r>
                      <a:endParaRPr lang="en-US" altLang="ja-JP" sz="900" b="0" i="0" u="none" strike="noStrike" dirty="0">
                        <a:solidFill>
                          <a:schemeClr val="tx1"/>
                        </a:solidFill>
                        <a:effectLst/>
                        <a:latin typeface="+mn-ea"/>
                        <a:ea typeface="+mn-ea"/>
                      </a:endParaRP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7217091"/>
                  </a:ext>
                </a:extLst>
              </a:tr>
            </a:tbl>
          </a:graphicData>
        </a:graphic>
      </p:graphicFrame>
      <p:sp>
        <p:nvSpPr>
          <p:cNvPr id="8" name="コンテンツ プレースホルダ 4">
            <a:extLst>
              <a:ext uri="{FF2B5EF4-FFF2-40B4-BE49-F238E27FC236}">
                <a16:creationId xmlns:a16="http://schemas.microsoft.com/office/drawing/2014/main" id="{BDA122FD-B424-4D99-8A78-5159AFBBEF10}"/>
              </a:ext>
            </a:extLst>
          </p:cNvPr>
          <p:cNvSpPr txBox="1">
            <a:spLocks/>
          </p:cNvSpPr>
          <p:nvPr/>
        </p:nvSpPr>
        <p:spPr bwMode="auto">
          <a:xfrm>
            <a:off x="189000" y="9273480"/>
            <a:ext cx="6480000" cy="386054"/>
          </a:xfrm>
          <a:prstGeom prst="rect">
            <a:avLst/>
          </a:prstGeom>
          <a:noFill/>
          <a:ln w="9525">
            <a:noFill/>
            <a:miter lim="800000"/>
            <a:headEnd/>
            <a:tailEnd/>
          </a:ln>
        </p:spPr>
        <p:txBody>
          <a:bodyPr vert="horz" wrap="square" lIns="108000" tIns="72000" rIns="108000" bIns="36000" numCol="1" anchor="t" anchorCtr="0" compatLnSpc="1">
            <a:prstTxWarp prst="textNoShape">
              <a:avLst/>
            </a:prstTxWarp>
            <a:spAutoFit/>
          </a:bodyPr>
          <a:lstStyle/>
          <a:p>
            <a:r>
              <a:rPr lang="en-US" altLang="ja-JP" sz="900" dirty="0">
                <a:latin typeface="+mn-ea"/>
                <a:ea typeface="+mn-ea"/>
              </a:rPr>
              <a:t>【※</a:t>
            </a:r>
            <a:r>
              <a:rPr lang="ja-JP" altLang="en-US" sz="900" dirty="0">
                <a:latin typeface="+mn-ea"/>
                <a:ea typeface="+mn-ea"/>
              </a:rPr>
              <a:t>２</a:t>
            </a:r>
            <a:r>
              <a:rPr lang="en-US" altLang="ja-JP" sz="900" dirty="0">
                <a:latin typeface="+mn-ea"/>
                <a:ea typeface="+mn-ea"/>
              </a:rPr>
              <a:t>】</a:t>
            </a:r>
            <a:r>
              <a:rPr lang="ja-JP" altLang="en-US" sz="900" dirty="0">
                <a:latin typeface="+mn-ea"/>
                <a:ea typeface="+mn-ea"/>
              </a:rPr>
              <a:t>の事項については、母国語その他の当該外国人が使用する言語または平易な日本語を用いる等、外国人労働者が理解できる方法により説明するよう努める必要があります。</a:t>
            </a:r>
            <a:endParaRPr lang="en-US" altLang="ja-JP" sz="900" dirty="0">
              <a:latin typeface="+mn-ea"/>
              <a:ea typeface="+mn-ea"/>
            </a:endParaRPr>
          </a:p>
        </p:txBody>
      </p:sp>
      <p:sp>
        <p:nvSpPr>
          <p:cNvPr id="5" name="スライド番号プレースホルダー 4">
            <a:extLst>
              <a:ext uri="{FF2B5EF4-FFF2-40B4-BE49-F238E27FC236}">
                <a16:creationId xmlns:a16="http://schemas.microsoft.com/office/drawing/2014/main" id="{DCDFF45D-D667-4A29-8F63-85CE02F4F21B}"/>
              </a:ext>
            </a:extLst>
          </p:cNvPr>
          <p:cNvSpPr>
            <a:spLocks noGrp="1"/>
          </p:cNvSpPr>
          <p:nvPr>
            <p:ph type="sldNum" sz="quarter" idx="12"/>
          </p:nvPr>
        </p:nvSpPr>
        <p:spPr/>
        <p:txBody>
          <a:bodyPr/>
          <a:lstStyle/>
          <a:p>
            <a:fld id="{CEEDAA78-6A46-42F5-929C-05E26BDD9515}" type="slidenum">
              <a:rPr lang="en-US" altLang="ja-JP" smtClean="0"/>
              <a:pPr/>
              <a:t>12</a:t>
            </a:fld>
            <a:endParaRPr lang="en-US" altLang="ja-JP" dirty="0"/>
          </a:p>
        </p:txBody>
      </p:sp>
    </p:spTree>
    <p:extLst>
      <p:ext uri="{BB962C8B-B14F-4D97-AF65-F5344CB8AC3E}">
        <p14:creationId xmlns:p14="http://schemas.microsoft.com/office/powerpoint/2010/main" val="255821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653627897"/>
              </p:ext>
            </p:extLst>
          </p:nvPr>
        </p:nvGraphicFramePr>
        <p:xfrm>
          <a:off x="151461" y="932585"/>
          <a:ext cx="6552000" cy="5065994"/>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1666879078"/>
                    </a:ext>
                  </a:extLst>
                </a:gridCol>
              </a:tblGrid>
              <a:tr h="324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spc="300" dirty="0">
                          <a:solidFill>
                            <a:schemeClr val="tx1"/>
                          </a:solidFill>
                          <a:latin typeface="+mn-ea"/>
                          <a:ea typeface="+mn-ea"/>
                        </a:rPr>
                        <a:t>■労働・社会保険の適用等</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3829884152"/>
                  </a:ext>
                </a:extLst>
              </a:tr>
              <a:tr h="1957574">
                <a:tc>
                  <a:txBody>
                    <a:bodyPr/>
                    <a:lstStyle/>
                    <a:p>
                      <a:pPr marL="90000" indent="0" algn="l" fontAlgn="t">
                        <a:lnSpc>
                          <a:spcPct val="110000"/>
                        </a:lnSpc>
                        <a:spcBef>
                          <a:spcPts val="600"/>
                        </a:spcBef>
                        <a:buFont typeface="Arial" panose="020B0604020202020204" pitchFamily="34" charset="0"/>
                        <a:buNone/>
                      </a:pPr>
                      <a:r>
                        <a:rPr lang="ja-JP" altLang="en-US" sz="1200" b="1" i="0" u="sng" strike="noStrike" dirty="0">
                          <a:solidFill>
                            <a:schemeClr val="tx1"/>
                          </a:solidFill>
                          <a:effectLst/>
                          <a:latin typeface="+mn-ea"/>
                          <a:ea typeface="+mn-ea"/>
                        </a:rPr>
                        <a:t>１　制度の周知および必要な手続きの履行等</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400"/>
                        </a:spcBef>
                        <a:buFont typeface="Arial" panose="020B0604020202020204" pitchFamily="34" charset="0"/>
                        <a:buChar char="•"/>
                      </a:pPr>
                      <a:r>
                        <a:rPr lang="ja-JP" altLang="en-US" sz="1050" b="0" i="0" u="none" strike="noStrike" dirty="0">
                          <a:solidFill>
                            <a:schemeClr val="tx1"/>
                          </a:solidFill>
                          <a:effectLst/>
                          <a:latin typeface="+mn-ea"/>
                          <a:ea typeface="+mn-ea"/>
                        </a:rPr>
                        <a:t>労働・社会保険に係る法令の内容および保険給付に係る請求手続き等について、外国人労働者が理解できる方法により周知に努めること。また、労働・社会保険に係る法令の定めるところに従い、被保険者に該当する外国人労働者に係る適用手続き等必要な手続きをとること。</a:t>
                      </a:r>
                      <a:r>
                        <a:rPr lang="en-US" altLang="ja-JP" sz="1050" b="0" i="0" u="none" strike="noStrike" dirty="0">
                          <a:solidFill>
                            <a:schemeClr val="tx1"/>
                          </a:solidFill>
                          <a:effectLst/>
                          <a:latin typeface="+mn-ea"/>
                          <a:ea typeface="+mn-ea"/>
                        </a:rPr>
                        <a:t>【※</a:t>
                      </a:r>
                      <a:r>
                        <a:rPr lang="ja-JP" altLang="en-US" sz="1050" b="0" i="0" u="none" strike="noStrike" dirty="0">
                          <a:solidFill>
                            <a:schemeClr val="tx1"/>
                          </a:solidFill>
                          <a:effectLst/>
                          <a:latin typeface="+mn-ea"/>
                          <a:ea typeface="+mn-ea"/>
                        </a:rPr>
                        <a:t>２</a:t>
                      </a:r>
                      <a:r>
                        <a:rPr lang="en-US" altLang="ja-JP" sz="1050" b="0" i="0" u="none" strike="noStrike" dirty="0">
                          <a:solidFill>
                            <a:schemeClr val="tx1"/>
                          </a:solidFill>
                          <a:effectLst/>
                          <a:latin typeface="+mn-ea"/>
                          <a:ea typeface="+mn-ea"/>
                        </a:rPr>
                        <a:t>】</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外国人労働者（健康保険の資格確認書（書面に限る）の交付を受けているものに限る）が離職したときは、遅滞なく当該資格確認書を回収するとともに、国民健康保険または国民年金の適用の手続きが必要になる場合はその旨を教示するよう努め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健康保険および厚生年金保険が適用にならない事業所においては、外国人労働者およびその家族が適切に国民健康保険および国民年金の適用の手続きが行えるよう、必要な援助を行うよう努めること。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労働保険の適用が任意の事業所においては、外国人労働者を含む労働者の希望等に応じ、労働保険の加入の申請を行うこと。</a:t>
                      </a:r>
                      <a:endParaRPr lang="en-US" altLang="ja-JP" sz="900" b="0" i="0" u="none" strike="noStrike" dirty="0">
                        <a:solidFill>
                          <a:schemeClr val="tx1"/>
                        </a:solidFill>
                        <a:effectLst/>
                        <a:latin typeface="+mn-ea"/>
                        <a:ea typeface="+mn-ea"/>
                      </a:endParaRPr>
                    </a:p>
                    <a:p>
                      <a:pPr marL="90000" indent="0" algn="l" fontAlgn="t">
                        <a:lnSpc>
                          <a:spcPct val="110000"/>
                        </a:lnSpc>
                        <a:spcBef>
                          <a:spcPts val="600"/>
                        </a:spcBef>
                        <a:buFont typeface="Arial" panose="020B0604020202020204" pitchFamily="34" charset="0"/>
                        <a:buNone/>
                      </a:pPr>
                      <a:r>
                        <a:rPr lang="ja-JP" altLang="en-US" sz="1200" b="1" i="0" u="sng" strike="noStrike" dirty="0">
                          <a:solidFill>
                            <a:schemeClr val="tx1"/>
                          </a:solidFill>
                          <a:effectLst/>
                          <a:latin typeface="+mn-ea"/>
                          <a:ea typeface="+mn-ea"/>
                        </a:rPr>
                        <a:t>２　保険給付の請求等についての援助</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400"/>
                        </a:spcBef>
                        <a:buFont typeface="Arial" panose="020B0604020202020204" pitchFamily="34" charset="0"/>
                        <a:buChar char="•"/>
                      </a:pPr>
                      <a:r>
                        <a:rPr lang="ja-JP" altLang="en-US" sz="1050" b="0" i="0" u="none" strike="noStrike" dirty="0">
                          <a:solidFill>
                            <a:schemeClr val="tx1"/>
                          </a:solidFill>
                          <a:effectLst/>
                          <a:latin typeface="+mn-ea"/>
                          <a:ea typeface="+mn-ea"/>
                        </a:rPr>
                        <a:t>外国人労働者が離職する場合には、雇用保険被保険者離職票の交付等、必要な手続きを行うとともに、失業等給付の受給に係る公共職業安定所の窓口の教示その他必要な援助を行うよう努めること。</a:t>
                      </a:r>
                      <a:endParaRPr lang="ja-JP" altLang="en-US"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労働災害等が発生した場合には、労働災害補償保険の給付の請求その他の手続きに関し、外国人労働者やその家族等からの相談に応ずること。加えて、必要な援助を行うよう努めること。</a:t>
                      </a:r>
                      <a:endParaRPr lang="ja-JP" altLang="en-US"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外国人労働者が病気、負傷等（労働災害によるものを除く）のため就業することができない場合には、健康保険において傷病手当金が支給され得ることについて、教示するよう努めること。</a:t>
                      </a:r>
                      <a:endParaRPr lang="ja-JP" altLang="en-US"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傷病によって障害の状態になったときは、障害年金が支給され得ることについて、教示するよう努めること。</a:t>
                      </a:r>
                      <a:endParaRPr lang="ja-JP" altLang="en-US" sz="900" b="0" i="0" u="none" strike="noStrike" dirty="0">
                        <a:solidFill>
                          <a:srgbClr val="000000"/>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rgbClr val="000000"/>
                          </a:solidFill>
                          <a:effectLst/>
                          <a:latin typeface="+mn-ea"/>
                          <a:ea typeface="+mn-ea"/>
                        </a:rPr>
                        <a:t>公的年金の被保険者期間が一定期間以上の外国人労働者が帰国する場合、帰国後に脱退一時金の支給を請求し得る旨帰国前に説明するとともに、年金事務所等の関係機関の窓口を教示するよう努めること</a:t>
                      </a:r>
                      <a:r>
                        <a:rPr lang="ja-JP" altLang="en-US" sz="1000" b="0" i="0" u="none" strike="noStrike" dirty="0">
                          <a:solidFill>
                            <a:srgbClr val="000000"/>
                          </a:solidFill>
                          <a:effectLst/>
                          <a:latin typeface="+mn-ea"/>
                          <a:ea typeface="+mn-ea"/>
                        </a:rPr>
                        <a:t>。</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7394957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522218310"/>
              </p:ext>
            </p:extLst>
          </p:nvPr>
        </p:nvGraphicFramePr>
        <p:xfrm>
          <a:off x="151461" y="5943800"/>
          <a:ext cx="6552000" cy="3505164"/>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2935750518"/>
                    </a:ext>
                  </a:extLst>
                </a:gridCol>
              </a:tblGrid>
              <a:tr h="257453">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spc="300" dirty="0">
                          <a:solidFill>
                            <a:schemeClr val="tx1"/>
                          </a:solidFill>
                          <a:latin typeface="+mn-ea"/>
                          <a:ea typeface="+mn-ea"/>
                        </a:rPr>
                        <a:t>■適切な人事管理、教育訓練、福利厚生等</a:t>
                      </a:r>
                    </a:p>
                  </a:txBody>
                  <a:tcPr marL="108000" marR="108000" marT="72000" marB="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CCCC"/>
                    </a:solidFill>
                  </a:tcPr>
                </a:tc>
                <a:extLst>
                  <a:ext uri="{0D108BD9-81ED-4DB2-BD59-A6C34878D82A}">
                    <a16:rowId xmlns:a16="http://schemas.microsoft.com/office/drawing/2014/main" val="905879419"/>
                  </a:ext>
                </a:extLst>
              </a:tr>
              <a:tr h="1087844">
                <a:tc>
                  <a:txBody>
                    <a:bodyPr/>
                    <a:lstStyle/>
                    <a:p>
                      <a:pPr marL="90000" indent="0" algn="l" fontAlgn="t">
                        <a:lnSpc>
                          <a:spcPct val="110000"/>
                        </a:lnSpc>
                        <a:spcBef>
                          <a:spcPts val="300"/>
                        </a:spcBef>
                        <a:buFont typeface="Arial" panose="020B0604020202020204" pitchFamily="34" charset="0"/>
                        <a:buNone/>
                      </a:pPr>
                      <a:r>
                        <a:rPr lang="ja-JP" altLang="en-US" sz="1200" b="1" i="0" u="sng" strike="noStrike" dirty="0">
                          <a:solidFill>
                            <a:schemeClr val="tx1"/>
                          </a:solidFill>
                          <a:effectLst/>
                          <a:latin typeface="+mn-ea"/>
                          <a:ea typeface="+mn-ea"/>
                        </a:rPr>
                        <a:t>１　適切な人事管理</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外国人労働者が円滑に職場に適応できるよう、社内規程その他文書等の多言語化等、職場における円滑なコミュニケーションの前提となる環境の整備に努めること。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職場で求められる資質、能力等の社員像の明確化、評価・賃金決定、配置等の人事管理に関する運用の透明性・公正性の確保等、多様な人材が適切な待遇の下で能力発揮しやすい環境の整備に努めること。その際、公共職業安定所の行う雇用管理に係る助言・指導を踏まえ、適切に対応すること。</a:t>
                      </a:r>
                      <a:endParaRPr lang="en-US" altLang="ja-JP" sz="900" b="0" i="0" u="none" strike="noStrike" dirty="0">
                        <a:solidFill>
                          <a:schemeClr val="tx1"/>
                        </a:solidFill>
                        <a:effectLst/>
                        <a:latin typeface="+mn-ea"/>
                        <a:ea typeface="+mn-ea"/>
                      </a:endParaRPr>
                    </a:p>
                    <a:p>
                      <a:pPr marL="90000" indent="0" algn="l" fontAlgn="t">
                        <a:lnSpc>
                          <a:spcPct val="110000"/>
                        </a:lnSpc>
                        <a:spcBef>
                          <a:spcPts val="300"/>
                        </a:spcBef>
                        <a:buFont typeface="Arial" panose="020B0604020202020204" pitchFamily="34" charset="0"/>
                        <a:buNone/>
                      </a:pPr>
                      <a:r>
                        <a:rPr lang="ja-JP" altLang="en-US" sz="1200" b="1" i="0" u="sng" strike="noStrike" dirty="0">
                          <a:solidFill>
                            <a:schemeClr val="tx1"/>
                          </a:solidFill>
                          <a:effectLst/>
                          <a:latin typeface="+mn-ea"/>
                          <a:ea typeface="+mn-ea"/>
                        </a:rPr>
                        <a:t>２　生活支援</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日本語教育および日本の生活習慣、文化、風習、雇用慣行等について理解を深めるための支援を行うとともに、地域社会における行事や活動に参加する機会を設けるように努めること。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居住地周辺の行政機関、医療機関、金融機関等に関する各種情報の提供や同行等、居住地域において安心して日常生活または社会生活を営むために必要な支援を行うよう努めること。</a:t>
                      </a:r>
                      <a:endParaRPr lang="en-US" altLang="ja-JP" sz="900" b="0" i="0" u="none" strike="noStrike" dirty="0">
                        <a:solidFill>
                          <a:schemeClr val="tx1"/>
                        </a:solidFill>
                        <a:effectLst/>
                        <a:latin typeface="+mn-ea"/>
                        <a:ea typeface="+mn-ea"/>
                      </a:endParaRPr>
                    </a:p>
                    <a:p>
                      <a:pPr marL="90000" indent="0" algn="l" fontAlgn="t">
                        <a:lnSpc>
                          <a:spcPct val="110000"/>
                        </a:lnSpc>
                        <a:spcBef>
                          <a:spcPts val="300"/>
                        </a:spcBef>
                        <a:buFont typeface="Arial" panose="020B0604020202020204" pitchFamily="34" charset="0"/>
                        <a:buNone/>
                      </a:pPr>
                      <a:r>
                        <a:rPr lang="ja-JP" altLang="en-US" sz="1200" b="1" i="0" u="sng" strike="noStrike" dirty="0">
                          <a:solidFill>
                            <a:schemeClr val="tx1"/>
                          </a:solidFill>
                          <a:effectLst/>
                          <a:latin typeface="+mn-ea"/>
                          <a:ea typeface="+mn-ea"/>
                        </a:rPr>
                        <a:t>３　苦情・相談体制の整備</a:t>
                      </a:r>
                    </a:p>
                    <a:p>
                      <a:pPr marL="288000" indent="-144000" algn="l" fontAlgn="t">
                        <a:lnSpc>
                          <a:spcPct val="110000"/>
                        </a:lnSpc>
                        <a:spcBef>
                          <a:spcPts val="300"/>
                        </a:spcBef>
                        <a:buFont typeface="Arial" panose="020B0604020202020204" pitchFamily="34" charset="0"/>
                        <a:buChar char="•"/>
                      </a:pPr>
                      <a:r>
                        <a:rPr lang="ja-JP" altLang="en-US" sz="1050" b="0" i="0" u="none" strike="noStrike" dirty="0">
                          <a:solidFill>
                            <a:schemeClr val="tx1"/>
                          </a:solidFill>
                          <a:effectLst/>
                          <a:latin typeface="+mn-ea"/>
                          <a:ea typeface="+mn-ea"/>
                        </a:rPr>
                        <a:t>外国人労働者の苦情や相談を受け付ける窓口の設置等、体制を整備し、日本における生活上または職業上の苦情・相談等に対応するよう努めるとともに、必要に応じ、行政機関の設ける相談窓口についても教示するよう努めること。</a:t>
                      </a:r>
                      <a:endParaRPr lang="en-US" altLang="ja-JP" sz="900" b="1" i="0" u="sng" strike="noStrike" dirty="0">
                        <a:solidFill>
                          <a:schemeClr val="tx1"/>
                        </a:solidFill>
                        <a:effectLst/>
                        <a:latin typeface="+mn-ea"/>
                        <a:ea typeface="+mn-ea"/>
                      </a:endParaRPr>
                    </a:p>
                  </a:txBody>
                  <a:tcPr marL="108000" marR="108000" marT="72000" marB="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1267097"/>
                  </a:ext>
                </a:extLst>
              </a:tr>
            </a:tbl>
          </a:graphicData>
        </a:graphic>
      </p:graphicFrame>
      <p:sp>
        <p:nvSpPr>
          <p:cNvPr id="3" name="スライド番号プレースホルダー 2">
            <a:extLst>
              <a:ext uri="{FF2B5EF4-FFF2-40B4-BE49-F238E27FC236}">
                <a16:creationId xmlns:a16="http://schemas.microsoft.com/office/drawing/2014/main" id="{3174040C-7559-4F36-8CBE-0FB5D4B131C7}"/>
              </a:ext>
            </a:extLst>
          </p:cNvPr>
          <p:cNvSpPr>
            <a:spLocks noGrp="1"/>
          </p:cNvSpPr>
          <p:nvPr>
            <p:ph type="sldNum" sz="quarter" idx="12"/>
          </p:nvPr>
        </p:nvSpPr>
        <p:spPr/>
        <p:txBody>
          <a:bodyPr/>
          <a:lstStyle/>
          <a:p>
            <a:fld id="{CEEDAA78-6A46-42F5-929C-05E26BDD9515}" type="slidenum">
              <a:rPr lang="en-US" altLang="ja-JP" smtClean="0"/>
              <a:pPr/>
              <a:t>13</a:t>
            </a:fld>
            <a:endParaRPr lang="en-US" altLang="ja-JP" dirty="0"/>
          </a:p>
        </p:txBody>
      </p:sp>
      <p:graphicFrame>
        <p:nvGraphicFramePr>
          <p:cNvPr id="6" name="表 5">
            <a:extLst>
              <a:ext uri="{FF2B5EF4-FFF2-40B4-BE49-F238E27FC236}">
                <a16:creationId xmlns:a16="http://schemas.microsoft.com/office/drawing/2014/main" id="{368B04C5-FE45-4D08-87B3-B4C169DC3D82}"/>
              </a:ext>
            </a:extLst>
          </p:cNvPr>
          <p:cNvGraphicFramePr>
            <a:graphicFrameLocks noGrp="1"/>
          </p:cNvGraphicFramePr>
          <p:nvPr>
            <p:extLst>
              <p:ext uri="{D42A27DB-BD31-4B8C-83A1-F6EECF244321}">
                <p14:modId xmlns:p14="http://schemas.microsoft.com/office/powerpoint/2010/main" val="1981270702"/>
              </p:ext>
            </p:extLst>
          </p:nvPr>
        </p:nvGraphicFramePr>
        <p:xfrm>
          <a:off x="151461" y="159173"/>
          <a:ext cx="6552000" cy="773412"/>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20002"/>
                    </a:ext>
                  </a:extLst>
                </a:gridCol>
              </a:tblGrid>
              <a:tr h="720454">
                <a:tc>
                  <a:txBody>
                    <a:bodyPr/>
                    <a:lstStyle/>
                    <a:p>
                      <a:pPr marL="90000" marR="0" lvl="0" indent="0" algn="l" defTabSz="914400" rtl="0" eaLnBrk="1" fontAlgn="t" latinLnBrk="0" hangingPunct="1">
                        <a:lnSpc>
                          <a:spcPct val="110000"/>
                        </a:lnSpc>
                        <a:spcBef>
                          <a:spcPts val="600"/>
                        </a:spcBef>
                        <a:spcAft>
                          <a:spcPts val="0"/>
                        </a:spcAft>
                        <a:buClrTx/>
                        <a:buSzTx/>
                        <a:buFont typeface="Arial" panose="020B0604020202020204" pitchFamily="34" charset="0"/>
                        <a:buNone/>
                        <a:tabLst/>
                        <a:defRPr/>
                      </a:pPr>
                      <a:r>
                        <a:rPr lang="ja-JP" altLang="en-US" sz="1200" b="1" u="sng" dirty="0">
                          <a:solidFill>
                            <a:schemeClr val="tx1"/>
                          </a:solidFill>
                          <a:latin typeface="+mn-ea"/>
                          <a:ea typeface="+mn-ea"/>
                        </a:rPr>
                        <a:t>７　労働安全衛生法等の周知</a:t>
                      </a:r>
                      <a:endParaRPr lang="en-US" altLang="ja-JP" sz="1200" b="1" u="sng" dirty="0">
                        <a:solidFill>
                          <a:schemeClr val="tx1"/>
                        </a:solidFill>
                        <a:latin typeface="+mn-ea"/>
                        <a:ea typeface="+mn-ea"/>
                      </a:endParaRPr>
                    </a:p>
                    <a:p>
                      <a:pPr marL="288000" marR="0" lvl="0" indent="-144000" algn="l" defTabSz="914400" rtl="0" eaLnBrk="1" fontAlgn="t" latinLnBrk="0" hangingPunct="1">
                        <a:lnSpc>
                          <a:spcPct val="110000"/>
                        </a:lnSpc>
                        <a:spcBef>
                          <a:spcPts val="6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労働安全衛生法等の定めるところにより、その内容について周知すること。その際には、外国人労働者の理解を促進するため必要な配慮をするよう努めること。</a:t>
                      </a:r>
                      <a:r>
                        <a:rPr lang="en-US" altLang="ja-JP" sz="1050" b="0" i="0" u="none" strike="noStrike" dirty="0">
                          <a:solidFill>
                            <a:schemeClr val="tx1"/>
                          </a:solidFill>
                          <a:effectLst/>
                          <a:latin typeface="+mn-ea"/>
                          <a:ea typeface="+mn-ea"/>
                        </a:rPr>
                        <a:t>【※</a:t>
                      </a:r>
                      <a:r>
                        <a:rPr lang="ja-JP" altLang="en-US" sz="1050" b="0" i="0" u="none" strike="noStrike" dirty="0">
                          <a:solidFill>
                            <a:schemeClr val="tx1"/>
                          </a:solidFill>
                          <a:effectLst/>
                          <a:latin typeface="+mn-ea"/>
                          <a:ea typeface="+mn-ea"/>
                        </a:rPr>
                        <a:t>２</a:t>
                      </a:r>
                      <a:r>
                        <a:rPr lang="en-US" altLang="ja-JP" sz="1050" b="0" i="0" u="none" strike="noStrike" dirty="0">
                          <a:solidFill>
                            <a:schemeClr val="tx1"/>
                          </a:solidFill>
                          <a:effectLst/>
                          <a:latin typeface="+mn-ea"/>
                          <a:ea typeface="+mn-ea"/>
                        </a:rPr>
                        <a:t>】</a:t>
                      </a:r>
                      <a:endParaRPr lang="en-US" altLang="ja-JP" sz="900" b="0" dirty="0">
                        <a:solidFill>
                          <a:schemeClr val="tx1"/>
                        </a:solidFill>
                        <a:latin typeface="+mn-ea"/>
                        <a:ea typeface="+mn-ea"/>
                      </a:endParaRP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コンテンツ プレースホルダ 4">
            <a:extLst>
              <a:ext uri="{FF2B5EF4-FFF2-40B4-BE49-F238E27FC236}">
                <a16:creationId xmlns:a16="http://schemas.microsoft.com/office/drawing/2014/main" id="{4F074895-2285-4479-8597-87D2A175E18A}"/>
              </a:ext>
            </a:extLst>
          </p:cNvPr>
          <p:cNvSpPr txBox="1">
            <a:spLocks/>
          </p:cNvSpPr>
          <p:nvPr/>
        </p:nvSpPr>
        <p:spPr bwMode="auto">
          <a:xfrm>
            <a:off x="187461" y="9417496"/>
            <a:ext cx="6480000" cy="386054"/>
          </a:xfrm>
          <a:prstGeom prst="rect">
            <a:avLst/>
          </a:prstGeom>
          <a:noFill/>
          <a:ln w="9525">
            <a:noFill/>
            <a:miter lim="800000"/>
            <a:headEnd/>
            <a:tailEnd/>
          </a:ln>
        </p:spPr>
        <p:txBody>
          <a:bodyPr vert="horz" wrap="square" lIns="108000" tIns="72000" rIns="108000" bIns="36000" numCol="1" anchor="t" anchorCtr="0" compatLnSpc="1">
            <a:prstTxWarp prst="textNoShape">
              <a:avLst/>
            </a:prstTxWarp>
            <a:spAutoFit/>
          </a:bodyPr>
          <a:lstStyle/>
          <a:p>
            <a:r>
              <a:rPr lang="en-US" altLang="ja-JP" sz="900" dirty="0">
                <a:latin typeface="+mn-ea"/>
                <a:ea typeface="+mn-ea"/>
              </a:rPr>
              <a:t>【※</a:t>
            </a:r>
            <a:r>
              <a:rPr lang="ja-JP" altLang="en-US" sz="900" dirty="0">
                <a:latin typeface="+mn-ea"/>
                <a:ea typeface="+mn-ea"/>
              </a:rPr>
              <a:t>２</a:t>
            </a:r>
            <a:r>
              <a:rPr lang="en-US" altLang="ja-JP" sz="900" dirty="0">
                <a:latin typeface="+mn-ea"/>
                <a:ea typeface="+mn-ea"/>
              </a:rPr>
              <a:t>】</a:t>
            </a:r>
            <a:r>
              <a:rPr lang="ja-JP" altLang="en-US" sz="900" dirty="0">
                <a:latin typeface="+mn-ea"/>
                <a:ea typeface="+mn-ea"/>
              </a:rPr>
              <a:t>の事項については、母国語その他の当該外国人が使用する言語または平易な日本語を用いる等、外国人労働者が理解できる方法により説明するよう努める必要があります。</a:t>
            </a:r>
            <a:endParaRPr lang="en-US" altLang="ja-JP" sz="900" dirty="0">
              <a:latin typeface="+mn-ea"/>
              <a:ea typeface="+mn-ea"/>
            </a:endParaRPr>
          </a:p>
        </p:txBody>
      </p:sp>
    </p:spTree>
    <p:extLst>
      <p:ext uri="{BB962C8B-B14F-4D97-AF65-F5344CB8AC3E}">
        <p14:creationId xmlns:p14="http://schemas.microsoft.com/office/powerpoint/2010/main" val="325191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46048538"/>
              </p:ext>
            </p:extLst>
          </p:nvPr>
        </p:nvGraphicFramePr>
        <p:xfrm>
          <a:off x="153000" y="110906"/>
          <a:ext cx="6552000" cy="3617958"/>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2953781658"/>
                    </a:ext>
                  </a:extLst>
                </a:gridCol>
              </a:tblGrid>
              <a:tr h="728519">
                <a:tc>
                  <a:txBody>
                    <a:bodyPr/>
                    <a:lstStyle/>
                    <a:p>
                      <a:pPr marL="90000" marR="0" lvl="0" indent="0" algn="l" defTabSz="914400" rtl="0" eaLnBrk="1" fontAlgn="t" latinLnBrk="0" hangingPunct="1">
                        <a:lnSpc>
                          <a:spcPct val="110000"/>
                        </a:lnSpc>
                        <a:spcBef>
                          <a:spcPts val="300"/>
                        </a:spcBef>
                        <a:spcAft>
                          <a:spcPts val="0"/>
                        </a:spcAft>
                        <a:buClrTx/>
                        <a:buSzTx/>
                        <a:buFont typeface="Arial" panose="020B0604020202020204" pitchFamily="34" charset="0"/>
                        <a:buNone/>
                        <a:tabLst/>
                        <a:defRPr/>
                      </a:pPr>
                      <a:r>
                        <a:rPr kumimoji="1" lang="ja-JP" altLang="en-US" sz="1200" b="1" i="0" u="sng" strike="noStrike" kern="1200" cap="none" spc="0" normalizeH="0" baseline="0" noProof="0" dirty="0">
                          <a:ln>
                            <a:noFill/>
                          </a:ln>
                          <a:solidFill>
                            <a:srgbClr val="000000"/>
                          </a:solidFill>
                          <a:effectLst/>
                          <a:uLnTx/>
                          <a:uFillTx/>
                          <a:latin typeface="+mn-lt"/>
                          <a:ea typeface="+mn-ea"/>
                          <a:cs typeface="+mn-cs"/>
                        </a:rPr>
                        <a:t>４　教育訓練の実施等</a:t>
                      </a:r>
                      <a:endParaRPr kumimoji="1" lang="en-US" altLang="ja-JP" sz="1200" b="1" i="0" u="sng" strike="noStrike" kern="1200" cap="none" spc="0" normalizeH="0" baseline="0" noProof="0" dirty="0">
                        <a:ln>
                          <a:noFill/>
                        </a:ln>
                        <a:solidFill>
                          <a:srgbClr val="000000"/>
                        </a:solidFill>
                        <a:effectLst/>
                        <a:uLnTx/>
                        <a:uFillTx/>
                        <a:latin typeface="+mn-lt"/>
                        <a:ea typeface="+mn-ea"/>
                        <a:cs typeface="+mn-cs"/>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教育訓練の実施その他必要な措置を講ずるように努めるとともに、母国語での導入研修の実施等働きやすい職場環境の整備に努めること。</a:t>
                      </a:r>
                      <a:endParaRPr lang="en-US" altLang="ja-JP" sz="1200" b="1" i="0" u="sng"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５　福利厚生施設</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適切な宿泊の施設を確保するように努めるとともに、給食、医療、教養、文化、体育、レクリエーション等の施設の利用について、十分な機会が保障されるように努めること。</a:t>
                      </a:r>
                      <a:endParaRPr lang="en-US" altLang="ja-JP" sz="105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６　帰国および在留資格の変更等の援助</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在留期間が満了し、在留資格の更新がなされない場合には、雇用関係を終了し、帰国のための諸手続きの相談その他必要な援助を行うよう努めること。</a:t>
                      </a:r>
                      <a:endParaRPr lang="en-US" altLang="ja-JP" sz="1050" b="0" i="0" u="none"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外国人労働者が病気等やむを得ない理由により帰国に要する旅費を支弁できない場合には、当該旅費を負担するよう努めること。</a:t>
                      </a:r>
                      <a:endParaRPr lang="en-US" altLang="ja-JP" sz="1050" b="0" i="0" u="none"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在留資格の変更または在留期間の更新の際は、手続きに当たっての勤務時間の配慮その他必要な援助を行うよう努めること。</a:t>
                      </a:r>
                      <a:endParaRPr lang="en-US" altLang="ja-JP" sz="1050" b="0" i="0" u="none"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一時帰国を希望する場合には、休暇取得への配慮その他必要な援助を行うよう努めること。</a:t>
                      </a:r>
                      <a:endParaRPr lang="en-US" altLang="ja-JP" sz="105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７　外国人労働者と共に就労する上で必要な配慮</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日本人労働者と外国人労働者とが、文化、慣習等の多様性を理解しつつ</a:t>
                      </a:r>
                      <a:r>
                        <a:rPr lang="ja-JP" altLang="en-US" sz="1050" b="0" i="0" u="none" strike="noStrike" dirty="0">
                          <a:solidFill>
                            <a:srgbClr val="000000"/>
                          </a:solidFill>
                          <a:effectLst/>
                          <a:latin typeface="+mn-ea"/>
                          <a:ea typeface="+mn-ea"/>
                        </a:rPr>
                        <a:t>共に就労できるよう努めること。</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277899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814926687"/>
              </p:ext>
            </p:extLst>
          </p:nvPr>
        </p:nvGraphicFramePr>
        <p:xfrm>
          <a:off x="153000" y="3728864"/>
          <a:ext cx="6552000" cy="4159722"/>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3386034114"/>
                    </a:ext>
                  </a:extLst>
                </a:gridCol>
              </a:tblGrid>
              <a:tr h="305344">
                <a:tc>
                  <a:txBody>
                    <a:bodyPr/>
                    <a:lstStyle/>
                    <a:p>
                      <a:pPr marL="0" marR="0" lvl="0" indent="0" algn="l" defTabSz="957263" rtl="0" eaLnBrk="1" fontAlgn="auto" latinLnBrk="0" hangingPunct="1">
                        <a:lnSpc>
                          <a:spcPct val="110000"/>
                        </a:lnSpc>
                        <a:spcBef>
                          <a:spcPts val="0"/>
                        </a:spcBef>
                        <a:spcAft>
                          <a:spcPts val="0"/>
                        </a:spcAft>
                        <a:buClrTx/>
                        <a:buSzTx/>
                        <a:buFontTx/>
                        <a:buNone/>
                        <a:tabLst/>
                        <a:defRPr/>
                      </a:pPr>
                      <a:r>
                        <a:rPr lang="ja-JP" altLang="en-US" sz="1400" b="1" u="none" spc="300" dirty="0">
                          <a:solidFill>
                            <a:schemeClr val="tx1"/>
                          </a:solidFill>
                          <a:latin typeface="+mn-ea"/>
                          <a:ea typeface="+mn-ea"/>
                        </a:rPr>
                        <a:t>■解雇等の予防および再就職の援助</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CCCC"/>
                    </a:solidFill>
                  </a:tcPr>
                </a:tc>
                <a:extLst>
                  <a:ext uri="{0D108BD9-81ED-4DB2-BD59-A6C34878D82A}">
                    <a16:rowId xmlns:a16="http://schemas.microsoft.com/office/drawing/2014/main" val="1202789468"/>
                  </a:ext>
                </a:extLst>
              </a:tr>
              <a:tr h="512382">
                <a:tc>
                  <a:txBody>
                    <a:bodyPr/>
                    <a:lstStyle/>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１　解雇</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事業規模の縮小等を理由として解雇を行う場合であっても、労働契約法の規定に留意し、外国人労働者に対して安易な解雇を行わないようにすること。</a:t>
                      </a:r>
                      <a:endParaRPr lang="en-US" altLang="ja-JP" sz="105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２　雇止め</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労働契約法の規定に留意し、外国人労働者に対して安易な雇止めを行わないようにすること。</a:t>
                      </a:r>
                      <a:endParaRPr lang="en-US" altLang="ja-JP" sz="105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３　再就職の援助</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外国人労働者が解雇（自己の責めに帰すべき理由によるものを除く。）その他事業主の都合により離職する場合において、当該外国人労働者が再就職を希望するときは、関連企業等へのあっせん、教育訓練等の実施・受講あっせん、求人情報の提供等当該外国人労働者の在留資格に応じた再就職が可能となるよう、必要な援助を行うよう努めること。その際、公共職業安定所と密接に連携するとともに、再就職支援に係る助言・指導を踏まえ、適切に対応すること。</a:t>
                      </a:r>
                      <a:endParaRPr lang="en-US" altLang="ja-JP" sz="105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４　解雇制限</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外国人労働者が業務上負傷し、または疾病にかかり療養のために休業する期間等、労働基準法の定めるところにより解雇が禁止されている期間があることに留意すること。</a:t>
                      </a:r>
                      <a:endParaRPr lang="en-US" altLang="ja-JP" sz="105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５　妊娠、出産等を理由とした解雇の禁止等</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女性である外国人労働者が婚姻し、妊娠し、または出産したことを退職理由として予定する定めをしてはならないこと。また、妊娠、出産等を理由として解雇その他不利益な取扱いをしてはならないこと。</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5398539"/>
                  </a:ext>
                </a:extLst>
              </a:tr>
            </a:tbl>
          </a:graphicData>
        </a:graphic>
      </p:graphicFrame>
      <p:graphicFrame>
        <p:nvGraphicFramePr>
          <p:cNvPr id="7" name="表 6">
            <a:extLst>
              <a:ext uri="{FF2B5EF4-FFF2-40B4-BE49-F238E27FC236}">
                <a16:creationId xmlns:a16="http://schemas.microsoft.com/office/drawing/2014/main" id="{FA9D9F94-D3E6-4D72-81DB-1753DAC3EB00}"/>
              </a:ext>
            </a:extLst>
          </p:cNvPr>
          <p:cNvGraphicFramePr>
            <a:graphicFrameLocks noGrp="1"/>
          </p:cNvGraphicFramePr>
          <p:nvPr>
            <p:extLst>
              <p:ext uri="{D42A27DB-BD31-4B8C-83A1-F6EECF244321}">
                <p14:modId xmlns:p14="http://schemas.microsoft.com/office/powerpoint/2010/main" val="3955081514"/>
              </p:ext>
            </p:extLst>
          </p:nvPr>
        </p:nvGraphicFramePr>
        <p:xfrm>
          <a:off x="153000" y="7888586"/>
          <a:ext cx="6552000" cy="1653894"/>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20002"/>
                    </a:ext>
                  </a:extLst>
                </a:gridCol>
              </a:tblGrid>
              <a:tr h="309732">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spc="300" dirty="0">
                          <a:solidFill>
                            <a:schemeClr val="tx1"/>
                          </a:solidFill>
                          <a:latin typeface="+mn-ea"/>
                          <a:ea typeface="+mn-ea"/>
                        </a:rPr>
                        <a:t>■ 労働者派遣または請負を行う事業主に係る留意事項</a:t>
                      </a:r>
                      <a:endParaRPr kumimoji="1" lang="ja-JP" altLang="en-US" sz="1400" b="1" spc="300" dirty="0">
                        <a:solidFill>
                          <a:schemeClr val="tx1"/>
                        </a:solidFill>
                        <a:latin typeface="+mn-ea"/>
                        <a:ea typeface="+mn-ea"/>
                      </a:endParaRPr>
                    </a:p>
                  </a:txBody>
                  <a:tcPr marL="108000" marR="108000"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CCCC"/>
                    </a:solidFill>
                  </a:tcPr>
                </a:tc>
                <a:extLst>
                  <a:ext uri="{0D108BD9-81ED-4DB2-BD59-A6C34878D82A}">
                    <a16:rowId xmlns:a16="http://schemas.microsoft.com/office/drawing/2014/main" val="861338186"/>
                  </a:ext>
                </a:extLst>
              </a:tr>
              <a:tr h="1188717">
                <a:tc>
                  <a:txBody>
                    <a:bodyPr/>
                    <a:lstStyle/>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１　労働者派遣</a:t>
                      </a:r>
                      <a:endParaRPr lang="en-US" altLang="ja-JP" sz="1200" b="1" i="0" u="sng" strike="noStrike" dirty="0">
                        <a:solidFill>
                          <a:schemeClr val="tx1"/>
                        </a:solidFill>
                        <a:effectLst/>
                        <a:latin typeface="+mn-ea"/>
                        <a:ea typeface="+mn-ea"/>
                      </a:endParaRPr>
                    </a:p>
                    <a:p>
                      <a:pPr marL="316800" indent="-17145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労働者派遣の形態で外国人労働者を就業させる事業主は、従事する業務内容、就業場所、派遣する外国人労働者を直接指揮命令する者に関する事項等、派遣就業の具体的内容を派遣する外国人労働者に明示する、派遣先に対し、派遣する外国人労働者の氏名、雇用保険および社会保険の加入の有無を通知する等、労働者派遣法等の定めるところに従い、適正な事業運営を行うこと。</a:t>
                      </a:r>
                      <a:endParaRPr lang="en-US" altLang="ja-JP" sz="1050" b="0" i="0" u="none" strike="noStrike" dirty="0">
                        <a:solidFill>
                          <a:schemeClr val="tx1"/>
                        </a:solidFill>
                        <a:effectLst/>
                        <a:latin typeface="+mn-ea"/>
                        <a:ea typeface="+mn-ea"/>
                      </a:endParaRPr>
                    </a:p>
                    <a:p>
                      <a:pPr marL="315450" marR="0" lvl="0" indent="-17145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派遣先は、労働者派遣事業の許可のない者からは外国人労働者に係る労働者派遣を受けないこと。</a:t>
                      </a:r>
                      <a:endParaRPr lang="en-US" altLang="ja-JP" sz="1050" b="0" i="0" u="none" strike="noStrike" dirty="0">
                        <a:solidFill>
                          <a:schemeClr val="tx1"/>
                        </a:solidFill>
                        <a:effectLst/>
                        <a:latin typeface="+mn-ea"/>
                        <a:ea typeface="+mn-ea"/>
                      </a:endParaRP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0460630"/>
                  </a:ext>
                </a:extLst>
              </a:tr>
            </a:tbl>
          </a:graphicData>
        </a:graphic>
      </p:graphicFrame>
      <p:sp>
        <p:nvSpPr>
          <p:cNvPr id="4" name="スライド番号プレースホルダー 3">
            <a:extLst>
              <a:ext uri="{FF2B5EF4-FFF2-40B4-BE49-F238E27FC236}">
                <a16:creationId xmlns:a16="http://schemas.microsoft.com/office/drawing/2014/main" id="{19CE263F-C09A-476B-9BA9-B51BE0157444}"/>
              </a:ext>
            </a:extLst>
          </p:cNvPr>
          <p:cNvSpPr>
            <a:spLocks noGrp="1"/>
          </p:cNvSpPr>
          <p:nvPr>
            <p:ph type="sldNum" sz="quarter" idx="12"/>
          </p:nvPr>
        </p:nvSpPr>
        <p:spPr/>
        <p:txBody>
          <a:bodyPr/>
          <a:lstStyle/>
          <a:p>
            <a:fld id="{CEEDAA78-6A46-42F5-929C-05E26BDD9515}" type="slidenum">
              <a:rPr lang="en-US" altLang="ja-JP" smtClean="0"/>
              <a:pPr/>
              <a:t>14</a:t>
            </a:fld>
            <a:endParaRPr lang="en-US" altLang="ja-JP" dirty="0"/>
          </a:p>
        </p:txBody>
      </p:sp>
    </p:spTree>
    <p:extLst>
      <p:ext uri="{BB962C8B-B14F-4D97-AF65-F5344CB8AC3E}">
        <p14:creationId xmlns:p14="http://schemas.microsoft.com/office/powerpoint/2010/main" val="95459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8639001"/>
              </p:ext>
            </p:extLst>
          </p:nvPr>
        </p:nvGraphicFramePr>
        <p:xfrm>
          <a:off x="153000" y="146600"/>
          <a:ext cx="6552000" cy="7366113"/>
        </p:xfrm>
        <a:graphic>
          <a:graphicData uri="http://schemas.openxmlformats.org/drawingml/2006/table">
            <a:tbl>
              <a:tblPr firstRow="1" bandRow="1">
                <a:tableStyleId>{5940675A-B579-460E-94D1-54222C63F5DA}</a:tableStyleId>
              </a:tblPr>
              <a:tblGrid>
                <a:gridCol w="6552000">
                  <a:extLst>
                    <a:ext uri="{9D8B030D-6E8A-4147-A177-3AD203B41FA5}">
                      <a16:colId xmlns:a16="http://schemas.microsoft.com/office/drawing/2014/main" val="20002"/>
                    </a:ext>
                  </a:extLst>
                </a:gridCol>
              </a:tblGrid>
              <a:tr h="1886754">
                <a:tc>
                  <a:txBody>
                    <a:bodyPr/>
                    <a:lstStyle/>
                    <a:p>
                      <a:pPr marL="90000">
                        <a:lnSpc>
                          <a:spcPct val="110000"/>
                        </a:lnSpc>
                        <a:spcBef>
                          <a:spcPts val="300"/>
                        </a:spcBef>
                        <a:spcAft>
                          <a:spcPts val="0"/>
                        </a:spcAft>
                      </a:pPr>
                      <a:r>
                        <a:rPr kumimoji="1" lang="ja-JP" altLang="en-US" sz="1200" b="1" u="sng" dirty="0">
                          <a:solidFill>
                            <a:schemeClr val="tx1"/>
                          </a:solidFill>
                          <a:latin typeface="+mn-ea"/>
                          <a:ea typeface="+mn-ea"/>
                        </a:rPr>
                        <a:t>２　請負</a:t>
                      </a:r>
                      <a:endParaRPr kumimoji="1" lang="en-US" altLang="ja-JP" sz="1200" b="1" u="sng" dirty="0">
                        <a:solidFill>
                          <a:schemeClr val="tx1"/>
                        </a:solidFill>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請負を行う事業主にあっては、請負契約の名目で実質的に労働者供給事業または労働者派遣事業を行わないよう、職業安定法および労働者派遣法を遵守すること。</a:t>
                      </a:r>
                      <a:endParaRPr lang="ja-JP" altLang="en-US" sz="900" b="0" i="0" u="none"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雇用する外国人労働者の就業場所が注文主である他事業主の事業所内である場合には、当該注文主が当該外国人労働者の使用者であるとの誤解を招くことのないよう、当該事業所内で業務の処理の進行管理を行うこと。また、当該事業所内で、雇用労務責任者等に人事管理、生活支援等の職務を行わせること。</a:t>
                      </a:r>
                      <a:endParaRPr lang="ja-JP" altLang="en-US" sz="900" b="0" i="0" u="none"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外国人労働者の希望により、労働契約の期間をできる限り長期のものとし、安定的な雇用の確保に努めること。</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0460630"/>
                  </a:ext>
                </a:extLst>
              </a:tr>
              <a:tr h="382571">
                <a:tc>
                  <a:txBody>
                    <a:bodyPr/>
                    <a:lstStyle/>
                    <a:p>
                      <a:pPr marL="0" marR="0" lvl="0" indent="0" algn="l" defTabSz="914400" rtl="0" eaLnBrk="1" fontAlgn="t" latinLnBrk="0" hangingPunct="1">
                        <a:lnSpc>
                          <a:spcPct val="110000"/>
                        </a:lnSpc>
                        <a:spcBef>
                          <a:spcPts val="0"/>
                        </a:spcBef>
                        <a:spcAft>
                          <a:spcPts val="0"/>
                        </a:spcAft>
                        <a:buClrTx/>
                        <a:buSzTx/>
                        <a:buFont typeface="Arial" panose="020B0604020202020204" pitchFamily="34" charset="0"/>
                        <a:buNone/>
                        <a:tabLst/>
                        <a:defRPr/>
                      </a:pPr>
                      <a:r>
                        <a:rPr lang="ja-JP" altLang="en-US" sz="1400" b="1" spc="300" dirty="0">
                          <a:solidFill>
                            <a:schemeClr val="tx1"/>
                          </a:solidFill>
                          <a:latin typeface="+mn-ea"/>
                          <a:ea typeface="+mn-ea"/>
                        </a:rPr>
                        <a:t>■外国人労働者の雇用状況の届出</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030171511"/>
                  </a:ext>
                </a:extLst>
              </a:tr>
              <a:tr h="666256">
                <a:tc>
                  <a:txBody>
                    <a:bodyPr/>
                    <a:lstStyle/>
                    <a:p>
                      <a:pPr marL="288000" marR="0" lvl="0" indent="-1440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労働施策の総合的な推進並びに労働者の雇用の安定及び職業生活の充実等に関する法律の規定に基づき、新たに外国人労働者を雇い入れた場合またはその雇用する外国人労働者が離職した場合には、公共職業安定所の長に届け出ること。</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0868253"/>
                  </a:ext>
                </a:extLst>
              </a:tr>
              <a:tr h="382571">
                <a:tc>
                  <a:txBody>
                    <a:bodyPr/>
                    <a:lstStyle/>
                    <a:p>
                      <a:pPr marL="0" marR="0" lvl="0" indent="0" algn="l" defTabSz="914400" rtl="0" eaLnBrk="1" fontAlgn="t" latinLnBrk="0" hangingPunct="1">
                        <a:lnSpc>
                          <a:spcPct val="110000"/>
                        </a:lnSpc>
                        <a:spcBef>
                          <a:spcPts val="0"/>
                        </a:spcBef>
                        <a:spcAft>
                          <a:spcPts val="0"/>
                        </a:spcAft>
                        <a:buClrTx/>
                        <a:buSzTx/>
                        <a:buFont typeface="Arial" panose="020B0604020202020204" pitchFamily="34" charset="0"/>
                        <a:buNone/>
                        <a:tabLst/>
                        <a:defRPr/>
                      </a:pPr>
                      <a:r>
                        <a:rPr lang="ja-JP" altLang="en-US" sz="1400" b="1" spc="300" dirty="0">
                          <a:solidFill>
                            <a:schemeClr val="tx1"/>
                          </a:solidFill>
                          <a:latin typeface="+mn-ea"/>
                          <a:ea typeface="+mn-ea"/>
                        </a:rPr>
                        <a:t>■外国人労働者の雇用労務責任者の選任</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568882184"/>
                  </a:ext>
                </a:extLst>
              </a:tr>
              <a:tr h="501120">
                <a:tc>
                  <a:txBody>
                    <a:bodyPr/>
                    <a:lstStyle/>
                    <a:p>
                      <a:pPr marL="288000" marR="0" lvl="0" indent="-1440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外国人労働者を常時</a:t>
                      </a:r>
                      <a:r>
                        <a:rPr lang="en-US" altLang="ja-JP" sz="1050" b="0" i="0" u="none" strike="noStrike" dirty="0">
                          <a:solidFill>
                            <a:schemeClr val="tx1"/>
                          </a:solidFill>
                          <a:effectLst/>
                          <a:latin typeface="+mn-ea"/>
                          <a:ea typeface="+mn-ea"/>
                        </a:rPr>
                        <a:t>10</a:t>
                      </a:r>
                      <a:r>
                        <a:rPr lang="ja-JP" altLang="en-US" sz="1050" b="0" i="0" u="none" strike="noStrike" dirty="0">
                          <a:solidFill>
                            <a:schemeClr val="tx1"/>
                          </a:solidFill>
                          <a:effectLst/>
                          <a:latin typeface="+mn-ea"/>
                          <a:ea typeface="+mn-ea"/>
                        </a:rPr>
                        <a:t>人以上雇用するときは、この指針に定める雇用管理の改善等に関する事項等を管理させるため、人事課長等を雇用労務責任者として選任すること。</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3292919"/>
                  </a:ext>
                </a:extLst>
              </a:tr>
              <a:tr h="382571">
                <a:tc>
                  <a:txBody>
                    <a:bodyPr/>
                    <a:lstStyle/>
                    <a:p>
                      <a:pPr marL="0" marR="0" lvl="0" indent="0" algn="l" defTabSz="914400" rtl="0" eaLnBrk="1" fontAlgn="t" latinLnBrk="0" hangingPunct="1">
                        <a:lnSpc>
                          <a:spcPct val="110000"/>
                        </a:lnSpc>
                        <a:spcBef>
                          <a:spcPts val="0"/>
                        </a:spcBef>
                        <a:spcAft>
                          <a:spcPts val="0"/>
                        </a:spcAft>
                        <a:buClrTx/>
                        <a:buSzTx/>
                        <a:buFont typeface="Arial" panose="020B0604020202020204" pitchFamily="34" charset="0"/>
                        <a:buNone/>
                        <a:tabLst/>
                        <a:defRPr/>
                      </a:pPr>
                      <a:r>
                        <a:rPr lang="ja-JP" altLang="en-US" sz="1400" b="1" spc="300" dirty="0">
                          <a:solidFill>
                            <a:schemeClr val="tx1"/>
                          </a:solidFill>
                          <a:latin typeface="+mn-ea"/>
                          <a:ea typeface="+mn-ea"/>
                        </a:rPr>
                        <a:t>■外国人労働者の在留資格に応じて講ずべき必要な措置</a:t>
                      </a:r>
                    </a:p>
                  </a:txBody>
                  <a:tcPr marL="108000" marR="108000" marT="72000" marB="72000">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FCCCC"/>
                    </a:solidFill>
                  </a:tcPr>
                </a:tc>
                <a:extLst>
                  <a:ext uri="{0D108BD9-81ED-4DB2-BD59-A6C34878D82A}">
                    <a16:rowId xmlns:a16="http://schemas.microsoft.com/office/drawing/2014/main" val="2084270996"/>
                  </a:ext>
                </a:extLst>
              </a:tr>
              <a:tr h="3158460">
                <a:tc>
                  <a:txBody>
                    <a:bodyPr/>
                    <a:lstStyle/>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１　特定技能の在留資格をもって在留する者に関する事項</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出入国管理及び難民認定法の規定に基づく特定技能雇用契約の基準や受入れ機関の基準に留意するとともに、支援および必要な届出等を適切に実施すること。</a:t>
                      </a:r>
                      <a:endParaRPr lang="en-US" altLang="ja-JP" sz="90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２　技能実習生に関する事項</a:t>
                      </a:r>
                      <a:endParaRPr lang="en-US" altLang="ja-JP" sz="1200" b="1" i="0" u="sng" strike="noStrike" dirty="0">
                        <a:solidFill>
                          <a:schemeClr val="tx1"/>
                        </a:solidFill>
                        <a:effectLst/>
                        <a:latin typeface="+mn-ea"/>
                        <a:ea typeface="+mn-ea"/>
                      </a:endParaRPr>
                    </a:p>
                    <a:p>
                      <a:pPr marL="288000" marR="0" lvl="0" indent="-144000" algn="l" defTabSz="914400" rtl="0" eaLnBrk="1" fontAlgn="t" latinLnBrk="0" hangingPunct="1">
                        <a:lnSpc>
                          <a:spcPct val="110000"/>
                        </a:lnSpc>
                        <a:spcBef>
                          <a:spcPts val="300"/>
                        </a:spcBef>
                        <a:spcAft>
                          <a:spcPts val="0"/>
                        </a:spcAft>
                        <a:buClrTx/>
                        <a:buSzTx/>
                        <a:buFont typeface="Arial" panose="020B0604020202020204" pitchFamily="34" charset="0"/>
                        <a:buChar char="•"/>
                        <a:tabLst/>
                        <a:defRPr/>
                      </a:pPr>
                      <a:r>
                        <a:rPr lang="ja-JP" altLang="en-US" sz="1050" b="0" i="0" u="none" strike="noStrike" dirty="0">
                          <a:solidFill>
                            <a:schemeClr val="tx1"/>
                          </a:solidFill>
                          <a:effectLst/>
                          <a:latin typeface="+mn-ea"/>
                          <a:ea typeface="+mn-ea"/>
                        </a:rPr>
                        <a:t>「技能実習の適正な実施及び技能実習生の保護に関する基本方針」等の内容に留意し、技能実習生に対し実効ある技能等の修得が図られるように取り組むこと。</a:t>
                      </a:r>
                      <a:endParaRPr lang="en-US" altLang="ja-JP" sz="900" b="0" i="0" u="none" strike="noStrike" dirty="0">
                        <a:solidFill>
                          <a:schemeClr val="tx1"/>
                        </a:solidFill>
                        <a:effectLst/>
                        <a:latin typeface="+mn-ea"/>
                        <a:ea typeface="+mn-ea"/>
                      </a:endParaRPr>
                    </a:p>
                    <a:p>
                      <a:pPr marL="90000" indent="0" algn="l" fontAlgn="t">
                        <a:lnSpc>
                          <a:spcPct val="110000"/>
                        </a:lnSpc>
                        <a:spcBef>
                          <a:spcPts val="300"/>
                        </a:spcBef>
                        <a:spcAft>
                          <a:spcPts val="0"/>
                        </a:spcAft>
                        <a:buFont typeface="Arial" panose="020B0604020202020204" pitchFamily="34" charset="0"/>
                        <a:buNone/>
                      </a:pPr>
                      <a:r>
                        <a:rPr lang="ja-JP" altLang="en-US" sz="1200" b="1" i="0" u="sng" strike="noStrike" dirty="0">
                          <a:solidFill>
                            <a:schemeClr val="tx1"/>
                          </a:solidFill>
                          <a:effectLst/>
                          <a:latin typeface="+mn-ea"/>
                          <a:ea typeface="+mn-ea"/>
                        </a:rPr>
                        <a:t>３　留学生に関する事項</a:t>
                      </a:r>
                      <a:endParaRPr lang="en-US" altLang="ja-JP" sz="1200" b="1" i="0" u="sng"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新規学卒者等を採用する際、留学生であることを理由として、その対象から除外することのないようにするとともに、企業の活性化・国際化を図るためには、異なる教育、文化等を背景とした発想が期待できる留学生の採用も効果的であることに留意すること。あわせて、採用する際には、当該留学生が在留資格の変更の許可を受ける必要があることに留意す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インターンシップ・職場体験の実施に当たっては、企業等に対する理解の促進や職業意識の形成支援等の趣旨を損なわないようにすること。</a:t>
                      </a:r>
                      <a:endParaRPr lang="en-US" altLang="ja-JP" sz="900" b="0" i="0" u="none" strike="noStrike" dirty="0">
                        <a:solidFill>
                          <a:schemeClr val="tx1"/>
                        </a:solidFill>
                        <a:effectLst/>
                        <a:latin typeface="+mn-ea"/>
                        <a:ea typeface="+mn-ea"/>
                      </a:endParaRPr>
                    </a:p>
                    <a:p>
                      <a:pPr marL="288000" indent="-144000" algn="l" fontAlgn="t">
                        <a:lnSpc>
                          <a:spcPct val="110000"/>
                        </a:lnSpc>
                        <a:spcBef>
                          <a:spcPts val="300"/>
                        </a:spcBef>
                        <a:spcAft>
                          <a:spcPts val="0"/>
                        </a:spcAft>
                        <a:buFont typeface="Arial" panose="020B0604020202020204" pitchFamily="34" charset="0"/>
                        <a:buChar char="•"/>
                      </a:pPr>
                      <a:r>
                        <a:rPr lang="ja-JP" altLang="en-US" sz="1050" b="0" i="0" u="none" strike="noStrike" dirty="0">
                          <a:solidFill>
                            <a:schemeClr val="tx1"/>
                          </a:solidFill>
                          <a:effectLst/>
                          <a:latin typeface="+mn-ea"/>
                          <a:ea typeface="+mn-ea"/>
                        </a:rPr>
                        <a:t>アルバイト等で雇用する場合には、資格外活動許可が必要であり、資格外活動は原則として週</a:t>
                      </a:r>
                      <a:r>
                        <a:rPr lang="en-US" altLang="ja-JP" sz="1050" b="0" i="0" u="none" strike="noStrike" dirty="0">
                          <a:solidFill>
                            <a:schemeClr val="tx1"/>
                          </a:solidFill>
                          <a:effectLst/>
                          <a:latin typeface="+mn-ea"/>
                          <a:ea typeface="+mn-ea"/>
                        </a:rPr>
                        <a:t>28</a:t>
                      </a:r>
                      <a:r>
                        <a:rPr lang="ja-JP" altLang="en-US" sz="1050" b="0" i="0" u="none" strike="noStrike" dirty="0">
                          <a:solidFill>
                            <a:schemeClr val="tx1"/>
                          </a:solidFill>
                          <a:effectLst/>
                          <a:latin typeface="+mn-ea"/>
                          <a:ea typeface="+mn-ea"/>
                        </a:rPr>
                        <a:t>時間以内に制限されていることに留意すること。</a:t>
                      </a:r>
                    </a:p>
                  </a:txBody>
                  <a:tcPr marL="108000" marR="108000" marT="72000" marB="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2198621"/>
                  </a:ext>
                </a:extLst>
              </a:tr>
            </a:tbl>
          </a:graphicData>
        </a:graphic>
      </p:graphicFrame>
      <p:sp>
        <p:nvSpPr>
          <p:cNvPr id="9" name="Rectangle 16">
            <a:extLst>
              <a:ext uri="{FF2B5EF4-FFF2-40B4-BE49-F238E27FC236}">
                <a16:creationId xmlns:a16="http://schemas.microsoft.com/office/drawing/2014/main" id="{1D817B4A-F8E6-4A0C-9D2D-062BC896B119}"/>
              </a:ext>
            </a:extLst>
          </p:cNvPr>
          <p:cNvSpPr>
            <a:spLocks noChangeArrowheads="1"/>
          </p:cNvSpPr>
          <p:nvPr/>
        </p:nvSpPr>
        <p:spPr bwMode="auto">
          <a:xfrm>
            <a:off x="153000" y="7508271"/>
            <a:ext cx="6480000" cy="493466"/>
          </a:xfrm>
          <a:prstGeom prst="rect">
            <a:avLst/>
          </a:prstGeom>
          <a:noFill/>
          <a:ln w="9525">
            <a:noFill/>
            <a:miter lim="800000"/>
            <a:headEnd/>
            <a:tailEnd/>
          </a:ln>
        </p:spPr>
        <p:txBody>
          <a:bodyPr lIns="108000" tIns="72000" rIns="108000" bIns="47886" anchor="ctr">
            <a:spAutoFit/>
          </a:bodyPr>
          <a:lstStyle/>
          <a:p>
            <a:pPr defTabSz="957263" eaLnBrk="0" hangingPunct="0">
              <a:lnSpc>
                <a:spcPct val="110000"/>
              </a:lnSpc>
              <a:spcBef>
                <a:spcPts val="0"/>
              </a:spcBef>
            </a:pPr>
            <a:r>
              <a:rPr lang="ja-JP" altLang="en-US" sz="1100" dirty="0">
                <a:latin typeface="+mn-ea"/>
                <a:ea typeface="+mn-ea"/>
                <a:cs typeface="ＭＳ 明朝" pitchFamily="17" charset="-128"/>
              </a:rPr>
              <a:t>「外国人労働者の雇用管理の改善等に関して事業主が適切に対処するための指針」</a:t>
            </a:r>
            <a:endParaRPr lang="en-US" altLang="ja-JP" sz="1100" dirty="0">
              <a:latin typeface="+mn-ea"/>
              <a:ea typeface="+mn-ea"/>
              <a:cs typeface="ＭＳ 明朝" pitchFamily="17" charset="-128"/>
            </a:endParaRPr>
          </a:p>
          <a:p>
            <a:pPr defTabSz="957263" eaLnBrk="0" hangingPunct="0">
              <a:lnSpc>
                <a:spcPct val="110000"/>
              </a:lnSpc>
              <a:spcBef>
                <a:spcPts val="0"/>
              </a:spcBef>
            </a:pPr>
            <a:r>
              <a:rPr lang="ja-JP" altLang="en-US" sz="1100" dirty="0">
                <a:latin typeface="+mn-ea"/>
                <a:ea typeface="+mn-ea"/>
                <a:cs typeface="ＭＳ 明朝" pitchFamily="17" charset="-128"/>
              </a:rPr>
              <a:t>の全文は厚生労働省ウェブサイトに掲載しています。</a:t>
            </a:r>
            <a:endParaRPr lang="en-US" altLang="ja-JP" sz="1100" dirty="0">
              <a:latin typeface="+mn-ea"/>
              <a:ea typeface="+mn-ea"/>
              <a:cs typeface="ＭＳ 明朝" pitchFamily="17" charset="-128"/>
            </a:endParaRPr>
          </a:p>
        </p:txBody>
      </p:sp>
      <p:sp>
        <p:nvSpPr>
          <p:cNvPr id="10" name="Rectangle 16">
            <a:extLst>
              <a:ext uri="{FF2B5EF4-FFF2-40B4-BE49-F238E27FC236}">
                <a16:creationId xmlns:a16="http://schemas.microsoft.com/office/drawing/2014/main" id="{79DB2EF1-1B6F-4478-9347-1AC13F24EEB0}"/>
              </a:ext>
            </a:extLst>
          </p:cNvPr>
          <p:cNvSpPr>
            <a:spLocks noChangeArrowheads="1"/>
          </p:cNvSpPr>
          <p:nvPr/>
        </p:nvSpPr>
        <p:spPr bwMode="auto">
          <a:xfrm>
            <a:off x="189000" y="7961397"/>
            <a:ext cx="3812976" cy="272480"/>
          </a:xfrm>
          <a:prstGeom prst="rect">
            <a:avLst/>
          </a:prstGeom>
          <a:noFill/>
          <a:ln w="9525">
            <a:noFill/>
            <a:miter lim="800000"/>
            <a:headEnd/>
            <a:tailEnd/>
          </a:ln>
        </p:spPr>
        <p:txBody>
          <a:bodyPr lIns="95771" tIns="47886" rIns="95771" bIns="47886" anchor="ctr"/>
          <a:lstStyle/>
          <a:p>
            <a:pPr defTabSz="957263" eaLnBrk="0" hangingPunct="0">
              <a:spcBef>
                <a:spcPct val="20000"/>
              </a:spcBef>
            </a:pPr>
            <a:r>
              <a:rPr lang="en-US" altLang="ja-JP" sz="1100" dirty="0">
                <a:solidFill>
                  <a:schemeClr val="accent1"/>
                </a:solidFill>
                <a:latin typeface="+mn-ea"/>
                <a:ea typeface="+mn-ea"/>
                <a:cs typeface="ＭＳ 明朝" pitchFamily="17" charset="-128"/>
              </a:rPr>
              <a:t>https://www.mhlw.go.jp/content/000601382.pdf</a:t>
            </a:r>
            <a:endParaRPr lang="en-US" altLang="ja-JP" sz="1100" dirty="0">
              <a:solidFill>
                <a:schemeClr val="accent1"/>
              </a:solidFill>
              <a:latin typeface="+mn-ea"/>
              <a:ea typeface="+mn-ea"/>
              <a:cs typeface="ＭＳ 明朝" pitchFamily="17" charset="-128"/>
              <a:hlinkClick r:id="rId2">
                <a:extLst>
                  <a:ext uri="{A12FA001-AC4F-418D-AE19-62706E023703}">
                    <ahyp:hlinkClr xmlns:ahyp="http://schemas.microsoft.com/office/drawing/2018/hyperlinkcolor" val="tx"/>
                  </a:ext>
                </a:extLst>
              </a:hlinkClick>
            </a:endParaRPr>
          </a:p>
        </p:txBody>
      </p:sp>
      <p:pic>
        <p:nvPicPr>
          <p:cNvPr id="4" name="図 3">
            <a:extLst>
              <a:ext uri="{FF2B5EF4-FFF2-40B4-BE49-F238E27FC236}">
                <a16:creationId xmlns:a16="http://schemas.microsoft.com/office/drawing/2014/main" id="{518447C1-331F-4D8F-A7F7-DA976301D55E}"/>
              </a:ext>
            </a:extLst>
          </p:cNvPr>
          <p:cNvPicPr>
            <a:picLocks noChangeAspect="1"/>
          </p:cNvPicPr>
          <p:nvPr/>
        </p:nvPicPr>
        <p:blipFill>
          <a:blip r:embed="rId3"/>
          <a:stretch>
            <a:fillRect/>
          </a:stretch>
        </p:blipFill>
        <p:spPr>
          <a:xfrm>
            <a:off x="5769344" y="7559024"/>
            <a:ext cx="720000" cy="720000"/>
          </a:xfrm>
          <a:prstGeom prst="rect">
            <a:avLst/>
          </a:prstGeom>
        </p:spPr>
      </p:pic>
      <p:sp>
        <p:nvSpPr>
          <p:cNvPr id="13" name="Rectangle 16">
            <a:extLst>
              <a:ext uri="{FF2B5EF4-FFF2-40B4-BE49-F238E27FC236}">
                <a16:creationId xmlns:a16="http://schemas.microsoft.com/office/drawing/2014/main" id="{EC96009D-F3D5-46DD-A0B3-6BEC831F74C2}"/>
              </a:ext>
            </a:extLst>
          </p:cNvPr>
          <p:cNvSpPr>
            <a:spLocks noChangeArrowheads="1"/>
          </p:cNvSpPr>
          <p:nvPr/>
        </p:nvSpPr>
        <p:spPr bwMode="auto">
          <a:xfrm>
            <a:off x="189000" y="8697416"/>
            <a:ext cx="5142534" cy="993603"/>
          </a:xfrm>
          <a:prstGeom prst="rect">
            <a:avLst/>
          </a:prstGeom>
          <a:noFill/>
          <a:ln w="9525">
            <a:noFill/>
            <a:miter lim="800000"/>
            <a:headEnd/>
            <a:tailEnd/>
          </a:ln>
        </p:spPr>
        <p:txBody>
          <a:bodyPr wrap="square" lIns="108000" tIns="72000" rIns="108000" bIns="47886" anchor="t">
            <a:spAutoFit/>
          </a:bodyPr>
          <a:lstStyle/>
          <a:p>
            <a:pPr defTabSz="957263" eaLnBrk="0" hangingPunct="0">
              <a:lnSpc>
                <a:spcPct val="120000"/>
              </a:lnSpc>
              <a:spcBef>
                <a:spcPts val="0"/>
              </a:spcBef>
            </a:pPr>
            <a:r>
              <a:rPr lang="ja-JP" altLang="en-US" sz="1100" dirty="0">
                <a:latin typeface="+mn-ea"/>
                <a:ea typeface="+mn-ea"/>
                <a:cs typeface="ＭＳ 明朝" pitchFamily="17" charset="-128"/>
              </a:rPr>
              <a:t>外国人労働者の雇用管理改善のポイントや取組状況を確認するための</a:t>
            </a:r>
            <a:endParaRPr lang="en-US" altLang="ja-JP" sz="1100" dirty="0">
              <a:latin typeface="+mn-ea"/>
              <a:ea typeface="+mn-ea"/>
              <a:cs typeface="ＭＳ 明朝" pitchFamily="17" charset="-128"/>
            </a:endParaRPr>
          </a:p>
          <a:p>
            <a:pPr defTabSz="957263" eaLnBrk="0" hangingPunct="0">
              <a:lnSpc>
                <a:spcPct val="120000"/>
              </a:lnSpc>
              <a:spcBef>
                <a:spcPts val="0"/>
              </a:spcBef>
            </a:pPr>
            <a:r>
              <a:rPr lang="ja-JP" altLang="en-US" sz="1100" dirty="0">
                <a:latin typeface="+mn-ea"/>
                <a:ea typeface="+mn-ea"/>
                <a:cs typeface="ＭＳ 明朝" pitchFamily="17" charset="-128"/>
              </a:rPr>
              <a:t>「外国人労働者の雇用管理改善等に係る自主点検表（事業主用）」も</a:t>
            </a:r>
            <a:endParaRPr lang="en-US" altLang="ja-JP" sz="1100" dirty="0">
              <a:latin typeface="+mn-ea"/>
              <a:ea typeface="+mn-ea"/>
              <a:cs typeface="ＭＳ 明朝" pitchFamily="17" charset="-128"/>
            </a:endParaRPr>
          </a:p>
          <a:p>
            <a:pPr defTabSz="957263" eaLnBrk="0" hangingPunct="0">
              <a:lnSpc>
                <a:spcPct val="120000"/>
              </a:lnSpc>
              <a:spcBef>
                <a:spcPts val="0"/>
              </a:spcBef>
            </a:pPr>
            <a:r>
              <a:rPr lang="ja-JP" altLang="en-US" sz="1100" dirty="0">
                <a:latin typeface="+mn-ea"/>
                <a:ea typeface="+mn-ea"/>
                <a:cs typeface="ＭＳ 明朝" pitchFamily="17" charset="-128"/>
              </a:rPr>
              <a:t>厚生労働省ウェブサイトに掲載していますので、ご活用ください。</a:t>
            </a:r>
            <a:endParaRPr lang="en-US" altLang="ja-JP" sz="1100" dirty="0">
              <a:latin typeface="+mn-ea"/>
              <a:ea typeface="+mn-ea"/>
              <a:cs typeface="ＭＳ 明朝" pitchFamily="17" charset="-128"/>
            </a:endParaRPr>
          </a:p>
          <a:p>
            <a:pPr defTabSz="957263" eaLnBrk="0" hangingPunct="0">
              <a:lnSpc>
                <a:spcPct val="110000"/>
              </a:lnSpc>
              <a:spcBef>
                <a:spcPts val="600"/>
              </a:spcBef>
            </a:pPr>
            <a:r>
              <a:rPr lang="en-US" altLang="ja-JP" sz="1100" dirty="0">
                <a:solidFill>
                  <a:schemeClr val="accent1">
                    <a:lumMod val="75000"/>
                  </a:schemeClr>
                </a:solidFill>
                <a:latin typeface="+mn-ea"/>
                <a:ea typeface="+mn-ea"/>
                <a:cs typeface="ＭＳ 明朝" pitchFamily="17" charset="-128"/>
              </a:rPr>
              <a:t>https://www.mhlw.go.jp/content/001003486.docx</a:t>
            </a:r>
          </a:p>
        </p:txBody>
      </p:sp>
      <p:pic>
        <p:nvPicPr>
          <p:cNvPr id="16" name="図 15">
            <a:extLst>
              <a:ext uri="{FF2B5EF4-FFF2-40B4-BE49-F238E27FC236}">
                <a16:creationId xmlns:a16="http://schemas.microsoft.com/office/drawing/2014/main" id="{EB575A5D-00AE-4881-B7BA-579E6CE0FEF6}"/>
              </a:ext>
            </a:extLst>
          </p:cNvPr>
          <p:cNvPicPr>
            <a:picLocks noChangeAspect="1"/>
          </p:cNvPicPr>
          <p:nvPr/>
        </p:nvPicPr>
        <p:blipFill>
          <a:blip r:embed="rId4"/>
          <a:stretch>
            <a:fillRect/>
          </a:stretch>
        </p:blipFill>
        <p:spPr>
          <a:xfrm>
            <a:off x="5733344" y="8841520"/>
            <a:ext cx="792000" cy="792000"/>
          </a:xfrm>
          <a:prstGeom prst="rect">
            <a:avLst/>
          </a:prstGeom>
        </p:spPr>
      </p:pic>
      <p:sp>
        <p:nvSpPr>
          <p:cNvPr id="3" name="スライド番号プレースホルダー 2">
            <a:extLst>
              <a:ext uri="{FF2B5EF4-FFF2-40B4-BE49-F238E27FC236}">
                <a16:creationId xmlns:a16="http://schemas.microsoft.com/office/drawing/2014/main" id="{13F48A89-16D3-4787-83E1-E230B8FCC500}"/>
              </a:ext>
            </a:extLst>
          </p:cNvPr>
          <p:cNvSpPr>
            <a:spLocks noGrp="1"/>
          </p:cNvSpPr>
          <p:nvPr>
            <p:ph type="sldNum" sz="quarter" idx="12"/>
          </p:nvPr>
        </p:nvSpPr>
        <p:spPr/>
        <p:txBody>
          <a:bodyPr/>
          <a:lstStyle/>
          <a:p>
            <a:fld id="{CEEDAA78-6A46-42F5-929C-05E26BDD9515}" type="slidenum">
              <a:rPr lang="en-US" altLang="ja-JP" smtClean="0"/>
              <a:pPr/>
              <a:t>15</a:t>
            </a:fld>
            <a:endParaRPr lang="en-US" altLang="ja-JP" dirty="0"/>
          </a:p>
        </p:txBody>
      </p:sp>
      <p:sp>
        <p:nvSpPr>
          <p:cNvPr id="12" name="ホームベース 13">
            <a:extLst>
              <a:ext uri="{FF2B5EF4-FFF2-40B4-BE49-F238E27FC236}">
                <a16:creationId xmlns:a16="http://schemas.microsoft.com/office/drawing/2014/main" id="{55C0EE5B-F4D9-40DA-88D9-A19373C835A5}"/>
              </a:ext>
            </a:extLst>
          </p:cNvPr>
          <p:cNvSpPr/>
          <p:nvPr/>
        </p:nvSpPr>
        <p:spPr>
          <a:xfrm>
            <a:off x="153000" y="8388390"/>
            <a:ext cx="6552000" cy="324498"/>
          </a:xfrm>
          <a:prstGeom prst="rect">
            <a:avLst/>
          </a:prstGeom>
          <a:solidFill>
            <a:schemeClr val="bg1"/>
          </a:solidFill>
          <a:ln w="28575">
            <a:solidFill>
              <a:srgbClr val="FF9900"/>
            </a:solidFill>
          </a:ln>
        </p:spPr>
        <p:txBody>
          <a:bodyPr wrap="square" lIns="108000" tIns="72000" rIns="108000" bIns="36000" anchor="ctr">
            <a:noAutofit/>
          </a:bodyPr>
          <a:lstStyle/>
          <a:p>
            <a:pPr defTabSz="957263"/>
            <a:r>
              <a:rPr lang="ja-JP" altLang="en-US" sz="1600" b="1" spc="200" dirty="0">
                <a:solidFill>
                  <a:schemeClr val="tx2"/>
                </a:solidFill>
                <a:latin typeface="+mn-ea"/>
                <a:ea typeface="+mn-ea"/>
              </a:rPr>
              <a:t>　　　</a:t>
            </a:r>
            <a:r>
              <a:rPr lang="ja-JP" altLang="en-US" sz="1600" b="1" spc="200" dirty="0">
                <a:latin typeface="+mn-ea"/>
                <a:ea typeface="+mn-ea"/>
              </a:rPr>
              <a:t>外国人労働者の雇用管理改善等に係る自主点検表</a:t>
            </a:r>
            <a:endParaRPr lang="en-US" altLang="ja-JP" sz="1600" b="1" spc="200" dirty="0">
              <a:latin typeface="+mn-ea"/>
              <a:ea typeface="+mn-ea"/>
            </a:endParaRPr>
          </a:p>
        </p:txBody>
      </p:sp>
      <p:sp>
        <p:nvSpPr>
          <p:cNvPr id="14" name="ホームベース 13">
            <a:extLst>
              <a:ext uri="{FF2B5EF4-FFF2-40B4-BE49-F238E27FC236}">
                <a16:creationId xmlns:a16="http://schemas.microsoft.com/office/drawing/2014/main" id="{3ABE45B2-7539-4247-9655-6A608A75B4E7}"/>
              </a:ext>
            </a:extLst>
          </p:cNvPr>
          <p:cNvSpPr/>
          <p:nvPr/>
        </p:nvSpPr>
        <p:spPr>
          <a:xfrm>
            <a:off x="153000" y="8389758"/>
            <a:ext cx="628478" cy="324498"/>
          </a:xfrm>
          <a:prstGeom prst="rect">
            <a:avLst/>
          </a:prstGeom>
          <a:solidFill>
            <a:srgbClr val="FF9900"/>
          </a:solidFill>
        </p:spPr>
        <p:txBody>
          <a:bodyPr wrap="square" lIns="108000" tIns="72000" rIns="108000" bIns="36000" anchor="ctr">
            <a:spAutoFit/>
          </a:bodyPr>
          <a:lstStyle/>
          <a:p>
            <a:pPr defTabSz="957263"/>
            <a:r>
              <a:rPr lang="ja-JP" altLang="en-US" sz="1400" b="1" spc="200" dirty="0">
                <a:solidFill>
                  <a:schemeClr val="bg1"/>
                </a:solidFill>
                <a:latin typeface="+mn-ea"/>
                <a:ea typeface="+mn-ea"/>
              </a:rPr>
              <a:t>参考</a:t>
            </a:r>
            <a:endParaRPr lang="en-US" altLang="ja-JP" sz="1400" b="1" spc="200" dirty="0">
              <a:solidFill>
                <a:schemeClr val="bg1"/>
              </a:solidFill>
              <a:latin typeface="+mn-ea"/>
              <a:ea typeface="+mn-ea"/>
            </a:endParaRPr>
          </a:p>
        </p:txBody>
      </p:sp>
    </p:spTree>
    <p:extLst>
      <p:ext uri="{BB962C8B-B14F-4D97-AF65-F5344CB8AC3E}">
        <p14:creationId xmlns:p14="http://schemas.microsoft.com/office/powerpoint/2010/main" val="170919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02282" y="463452"/>
            <a:ext cx="4940556" cy="491279"/>
          </a:xfrm>
          <a:prstGeom prst="rect">
            <a:avLst/>
          </a:prstGeom>
          <a:noFill/>
        </p:spPr>
        <p:txBody>
          <a:bodyPr wrap="square" lIns="108000" tIns="72000" rIns="108000" rtlCol="0">
            <a:spAutoFit/>
          </a:bodyPr>
          <a:lstStyle/>
          <a:p>
            <a:pPr marL="171450" indent="-171450">
              <a:lnSpc>
                <a:spcPct val="110000"/>
              </a:lnSpc>
              <a:buFont typeface="Wingdings" panose="05000000000000000000" pitchFamily="2" charset="2"/>
              <a:buChar char="l"/>
            </a:pPr>
            <a:r>
              <a:rPr kumimoji="1" lang="ja-JP" altLang="en-US" sz="1100" dirty="0">
                <a:latin typeface="+mn-ea"/>
                <a:ea typeface="+mn-ea"/>
              </a:rPr>
              <a:t>在留資格ごとに在留期間が定められています（</a:t>
            </a:r>
            <a:r>
              <a:rPr lang="ja-JP" altLang="en-US" sz="1100" dirty="0">
                <a:latin typeface="+mn-ea"/>
                <a:ea typeface="+mn-ea"/>
              </a:rPr>
              <a:t>令和６年９月</a:t>
            </a:r>
            <a:r>
              <a:rPr lang="en-US" altLang="ja-JP" sz="1100" dirty="0">
                <a:latin typeface="+mn-ea"/>
                <a:ea typeface="+mn-ea"/>
              </a:rPr>
              <a:t>30</a:t>
            </a:r>
            <a:r>
              <a:rPr lang="ja-JP" altLang="en-US" sz="1100" dirty="0">
                <a:latin typeface="+mn-ea"/>
                <a:ea typeface="+mn-ea"/>
              </a:rPr>
              <a:t>日現在）</a:t>
            </a:r>
            <a:endParaRPr lang="en-US" altLang="ja-JP" sz="1100" dirty="0">
              <a:latin typeface="+mn-ea"/>
              <a:ea typeface="+mn-ea"/>
            </a:endParaRPr>
          </a:p>
          <a:p>
            <a:pPr marL="171450" indent="-171450">
              <a:lnSpc>
                <a:spcPct val="110000"/>
              </a:lnSpc>
              <a:buFont typeface="Wingdings" panose="05000000000000000000" pitchFamily="2" charset="2"/>
              <a:buChar char="l"/>
            </a:pPr>
            <a:r>
              <a:rPr lang="ja-JP" altLang="en-US" sz="1100" dirty="0">
                <a:latin typeface="+mn-ea"/>
                <a:ea typeface="+mn-ea"/>
              </a:rPr>
              <a:t>在留資格については、地方出入国在留管理局へお問い合わせください。</a:t>
            </a:r>
            <a:endParaRPr kumimoji="1" lang="ja-JP" altLang="en-US" sz="1100" dirty="0">
              <a:latin typeface="+mn-ea"/>
              <a:ea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3286009353"/>
              </p:ext>
            </p:extLst>
          </p:nvPr>
        </p:nvGraphicFramePr>
        <p:xfrm>
          <a:off x="189000" y="957370"/>
          <a:ext cx="6480000" cy="8409402"/>
        </p:xfrm>
        <a:graphic>
          <a:graphicData uri="http://schemas.openxmlformats.org/drawingml/2006/table">
            <a:tbl>
              <a:tblPr firstRow="1" bandRow="1">
                <a:tableStyleId>{1E171933-4619-4E11-9A3F-F7608DF75F80}</a:tableStyleId>
              </a:tblPr>
              <a:tblGrid>
                <a:gridCol w="792000">
                  <a:extLst>
                    <a:ext uri="{9D8B030D-6E8A-4147-A177-3AD203B41FA5}">
                      <a16:colId xmlns:a16="http://schemas.microsoft.com/office/drawing/2014/main" val="20000"/>
                    </a:ext>
                  </a:extLst>
                </a:gridCol>
                <a:gridCol w="3636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44000">
                  <a:extLst>
                    <a:ext uri="{9D8B030D-6E8A-4147-A177-3AD203B41FA5}">
                      <a16:colId xmlns:a16="http://schemas.microsoft.com/office/drawing/2014/main" val="20003"/>
                    </a:ext>
                  </a:extLst>
                </a:gridCol>
              </a:tblGrid>
              <a:tr h="20629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kern="1200" spc="200" baseline="0" dirty="0">
                          <a:solidFill>
                            <a:schemeClr val="bg1"/>
                          </a:solidFill>
                        </a:rPr>
                        <a:t>■ 就労目的で在留が認められる外国人</a:t>
                      </a:r>
                      <a:endParaRPr kumimoji="0" lang="en-US" altLang="ja-JP" sz="1400" b="1" kern="1200" spc="200" baseline="0" dirty="0">
                        <a:solidFill>
                          <a:schemeClr val="bg1"/>
                        </a:solidFill>
                        <a:latin typeface="+mn-ea"/>
                        <a:ea typeface="+mn-ea"/>
                      </a:endParaRPr>
                    </a:p>
                  </a:txBody>
                  <a:tcPr marL="108000" marR="108000" marT="72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pPr algn="ctr"/>
                      <a:endParaRPr kumimoji="1" lang="ja-JP" altLang="en-US" sz="1100" b="0" dirty="0"/>
                    </a:p>
                  </a:txBody>
                  <a:tcPr marT="49530" marB="49530">
                    <a:solidFill>
                      <a:srgbClr val="0070C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kern="0" dirty="0">
                        <a:solidFill>
                          <a:schemeClr val="bg1"/>
                        </a:solidFill>
                        <a:latin typeface="+mn-lt"/>
                        <a:ea typeface="ＤＦ特太ゴシック体" pitchFamily="1" charset="-128"/>
                      </a:endParaRPr>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kern="0" dirty="0">
                        <a:solidFill>
                          <a:schemeClr val="bg1"/>
                        </a:solidFill>
                        <a:latin typeface="+mn-lt"/>
                        <a:ea typeface="ＤＦ特太ゴシック体" pitchFamily="1" charset="-128"/>
                      </a:endParaRPr>
                    </a:p>
                  </a:txBody>
                  <a:tcPr marT="49530" marB="4953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6394">
                <a:tc gridSpan="4">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ja-JP" sz="1050" b="0" u="none" strike="noStrike" kern="1100" cap="none" spc="150" normalizeH="0" baseline="0" noProof="0" dirty="0">
                          <a:ln>
                            <a:noFill/>
                          </a:ln>
                          <a:solidFill>
                            <a:schemeClr val="tx1"/>
                          </a:solidFill>
                          <a:effectLst/>
                          <a:uLnTx/>
                          <a:uFillTx/>
                        </a:rPr>
                        <a:t> </a:t>
                      </a:r>
                      <a:r>
                        <a:rPr kumimoji="0" lang="ja-JP" altLang="en-US" sz="1050" b="1" u="none" strike="noStrike" kern="1100" cap="none" spc="150" normalizeH="0" baseline="0" noProof="0" dirty="0">
                          <a:ln>
                            <a:noFill/>
                          </a:ln>
                          <a:solidFill>
                            <a:schemeClr val="tx1"/>
                          </a:solidFill>
                          <a:effectLst/>
                          <a:uLnTx/>
                          <a:uFillTx/>
                        </a:rPr>
                        <a:t>これらの外国人は、各在留資格に定められた範囲で報酬を受ける活動が可能です。</a:t>
                      </a:r>
                      <a:endParaRPr kumimoji="0" lang="ja-JP" altLang="en-US" sz="1050" b="1" i="0" u="none" strike="noStrike" kern="1100" cap="none" spc="150" normalizeH="0" baseline="0" noProof="0" dirty="0">
                        <a:ln>
                          <a:noFill/>
                        </a:ln>
                        <a:solidFill>
                          <a:schemeClr val="tx1"/>
                        </a:solidFill>
                        <a:effectLst/>
                        <a:uLnTx/>
                        <a:uFillTx/>
                        <a:latin typeface="+mn-ea"/>
                        <a:ea typeface="+mn-ea"/>
                        <a:cs typeface="+mn-cs"/>
                      </a:endParaRPr>
                    </a:p>
                  </a:txBody>
                  <a:tcPr marL="72000" marR="72000" marT="36000" marB="36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chemeClr val="tx1"/>
                        </a:solidFill>
                        <a:effectLst/>
                        <a:uLnTx/>
                        <a:uFillTx/>
                        <a:latin typeface="+mn-lt"/>
                        <a:ea typeface="+mn-ea"/>
                        <a:cs typeface="+mn-cs"/>
                      </a:endParaRPr>
                    </a:p>
                  </a:txBody>
                  <a:tcPr marT="49530" marB="4953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chemeClr val="tx1"/>
                        </a:solidFill>
                        <a:effectLst/>
                        <a:uLnTx/>
                        <a:uFillTx/>
                        <a:latin typeface="+mn-lt"/>
                        <a:ea typeface="+mn-ea"/>
                        <a:cs typeface="+mn-cs"/>
                      </a:endParaRPr>
                    </a:p>
                  </a:txBody>
                  <a:tcPr marT="49530" marB="4953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09288">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ja-JP" altLang="en-US" sz="1000" b="1" spc="100" baseline="0" dirty="0">
                          <a:solidFill>
                            <a:schemeClr val="bg1"/>
                          </a:solidFill>
                        </a:rPr>
                        <a:t>在留資格</a:t>
                      </a:r>
                      <a:endParaRPr kumimoji="1" lang="ja-JP" altLang="en-US" sz="1000" b="1" spc="100" baseline="0" dirty="0">
                        <a:solidFill>
                          <a:schemeClr val="bg1"/>
                        </a:solidFill>
                        <a:latin typeface="+mn-ea"/>
                        <a:ea typeface="+mn-ea"/>
                      </a:endParaRPr>
                    </a:p>
                  </a:txBody>
                  <a:tcPr marL="108000" marR="108000" marT="36000" marB="36000" anchor="ctr">
                    <a:lnL w="12700" cmpd="sng">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00"/>
                    </a:solidFill>
                  </a:tcPr>
                </a:tc>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ja-JP" altLang="en-US" sz="1000" b="1" spc="300" dirty="0">
                          <a:solidFill>
                            <a:schemeClr val="bg1"/>
                          </a:solidFill>
                        </a:rPr>
                        <a:t>日本において行うことができる活動</a:t>
                      </a:r>
                      <a:endParaRPr kumimoji="1" lang="ja-JP" altLang="en-US" sz="1000" b="1" spc="300" dirty="0">
                        <a:solidFill>
                          <a:schemeClr val="bg1"/>
                        </a:solidFill>
                        <a:latin typeface="+mn-ea"/>
                        <a:ea typeface="+mn-ea"/>
                      </a:endParaRPr>
                    </a:p>
                  </a:txBody>
                  <a:tcPr marL="108000" marR="108000" marT="36000" marB="3600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00"/>
                    </a:solidFill>
                  </a:tcPr>
                </a:tc>
                <a:tc>
                  <a:txBody>
                    <a:bodyPr/>
                    <a:lstStyle/>
                    <a:p>
                      <a:pPr algn="ctr"/>
                      <a:r>
                        <a:rPr kumimoji="1" lang="ja-JP" altLang="en-US" sz="1000" b="1" spc="300" dirty="0">
                          <a:solidFill>
                            <a:schemeClr val="bg1"/>
                          </a:solidFill>
                        </a:rPr>
                        <a:t>在留期間</a:t>
                      </a:r>
                      <a:endParaRPr kumimoji="1" lang="en-US" altLang="ja-JP" sz="1000" b="1" spc="300" dirty="0">
                        <a:solidFill>
                          <a:schemeClr val="bg1"/>
                        </a:solidFill>
                        <a:latin typeface="+mn-ea"/>
                        <a:ea typeface="+mn-ea"/>
                      </a:endParaRPr>
                    </a:p>
                  </a:txBody>
                  <a:tcPr marL="108000" marR="108000" marT="36000" marB="3600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00"/>
                    </a:solidFill>
                  </a:tcPr>
                </a:tc>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ja-JP" altLang="en-US" sz="1000" b="1" spc="300" dirty="0">
                          <a:solidFill>
                            <a:schemeClr val="bg1"/>
                          </a:solidFill>
                        </a:rPr>
                        <a:t>該当例</a:t>
                      </a:r>
                      <a:endParaRPr kumimoji="1" lang="ja-JP" altLang="en-US" sz="1000" b="1" spc="300" dirty="0">
                        <a:solidFill>
                          <a:schemeClr val="bg1"/>
                        </a:solidFill>
                        <a:latin typeface="+mn-ea"/>
                        <a:ea typeface="+mn-ea"/>
                      </a:endParaRPr>
                    </a:p>
                  </a:txBody>
                  <a:tcPr marL="108000" marR="108000" marT="36000" marB="3600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2"/>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a:t>教授</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00" dirty="0">
                          <a:solidFill>
                            <a:schemeClr val="tx1"/>
                          </a:solidFill>
                        </a:rPr>
                        <a:t>日本の大学もしくはこれに準ずる機関または高等専門学校において研究、研究の指導または教育をする活動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00" dirty="0"/>
                        <a:t>大学教授等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a:t>芸術</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00" dirty="0">
                          <a:solidFill>
                            <a:schemeClr val="tx1"/>
                          </a:solidFill>
                        </a:rPr>
                        <a:t>収入を伴う音楽、美術、文学その他の芸術上の活動（この表の興行の項に掲げる活動を除く）</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zh-CN" altLang="en-US" sz="800" dirty="0"/>
                        <a:t>作曲家、画家、著述家等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99">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a:t>宗教</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00" dirty="0">
                          <a:solidFill>
                            <a:schemeClr val="tx1"/>
                          </a:solidFill>
                        </a:rPr>
                        <a:t>外国の宗教団体により日本に派遣された宗教家の行う布教その他の宗教上の活動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00" dirty="0"/>
                        <a:t>外国の宗教団体から派遣される宣教師等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a:t>報道</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00" dirty="0">
                          <a:solidFill>
                            <a:schemeClr val="tx1"/>
                          </a:solidFill>
                        </a:rPr>
                        <a:t>外国の報道機関との契約に基づいて行う取材その他の報道上の活動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00" dirty="0"/>
                        <a:t>外国の報道機関の記者、カメラマン</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71231">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900" b="1" dirty="0">
                          <a:solidFill>
                            <a:schemeClr val="tx1"/>
                          </a:solidFill>
                        </a:rPr>
                        <a:t>高度専門職</a:t>
                      </a:r>
                      <a:endParaRPr kumimoji="1" lang="en-US" altLang="ja-JP" sz="900" b="1" dirty="0">
                        <a:solidFill>
                          <a:schemeClr val="tx1"/>
                        </a:solidFill>
                      </a:endParaRPr>
                    </a:p>
                    <a:p>
                      <a:pPr algn="dist"/>
                      <a:r>
                        <a:rPr kumimoji="1" lang="ja-JP" altLang="en-US" sz="900" b="1" dirty="0">
                          <a:solidFill>
                            <a:schemeClr val="tx1"/>
                          </a:solidFill>
                        </a:rPr>
                        <a:t>１号・</a:t>
                      </a:r>
                      <a:r>
                        <a:rPr kumimoji="1" lang="en-US" altLang="ja-JP" sz="900" b="1" dirty="0">
                          <a:solidFill>
                            <a:schemeClr val="tx1"/>
                          </a:solidFill>
                        </a:rPr>
                        <a:t>2</a:t>
                      </a:r>
                      <a:r>
                        <a:rPr kumimoji="1" lang="ja-JP" altLang="en-US" sz="900" b="1" dirty="0">
                          <a:solidFill>
                            <a:schemeClr val="tx1"/>
                          </a:solidFill>
                        </a:rPr>
                        <a:t>号</a:t>
                      </a:r>
                      <a:endParaRPr kumimoji="1" lang="ja-JP" altLang="en-US" sz="9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10000"/>
                        </a:lnSpc>
                      </a:pPr>
                      <a:r>
                        <a:rPr kumimoji="1" lang="ja-JP" altLang="en-US" sz="800" b="0" dirty="0">
                          <a:solidFill>
                            <a:schemeClr val="tx1"/>
                          </a:solidFill>
                        </a:rPr>
                        <a:t>日本の公私の機関との契約に基づいて行う研究、研究の指導または教育をする活動、日本の公私の機関との契約に基づいて行う自然科学または人文科学の分野に属する知識または技術を要する業務に従事する活動、日本の公私の機関において貿易その他の事業の経営を行いまたは管理に従事する活動など</a:t>
                      </a:r>
                      <a:endParaRPr kumimoji="1" lang="en-US" altLang="ja-JP"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５年（１号）</a:t>
                      </a:r>
                      <a:endParaRPr kumimoji="1" lang="en-US" altLang="ja-JP" sz="800" b="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または無期限（２号）</a:t>
                      </a:r>
                      <a:endParaRPr kumimoji="1" lang="en-US" altLang="ja-JP" sz="800" b="0" kern="1200" dirty="0">
                        <a:solidFill>
                          <a:schemeClr val="tx1"/>
                        </a:solidFill>
                        <a:latin typeface="+mn-ea"/>
                        <a:ea typeface="+mn-ea"/>
                        <a:cs typeface="+mn-cs"/>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00" b="0" strike="noStrike" dirty="0">
                          <a:solidFill>
                            <a:schemeClr val="tx1"/>
                          </a:solidFill>
                        </a:rPr>
                        <a:t>ポイント制による高度人材</a:t>
                      </a:r>
                      <a:endParaRPr kumimoji="1" lang="en-US" altLang="ja-JP" sz="800" b="0" strike="sngStrike"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50415">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900" b="1" dirty="0">
                          <a:solidFill>
                            <a:schemeClr val="tx1"/>
                          </a:solidFill>
                        </a:rPr>
                        <a:t>経営・管理</a:t>
                      </a:r>
                      <a:endParaRPr kumimoji="1" lang="ja-JP" altLang="en-US" sz="9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10000"/>
                        </a:lnSpc>
                      </a:pPr>
                      <a:r>
                        <a:rPr kumimoji="1" lang="ja-JP" altLang="en-US" sz="800" b="0" dirty="0">
                          <a:solidFill>
                            <a:schemeClr val="tx1"/>
                          </a:solidFill>
                        </a:rPr>
                        <a:t>日本において貿易その他の事業の経営を行いまたは当該事業の管理に従事する活動（この表の法律・会計業務の項に掲げる資格を有しなければ法律上行うことができないとされている事業の経営または管理に従事する活動を除く）</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５年、３年、１年、６月、４月または３月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ja-JP" altLang="en-US" sz="800" dirty="0"/>
                        <a:t>企業等の経営者・管理者</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51424">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a:t>法律・</a:t>
                      </a:r>
                      <a:endParaRPr kumimoji="1" lang="en-US" altLang="ja-JP" sz="1000" b="1" dirty="0"/>
                    </a:p>
                    <a:p>
                      <a:pPr algn="dist"/>
                      <a:r>
                        <a:rPr kumimoji="1" lang="ja-JP" altLang="en-US" sz="1000" b="1" dirty="0"/>
                        <a:t>会計業務</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00" dirty="0">
                          <a:solidFill>
                            <a:schemeClr val="tx1"/>
                          </a:solidFill>
                        </a:rPr>
                        <a:t>外国法事務弁護士、外国公認会計士その他法律上資格を有する者が行うこととされている法律または会計に係る業務に従事する活動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en-US" altLang="ja-JP"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zh-TW" altLang="en-US" sz="800" dirty="0"/>
                        <a:t>弁護士、公認会計士等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8783">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dist"/>
                      <a:r>
                        <a:rPr kumimoji="1" lang="ja-JP" altLang="en-US" sz="1000" b="1" dirty="0"/>
                        <a:t>医療</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just">
                        <a:lnSpc>
                          <a:spcPct val="100000"/>
                        </a:lnSpc>
                      </a:pPr>
                      <a:r>
                        <a:rPr kumimoji="1" lang="ja-JP" altLang="en-US" sz="800" dirty="0">
                          <a:solidFill>
                            <a:schemeClr val="tx1"/>
                          </a:solidFill>
                        </a:rPr>
                        <a:t>医師、歯科医師その他法律上資格を有する者が行うこととされている医療に係る業務に従事する活動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ja-JP"/>
                      </a:defPPr>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nSpc>
                          <a:spcPct val="100000"/>
                        </a:lnSpc>
                      </a:pPr>
                      <a:r>
                        <a:rPr kumimoji="1" lang="zh-TW" altLang="en-US" sz="800" dirty="0"/>
                        <a:t>医師、歯科医師、看護師</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08783">
                <a:tc>
                  <a:txBody>
                    <a:bodyPr/>
                    <a:lstStyle/>
                    <a:p>
                      <a:pPr algn="dist"/>
                      <a:r>
                        <a:rPr kumimoji="1" lang="ja-JP" altLang="en-US" sz="1000" b="1" dirty="0"/>
                        <a:t>研究</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kumimoji="1" lang="ja-JP" altLang="en-US" sz="800" dirty="0">
                          <a:solidFill>
                            <a:schemeClr val="tx1"/>
                          </a:solidFill>
                        </a:rPr>
                        <a:t>日本の公私の機関との契約に基づいて研究を行う業務に従事する活動（この表の教授の項に掲げる活動を除く）</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en-US" altLang="ja-JP"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dirty="0"/>
                        <a:t>政府関係機関や私企業等の研究者</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29599">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kumimoji="1" lang="ja-JP" altLang="en-US" sz="1000" b="1" dirty="0"/>
                        <a:t>教育</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800" dirty="0">
                          <a:solidFill>
                            <a:schemeClr val="tx1"/>
                          </a:solidFill>
                        </a:rPr>
                        <a:t>日本の小学校、中学校、義務教育学校、高等学校、中等教育学校、特別支援学校、専修学校または各種学校若しくは設備および編制に関してこれに準ずる教育機関において語学教育その他の教育をする活動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dirty="0"/>
                        <a:t>中学校・高等学校等の語学教師等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792047">
                <a:tc>
                  <a:txBody>
                    <a:bodyPr/>
                    <a:lstStyle/>
                    <a:p>
                      <a:pPr algn="dist"/>
                      <a:r>
                        <a:rPr kumimoji="1" lang="ja-JP" altLang="en-US" sz="900" b="1" dirty="0">
                          <a:solidFill>
                            <a:schemeClr val="tx1"/>
                          </a:solidFill>
                        </a:rPr>
                        <a:t>技術・</a:t>
                      </a:r>
                      <a:endParaRPr kumimoji="1" lang="en-US" altLang="ja-JP" sz="900" b="1" dirty="0">
                        <a:solidFill>
                          <a:schemeClr val="tx1"/>
                        </a:solidFill>
                      </a:endParaRPr>
                    </a:p>
                    <a:p>
                      <a:pPr algn="dist"/>
                      <a:r>
                        <a:rPr kumimoji="1" lang="ja-JP" altLang="en-US" sz="900" b="1" dirty="0">
                          <a:solidFill>
                            <a:schemeClr val="tx1"/>
                          </a:solidFill>
                        </a:rPr>
                        <a:t>人文知識・</a:t>
                      </a:r>
                      <a:endParaRPr kumimoji="1" lang="en-US" altLang="ja-JP" sz="900" b="1" dirty="0">
                        <a:solidFill>
                          <a:schemeClr val="tx1"/>
                        </a:solidFill>
                      </a:endParaRPr>
                    </a:p>
                    <a:p>
                      <a:pPr algn="dist"/>
                      <a:r>
                        <a:rPr kumimoji="1" lang="ja-JP" altLang="en-US" sz="900" b="1" dirty="0">
                          <a:solidFill>
                            <a:schemeClr val="tx1"/>
                          </a:solidFill>
                        </a:rPr>
                        <a:t>国際業務</a:t>
                      </a:r>
                      <a:endParaRPr kumimoji="1" lang="ja-JP" altLang="en-US" sz="9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0000"/>
                        </a:lnSpc>
                      </a:pPr>
                      <a:r>
                        <a:rPr kumimoji="1" lang="ja-JP" altLang="en-US" sz="800" b="0" dirty="0">
                          <a:solidFill>
                            <a:schemeClr val="tx1"/>
                          </a:solidFill>
                        </a:rPr>
                        <a:t>日本の公私の機関との契約に基づいて行う理学、工学その他の自然科学の分野もしくは、法律学、経済学、社会学その他の人文科学の分野に属する技術もしくは知識を要する業務または外国の文化に基盤を有する思考もしくは感受性を必要とする業務に従事する活動（この表の教授、芸術、報道、経営・管理、法律・会計業務、医療、研究、教育、企業内転勤、介護、興行の項に掲げる活動を除く）</a:t>
                      </a:r>
                      <a:endParaRPr kumimoji="1" lang="en-US" altLang="ja-JP"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機械工学等の技術者、</a:t>
                      </a:r>
                      <a:r>
                        <a:rPr kumimoji="1" lang="ja-JP" altLang="en-US" sz="800" dirty="0"/>
                        <a:t>通訳、デザイナー、私企業の語学教</a:t>
                      </a:r>
                      <a:r>
                        <a:rPr kumimoji="1" lang="ja-JP" altLang="en-US" sz="800" dirty="0">
                          <a:solidFill>
                            <a:schemeClr val="tx1"/>
                          </a:solidFill>
                        </a:rPr>
                        <a:t>師、マーケティング業務従事者</a:t>
                      </a:r>
                      <a:r>
                        <a:rPr kumimoji="1" lang="ja-JP" altLang="en-US" sz="800" dirty="0"/>
                        <a:t>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429599">
                <a:tc>
                  <a:txBody>
                    <a:bodyPr/>
                    <a:lstStyle/>
                    <a:p>
                      <a:pPr algn="dist"/>
                      <a:r>
                        <a:rPr kumimoji="1" lang="ja-JP" altLang="en-US" sz="1000" b="1" spc="-150" dirty="0"/>
                        <a:t>企業内転勤</a:t>
                      </a:r>
                      <a:endParaRPr kumimoji="1" lang="ja-JP" altLang="en-US" sz="1000" b="1" spc="-150"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kumimoji="1" lang="ja-JP" altLang="en-US" sz="800" dirty="0">
                          <a:solidFill>
                            <a:schemeClr val="tx1"/>
                          </a:solidFill>
                        </a:rPr>
                        <a:t>日本に本店、支店その他の事業所のある公私の機関の外国にある事業所の職員が日本にある事業所に期間を定めて転勤して当該事業所において行うこの表の技術・人文知識・国際業務の項に掲げる活動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５年、３年、</a:t>
                      </a:r>
                      <a:endParaRPr kumimoji="1" lang="en-US" altLang="ja-JP" sz="800" b="0" dirty="0">
                        <a:solidFill>
                          <a:schemeClr val="tx1"/>
                        </a:solidFill>
                      </a:endParaRPr>
                    </a:p>
                    <a:p>
                      <a:pPr>
                        <a:lnSpc>
                          <a:spcPct val="100000"/>
                        </a:lnSpc>
                      </a:pPr>
                      <a:r>
                        <a:rPr kumimoji="1" lang="ja-JP" altLang="en-US" sz="800" b="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dirty="0"/>
                        <a:t>外国の事業所からの転勤者</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08783">
                <a:tc>
                  <a:txBody>
                    <a:bodyPr/>
                    <a:lstStyle/>
                    <a:p>
                      <a:pPr algn="dist"/>
                      <a:r>
                        <a:rPr kumimoji="1" lang="ja-JP" altLang="en-US" sz="1000" b="1" dirty="0">
                          <a:solidFill>
                            <a:schemeClr val="tx1"/>
                          </a:solidFill>
                        </a:rPr>
                        <a:t>介護</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kumimoji="1" lang="ja-JP" altLang="en-US" sz="800" b="0" dirty="0">
                          <a:solidFill>
                            <a:schemeClr val="tx1"/>
                          </a:solidFill>
                        </a:rPr>
                        <a:t>日本の公私の機関との契約に基づいて介護福祉士の資格を有する者が介護または介護の指導を行う業務に従事する活動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５年、３年、</a:t>
                      </a:r>
                      <a:endParaRPr kumimoji="1" lang="en-US" altLang="ja-JP" sz="800" b="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１年または３月</a:t>
                      </a:r>
                      <a:endParaRPr kumimoji="1" lang="ja-JP" altLang="en-US" sz="800" b="0" kern="1200" dirty="0">
                        <a:solidFill>
                          <a:schemeClr val="tx1"/>
                        </a:solidFill>
                        <a:latin typeface="+mn-ea"/>
                        <a:ea typeface="+mn-ea"/>
                        <a:cs typeface="+mn-cs"/>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b="0" dirty="0">
                          <a:solidFill>
                            <a:schemeClr val="tx1"/>
                          </a:solidFill>
                        </a:rPr>
                        <a:t>介護福祉士</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429599">
                <a:tc>
                  <a:txBody>
                    <a:bodyPr/>
                    <a:lstStyle/>
                    <a:p>
                      <a:pPr algn="dist"/>
                      <a:r>
                        <a:rPr kumimoji="1" lang="ja-JP" altLang="en-US" sz="1000" b="1" dirty="0"/>
                        <a:t>興行</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kumimoji="1" lang="ja-JP" altLang="en-US" sz="800" dirty="0">
                          <a:solidFill>
                            <a:schemeClr val="tx1"/>
                          </a:solidFill>
                        </a:rPr>
                        <a:t>演劇、演芸、演奏、スポ</a:t>
                      </a:r>
                      <a:r>
                        <a:rPr kumimoji="1" lang="en-US" altLang="ja-JP" sz="800" dirty="0">
                          <a:solidFill>
                            <a:schemeClr val="tx1"/>
                          </a:solidFill>
                        </a:rPr>
                        <a:t>―</a:t>
                      </a:r>
                      <a:r>
                        <a:rPr kumimoji="1" lang="ja-JP" altLang="en-US" sz="800" dirty="0">
                          <a:solidFill>
                            <a:schemeClr val="tx1"/>
                          </a:solidFill>
                        </a:rPr>
                        <a:t>ツ等の興行に係る活動またはその他の芸能活動（この表の経営・管理の項に掲げる活動を除く）</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３年、１年、</a:t>
                      </a:r>
                      <a:endParaRPr kumimoji="1" lang="en-US" altLang="ja-JP" sz="800" b="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６月、３月または</a:t>
                      </a:r>
                      <a:r>
                        <a:rPr kumimoji="1" lang="en-US" altLang="ja-JP" sz="800" b="0" kern="1200" dirty="0">
                          <a:solidFill>
                            <a:schemeClr val="tx1"/>
                          </a:solidFill>
                        </a:rPr>
                        <a:t>30</a:t>
                      </a:r>
                      <a:r>
                        <a:rPr kumimoji="1" lang="ja-JP" altLang="en-US" sz="800" b="0" kern="1200" dirty="0">
                          <a:solidFill>
                            <a:schemeClr val="tx1"/>
                          </a:solidFill>
                        </a:rPr>
                        <a:t>日</a:t>
                      </a:r>
                      <a:endParaRPr kumimoji="1" lang="ja-JP" altLang="en-US" sz="800" b="0" kern="1200" dirty="0">
                        <a:solidFill>
                          <a:schemeClr val="tx1"/>
                        </a:solidFill>
                        <a:latin typeface="+mn-ea"/>
                        <a:ea typeface="+mn-ea"/>
                        <a:cs typeface="+mn-cs"/>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dirty="0"/>
                        <a:t>俳優、歌手、ダンサー、プロスポーツ選手等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671231">
                <a:tc>
                  <a:txBody>
                    <a:bodyPr/>
                    <a:lstStyle/>
                    <a:p>
                      <a:pPr algn="dist"/>
                      <a:r>
                        <a:rPr kumimoji="1" lang="ja-JP" altLang="en-US" sz="1000" b="1" dirty="0"/>
                        <a:t>技能</a:t>
                      </a:r>
                      <a:endParaRPr kumimoji="1" lang="ja-JP" altLang="en-US" sz="10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kumimoji="1" lang="ja-JP" altLang="en-US" sz="800" dirty="0">
                          <a:solidFill>
                            <a:schemeClr val="tx1"/>
                          </a:solidFill>
                        </a:rPr>
                        <a:t>日本の公私の機関との契約に基づいて行う産業上の特殊な分野に属する熟練した技能を要する業務に従事する活動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５年、３年、</a:t>
                      </a:r>
                      <a:endParaRPr kumimoji="1" lang="en-US" altLang="ja-JP" sz="800" b="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rPr>
                        <a:t>１年または３月</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dirty="0"/>
                        <a:t>外国料理の調理師、スポーツ指導者、航空機の操縦者</a:t>
                      </a:r>
                      <a:r>
                        <a:rPr kumimoji="1" lang="en-US" altLang="ja-JP" sz="800" dirty="0"/>
                        <a:t>,</a:t>
                      </a:r>
                      <a:r>
                        <a:rPr kumimoji="1" lang="ja-JP" altLang="en-US" sz="800" dirty="0"/>
                        <a:t>貴金属等の加工職人等</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792047">
                <a:tc>
                  <a:txBody>
                    <a:bodyPr/>
                    <a:lstStyle/>
                    <a:p>
                      <a:pPr algn="dist"/>
                      <a:r>
                        <a:rPr kumimoji="1" lang="ja-JP" altLang="en-US" sz="900" b="1" dirty="0">
                          <a:solidFill>
                            <a:schemeClr val="tx1"/>
                          </a:solidFill>
                        </a:rPr>
                        <a:t>特定技能</a:t>
                      </a:r>
                      <a:br>
                        <a:rPr kumimoji="1" lang="en-US" altLang="ja-JP" sz="900" b="1" dirty="0">
                          <a:solidFill>
                            <a:schemeClr val="tx1"/>
                          </a:solidFill>
                        </a:rPr>
                      </a:br>
                      <a:r>
                        <a:rPr kumimoji="1" lang="ja-JP" altLang="en-US" sz="900" b="1" dirty="0">
                          <a:solidFill>
                            <a:schemeClr val="tx1"/>
                          </a:solidFill>
                        </a:rPr>
                        <a:t>１号・</a:t>
                      </a:r>
                      <a:r>
                        <a:rPr kumimoji="1" lang="en-US" altLang="ja-JP" sz="900" b="1" dirty="0">
                          <a:solidFill>
                            <a:schemeClr val="tx1"/>
                          </a:solidFill>
                        </a:rPr>
                        <a:t>2</a:t>
                      </a:r>
                      <a:r>
                        <a:rPr kumimoji="1" lang="ja-JP" altLang="en-US" sz="900" b="1" dirty="0">
                          <a:solidFill>
                            <a:schemeClr val="tx1"/>
                          </a:solidFill>
                        </a:rPr>
                        <a:t>号</a:t>
                      </a:r>
                      <a:endParaRPr kumimoji="1" lang="en-US" altLang="ja-JP" sz="900" b="1" dirty="0">
                        <a:solidFill>
                          <a:schemeClr val="tx1"/>
                        </a:solidFill>
                        <a:latin typeface="+mn-ea"/>
                        <a:ea typeface="+mn-ea"/>
                      </a:endParaRPr>
                    </a:p>
                  </a:txBody>
                  <a:tcPr marL="108000" marR="108000" marT="36000" marB="18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0000"/>
                        </a:lnSpc>
                      </a:pPr>
                      <a:r>
                        <a:rPr kumimoji="1" lang="ja-JP" altLang="en-US" sz="800" b="0" dirty="0">
                          <a:solidFill>
                            <a:schemeClr val="tx1"/>
                          </a:solidFill>
                        </a:rPr>
                        <a:t>日本の公私の機関との契約に基づいて行う特定産業分野（介護、ビルクリーニング、工業製品製造業、建設、造船・舶用工業、自動車整備、航空、宿泊、自動車運送業、鉄道、農業、漁業、飲食料品製造業、外食業、林業、木材産業）に属する相当程度の知識もしくは経験を必要とする技能を要する業務（１号）または熟練した技能を要する業務（２号）に従事する活動</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３年、１年または６月（２号）、</a:t>
                      </a:r>
                      <a:endParaRPr kumimoji="1" lang="en-US" altLang="ja-JP" sz="8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法務大臣が個々に指定する期間（１年を超えない範囲）（１号）</a:t>
                      </a:r>
                      <a:endParaRPr kumimoji="1" lang="ja-JP" altLang="en-US" sz="800" b="0" dirty="0">
                        <a:solidFill>
                          <a:schemeClr val="tx1"/>
                        </a:solidFill>
                        <a:latin typeface="+mn-ea"/>
                        <a:ea typeface="+mn-ea"/>
                      </a:endParaRPr>
                    </a:p>
                  </a:txBody>
                  <a:tcPr marL="108000" marR="108000" marT="36000" marB="18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kumimoji="1" lang="zh-TW" altLang="en-US" sz="800" b="0" dirty="0">
                          <a:solidFill>
                            <a:schemeClr val="tx1"/>
                          </a:solidFill>
                        </a:rPr>
                        <a:t>特定産業分野</a:t>
                      </a:r>
                      <a:r>
                        <a:rPr kumimoji="1" lang="ja-JP" altLang="en-US" sz="800" b="0" dirty="0">
                          <a:solidFill>
                            <a:schemeClr val="tx1"/>
                          </a:solidFill>
                        </a:rPr>
                        <a:t>（左記</a:t>
                      </a:r>
                      <a:r>
                        <a:rPr kumimoji="1" lang="en-US" altLang="ja-JP" sz="800" b="0" dirty="0">
                          <a:solidFill>
                            <a:schemeClr val="tx1"/>
                          </a:solidFill>
                        </a:rPr>
                        <a:t>16</a:t>
                      </a:r>
                      <a:r>
                        <a:rPr kumimoji="1" lang="ja-JP" altLang="en-US" sz="800" b="0" dirty="0">
                          <a:solidFill>
                            <a:schemeClr val="tx1"/>
                          </a:solidFill>
                        </a:rPr>
                        <a:t>分野（２号は介護、自動車運送業、鉄道、林業、木材産業以外の</a:t>
                      </a:r>
                      <a:r>
                        <a:rPr kumimoji="1" lang="en-US" altLang="ja-JP" sz="800" b="0" dirty="0">
                          <a:solidFill>
                            <a:schemeClr val="tx1"/>
                          </a:solidFill>
                        </a:rPr>
                        <a:t>11</a:t>
                      </a:r>
                      <a:r>
                        <a:rPr kumimoji="1" lang="ja-JP" altLang="en-US" sz="800" b="0" dirty="0">
                          <a:solidFill>
                            <a:schemeClr val="tx1"/>
                          </a:solidFill>
                        </a:rPr>
                        <a:t>分野））の各業務従事者</a:t>
                      </a:r>
                      <a:endParaRPr kumimoji="1" lang="ja-JP" altLang="en-US" sz="800" b="0" dirty="0">
                        <a:solidFill>
                          <a:schemeClr val="tx1"/>
                        </a:solidFill>
                        <a:latin typeface="+mn-ea"/>
                        <a:ea typeface="+mn-ea"/>
                      </a:endParaRPr>
                    </a:p>
                  </a:txBody>
                  <a:tcPr marL="108000" marR="108000" marT="36000" marB="18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624313"/>
                  </a:ext>
                </a:extLst>
              </a:tr>
            </a:tbl>
          </a:graphicData>
        </a:graphic>
      </p:graphicFrame>
      <p:sp>
        <p:nvSpPr>
          <p:cNvPr id="3" name="スライド番号プレースホルダー 2">
            <a:extLst>
              <a:ext uri="{FF2B5EF4-FFF2-40B4-BE49-F238E27FC236}">
                <a16:creationId xmlns:a16="http://schemas.microsoft.com/office/drawing/2014/main" id="{9F69564B-B397-43F6-A507-9E49E09426A1}"/>
              </a:ext>
            </a:extLst>
          </p:cNvPr>
          <p:cNvSpPr>
            <a:spLocks noGrp="1"/>
          </p:cNvSpPr>
          <p:nvPr>
            <p:ph type="sldNum" sz="quarter" idx="12"/>
          </p:nvPr>
        </p:nvSpPr>
        <p:spPr/>
        <p:txBody>
          <a:bodyPr/>
          <a:lstStyle/>
          <a:p>
            <a:fld id="{CEEDAA78-6A46-42F5-929C-05E26BDD9515}" type="slidenum">
              <a:rPr lang="en-US" altLang="ja-JP" smtClean="0"/>
              <a:pPr/>
              <a:t>16</a:t>
            </a:fld>
            <a:endParaRPr lang="en-US" altLang="ja-JP" dirty="0"/>
          </a:p>
        </p:txBody>
      </p:sp>
      <p:sp>
        <p:nvSpPr>
          <p:cNvPr id="8" name="ホームベース 13">
            <a:extLst>
              <a:ext uri="{FF2B5EF4-FFF2-40B4-BE49-F238E27FC236}">
                <a16:creationId xmlns:a16="http://schemas.microsoft.com/office/drawing/2014/main" id="{7BC163DF-A4E1-449D-904B-753881A3E342}"/>
              </a:ext>
            </a:extLst>
          </p:cNvPr>
          <p:cNvSpPr/>
          <p:nvPr/>
        </p:nvSpPr>
        <p:spPr>
          <a:xfrm>
            <a:off x="189000" y="108000"/>
            <a:ext cx="6480000" cy="324498"/>
          </a:xfrm>
          <a:prstGeom prst="rect">
            <a:avLst/>
          </a:prstGeom>
          <a:solidFill>
            <a:schemeClr val="bg1"/>
          </a:solidFill>
          <a:ln w="28575">
            <a:solidFill>
              <a:srgbClr val="FF9900"/>
            </a:solidFill>
          </a:ln>
        </p:spPr>
        <p:txBody>
          <a:bodyPr wrap="square" lIns="108000" tIns="72000" rIns="108000" bIns="36000" anchor="ctr">
            <a:noAutofit/>
          </a:bodyPr>
          <a:lstStyle/>
          <a:p>
            <a:pPr defTabSz="957263"/>
            <a:r>
              <a:rPr lang="ja-JP" altLang="en-US" sz="1600" b="1" spc="200" dirty="0">
                <a:solidFill>
                  <a:schemeClr val="tx2"/>
                </a:solidFill>
                <a:latin typeface="+mn-ea"/>
                <a:ea typeface="+mn-ea"/>
              </a:rPr>
              <a:t>　　　</a:t>
            </a:r>
            <a:r>
              <a:rPr lang="ja-JP" altLang="en-US" sz="1600" b="1" spc="200" dirty="0">
                <a:latin typeface="+mn-ea"/>
                <a:ea typeface="+mn-ea"/>
              </a:rPr>
              <a:t>在留資格一覧表</a:t>
            </a:r>
            <a:endParaRPr lang="en-US" altLang="ja-JP" sz="1600" b="1" spc="200" dirty="0">
              <a:latin typeface="+mn-ea"/>
              <a:ea typeface="+mn-ea"/>
            </a:endParaRPr>
          </a:p>
        </p:txBody>
      </p:sp>
      <p:sp>
        <p:nvSpPr>
          <p:cNvPr id="10" name="ホームベース 13">
            <a:extLst>
              <a:ext uri="{FF2B5EF4-FFF2-40B4-BE49-F238E27FC236}">
                <a16:creationId xmlns:a16="http://schemas.microsoft.com/office/drawing/2014/main" id="{C6364F9A-3072-4A5C-8164-F7FE5064A923}"/>
              </a:ext>
            </a:extLst>
          </p:cNvPr>
          <p:cNvSpPr/>
          <p:nvPr/>
        </p:nvSpPr>
        <p:spPr>
          <a:xfrm>
            <a:off x="189000" y="108000"/>
            <a:ext cx="628478" cy="324498"/>
          </a:xfrm>
          <a:prstGeom prst="rect">
            <a:avLst/>
          </a:prstGeom>
          <a:solidFill>
            <a:srgbClr val="FF9900"/>
          </a:solidFill>
          <a:ln>
            <a:noFill/>
          </a:ln>
        </p:spPr>
        <p:txBody>
          <a:bodyPr wrap="square" lIns="108000" tIns="72000" rIns="108000" bIns="36000" anchor="ctr">
            <a:spAutoFit/>
          </a:bodyPr>
          <a:lstStyle/>
          <a:p>
            <a:pPr defTabSz="957263"/>
            <a:r>
              <a:rPr lang="ja-JP" altLang="en-US" sz="1400" b="1" spc="200" dirty="0">
                <a:solidFill>
                  <a:schemeClr val="bg1"/>
                </a:solidFill>
                <a:latin typeface="+mn-ea"/>
                <a:ea typeface="+mn-ea"/>
              </a:rPr>
              <a:t>参考</a:t>
            </a:r>
            <a:endParaRPr lang="en-US" altLang="ja-JP" sz="1400" b="1" spc="200" dirty="0">
              <a:solidFill>
                <a:schemeClr val="bg1"/>
              </a:solidFill>
              <a:latin typeface="+mn-ea"/>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051246262"/>
              </p:ext>
            </p:extLst>
          </p:nvPr>
        </p:nvGraphicFramePr>
        <p:xfrm>
          <a:off x="132355" y="8767086"/>
          <a:ext cx="3096001" cy="835613"/>
        </p:xfrm>
        <a:graphic>
          <a:graphicData uri="http://schemas.openxmlformats.org/drawingml/2006/table">
            <a:tbl>
              <a:tblPr firstRow="1" bandRow="1">
                <a:tableStyleId>{3B4B98B0-60AC-42C2-AFA5-B58CD77FA1E5}</a:tableStyleId>
              </a:tblPr>
              <a:tblGrid>
                <a:gridCol w="992389">
                  <a:extLst>
                    <a:ext uri="{9D8B030D-6E8A-4147-A177-3AD203B41FA5}">
                      <a16:colId xmlns:a16="http://schemas.microsoft.com/office/drawing/2014/main" val="559144750"/>
                    </a:ext>
                  </a:extLst>
                </a:gridCol>
                <a:gridCol w="1399975">
                  <a:extLst>
                    <a:ext uri="{9D8B030D-6E8A-4147-A177-3AD203B41FA5}">
                      <a16:colId xmlns:a16="http://schemas.microsoft.com/office/drawing/2014/main" val="1471273136"/>
                    </a:ext>
                  </a:extLst>
                </a:gridCol>
                <a:gridCol w="703637">
                  <a:extLst>
                    <a:ext uri="{9D8B030D-6E8A-4147-A177-3AD203B41FA5}">
                      <a16:colId xmlns:a16="http://schemas.microsoft.com/office/drawing/2014/main" val="744511265"/>
                    </a:ext>
                  </a:extLst>
                </a:gridCol>
              </a:tblGrid>
              <a:tr h="279033">
                <a:tc gridSpan="3">
                  <a:txBody>
                    <a:bodyPr/>
                    <a:lstStyle/>
                    <a:p>
                      <a:r>
                        <a:rPr kumimoji="1" lang="ja-JP" altLang="en-US" sz="1000" spc="300" dirty="0">
                          <a:solidFill>
                            <a:schemeClr val="bg1"/>
                          </a:solidFill>
                          <a:latin typeface="+mn-ea"/>
                          <a:ea typeface="+mn-ea"/>
                        </a:rPr>
                        <a:t>生活支援関係</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tc hMerge="1">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extLst>
                  <a:ext uri="{0D108BD9-81ED-4DB2-BD59-A6C34878D82A}">
                    <a16:rowId xmlns:a16="http://schemas.microsoft.com/office/drawing/2014/main" val="636129639"/>
                  </a:ext>
                </a:extLst>
              </a:tr>
              <a:tr h="556580">
                <a:tc>
                  <a:txBody>
                    <a:bodyPr/>
                    <a:lstStyle/>
                    <a:p>
                      <a:r>
                        <a:rPr kumimoji="1" lang="ja-JP" altLang="en-US" sz="700" dirty="0">
                          <a:solidFill>
                            <a:schemeClr val="accent1"/>
                          </a:solidFill>
                          <a:latin typeface="+mn-ea"/>
                          <a:ea typeface="+mn-ea"/>
                        </a:rPr>
                        <a:t>外国人生活支援ポータルサイト、生活・就労ガイドブック</a:t>
                      </a:r>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alpha val="20000"/>
                      </a:srgbClr>
                    </a:solidFill>
                  </a:tcPr>
                </a:tc>
                <a:tc>
                  <a:txBody>
                    <a:bodyPr/>
                    <a:lstStyle/>
                    <a:p>
                      <a:r>
                        <a:rPr kumimoji="1" lang="ja-JP" altLang="en-US" sz="700" dirty="0">
                          <a:latin typeface="+mn-ea"/>
                          <a:ea typeface="+mn-ea"/>
                        </a:rPr>
                        <a:t>外国人</a:t>
                      </a:r>
                      <a:r>
                        <a:rPr kumimoji="1" lang="ja-JP" altLang="en-US" sz="700" strike="noStrike" dirty="0">
                          <a:solidFill>
                            <a:schemeClr val="tx1"/>
                          </a:solidFill>
                          <a:latin typeface="+mn-ea"/>
                          <a:ea typeface="+mn-ea"/>
                        </a:rPr>
                        <a:t>が</a:t>
                      </a:r>
                      <a:r>
                        <a:rPr kumimoji="1" lang="ja-JP" altLang="en-US" sz="700" dirty="0">
                          <a:latin typeface="+mn-ea"/>
                          <a:ea typeface="+mn-ea"/>
                        </a:rPr>
                        <a:t>日本で生活するために必要な情報を掲載しています。</a:t>
                      </a:r>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alpha val="20000"/>
                      </a:srgbClr>
                    </a:solidFill>
                  </a:tcPr>
                </a:tc>
                <a:tc>
                  <a:txBody>
                    <a:bodyPr/>
                    <a:lstStyle/>
                    <a:p>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alpha val="20000"/>
                      </a:srgbClr>
                    </a:solidFill>
                  </a:tcPr>
                </a:tc>
                <a:extLst>
                  <a:ext uri="{0D108BD9-81ED-4DB2-BD59-A6C34878D82A}">
                    <a16:rowId xmlns:a16="http://schemas.microsoft.com/office/drawing/2014/main" val="5295337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558316727"/>
              </p:ext>
            </p:extLst>
          </p:nvPr>
        </p:nvGraphicFramePr>
        <p:xfrm>
          <a:off x="132355" y="6342360"/>
          <a:ext cx="3096000" cy="2336887"/>
        </p:xfrm>
        <a:graphic>
          <a:graphicData uri="http://schemas.openxmlformats.org/drawingml/2006/table">
            <a:tbl>
              <a:tblPr firstRow="1" bandRow="1">
                <a:tableStyleId>{3B4B98B0-60AC-42C2-AFA5-B58CD77FA1E5}</a:tableStyleId>
              </a:tblPr>
              <a:tblGrid>
                <a:gridCol w="828000">
                  <a:extLst>
                    <a:ext uri="{9D8B030D-6E8A-4147-A177-3AD203B41FA5}">
                      <a16:colId xmlns:a16="http://schemas.microsoft.com/office/drawing/2014/main" val="559144750"/>
                    </a:ext>
                  </a:extLst>
                </a:gridCol>
                <a:gridCol w="1620000">
                  <a:extLst>
                    <a:ext uri="{9D8B030D-6E8A-4147-A177-3AD203B41FA5}">
                      <a16:colId xmlns:a16="http://schemas.microsoft.com/office/drawing/2014/main" val="1852139122"/>
                    </a:ext>
                  </a:extLst>
                </a:gridCol>
                <a:gridCol w="648000">
                  <a:extLst>
                    <a:ext uri="{9D8B030D-6E8A-4147-A177-3AD203B41FA5}">
                      <a16:colId xmlns:a16="http://schemas.microsoft.com/office/drawing/2014/main" val="744511265"/>
                    </a:ext>
                  </a:extLst>
                </a:gridCol>
              </a:tblGrid>
              <a:tr h="240007">
                <a:tc gridSpan="3">
                  <a:txBody>
                    <a:bodyPr/>
                    <a:lstStyle/>
                    <a:p>
                      <a:r>
                        <a:rPr kumimoji="1" lang="ja-JP" altLang="en-US" sz="1000" spc="300" dirty="0">
                          <a:solidFill>
                            <a:schemeClr val="bg1"/>
                          </a:solidFill>
                          <a:latin typeface="+mn-ea"/>
                          <a:ea typeface="+mn-ea"/>
                        </a:rPr>
                        <a:t>労働基準関係</a:t>
                      </a:r>
                    </a:p>
                  </a:txBody>
                  <a:tcPr marL="108000" marR="108000"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tc hMerge="1">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extLst>
                  <a:ext uri="{0D108BD9-81ED-4DB2-BD59-A6C34878D82A}">
                    <a16:rowId xmlns:a16="http://schemas.microsoft.com/office/drawing/2014/main" val="636129639"/>
                  </a:ext>
                </a:extLst>
              </a:tr>
              <a:tr h="828000">
                <a:tc>
                  <a:txBody>
                    <a:bodyPr/>
                    <a:lstStyle/>
                    <a:p>
                      <a:r>
                        <a:rPr kumimoji="1" lang="ja-JP" altLang="en-US" sz="700" dirty="0">
                          <a:solidFill>
                            <a:schemeClr val="accent1"/>
                          </a:solidFill>
                          <a:latin typeface="+mn-ea"/>
                          <a:ea typeface="+mn-ea"/>
                        </a:rPr>
                        <a:t>外国人労働者向けモデル労働条件通知書・労働条件ハンドブック</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tc>
                  <a:txBody>
                    <a:bodyPr/>
                    <a:lstStyle/>
                    <a:p>
                      <a:r>
                        <a:rPr kumimoji="1" lang="ja-JP" altLang="en-US" sz="700" dirty="0">
                          <a:latin typeface="+mn-ea"/>
                          <a:ea typeface="+mn-ea"/>
                        </a:rPr>
                        <a:t>労働条件をめぐるトラブル防止のためご活用ください。</a:t>
                      </a:r>
                      <a:endParaRPr kumimoji="1" lang="en-US" altLang="ja-JP" sz="700" dirty="0">
                        <a:latin typeface="+mn-ea"/>
                        <a:ea typeface="+mn-ea"/>
                      </a:endParaRPr>
                    </a:p>
                    <a:p>
                      <a:pPr marL="92075" indent="-92075"/>
                      <a:r>
                        <a:rPr kumimoji="1" lang="ja-JP" altLang="en-US" sz="700" dirty="0">
                          <a:latin typeface="+mn-ea"/>
                          <a:ea typeface="+mn-ea"/>
                        </a:rPr>
                        <a:t>（英語、中国語、韓国語、ポルトガル語、スペイン語、タガログ語、インドネシア語、ベトナム語、カンボジア語（クメール語）、モンゴル語、ミャンマー語、ネパール語）</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extLst>
                  <a:ext uri="{0D108BD9-81ED-4DB2-BD59-A6C34878D82A}">
                    <a16:rowId xmlns:a16="http://schemas.microsoft.com/office/drawing/2014/main" val="52953373"/>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700" dirty="0">
                          <a:solidFill>
                            <a:schemeClr val="accent1"/>
                          </a:solidFill>
                          <a:latin typeface="+mn-ea"/>
                          <a:ea typeface="+mn-ea"/>
                        </a:rPr>
                        <a:t>外国語版モデル就業規則</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n-ea"/>
                          <a:ea typeface="+mn-ea"/>
                        </a:rPr>
                        <a:t>就業規則をめぐるトラブル防止のためご活用ください。</a:t>
                      </a:r>
                      <a:endParaRPr lang="en-US" altLang="ja-JP" sz="700" dirty="0">
                        <a:latin typeface="+mn-ea"/>
                        <a:ea typeface="+mn-ea"/>
                      </a:endParaRPr>
                    </a:p>
                    <a:p>
                      <a:pPr marL="92075" indent="-92075"/>
                      <a:r>
                        <a:rPr lang="ja-JP" altLang="en-US" sz="700" dirty="0">
                          <a:latin typeface="+mn-ea"/>
                          <a:ea typeface="+mn-ea"/>
                        </a:rPr>
                        <a:t>（英語、中国語、ポルトガル語、ベトナム語）</a:t>
                      </a:r>
                    </a:p>
                  </a:txBody>
                  <a:tcPr anchor="ctr">
                    <a:lnL>
                      <a:noFill/>
                    </a:lnL>
                    <a:lnR>
                      <a:noFill/>
                    </a:lnR>
                    <a:lnT>
                      <a:noFill/>
                    </a:lnT>
                    <a:lnB>
                      <a:noFill/>
                    </a:lnB>
                    <a:lnTlToBr w="12700" cmpd="sng">
                      <a:noFill/>
                      <a:prstDash val="solid"/>
                    </a:lnTlToBr>
                    <a:lnBlToTr w="12700" cmpd="sng">
                      <a:noFill/>
                      <a:prstDash val="solid"/>
                    </a:lnBlToTr>
                  </a:tcPr>
                </a:tc>
                <a:tc>
                  <a:txBody>
                    <a:bodyPr/>
                    <a:lstStyle/>
                    <a:p>
                      <a:endParaRPr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543003"/>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accent1"/>
                          </a:solidFill>
                          <a:latin typeface="+mn-ea"/>
                          <a:ea typeface="+mn-ea"/>
                        </a:rPr>
                        <a:t>外国人労働者の安全衛生対策について</a:t>
                      </a:r>
                      <a:endParaRPr lang="ja-JP" altLang="en-US" sz="700" dirty="0">
                        <a:solidFill>
                          <a:schemeClr val="accent1"/>
                        </a:solidFill>
                        <a:latin typeface="+mn-ea"/>
                        <a:ea typeface="+mn-ea"/>
                      </a:endParaRPr>
                    </a:p>
                  </a:txBody>
                  <a:tcPr anchor="ctr">
                    <a:lnL>
                      <a:noFill/>
                    </a:lnL>
                    <a:lnR>
                      <a:noFill/>
                    </a:lnR>
                    <a:lnT>
                      <a:noFill/>
                    </a:lnT>
                    <a:lnB w="12700" cmpd="sng">
                      <a:noFill/>
                    </a:lnB>
                    <a:lnTlToBr w="12700" cmpd="sng">
                      <a:noFill/>
                      <a:prstDash val="solid"/>
                    </a:lnTlToBr>
                    <a:lnBlToTr w="12700" cmpd="sng">
                      <a:noFill/>
                      <a:prstDash val="solid"/>
                    </a:lnBlToTr>
                    <a:solidFill>
                      <a:srgbClr val="FFCCCC">
                        <a:alpha val="20000"/>
                      </a:srgbClr>
                    </a:solidFill>
                  </a:tcPr>
                </a:tc>
                <a:tc>
                  <a:txBody>
                    <a:bodyPr/>
                    <a:lstStyle/>
                    <a:p>
                      <a:r>
                        <a:rPr lang="ja-JP" altLang="en-US" sz="700" dirty="0">
                          <a:latin typeface="+mn-ea"/>
                          <a:ea typeface="+mn-ea"/>
                        </a:rPr>
                        <a:t>外国人労働者への安全衛生教育の教材などを掲載しています。</a:t>
                      </a:r>
                    </a:p>
                  </a:txBody>
                  <a:tcPr anchor="ctr">
                    <a:lnL>
                      <a:noFill/>
                    </a:lnL>
                    <a:lnR>
                      <a:noFill/>
                    </a:lnR>
                    <a:lnT>
                      <a:noFill/>
                    </a:lnT>
                    <a:lnB w="12700" cmpd="sng">
                      <a:noFill/>
                    </a:lnB>
                    <a:lnTlToBr w="12700" cmpd="sng">
                      <a:noFill/>
                      <a:prstDash val="solid"/>
                    </a:lnTlToBr>
                    <a:lnBlToTr w="12700" cmpd="sng">
                      <a:noFill/>
                      <a:prstDash val="solid"/>
                    </a:lnBlToTr>
                    <a:solidFill>
                      <a:srgbClr val="FFCCCC">
                        <a:alpha val="20000"/>
                      </a:srgbClr>
                    </a:solidFill>
                  </a:tcPr>
                </a:tc>
                <a:tc>
                  <a:txBody>
                    <a:bodyPr/>
                    <a:lstStyle/>
                    <a:p>
                      <a:endParaRPr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a:noFill/>
                    </a:lnT>
                    <a:lnB w="12700" cmpd="sng">
                      <a:noFill/>
                    </a:lnB>
                    <a:lnTlToBr w="12700" cmpd="sng">
                      <a:noFill/>
                      <a:prstDash val="solid"/>
                    </a:lnTlToBr>
                    <a:lnBlToTr w="12700" cmpd="sng">
                      <a:noFill/>
                      <a:prstDash val="solid"/>
                    </a:lnBlToTr>
                    <a:solidFill>
                      <a:srgbClr val="FFCCCC">
                        <a:alpha val="20000"/>
                      </a:srgbClr>
                    </a:solidFill>
                  </a:tcPr>
                </a:tc>
                <a:extLst>
                  <a:ext uri="{0D108BD9-81ED-4DB2-BD59-A6C34878D82A}">
                    <a16:rowId xmlns:a16="http://schemas.microsoft.com/office/drawing/2014/main" val="688300975"/>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84985875"/>
              </p:ext>
            </p:extLst>
          </p:nvPr>
        </p:nvGraphicFramePr>
        <p:xfrm>
          <a:off x="3360914" y="6347263"/>
          <a:ext cx="3384000" cy="1918041"/>
        </p:xfrm>
        <a:graphic>
          <a:graphicData uri="http://schemas.openxmlformats.org/drawingml/2006/table">
            <a:tbl>
              <a:tblPr firstRow="1" bandRow="1">
                <a:tableStyleId>{3B4B98B0-60AC-42C2-AFA5-B58CD77FA1E5}</a:tableStyleId>
              </a:tblPr>
              <a:tblGrid>
                <a:gridCol w="1188000">
                  <a:extLst>
                    <a:ext uri="{9D8B030D-6E8A-4147-A177-3AD203B41FA5}">
                      <a16:colId xmlns:a16="http://schemas.microsoft.com/office/drawing/2014/main" val="559144750"/>
                    </a:ext>
                  </a:extLst>
                </a:gridCol>
                <a:gridCol w="1620000">
                  <a:extLst>
                    <a:ext uri="{9D8B030D-6E8A-4147-A177-3AD203B41FA5}">
                      <a16:colId xmlns:a16="http://schemas.microsoft.com/office/drawing/2014/main" val="2055140502"/>
                    </a:ext>
                  </a:extLst>
                </a:gridCol>
                <a:gridCol w="576000">
                  <a:extLst>
                    <a:ext uri="{9D8B030D-6E8A-4147-A177-3AD203B41FA5}">
                      <a16:colId xmlns:a16="http://schemas.microsoft.com/office/drawing/2014/main" val="744511265"/>
                    </a:ext>
                  </a:extLst>
                </a:gridCol>
              </a:tblGrid>
              <a:tr h="226286">
                <a:tc gridSpan="3">
                  <a:txBody>
                    <a:bodyPr/>
                    <a:lstStyle/>
                    <a:p>
                      <a:r>
                        <a:rPr kumimoji="1" lang="ja-JP" altLang="en-US" sz="1000" spc="300" dirty="0">
                          <a:solidFill>
                            <a:schemeClr val="bg1"/>
                          </a:solidFill>
                          <a:latin typeface="+mn-ea"/>
                          <a:ea typeface="+mn-ea"/>
                        </a:rPr>
                        <a:t>雇用管理関係</a:t>
                      </a:r>
                    </a:p>
                  </a:txBody>
                  <a:tcPr marL="108000" marR="108000"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tc hMerge="1">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extLst>
                  <a:ext uri="{0D108BD9-81ED-4DB2-BD59-A6C34878D82A}">
                    <a16:rowId xmlns:a16="http://schemas.microsoft.com/office/drawing/2014/main" val="636129639"/>
                  </a:ext>
                </a:extLst>
              </a:tr>
              <a:tr h="576000">
                <a:tc>
                  <a:txBody>
                    <a:bodyPr/>
                    <a:lstStyle/>
                    <a:p>
                      <a:r>
                        <a:rPr kumimoji="1" lang="ja-JP" altLang="en-US" sz="700" dirty="0">
                          <a:solidFill>
                            <a:schemeClr val="accent1"/>
                          </a:solidFill>
                          <a:latin typeface="+mn-ea"/>
                          <a:ea typeface="+mn-ea"/>
                        </a:rPr>
                        <a:t>外国人労働者の人事・労務に関する３つの支援ツール</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tc>
                  <a:txBody>
                    <a:bodyPr/>
                    <a:lstStyle/>
                    <a:p>
                      <a:r>
                        <a:rPr kumimoji="1" lang="ja-JP" altLang="en-US" sz="700" dirty="0">
                          <a:latin typeface="+mn-ea"/>
                          <a:ea typeface="+mn-ea"/>
                        </a:rPr>
                        <a:t>①「外国人社員と働く職場の労務管理に使えるポイント・例文集」、②「雇用管理に役立つ多言語用語集」、③「モデル就業規則やさしい日本語版」を掲載。</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extLst>
                  <a:ext uri="{0D108BD9-81ED-4DB2-BD59-A6C34878D82A}">
                    <a16:rowId xmlns:a16="http://schemas.microsoft.com/office/drawing/2014/main" val="3817669773"/>
                  </a:ext>
                </a:extLst>
              </a:tr>
              <a:tr h="490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accent1"/>
                          </a:solidFill>
                          <a:latin typeface="+mn-ea"/>
                          <a:ea typeface="+mn-ea"/>
                        </a:rPr>
                        <a:t>外国人留学生の採用や入社後の活躍に向けたハンドブック</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kumimoji="1" lang="ja-JP" altLang="en-US" sz="700" dirty="0">
                          <a:latin typeface="+mn-ea"/>
                          <a:ea typeface="+mn-ea"/>
                        </a:rPr>
                        <a:t>留学生等の採用や活躍に向けて、企業が取り組む際に押さえておくと良い</a:t>
                      </a:r>
                      <a:r>
                        <a:rPr kumimoji="1" lang="en-US" altLang="ja-JP" sz="700" dirty="0">
                          <a:latin typeface="+mn-ea"/>
                          <a:ea typeface="+mn-ea"/>
                        </a:rPr>
                        <a:t>12</a:t>
                      </a:r>
                      <a:r>
                        <a:rPr kumimoji="1" lang="ja-JP" altLang="en-US" sz="700" dirty="0">
                          <a:latin typeface="+mn-ea"/>
                          <a:ea typeface="+mn-ea"/>
                        </a:rPr>
                        <a:t>のポイントをまとめています。</a:t>
                      </a:r>
                    </a:p>
                  </a:txBody>
                  <a:tcPr anchor="ctr">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543003"/>
                  </a:ext>
                </a:extLst>
              </a:tr>
              <a:tr h="576000">
                <a:tc>
                  <a:txBody>
                    <a:bodyPr/>
                    <a:lstStyle/>
                    <a:p>
                      <a:r>
                        <a:rPr kumimoji="1" lang="ja-JP" altLang="en-US" sz="700" dirty="0">
                          <a:solidFill>
                            <a:schemeClr val="accent1"/>
                          </a:solidFill>
                          <a:latin typeface="+mn-ea"/>
                          <a:ea typeface="+mn-ea"/>
                        </a:rPr>
                        <a:t>高度外国人材にとって魅力ある就労環境を整備するために（好事例集）</a:t>
                      </a:r>
                    </a:p>
                  </a:txBody>
                  <a:tcPr anchor="ctr">
                    <a:lnL>
                      <a:noFill/>
                    </a:lnL>
                    <a:lnR>
                      <a:noFill/>
                    </a:lnR>
                    <a:lnT>
                      <a:noFill/>
                    </a:lnT>
                    <a:lnB w="12700" cmpd="sng">
                      <a:noFill/>
                    </a:lnB>
                    <a:lnTlToBr w="12700" cmpd="sng">
                      <a:noFill/>
                      <a:prstDash val="solid"/>
                    </a:lnTlToBr>
                    <a:lnBlToTr w="12700" cmpd="sng">
                      <a:noFill/>
                      <a:prstDash val="solid"/>
                    </a:lnBlToTr>
                    <a:solidFill>
                      <a:srgbClr val="FFCCCC">
                        <a:alpha val="20000"/>
                      </a:srgbClr>
                    </a:solidFill>
                  </a:tcPr>
                </a:tc>
                <a:tc>
                  <a:txBody>
                    <a:bodyPr/>
                    <a:lstStyle/>
                    <a:p>
                      <a:r>
                        <a:rPr kumimoji="1" lang="ja-JP" altLang="en-US" sz="700" dirty="0">
                          <a:latin typeface="+mn-ea"/>
                          <a:ea typeface="+mn-ea"/>
                        </a:rPr>
                        <a:t>高度外国人材が雇用管理改善を望む事項についてのアンケートやヒアリング調査を行い、好事例をまとめています。</a:t>
                      </a:r>
                    </a:p>
                  </a:txBody>
                  <a:tcPr anchor="ctr">
                    <a:lnL>
                      <a:noFill/>
                    </a:lnL>
                    <a:lnR>
                      <a:noFill/>
                    </a:lnR>
                    <a:lnT>
                      <a:noFill/>
                    </a:lnT>
                    <a:lnB w="12700" cmpd="sng">
                      <a:noFill/>
                    </a:lnB>
                    <a:lnTlToBr w="12700" cmpd="sng">
                      <a:noFill/>
                      <a:prstDash val="solid"/>
                    </a:lnTlToBr>
                    <a:lnBlToTr w="12700" cmpd="sng">
                      <a:noFill/>
                      <a:prstDash val="solid"/>
                    </a:lnBlToTr>
                    <a:solidFill>
                      <a:srgbClr val="FFCCCC">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a:noFill/>
                    </a:lnT>
                    <a:lnB w="12700" cmpd="sng">
                      <a:noFill/>
                    </a:lnB>
                    <a:lnTlToBr w="12700" cmpd="sng">
                      <a:noFill/>
                      <a:prstDash val="solid"/>
                    </a:lnTlToBr>
                    <a:lnBlToTr w="12700" cmpd="sng">
                      <a:noFill/>
                      <a:prstDash val="solid"/>
                    </a:lnBlToTr>
                    <a:solidFill>
                      <a:srgbClr val="FFCCCC">
                        <a:alpha val="20000"/>
                      </a:srgbClr>
                    </a:solidFill>
                  </a:tcPr>
                </a:tc>
                <a:extLst>
                  <a:ext uri="{0D108BD9-81ED-4DB2-BD59-A6C34878D82A}">
                    <a16:rowId xmlns:a16="http://schemas.microsoft.com/office/drawing/2014/main" val="3162516183"/>
                  </a:ext>
                </a:extLst>
              </a:tr>
            </a:tbl>
          </a:graphicData>
        </a:graphic>
      </p:graphicFrame>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881" y="6825264"/>
            <a:ext cx="504000" cy="5040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881" y="7564338"/>
            <a:ext cx="504000" cy="504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881" y="8136266"/>
            <a:ext cx="504000" cy="50400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460" y="7723268"/>
            <a:ext cx="504000" cy="504000"/>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7800" y="7191598"/>
            <a:ext cx="504000" cy="504000"/>
          </a:xfrm>
          <a:prstGeom prst="rect">
            <a:avLst/>
          </a:prstGeom>
        </p:spPr>
      </p:pic>
      <p:graphicFrame>
        <p:nvGraphicFramePr>
          <p:cNvPr id="17" name="表 16"/>
          <p:cNvGraphicFramePr>
            <a:graphicFrameLocks noGrp="1"/>
          </p:cNvGraphicFramePr>
          <p:nvPr>
            <p:extLst>
              <p:ext uri="{D42A27DB-BD31-4B8C-83A1-F6EECF244321}">
                <p14:modId xmlns:p14="http://schemas.microsoft.com/office/powerpoint/2010/main" val="3773515523"/>
              </p:ext>
            </p:extLst>
          </p:nvPr>
        </p:nvGraphicFramePr>
        <p:xfrm>
          <a:off x="3360914" y="8311976"/>
          <a:ext cx="3384000" cy="1304400"/>
        </p:xfrm>
        <a:graphic>
          <a:graphicData uri="http://schemas.openxmlformats.org/drawingml/2006/table">
            <a:tbl>
              <a:tblPr firstRow="1" bandRow="1">
                <a:tableStyleId>{3B4B98B0-60AC-42C2-AFA5-B58CD77FA1E5}</a:tableStyleId>
              </a:tblPr>
              <a:tblGrid>
                <a:gridCol w="1188000">
                  <a:extLst>
                    <a:ext uri="{9D8B030D-6E8A-4147-A177-3AD203B41FA5}">
                      <a16:colId xmlns:a16="http://schemas.microsoft.com/office/drawing/2014/main" val="559144750"/>
                    </a:ext>
                  </a:extLst>
                </a:gridCol>
                <a:gridCol w="1620000">
                  <a:extLst>
                    <a:ext uri="{9D8B030D-6E8A-4147-A177-3AD203B41FA5}">
                      <a16:colId xmlns:a16="http://schemas.microsoft.com/office/drawing/2014/main" val="2055140502"/>
                    </a:ext>
                  </a:extLst>
                </a:gridCol>
                <a:gridCol w="576000">
                  <a:extLst>
                    <a:ext uri="{9D8B030D-6E8A-4147-A177-3AD203B41FA5}">
                      <a16:colId xmlns:a16="http://schemas.microsoft.com/office/drawing/2014/main" val="744511265"/>
                    </a:ext>
                  </a:extLst>
                </a:gridCol>
              </a:tblGrid>
              <a:tr h="216000">
                <a:tc gridSpan="3">
                  <a:txBody>
                    <a:bodyPr/>
                    <a:lstStyle/>
                    <a:p>
                      <a:r>
                        <a:rPr kumimoji="1" lang="ja-JP" altLang="en-US" sz="1000" spc="300" dirty="0">
                          <a:solidFill>
                            <a:schemeClr val="bg1"/>
                          </a:solidFill>
                          <a:latin typeface="+mn-ea"/>
                          <a:ea typeface="+mn-ea"/>
                        </a:rPr>
                        <a:t>事業主向け支援制度関係</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tc hMerge="1">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anchor="ctr">
                    <a:solidFill>
                      <a:schemeClr val="accent6">
                        <a:lumMod val="60000"/>
                        <a:lumOff val="40000"/>
                      </a:schemeClr>
                    </a:solidFill>
                  </a:tcPr>
                </a:tc>
                <a:extLst>
                  <a:ext uri="{0D108BD9-81ED-4DB2-BD59-A6C34878D82A}">
                    <a16:rowId xmlns:a16="http://schemas.microsoft.com/office/drawing/2014/main" val="63612963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accent1"/>
                          </a:solidFill>
                          <a:effectLst/>
                          <a:uLnTx/>
                          <a:uFillTx/>
                          <a:latin typeface="+mn-ea"/>
                          <a:ea typeface="+mn-ea"/>
                        </a:rPr>
                        <a:t>人材確保等支援助成金（外国人労働者就労環境整備助成コース）</a:t>
                      </a:r>
                      <a:endParaRPr kumimoji="1" lang="ja-JP" altLang="en-US" sz="700" b="0" i="0" u="none" strike="noStrike" kern="1200" cap="none" spc="0" normalizeH="0" baseline="0" noProof="0" dirty="0">
                        <a:ln>
                          <a:noFill/>
                        </a:ln>
                        <a:solidFill>
                          <a:schemeClr val="accent1"/>
                        </a:solidFill>
                        <a:effectLst/>
                        <a:uLnTx/>
                        <a:uFillTx/>
                        <a:latin typeface="+mn-ea"/>
                        <a:ea typeface="+mn-ea"/>
                        <a:cs typeface="+mn-cs"/>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tc>
                  <a:txBody>
                    <a:bodyPr/>
                    <a:lstStyle/>
                    <a:p>
                      <a:pPr algn="just"/>
                      <a:r>
                        <a:rPr kumimoji="1" lang="ja-JP" altLang="en-US" sz="700" dirty="0">
                          <a:latin typeface="+mn-ea"/>
                          <a:ea typeface="+mn-ea"/>
                        </a:rPr>
                        <a:t>外国人特有の事情に配慮した就労環境の整備を通じて、外国人労働者の職場定着に取り組む事業主に対して助成します。</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CCC">
                        <a:alpha val="20000"/>
                      </a:srgbClr>
                    </a:solidFill>
                  </a:tcPr>
                </a:tc>
                <a:extLst>
                  <a:ext uri="{0D108BD9-81ED-4DB2-BD59-A6C34878D82A}">
                    <a16:rowId xmlns:a16="http://schemas.microsoft.com/office/drawing/2014/main" val="52953373"/>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accent1"/>
                          </a:solidFill>
                          <a:latin typeface="+mn-ea"/>
                          <a:ea typeface="+mn-ea"/>
                        </a:rPr>
                        <a:t>働き方改革推進支援資金（融資制度）</a:t>
                      </a: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n-ea"/>
                          <a:ea typeface="+mn-ea"/>
                        </a:rPr>
                        <a:t>外国人労働者の雇用管理の改善に取り組む事業主に対する融資制度があります。（詳しくは日本政策金融公庫まで）</a:t>
                      </a: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9543003"/>
                  </a:ext>
                </a:extLst>
              </a:tr>
            </a:tbl>
          </a:graphicData>
        </a:graphic>
      </p:graphicFrame>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3460" y="8545124"/>
            <a:ext cx="504000" cy="504000"/>
          </a:xfrm>
          <a:prstGeom prst="rect">
            <a:avLst/>
          </a:prstGeom>
        </p:spPr>
      </p:pic>
      <p:pic>
        <p:nvPicPr>
          <p:cNvPr id="8" name="図 7" descr="画面の領域"/>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3460" y="9090003"/>
            <a:ext cx="504000" cy="504000"/>
          </a:xfrm>
          <a:prstGeom prst="rect">
            <a:avLst/>
          </a:prstGeom>
        </p:spPr>
      </p:pic>
      <p:pic>
        <p:nvPicPr>
          <p:cNvPr id="14" name="図 13" descr="画面の領域"/>
          <p:cNvPicPr>
            <a:picLocks noChangeAspect="1"/>
          </p:cNvPicPr>
          <p:nvPr/>
        </p:nvPicPr>
        <p:blipFill rotWithShape="1">
          <a:blip r:embed="rId9">
            <a:extLst>
              <a:ext uri="{28A0092B-C50C-407E-A947-70E740481C1C}">
                <a14:useLocalDpi xmlns:a14="http://schemas.microsoft.com/office/drawing/2010/main" val="0"/>
              </a:ext>
            </a:extLst>
          </a:blip>
          <a:srcRect t="510" b="510"/>
          <a:stretch/>
        </p:blipFill>
        <p:spPr>
          <a:xfrm>
            <a:off x="2657112" y="9076506"/>
            <a:ext cx="504000" cy="504000"/>
          </a:xfrm>
          <a:prstGeom prst="rect">
            <a:avLst/>
          </a:prstGeom>
        </p:spPr>
      </p:pic>
      <p:pic>
        <p:nvPicPr>
          <p:cNvPr id="24" name="BarCodeCtrl1">
            <a:extLst>
              <a:ext uri="{63B3BB69-23CF-44E3-9099-C40C66FF867C}">
                <a14:compatExt xmlns:a14="http://schemas.microsoft.com/office/drawing/2010/main" spid="_x0000_s1025"/>
              </a:ext>
            </a:extLst>
          </p:cNvPr>
          <p:cNvPicPr>
            <a:picLocks noChangeAspect="1"/>
          </p:cNvPicPr>
          <p:nvPr/>
        </p:nvPicPr>
        <p:blipFill>
          <a:blip r:embed="rId10"/>
          <a:stretch>
            <a:fillRect/>
          </a:stretch>
        </p:blipFill>
        <p:spPr>
          <a:xfrm>
            <a:off x="6203460" y="6616382"/>
            <a:ext cx="504000" cy="504000"/>
          </a:xfrm>
          <a:prstGeom prst="rect">
            <a:avLst/>
          </a:prstGeom>
        </p:spPr>
      </p:pic>
      <p:graphicFrame>
        <p:nvGraphicFramePr>
          <p:cNvPr id="23" name="表 22">
            <a:extLst>
              <a:ext uri="{FF2B5EF4-FFF2-40B4-BE49-F238E27FC236}">
                <a16:creationId xmlns:a16="http://schemas.microsoft.com/office/drawing/2014/main" id="{D219BA92-9D0E-4C5B-BBDD-6B6E1A3FF216}"/>
              </a:ext>
            </a:extLst>
          </p:cNvPr>
          <p:cNvGraphicFramePr>
            <a:graphicFrameLocks noGrp="1"/>
          </p:cNvGraphicFramePr>
          <p:nvPr>
            <p:extLst>
              <p:ext uri="{D42A27DB-BD31-4B8C-83A1-F6EECF244321}">
                <p14:modId xmlns:p14="http://schemas.microsoft.com/office/powerpoint/2010/main" val="1695055295"/>
              </p:ext>
            </p:extLst>
          </p:nvPr>
        </p:nvGraphicFramePr>
        <p:xfrm>
          <a:off x="188913" y="108001"/>
          <a:ext cx="6480000" cy="2804574"/>
        </p:xfrm>
        <a:graphic>
          <a:graphicData uri="http://schemas.openxmlformats.org/drawingml/2006/table">
            <a:tbl>
              <a:tblPr firstRow="1" bandRow="1">
                <a:tableStyleId>{1E171933-4619-4E11-9A3F-F7608DF75F80}</a:tableStyleId>
              </a:tblPr>
              <a:tblGrid>
                <a:gridCol w="1152000">
                  <a:extLst>
                    <a:ext uri="{9D8B030D-6E8A-4147-A177-3AD203B41FA5}">
                      <a16:colId xmlns:a16="http://schemas.microsoft.com/office/drawing/2014/main" val="20000"/>
                    </a:ext>
                  </a:extLst>
                </a:gridCol>
                <a:gridCol w="2592000">
                  <a:extLst>
                    <a:ext uri="{9D8B030D-6E8A-4147-A177-3AD203B41FA5}">
                      <a16:colId xmlns:a16="http://schemas.microsoft.com/office/drawing/2014/main" val="545840421"/>
                    </a:ext>
                  </a:extLst>
                </a:gridCol>
                <a:gridCol w="1296000">
                  <a:extLst>
                    <a:ext uri="{9D8B030D-6E8A-4147-A177-3AD203B41FA5}">
                      <a16:colId xmlns:a16="http://schemas.microsoft.com/office/drawing/2014/main" val="20003"/>
                    </a:ext>
                  </a:extLst>
                </a:gridCol>
                <a:gridCol w="1440000">
                  <a:extLst>
                    <a:ext uri="{9D8B030D-6E8A-4147-A177-3AD203B41FA5}">
                      <a16:colId xmlns:a16="http://schemas.microsoft.com/office/drawing/2014/main" val="2180588653"/>
                    </a:ext>
                  </a:extLst>
                </a:gridCol>
              </a:tblGrid>
              <a:tr h="28575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spc="200" baseline="0" dirty="0">
                          <a:solidFill>
                            <a:schemeClr val="bg1"/>
                          </a:solidFill>
                        </a:rPr>
                        <a:t>■ 身分に基づき在留する者</a:t>
                      </a:r>
                      <a:endParaRPr lang="ja-JP" altLang="en-US" sz="1200" b="1" spc="200" baseline="0" dirty="0">
                        <a:solidFill>
                          <a:schemeClr val="bg1"/>
                        </a:solidFill>
                        <a:latin typeface="+mn-ea"/>
                        <a:ea typeface="+mn-ea"/>
                      </a:endParaRPr>
                    </a:p>
                  </a:txBody>
                  <a:tcPr marL="108000" marR="108000" marT="72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329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rPr>
                        <a:t>これらの在留資格は在留中の活動に制限がないため、さまざまな分野で報酬を受ける活動が可能です。</a:t>
                      </a:r>
                      <a:endParaRPr lang="en-US" altLang="ja-JP" sz="1050" b="1" dirty="0">
                        <a:solidFill>
                          <a:schemeClr val="tx1"/>
                        </a:solidFill>
                        <a:latin typeface="+mn-ea"/>
                        <a:ea typeface="+mn-ea"/>
                      </a:endParaRPr>
                    </a:p>
                  </a:txBody>
                  <a:tcPr marL="108000" marR="108000" marT="72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20446">
                <a:tc>
                  <a:txBody>
                    <a:bodyPr/>
                    <a:lstStyle>
                      <a:defPPr>
                        <a:defRPr lang="ja-JP"/>
                      </a:defPPr>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lnSpc>
                          <a:spcPct val="100000"/>
                        </a:lnSpc>
                      </a:pPr>
                      <a:r>
                        <a:rPr kumimoji="1" lang="ja-JP" altLang="en-US" sz="1000" b="1" spc="300" dirty="0">
                          <a:solidFill>
                            <a:schemeClr val="bg1"/>
                          </a:solidFill>
                        </a:rPr>
                        <a:t>在留資格</a:t>
                      </a:r>
                      <a:endParaRPr kumimoji="1" lang="ja-JP" altLang="en-US" sz="1000" b="1" i="0" spc="300" dirty="0">
                        <a:solidFill>
                          <a:schemeClr val="bg1"/>
                        </a:solidFill>
                        <a:latin typeface="+mn-ea"/>
                        <a:ea typeface="+mn-ea"/>
                      </a:endParaRPr>
                    </a:p>
                  </a:txBody>
                  <a:tcPr marL="72000" marR="72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rgbClr val="FFCC00"/>
                    </a:solidFill>
                  </a:tcPr>
                </a:tc>
                <a:tc>
                  <a:txBody>
                    <a:bodyPr/>
                    <a:lstStyle/>
                    <a:p>
                      <a:pPr algn="ctr">
                        <a:lnSpc>
                          <a:spcPct val="100000"/>
                        </a:lnSpc>
                      </a:pPr>
                      <a:r>
                        <a:rPr kumimoji="1" lang="ja-JP" altLang="en-US" sz="1000" b="1" spc="200" baseline="0" dirty="0">
                          <a:solidFill>
                            <a:schemeClr val="bg1"/>
                          </a:solidFill>
                        </a:rPr>
                        <a:t>日本において行うことができる活動</a:t>
                      </a:r>
                      <a:endParaRPr kumimoji="1" lang="ja-JP" altLang="en-US" sz="1000" b="1" i="0" spc="200" baseline="0" dirty="0">
                        <a:solidFill>
                          <a:schemeClr val="bg1"/>
                        </a:solidFill>
                        <a:latin typeface="+mn-ea"/>
                        <a:ea typeface="+mn-ea"/>
                      </a:endParaRPr>
                    </a:p>
                  </a:txBody>
                  <a:tcPr marL="72000" marR="72000" marT="36000" marB="36000" anchor="ctr">
                    <a:lnL>
                      <a:noFill/>
                    </a:lnL>
                    <a:lnR>
                      <a:noFill/>
                    </a:lnR>
                    <a:lnT w="12700" cmpd="sng">
                      <a:noFill/>
                    </a:lnT>
                    <a:lnB w="12700" cmpd="sng">
                      <a:noFill/>
                    </a:lnB>
                    <a:lnTlToBr w="12700" cmpd="sng">
                      <a:noFill/>
                      <a:prstDash val="solid"/>
                    </a:lnTlToBr>
                    <a:lnBlToTr w="12700" cmpd="sng">
                      <a:noFill/>
                      <a:prstDash val="solid"/>
                    </a:lnBlToTr>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spc="300" dirty="0">
                          <a:solidFill>
                            <a:schemeClr val="bg1"/>
                          </a:solidFill>
                        </a:rPr>
                        <a:t>在留期間</a:t>
                      </a:r>
                      <a:endParaRPr kumimoji="1" lang="en-US" altLang="ja-JP" sz="1000" b="1" spc="300" dirty="0">
                        <a:solidFill>
                          <a:schemeClr val="bg1"/>
                        </a:solidFill>
                        <a:latin typeface="+mn-ea"/>
                        <a:ea typeface="+mn-ea"/>
                      </a:endParaRPr>
                    </a:p>
                  </a:txBody>
                  <a:tcPr marL="72000" marR="72000" marT="36000" marB="36000" anchor="ctr">
                    <a:lnL>
                      <a:noFill/>
                    </a:lnL>
                    <a:lnR>
                      <a:noFill/>
                    </a:lnR>
                    <a:lnT w="12700" cmpd="sng">
                      <a:noFill/>
                    </a:lnT>
                    <a:lnB w="12700" cmpd="sng">
                      <a:noFill/>
                    </a:lnB>
                    <a:lnTlToBr w="12700" cmpd="sng">
                      <a:noFill/>
                      <a:prstDash val="solid"/>
                    </a:lnTlToBr>
                    <a:lnBlToTr w="12700" cmpd="sng">
                      <a:noFill/>
                      <a:prstDash val="solid"/>
                    </a:lnBlToTr>
                    <a:solidFill>
                      <a:srgbClr val="FFCC00"/>
                    </a:solidFill>
                  </a:tcPr>
                </a:tc>
                <a:tc>
                  <a:txBody>
                    <a:bodyPr/>
                    <a:lstStyle/>
                    <a:p>
                      <a:pPr algn="ctr">
                        <a:lnSpc>
                          <a:spcPct val="100000"/>
                        </a:lnSpc>
                      </a:pPr>
                      <a:r>
                        <a:rPr kumimoji="1" lang="ja-JP" altLang="en-US" sz="1000" b="1" spc="300" dirty="0">
                          <a:solidFill>
                            <a:schemeClr val="bg1"/>
                          </a:solidFill>
                        </a:rPr>
                        <a:t>該当例</a:t>
                      </a:r>
                      <a:endParaRPr kumimoji="1" lang="ja-JP" altLang="en-US" sz="1000" b="1" i="0" spc="300" dirty="0">
                        <a:solidFill>
                          <a:schemeClr val="bg1"/>
                        </a:solidFill>
                        <a:latin typeface="+mn-ea"/>
                        <a:ea typeface="+mn-ea"/>
                      </a:endParaRPr>
                    </a:p>
                  </a:txBody>
                  <a:tcPr marL="72000" marR="72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2"/>
                  </a:ext>
                </a:extLst>
              </a:tr>
              <a:tr h="430046">
                <a:tc>
                  <a:txBody>
                    <a:bodyPr/>
                    <a:lstStyle/>
                    <a:p>
                      <a:pPr algn="dist">
                        <a:lnSpc>
                          <a:spcPct val="100000"/>
                        </a:lnSpc>
                      </a:pPr>
                      <a:r>
                        <a:rPr kumimoji="1" lang="ja-JP" altLang="en-US" sz="1000" b="1" dirty="0">
                          <a:solidFill>
                            <a:schemeClr val="dk1"/>
                          </a:solidFill>
                        </a:rPr>
                        <a:t>永住者</a:t>
                      </a:r>
                      <a:endParaRPr kumimoji="1" lang="ja-JP" altLang="en-US" sz="1000" b="1" dirty="0">
                        <a:solidFill>
                          <a:schemeClr val="tx1"/>
                        </a:solidFill>
                        <a:latin typeface="+mn-ea"/>
                        <a:ea typeface="+mn-ea"/>
                      </a:endParaRPr>
                    </a:p>
                  </a:txBody>
                  <a:tcPr marL="72000" marR="72000" marT="36000" marB="36000" anchor="ctr">
                    <a:lnL w="12700" cmpd="sng">
                      <a:noFill/>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800" dirty="0">
                          <a:solidFill>
                            <a:schemeClr val="tx1"/>
                          </a:solidFill>
                        </a:rPr>
                        <a:t>法務大臣が永住を認める者</a:t>
                      </a:r>
                      <a:endParaRPr kumimoji="1" lang="ja-JP" altLang="en-US" sz="800" dirty="0">
                        <a:solidFill>
                          <a:schemeClr val="tx1"/>
                        </a:solidFill>
                        <a:latin typeface="+mn-ea"/>
                        <a:ea typeface="+mn-ea"/>
                      </a:endParaRPr>
                    </a:p>
                  </a:txBody>
                  <a:tcPr marL="72000" marR="72000" marT="36000" marB="36000" anchor="ctr">
                    <a:lnL>
                      <a:noFill/>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dirty="0">
                          <a:solidFill>
                            <a:schemeClr val="tx1"/>
                          </a:solidFill>
                        </a:rPr>
                        <a:t>無期限</a:t>
                      </a:r>
                      <a:endParaRPr kumimoji="1" lang="ja-JP" altLang="en-US" sz="800" dirty="0">
                        <a:solidFill>
                          <a:schemeClr val="tx1"/>
                        </a:solidFill>
                        <a:latin typeface="+mn-ea"/>
                        <a:ea typeface="+mn-ea"/>
                      </a:endParaRPr>
                    </a:p>
                  </a:txBody>
                  <a:tcPr marL="72000" marR="72000" marT="36000" marB="36000" anchor="ctr">
                    <a:lnL>
                      <a:noFill/>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800" dirty="0"/>
                        <a:t>法務大臣から永住の許可を受けた者（入管特例法の「特別永住者」を除く）</a:t>
                      </a:r>
                      <a:endParaRPr kumimoji="1" lang="ja-JP" altLang="en-US" sz="800" dirty="0">
                        <a:solidFill>
                          <a:schemeClr val="tx1"/>
                        </a:solidFill>
                        <a:latin typeface="+mn-ea"/>
                        <a:ea typeface="+mn-ea"/>
                      </a:endParaRPr>
                    </a:p>
                  </a:txBody>
                  <a:tcPr marL="72000" marR="72000" marT="36000" marB="36000" anchor="ctr">
                    <a:lnL>
                      <a:noFill/>
                    </a:lnL>
                    <a:lnR w="12700" cmpd="sng">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4500">
                <a:tc>
                  <a:txBody>
                    <a:bodyPr/>
                    <a:lstStyle/>
                    <a:p>
                      <a:pPr algn="dist">
                        <a:lnSpc>
                          <a:spcPct val="100000"/>
                        </a:lnSpc>
                      </a:pPr>
                      <a:r>
                        <a:rPr kumimoji="1" lang="ja-JP" altLang="en-US" sz="1000" b="1" dirty="0">
                          <a:solidFill>
                            <a:schemeClr val="dk1"/>
                          </a:solidFill>
                        </a:rPr>
                        <a:t>日本人の</a:t>
                      </a:r>
                    </a:p>
                    <a:p>
                      <a:pPr algn="dist">
                        <a:lnSpc>
                          <a:spcPct val="100000"/>
                        </a:lnSpc>
                      </a:pPr>
                      <a:r>
                        <a:rPr kumimoji="1" lang="ja-JP" altLang="en-US" sz="1000" b="1" dirty="0">
                          <a:solidFill>
                            <a:schemeClr val="dk1"/>
                          </a:solidFill>
                        </a:rPr>
                        <a:t>配偶者等</a:t>
                      </a:r>
                      <a:endParaRPr kumimoji="1" lang="ja-JP" altLang="en-US" sz="1000" b="1" dirty="0">
                        <a:solidFill>
                          <a:schemeClr val="tx1"/>
                        </a:solidFill>
                        <a:latin typeface="+mn-ea"/>
                        <a:ea typeface="+mn-ea"/>
                      </a:endParaRPr>
                    </a:p>
                  </a:txBody>
                  <a:tcPr marL="72000" marR="72000" marT="36000" marB="36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800" dirty="0">
                          <a:solidFill>
                            <a:schemeClr val="tx1"/>
                          </a:solidFill>
                        </a:rPr>
                        <a:t>日本人の配偶者もしくは民法（明治</a:t>
                      </a:r>
                      <a:r>
                        <a:rPr lang="en-US" altLang="ja-JP" sz="800" dirty="0">
                          <a:solidFill>
                            <a:schemeClr val="tx1"/>
                          </a:solidFill>
                        </a:rPr>
                        <a:t>29</a:t>
                      </a:r>
                      <a:r>
                        <a:rPr lang="ja-JP" altLang="en-US" sz="800" dirty="0">
                          <a:solidFill>
                            <a:schemeClr val="tx1"/>
                          </a:solidFill>
                        </a:rPr>
                        <a:t>年法律第</a:t>
                      </a:r>
                      <a:r>
                        <a:rPr lang="en-US" altLang="ja-JP" sz="800" dirty="0">
                          <a:solidFill>
                            <a:schemeClr val="tx1"/>
                          </a:solidFill>
                        </a:rPr>
                        <a:t>89</a:t>
                      </a:r>
                      <a:r>
                        <a:rPr lang="ja-JP" altLang="en-US" sz="800" dirty="0">
                          <a:solidFill>
                            <a:schemeClr val="tx1"/>
                          </a:solidFill>
                        </a:rPr>
                        <a:t>号）第</a:t>
                      </a:r>
                      <a:r>
                        <a:rPr lang="en-US" altLang="ja-JP" sz="800" dirty="0">
                          <a:solidFill>
                            <a:schemeClr val="tx1"/>
                          </a:solidFill>
                        </a:rPr>
                        <a:t>817</a:t>
                      </a:r>
                      <a:r>
                        <a:rPr lang="ja-JP" altLang="en-US" sz="800" dirty="0">
                          <a:solidFill>
                            <a:schemeClr val="tx1"/>
                          </a:solidFill>
                        </a:rPr>
                        <a:t>条の二の規定による特別養子または日本人の子として出生した者</a:t>
                      </a:r>
                      <a:endParaRPr kumimoji="1" lang="ja-JP" altLang="en-US" sz="800" dirty="0">
                        <a:solidFill>
                          <a:schemeClr val="tx1"/>
                        </a:solidFill>
                        <a:latin typeface="+mn-ea"/>
                        <a:ea typeface="+mn-ea"/>
                      </a:endParaRPr>
                    </a:p>
                  </a:txBody>
                  <a:tcPr marL="72000" marR="72000" marT="36000" marB="36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800" dirty="0">
                          <a:solidFill>
                            <a:schemeClr val="tx1"/>
                          </a:solidFill>
                        </a:rPr>
                        <a:t>５年、３年、１年</a:t>
                      </a:r>
                      <a:endParaRPr kumimoji="1" lang="en-US" altLang="ja-JP" sz="800" dirty="0">
                        <a:solidFill>
                          <a:schemeClr val="tx1"/>
                        </a:solidFill>
                      </a:endParaRPr>
                    </a:p>
                    <a:p>
                      <a:pPr>
                        <a:lnSpc>
                          <a:spcPct val="100000"/>
                        </a:lnSpc>
                      </a:pPr>
                      <a:r>
                        <a:rPr kumimoji="1" lang="ja-JP" altLang="en-US" sz="800" dirty="0">
                          <a:solidFill>
                            <a:schemeClr val="tx1"/>
                          </a:solidFill>
                        </a:rPr>
                        <a:t>または６月</a:t>
                      </a:r>
                      <a:endParaRPr kumimoji="1" lang="ja-JP" altLang="en-US" sz="800" dirty="0">
                        <a:solidFill>
                          <a:schemeClr val="tx1"/>
                        </a:solidFill>
                        <a:latin typeface="+mn-ea"/>
                        <a:ea typeface="+mn-ea"/>
                      </a:endParaRPr>
                    </a:p>
                  </a:txBody>
                  <a:tcPr marL="72000" marR="72000" marT="36000" marB="36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800" dirty="0"/>
                        <a:t>日本人の配偶者・実子・特別養子</a:t>
                      </a:r>
                      <a:endParaRPr kumimoji="1" lang="ja-JP" altLang="en-US" sz="800" dirty="0">
                        <a:solidFill>
                          <a:schemeClr val="tx1"/>
                        </a:solidFill>
                        <a:latin typeface="+mn-ea"/>
                        <a:ea typeface="+mn-ea"/>
                      </a:endParaRPr>
                    </a:p>
                  </a:txBody>
                  <a:tcPr marL="72000" marR="72000" marT="36000" marB="36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69507">
                <a:tc>
                  <a:txBody>
                    <a:bodyPr/>
                    <a:lstStyle/>
                    <a:p>
                      <a:pPr algn="dist">
                        <a:lnSpc>
                          <a:spcPct val="100000"/>
                        </a:lnSpc>
                      </a:pPr>
                      <a:r>
                        <a:rPr kumimoji="1" lang="ja-JP" altLang="en-US" sz="1000" b="1" dirty="0">
                          <a:solidFill>
                            <a:schemeClr val="dk1"/>
                          </a:solidFill>
                        </a:rPr>
                        <a:t>永住者の</a:t>
                      </a:r>
                    </a:p>
                    <a:p>
                      <a:pPr algn="dist">
                        <a:lnSpc>
                          <a:spcPct val="100000"/>
                        </a:lnSpc>
                      </a:pPr>
                      <a:r>
                        <a:rPr kumimoji="1" lang="ja-JP" altLang="en-US" sz="1000" b="1" dirty="0">
                          <a:solidFill>
                            <a:schemeClr val="dk1"/>
                          </a:solidFill>
                        </a:rPr>
                        <a:t>配偶者等</a:t>
                      </a:r>
                      <a:endParaRPr kumimoji="1" lang="ja-JP" altLang="en-US" sz="1000" b="1" dirty="0">
                        <a:solidFill>
                          <a:schemeClr val="tx1"/>
                        </a:solidFill>
                        <a:latin typeface="+mn-ea"/>
                        <a:ea typeface="+mn-ea"/>
                      </a:endParaRPr>
                    </a:p>
                  </a:txBody>
                  <a:tcPr marL="72000" marR="72000" marT="36000" marB="36000" anchor="ctr">
                    <a:lnL w="12700" cmpd="sng">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pPr>
                      <a:r>
                        <a:rPr lang="ja-JP" altLang="en-US" sz="800" dirty="0">
                          <a:solidFill>
                            <a:schemeClr val="tx1"/>
                          </a:solidFill>
                        </a:rPr>
                        <a:t>永住者の在留資格をもって在留する者もしくは特別永住者（以下「永住者等」と総称する）の配偶者または永住者等の子として日本で出生し、その後引き続き日本に在留している者</a:t>
                      </a:r>
                      <a:endParaRPr kumimoji="1" lang="ja-JP" altLang="en-US" sz="800" dirty="0">
                        <a:solidFill>
                          <a:schemeClr val="tx1"/>
                        </a:solidFill>
                        <a:latin typeface="+mn-ea"/>
                        <a:ea typeface="+mn-ea"/>
                      </a:endParaRPr>
                    </a:p>
                  </a:txBody>
                  <a:tcPr marL="72000" marR="72000" marT="36000" marB="36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５年、３年、１年</a:t>
                      </a:r>
                      <a:endParaRPr kumimoji="1" lang="en-US" altLang="ja-JP" sz="8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または６月</a:t>
                      </a:r>
                      <a:endParaRPr kumimoji="1" lang="ja-JP" altLang="en-US" sz="800" dirty="0">
                        <a:solidFill>
                          <a:schemeClr val="tx1"/>
                        </a:solidFill>
                        <a:latin typeface="+mn-ea"/>
                        <a:ea typeface="+mn-ea"/>
                      </a:endParaRPr>
                    </a:p>
                  </a:txBody>
                  <a:tcPr marL="72000" marR="72000" marT="36000" marB="36000" anchor="ctr">
                    <a:lnL>
                      <a:noFill/>
                    </a:lnL>
                    <a:lnR>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800" dirty="0"/>
                        <a:t>永住者・特別永住者の配偶者および日本で出生し引き続き在留している実子</a:t>
                      </a:r>
                      <a:endParaRPr kumimoji="1" lang="ja-JP" altLang="en-US" sz="800" dirty="0">
                        <a:solidFill>
                          <a:schemeClr val="tx1"/>
                        </a:solidFill>
                        <a:latin typeface="+mn-ea"/>
                        <a:ea typeface="+mn-ea"/>
                      </a:endParaRPr>
                    </a:p>
                  </a:txBody>
                  <a:tcPr marL="72000" marR="72000" marT="36000" marB="36000" anchor="ctr">
                    <a:lnL>
                      <a:noFill/>
                    </a:lnL>
                    <a:lnR w="12700" cmpd="sng">
                      <a:noFill/>
                    </a:lnR>
                    <a:lnT w="12700" cap="flat" cmpd="sng" algn="ctr">
                      <a:solidFill>
                        <a:srgbClr val="FFCCCC"/>
                      </a:solidFill>
                      <a:prstDash val="solid"/>
                      <a:round/>
                      <a:headEnd type="none" w="med" len="med"/>
                      <a:tailEnd type="none" w="med" len="med"/>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69507">
                <a:tc>
                  <a:txBody>
                    <a:bodyPr/>
                    <a:lstStyle/>
                    <a:p>
                      <a:pPr algn="dist">
                        <a:lnSpc>
                          <a:spcPct val="100000"/>
                        </a:lnSpc>
                      </a:pPr>
                      <a:r>
                        <a:rPr kumimoji="1" lang="ja-JP" altLang="en-US" sz="1000" b="1" dirty="0">
                          <a:solidFill>
                            <a:schemeClr val="dk1"/>
                          </a:solidFill>
                        </a:rPr>
                        <a:t>定住者</a:t>
                      </a:r>
                      <a:endParaRPr kumimoji="1" lang="ja-JP" altLang="en-US" sz="1000" b="1" dirty="0">
                        <a:solidFill>
                          <a:schemeClr val="tx1"/>
                        </a:solidFill>
                        <a:latin typeface="+mn-ea"/>
                        <a:ea typeface="+mn-ea"/>
                      </a:endParaRPr>
                    </a:p>
                  </a:txBody>
                  <a:tcPr marL="72000" marR="72000" marT="36000" marB="36000" anchor="ctr">
                    <a:lnL w="12700" cmpd="sng">
                      <a:noFill/>
                    </a:lnL>
                    <a:lnR>
                      <a:noFill/>
                    </a:lnR>
                    <a:lnT w="12700" cap="flat" cmpd="sng" algn="ctr">
                      <a:solidFill>
                        <a:srgbClr val="FFCCCC"/>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0000"/>
                        </a:lnSpc>
                      </a:pPr>
                      <a:r>
                        <a:rPr lang="ja-JP" altLang="en-US" sz="800" dirty="0">
                          <a:solidFill>
                            <a:schemeClr val="tx1"/>
                          </a:solidFill>
                        </a:rPr>
                        <a:t>法務大臣が特別な理由を考慮し一定の在留期間を指定して居住を認める者</a:t>
                      </a:r>
                      <a:endParaRPr kumimoji="1" lang="ja-JP" altLang="en-US" sz="800" dirty="0">
                        <a:solidFill>
                          <a:schemeClr val="tx1"/>
                        </a:solidFill>
                        <a:latin typeface="+mn-ea"/>
                        <a:ea typeface="+mn-ea"/>
                      </a:endParaRPr>
                    </a:p>
                  </a:txBody>
                  <a:tcPr marL="72000" marR="72000" marT="36000" marB="36000" anchor="ctr">
                    <a:lnL>
                      <a:noFill/>
                    </a:lnL>
                    <a:lnR>
                      <a:noFill/>
                    </a:lnR>
                    <a:lnT w="12700" cap="flat" cmpd="sng" algn="ctr">
                      <a:solidFill>
                        <a:srgbClr val="FFCCCC"/>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a:t>５年、３年、１年、６月または法務大臣が</a:t>
                      </a:r>
                      <a:r>
                        <a:rPr kumimoji="1" lang="ja-JP" altLang="en-US" sz="800" dirty="0"/>
                        <a:t>個々に指定する期間（５年を超えない範囲）</a:t>
                      </a:r>
                      <a:endParaRPr kumimoji="1" lang="ja-JP" altLang="en-US" sz="800" dirty="0">
                        <a:solidFill>
                          <a:schemeClr val="tx1"/>
                        </a:solidFill>
                        <a:latin typeface="+mn-ea"/>
                        <a:ea typeface="+mn-ea"/>
                      </a:endParaRPr>
                    </a:p>
                  </a:txBody>
                  <a:tcPr marL="72000" marR="72000" marT="36000" marB="36000" anchor="ctr">
                    <a:lnL>
                      <a:noFill/>
                    </a:lnL>
                    <a:lnR>
                      <a:noFill/>
                    </a:lnR>
                    <a:lnT w="12700" cap="flat" cmpd="sng" algn="ctr">
                      <a:solidFill>
                        <a:srgbClr val="FFCCCC"/>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800" dirty="0">
                          <a:solidFill>
                            <a:schemeClr val="tx1"/>
                          </a:solidFill>
                        </a:rPr>
                        <a:t>第三国定住難民、日系３世、中国残留孤児</a:t>
                      </a:r>
                      <a:endParaRPr kumimoji="1" lang="ja-JP" altLang="en-US" sz="800" dirty="0">
                        <a:solidFill>
                          <a:schemeClr val="tx1"/>
                        </a:solidFill>
                        <a:latin typeface="+mn-ea"/>
                        <a:ea typeface="+mn-ea"/>
                      </a:endParaRPr>
                    </a:p>
                  </a:txBody>
                  <a:tcPr marL="72000" marR="72000" marT="36000" marB="36000" anchor="ctr">
                    <a:lnL>
                      <a:noFill/>
                    </a:lnL>
                    <a:lnR w="12700" cmpd="sng">
                      <a:noFill/>
                    </a:lnR>
                    <a:lnT w="12700" cap="flat" cmpd="sng" algn="ctr">
                      <a:solidFill>
                        <a:srgbClr val="FFCCCC"/>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3" name="スライド番号プレースホルダー 12">
            <a:extLst>
              <a:ext uri="{FF2B5EF4-FFF2-40B4-BE49-F238E27FC236}">
                <a16:creationId xmlns:a16="http://schemas.microsoft.com/office/drawing/2014/main" id="{4B209C98-2F41-4E68-B4D7-58987E5D99ED}"/>
              </a:ext>
            </a:extLst>
          </p:cNvPr>
          <p:cNvSpPr>
            <a:spLocks noGrp="1"/>
          </p:cNvSpPr>
          <p:nvPr>
            <p:ph type="sldNum" sz="quarter" idx="12"/>
          </p:nvPr>
        </p:nvSpPr>
        <p:spPr>
          <a:xfrm>
            <a:off x="2628107" y="9607078"/>
            <a:ext cx="1601787" cy="290334"/>
          </a:xfrm>
        </p:spPr>
        <p:txBody>
          <a:bodyPr/>
          <a:lstStyle/>
          <a:p>
            <a:fld id="{CEEDAA78-6A46-42F5-929C-05E26BDD9515}" type="slidenum">
              <a:rPr lang="en-US" altLang="ja-JP" smtClean="0"/>
              <a:pPr/>
              <a:t>17</a:t>
            </a:fld>
            <a:endParaRPr lang="en-US" altLang="ja-JP" dirty="0"/>
          </a:p>
        </p:txBody>
      </p:sp>
      <p:sp>
        <p:nvSpPr>
          <p:cNvPr id="25" name="ホームベース 13">
            <a:extLst>
              <a:ext uri="{FF2B5EF4-FFF2-40B4-BE49-F238E27FC236}">
                <a16:creationId xmlns:a16="http://schemas.microsoft.com/office/drawing/2014/main" id="{07EB5EB7-B96C-4856-83B0-5EF7FA8C2A5F}"/>
              </a:ext>
            </a:extLst>
          </p:cNvPr>
          <p:cNvSpPr/>
          <p:nvPr/>
        </p:nvSpPr>
        <p:spPr>
          <a:xfrm>
            <a:off x="189000" y="5988670"/>
            <a:ext cx="6480000" cy="324498"/>
          </a:xfrm>
          <a:prstGeom prst="rect">
            <a:avLst/>
          </a:prstGeom>
          <a:solidFill>
            <a:schemeClr val="bg1"/>
          </a:solidFill>
          <a:ln w="28575">
            <a:solidFill>
              <a:srgbClr val="FF9900"/>
            </a:solidFill>
          </a:ln>
        </p:spPr>
        <p:txBody>
          <a:bodyPr wrap="square" lIns="108000" tIns="72000" rIns="108000" bIns="36000" anchor="ctr">
            <a:noAutofit/>
          </a:bodyPr>
          <a:lstStyle/>
          <a:p>
            <a:pPr defTabSz="957263"/>
            <a:r>
              <a:rPr lang="ja-JP" altLang="en-US" sz="1600" b="1" spc="200" dirty="0">
                <a:solidFill>
                  <a:schemeClr val="tx2"/>
                </a:solidFill>
                <a:latin typeface="+mn-ea"/>
                <a:ea typeface="+mn-ea"/>
              </a:rPr>
              <a:t>　　　</a:t>
            </a:r>
            <a:r>
              <a:rPr lang="ja-JP" altLang="en-US" sz="1600" b="1" spc="200" dirty="0">
                <a:latin typeface="+mn-ea"/>
                <a:ea typeface="+mn-ea"/>
              </a:rPr>
              <a:t>外国人の雇用に関する参考情報</a:t>
            </a:r>
            <a:endParaRPr lang="en-US" altLang="ja-JP" sz="1600" b="1" spc="200" dirty="0">
              <a:latin typeface="+mn-ea"/>
              <a:ea typeface="+mn-ea"/>
            </a:endParaRPr>
          </a:p>
        </p:txBody>
      </p:sp>
      <p:sp>
        <p:nvSpPr>
          <p:cNvPr id="26" name="ホームベース 13">
            <a:extLst>
              <a:ext uri="{FF2B5EF4-FFF2-40B4-BE49-F238E27FC236}">
                <a16:creationId xmlns:a16="http://schemas.microsoft.com/office/drawing/2014/main" id="{37805CDA-1321-4CBE-A1A3-CC06DE7E95C8}"/>
              </a:ext>
            </a:extLst>
          </p:cNvPr>
          <p:cNvSpPr/>
          <p:nvPr/>
        </p:nvSpPr>
        <p:spPr>
          <a:xfrm>
            <a:off x="189000" y="5988670"/>
            <a:ext cx="628478" cy="324498"/>
          </a:xfrm>
          <a:prstGeom prst="rect">
            <a:avLst/>
          </a:prstGeom>
          <a:solidFill>
            <a:srgbClr val="FF9900"/>
          </a:solidFill>
        </p:spPr>
        <p:txBody>
          <a:bodyPr wrap="square" lIns="108000" tIns="72000" rIns="108000" bIns="36000" anchor="ctr">
            <a:spAutoFit/>
          </a:bodyPr>
          <a:lstStyle/>
          <a:p>
            <a:pPr defTabSz="957263"/>
            <a:r>
              <a:rPr lang="ja-JP" altLang="en-US" sz="1400" b="1" spc="200" dirty="0">
                <a:solidFill>
                  <a:schemeClr val="bg1"/>
                </a:solidFill>
                <a:latin typeface="+mn-ea"/>
                <a:ea typeface="+mn-ea"/>
              </a:rPr>
              <a:t>参考</a:t>
            </a:r>
            <a:endParaRPr lang="en-US" altLang="ja-JP" sz="1400" b="1" spc="200" dirty="0">
              <a:solidFill>
                <a:schemeClr val="bg1"/>
              </a:solidFill>
              <a:latin typeface="+mn-ea"/>
              <a:ea typeface="+mn-ea"/>
            </a:endParaRPr>
          </a:p>
        </p:txBody>
      </p:sp>
      <p:graphicFrame>
        <p:nvGraphicFramePr>
          <p:cNvPr id="27" name="表 26">
            <a:extLst>
              <a:ext uri="{FF2B5EF4-FFF2-40B4-BE49-F238E27FC236}">
                <a16:creationId xmlns:a16="http://schemas.microsoft.com/office/drawing/2014/main" id="{D05DCFCE-8FDA-4B64-ABE4-1AC50886486A}"/>
              </a:ext>
            </a:extLst>
          </p:cNvPr>
          <p:cNvGraphicFramePr>
            <a:graphicFrameLocks noGrp="1"/>
          </p:cNvGraphicFramePr>
          <p:nvPr>
            <p:extLst>
              <p:ext uri="{D42A27DB-BD31-4B8C-83A1-F6EECF244321}">
                <p14:modId xmlns:p14="http://schemas.microsoft.com/office/powerpoint/2010/main" val="2621056081"/>
              </p:ext>
            </p:extLst>
          </p:nvPr>
        </p:nvGraphicFramePr>
        <p:xfrm>
          <a:off x="189000" y="2864768"/>
          <a:ext cx="6480000" cy="3107550"/>
        </p:xfrm>
        <a:graphic>
          <a:graphicData uri="http://schemas.openxmlformats.org/drawingml/2006/table">
            <a:tbl>
              <a:tblPr firstRow="1" bandRow="1">
                <a:tableStyleId>{FABFCF23-3B69-468F-B69F-88F6DE6A72F2}</a:tableStyleId>
              </a:tblPr>
              <a:tblGrid>
                <a:gridCol w="1584000">
                  <a:extLst>
                    <a:ext uri="{9D8B030D-6E8A-4147-A177-3AD203B41FA5}">
                      <a16:colId xmlns:a16="http://schemas.microsoft.com/office/drawing/2014/main" val="20000"/>
                    </a:ext>
                  </a:extLst>
                </a:gridCol>
                <a:gridCol w="3456000">
                  <a:extLst>
                    <a:ext uri="{9D8B030D-6E8A-4147-A177-3AD203B41FA5}">
                      <a16:colId xmlns:a16="http://schemas.microsoft.com/office/drawing/2014/main" val="797078640"/>
                    </a:ext>
                  </a:extLst>
                </a:gridCol>
                <a:gridCol w="1440000">
                  <a:extLst>
                    <a:ext uri="{9D8B030D-6E8A-4147-A177-3AD203B41FA5}">
                      <a16:colId xmlns:a16="http://schemas.microsoft.com/office/drawing/2014/main" val="2180588653"/>
                    </a:ext>
                  </a:extLst>
                </a:gridCol>
              </a:tblGrid>
              <a:tr h="285744">
                <a:tc gridSpan="3">
                  <a:txBody>
                    <a:bodyPr/>
                    <a:lstStyle/>
                    <a:p>
                      <a:pPr algn="l">
                        <a:lnSpc>
                          <a:spcPct val="100000"/>
                        </a:lnSpc>
                      </a:pPr>
                      <a:r>
                        <a:rPr kumimoji="1" lang="ja-JP" altLang="en-US" sz="1200" b="1" spc="200" baseline="0" dirty="0">
                          <a:solidFill>
                            <a:schemeClr val="bg1"/>
                          </a:solidFill>
                          <a:latin typeface="+mn-ea"/>
                          <a:ea typeface="+mn-ea"/>
                        </a:rPr>
                        <a:t>■ その他の在留資格</a:t>
                      </a:r>
                    </a:p>
                  </a:txBody>
                  <a:tcPr marL="108000" marR="108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220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spc="300" dirty="0">
                          <a:solidFill>
                            <a:schemeClr val="bg1"/>
                          </a:solidFill>
                          <a:latin typeface="+mn-ea"/>
                          <a:ea typeface="+mn-ea"/>
                        </a:rPr>
                        <a:t>在留資格</a:t>
                      </a:r>
                      <a:endParaRPr kumimoji="1" lang="ja-JP" altLang="en-US" sz="1000" b="1" i="0" spc="300" dirty="0">
                        <a:solidFill>
                          <a:schemeClr val="bg1"/>
                        </a:solidFill>
                        <a:latin typeface="+mn-ea"/>
                        <a:ea typeface="+mn-ea"/>
                      </a:endParaRPr>
                    </a:p>
                  </a:txBody>
                  <a:tcPr marL="72000" marR="72000" marT="36000" marB="36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none" strike="noStrike" kern="1200" cap="none" spc="300" normalizeH="0" baseline="0" noProof="0" dirty="0">
                          <a:ln>
                            <a:noFill/>
                          </a:ln>
                          <a:solidFill>
                            <a:schemeClr val="bg1"/>
                          </a:solidFill>
                          <a:effectLst/>
                          <a:uLnTx/>
                          <a:uFillTx/>
                          <a:latin typeface="+mn-ea"/>
                          <a:ea typeface="+mn-ea"/>
                        </a:rPr>
                        <a:t>在留資格の概要</a:t>
                      </a:r>
                      <a:endParaRPr kumimoji="1" lang="ja-JP" altLang="en-US" sz="1000" b="1" i="0" u="none" strike="noStrike" kern="1200" cap="none" spc="300" normalizeH="0" baseline="0" noProof="0" dirty="0">
                        <a:ln>
                          <a:noFill/>
                        </a:ln>
                        <a:solidFill>
                          <a:schemeClr val="bg1"/>
                        </a:solidFill>
                        <a:effectLst/>
                        <a:uLnTx/>
                        <a:uFillTx/>
                        <a:latin typeface="+mn-ea"/>
                        <a:ea typeface="+mn-ea"/>
                        <a:cs typeface="+mn-cs"/>
                      </a:endParaRPr>
                    </a:p>
                  </a:txBody>
                  <a:tcPr marL="72000" marR="72000" marT="36000" marB="3600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spc="300" dirty="0">
                          <a:solidFill>
                            <a:schemeClr val="bg1"/>
                          </a:solidFill>
                          <a:latin typeface="+mn-ea"/>
                          <a:ea typeface="+mn-ea"/>
                        </a:rPr>
                        <a:t>在留期間</a:t>
                      </a:r>
                      <a:endParaRPr kumimoji="1" lang="en-US" altLang="ja-JP" sz="1000" b="1" spc="300" dirty="0">
                        <a:solidFill>
                          <a:schemeClr val="bg1"/>
                        </a:solidFill>
                        <a:latin typeface="+mn-ea"/>
                        <a:ea typeface="+mn-ea"/>
                      </a:endParaRPr>
                    </a:p>
                  </a:txBody>
                  <a:tcPr marL="72000" marR="72000" marT="36000" marB="36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8"/>
                  </a:ext>
                </a:extLst>
              </a:tr>
              <a:tr h="896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技　能　実　習</a:t>
                      </a:r>
                      <a:endParaRPr lang="en-US" altLang="ja-JP" sz="1000" b="1" dirty="0">
                        <a:latin typeface="+mn-ea"/>
                        <a:ea typeface="+mn-ea"/>
                      </a:endParaRPr>
                    </a:p>
                  </a:txBody>
                  <a:tcPr marL="108000" marR="108000" marT="72000" marB="36000" anchor="ctr">
                    <a:lnL w="12700" cap="flat" cmpd="sng" algn="ctr">
                      <a:noFill/>
                      <a:prstDash val="solid"/>
                      <a:round/>
                      <a:headEnd type="none" w="med" len="med"/>
                      <a:tailEnd type="none" w="med" len="med"/>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solidFill>
                      <a:srgbClr val="FFF9F9"/>
                    </a:solidFill>
                  </a:tcPr>
                </a:tc>
                <a:tc>
                  <a:txBody>
                    <a:bodyPr/>
                    <a:lstStyle/>
                    <a:p>
                      <a:pPr>
                        <a:lnSpc>
                          <a:spcPct val="110000"/>
                        </a:lnSpc>
                      </a:pPr>
                      <a:r>
                        <a:rPr lang="ja-JP" altLang="en-US" sz="800" b="0" dirty="0">
                          <a:latin typeface="+mn-ea"/>
                          <a:ea typeface="+mn-ea"/>
                        </a:rPr>
                        <a:t>外国人技能実習制度は、我が国が先進国としての役割を果たしつつ国際社会との調和ある発展を図っていくため、技能、技術又は知識の開発途上国等への移転を図り、開発途上国等の経済発展を担う「人づくり」に協力することを目的としており、外国人の技能実習の適正な実施及び技能実習生の保護に関する法律（平成</a:t>
                      </a:r>
                      <a:r>
                        <a:rPr lang="en-US" altLang="ja-JP" sz="800" b="0" dirty="0">
                          <a:latin typeface="+mn-ea"/>
                          <a:ea typeface="+mn-ea"/>
                        </a:rPr>
                        <a:t>28</a:t>
                      </a:r>
                      <a:r>
                        <a:rPr lang="ja-JP" altLang="en-US" sz="800" b="0" dirty="0">
                          <a:latin typeface="+mn-ea"/>
                          <a:ea typeface="+mn-ea"/>
                        </a:rPr>
                        <a:t>年法律第</a:t>
                      </a:r>
                      <a:r>
                        <a:rPr lang="en-US" altLang="ja-JP" sz="800" b="0" dirty="0">
                          <a:latin typeface="+mn-ea"/>
                          <a:ea typeface="+mn-ea"/>
                        </a:rPr>
                        <a:t>89</a:t>
                      </a:r>
                      <a:r>
                        <a:rPr lang="ja-JP" altLang="en-US" sz="800" b="0" dirty="0">
                          <a:latin typeface="+mn-ea"/>
                          <a:ea typeface="+mn-ea"/>
                        </a:rPr>
                        <a:t>号）に基づき、実施されています。</a:t>
                      </a:r>
                      <a:endParaRPr kumimoji="1" lang="ja-JP" altLang="en-US" sz="800" b="0" u="none" dirty="0">
                        <a:latin typeface="+mn-ea"/>
                        <a:ea typeface="+mn-ea"/>
                      </a:endParaRPr>
                    </a:p>
                  </a:txBody>
                  <a:tcPr marL="108000" marR="108000" marT="72000" marB="36000">
                    <a:lnL>
                      <a:noFill/>
                    </a:lnL>
                    <a:lnR>
                      <a:noFill/>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solidFill>
                      <a:srgbClr val="FFF9F9"/>
                    </a:solidFill>
                  </a:tcPr>
                </a:tc>
                <a:tc>
                  <a:txBody>
                    <a:bodyPr/>
                    <a:lstStyle/>
                    <a:p>
                      <a:pPr>
                        <a:lnSpc>
                          <a:spcPct val="100000"/>
                        </a:lnSpc>
                      </a:pPr>
                      <a:r>
                        <a:rPr kumimoji="1" lang="ja-JP" altLang="en-US" sz="800" dirty="0">
                          <a:latin typeface="+mn-ea"/>
                          <a:ea typeface="+mn-ea"/>
                        </a:rPr>
                        <a:t>法務大臣が個々に指定する</a:t>
                      </a:r>
                      <a:r>
                        <a:rPr kumimoji="1" lang="ja-JP" altLang="en-US" sz="800" b="0" dirty="0">
                          <a:latin typeface="+mn-ea"/>
                          <a:ea typeface="+mn-ea"/>
                        </a:rPr>
                        <a:t>期間（１年を超えない範囲（１号）、</a:t>
                      </a:r>
                      <a:r>
                        <a:rPr kumimoji="1" lang="ja-JP" altLang="en-US" sz="800" b="0" strike="noStrike" dirty="0">
                          <a:solidFill>
                            <a:schemeClr val="tx1"/>
                          </a:solidFill>
                          <a:latin typeface="+mn-ea"/>
                          <a:ea typeface="+mn-ea"/>
                        </a:rPr>
                        <a:t>２</a:t>
                      </a:r>
                      <a:r>
                        <a:rPr kumimoji="1" lang="ja-JP" altLang="en-US" sz="800" b="0" dirty="0">
                          <a:solidFill>
                            <a:schemeClr val="tx1"/>
                          </a:solidFill>
                          <a:latin typeface="+mn-ea"/>
                          <a:ea typeface="+mn-ea"/>
                        </a:rPr>
                        <a:t>年</a:t>
                      </a:r>
                      <a:r>
                        <a:rPr kumimoji="1" lang="ja-JP" altLang="en-US" sz="800" b="0" dirty="0">
                          <a:latin typeface="+mn-ea"/>
                          <a:ea typeface="+mn-ea"/>
                        </a:rPr>
                        <a:t>を超えない範囲（２号および３号））</a:t>
                      </a:r>
                    </a:p>
                  </a:txBody>
                  <a:tcPr marL="108000" marR="108000" marT="72000" marB="36000" anchor="ctr">
                    <a:lnL>
                      <a:noFill/>
                    </a:lnL>
                    <a:lnR w="12700" cap="flat" cmpd="sng" algn="ctr">
                      <a:noFill/>
                      <a:prstDash val="solid"/>
                      <a:round/>
                      <a:headEnd type="none" w="med" len="med"/>
                      <a:tailEnd type="none" w="med" len="med"/>
                    </a:lnR>
                    <a:lnT w="12700" cmpd="sng">
                      <a:noFill/>
                    </a:lnT>
                    <a:lnB w="12700" cap="flat" cmpd="sng" algn="ctr">
                      <a:solidFill>
                        <a:srgbClr val="FFCCCC"/>
                      </a:solidFill>
                      <a:prstDash val="solid"/>
                      <a:round/>
                      <a:headEnd type="none" w="med" len="med"/>
                      <a:tailEnd type="none" w="med" len="med"/>
                    </a:lnB>
                    <a:lnTlToBr w="12700" cmpd="sng">
                      <a:noFill/>
                      <a:prstDash val="solid"/>
                    </a:lnTlToBr>
                    <a:lnBlToTr w="12700" cmpd="sng">
                      <a:noFill/>
                      <a:prstDash val="solid"/>
                    </a:lnBlToTr>
                    <a:solidFill>
                      <a:srgbClr val="FFF9F9"/>
                    </a:solidFill>
                  </a:tcPr>
                </a:tc>
                <a:extLst>
                  <a:ext uri="{0D108BD9-81ED-4DB2-BD59-A6C34878D82A}">
                    <a16:rowId xmlns:a16="http://schemas.microsoft.com/office/drawing/2014/main" val="10009"/>
                  </a:ext>
                </a:extLst>
              </a:tr>
              <a:tr h="652532">
                <a:tc>
                  <a:txBody>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ja-JP" altLang="en-US" sz="1000" b="1" dirty="0">
                          <a:latin typeface="+mn-ea"/>
                          <a:ea typeface="+mn-ea"/>
                        </a:rPr>
                        <a:t>特　定　活　動</a:t>
                      </a:r>
                    </a:p>
                    <a:p>
                      <a:pPr marL="0" marR="0" indent="0" algn="just" defTabSz="893763" rtl="0" eaLnBrk="1" fontAlgn="auto" latinLnBrk="0" hangingPunct="1">
                        <a:lnSpc>
                          <a:spcPct val="100000"/>
                        </a:lnSpc>
                        <a:spcBef>
                          <a:spcPts val="0"/>
                        </a:spcBef>
                        <a:spcAft>
                          <a:spcPts val="0"/>
                        </a:spcAft>
                        <a:buClrTx/>
                        <a:buSzTx/>
                        <a:buFontTx/>
                        <a:buNone/>
                        <a:tabLst/>
                        <a:defRPr/>
                      </a:pPr>
                      <a:r>
                        <a:rPr lang="ja-JP" altLang="en-US" sz="800" b="0" dirty="0">
                          <a:latin typeface="+mn-ea"/>
                          <a:ea typeface="+mn-ea"/>
                        </a:rPr>
                        <a:t>ＥＰＡに基づく外国人看護師・介護福祉士候補者、ワーキングホリデーなど　　</a:t>
                      </a:r>
                      <a:endParaRPr lang="en-US" altLang="ja-JP" sz="800" b="0" dirty="0">
                        <a:latin typeface="+mn-ea"/>
                        <a:ea typeface="+mn-ea"/>
                      </a:endParaRPr>
                    </a:p>
                  </a:txBody>
                  <a:tcPr marL="108000" marR="108000" marT="72000" marB="36000" anchor="ctr">
                    <a:lnL w="12700" cap="flat" cmpd="sng" algn="ctr">
                      <a:noFill/>
                      <a:prstDash val="solid"/>
                      <a:round/>
                      <a:headEnd type="none" w="med" len="med"/>
                      <a:tailEnd type="none" w="med" len="med"/>
                    </a:lnL>
                    <a:lnR>
                      <a:noFill/>
                    </a:lnR>
                    <a:lnT w="12700" cap="flat" cmpd="sng" algn="ctr">
                      <a:solidFill>
                        <a:srgbClr val="FF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800" dirty="0">
                          <a:latin typeface="+mn-ea"/>
                          <a:ea typeface="+mn-ea"/>
                        </a:rPr>
                        <a:t>「特定活動」の在留資格で日本に在留する外国人は、個々の許可の内容により報酬を受ける活動の可否が決定します。</a:t>
                      </a:r>
                    </a:p>
                    <a:p>
                      <a:pPr marL="0" marR="0" indent="0" algn="l" defTabSz="914400" rtl="0" eaLnBrk="1" fontAlgn="auto" latinLnBrk="0" hangingPunct="1">
                        <a:lnSpc>
                          <a:spcPct val="110000"/>
                        </a:lnSpc>
                        <a:spcBef>
                          <a:spcPts val="0"/>
                        </a:spcBef>
                        <a:spcAft>
                          <a:spcPts val="0"/>
                        </a:spcAft>
                        <a:buClrTx/>
                        <a:buSzTx/>
                        <a:buFontTx/>
                        <a:buNone/>
                        <a:tabLst/>
                        <a:defRPr/>
                      </a:pPr>
                      <a:r>
                        <a:rPr lang="en-US" altLang="ja-JP" sz="800" dirty="0">
                          <a:latin typeface="+mn-ea"/>
                          <a:ea typeface="+mn-ea"/>
                        </a:rPr>
                        <a:t>※</a:t>
                      </a:r>
                      <a:r>
                        <a:rPr lang="ja-JP" altLang="en-US" sz="800" dirty="0">
                          <a:latin typeface="+mn-ea"/>
                          <a:ea typeface="+mn-ea"/>
                        </a:rPr>
                        <a:t>届出の際は旅券に添付された指定書により具体的な類型を確認の上、記載してください（Ｐ．３</a:t>
                      </a:r>
                      <a:r>
                        <a:rPr lang="en-US" altLang="ja-JP" sz="800" dirty="0">
                          <a:latin typeface="+mn-ea"/>
                          <a:ea typeface="+mn-ea"/>
                        </a:rPr>
                        <a:t>※</a:t>
                      </a:r>
                      <a:r>
                        <a:rPr lang="ja-JP" altLang="en-US" sz="800" dirty="0">
                          <a:latin typeface="+mn-ea"/>
                          <a:ea typeface="+mn-ea"/>
                        </a:rPr>
                        <a:t>２を参照してください）。</a:t>
                      </a:r>
                    </a:p>
                  </a:txBody>
                  <a:tcPr marL="108000" marR="108000" marT="72000" marB="36000">
                    <a:lnL>
                      <a:noFill/>
                    </a:lnL>
                    <a:lnR>
                      <a:noFill/>
                    </a:lnR>
                    <a:lnT w="12700" cap="flat" cmpd="sng" algn="ctr">
                      <a:solidFill>
                        <a:srgbClr val="FF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n-ea"/>
                          <a:ea typeface="+mn-ea"/>
                        </a:rPr>
                        <a:t>５年、３年、１年、６月、３月または法務大臣が</a:t>
                      </a:r>
                      <a:r>
                        <a:rPr kumimoji="1" lang="ja-JP" altLang="en-US" sz="800" dirty="0">
                          <a:latin typeface="+mn-ea"/>
                          <a:ea typeface="+mn-ea"/>
                        </a:rPr>
                        <a:t>個々に指定する期間（５年を超えない範囲）</a:t>
                      </a:r>
                      <a:endParaRPr lang="ja-JP" altLang="en-US" sz="800" dirty="0">
                        <a:latin typeface="+mn-ea"/>
                        <a:ea typeface="+mn-ea"/>
                      </a:endParaRPr>
                    </a:p>
                  </a:txBody>
                  <a:tcPr marL="108000" marR="108000" marT="72000" marB="36000" anchor="ctr">
                    <a:lnL>
                      <a:noFill/>
                    </a:lnL>
                    <a:lnR w="12700" cap="flat" cmpd="sng" algn="ctr">
                      <a:noFill/>
                      <a:prstDash val="solid"/>
                      <a:round/>
                      <a:headEnd type="none" w="med" len="med"/>
                      <a:tailEnd type="none" w="med" len="med"/>
                    </a:lnR>
                    <a:lnT w="12700" cap="flat" cmpd="sng" algn="ctr">
                      <a:solidFill>
                        <a:srgbClr val="FFCC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8574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spc="200" baseline="0" dirty="0">
                          <a:solidFill>
                            <a:schemeClr val="bg1"/>
                          </a:solidFill>
                          <a:latin typeface="+mn-ea"/>
                          <a:ea typeface="+mn-ea"/>
                        </a:rPr>
                        <a:t>■ 就労活動が認められていない在留資格</a:t>
                      </a:r>
                      <a:endParaRPr lang="en-US" altLang="ja-JP" sz="1200" b="1" spc="200" baseline="0" dirty="0">
                        <a:solidFill>
                          <a:schemeClr val="bg1"/>
                        </a:solidFill>
                        <a:latin typeface="+mn-ea"/>
                        <a:ea typeface="+mn-ea"/>
                      </a:endParaRPr>
                    </a:p>
                  </a:txBody>
                  <a:tcPr marL="108000" marR="108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r h="711668">
                <a:tc gridSpan="3">
                  <a:txBody>
                    <a:bodyPr/>
                    <a:lstStyle/>
                    <a:p>
                      <a:pPr marL="0" indent="0">
                        <a:lnSpc>
                          <a:spcPct val="100000"/>
                        </a:lnSpc>
                        <a:spcAft>
                          <a:spcPts val="0"/>
                        </a:spcAft>
                      </a:pPr>
                      <a:r>
                        <a:rPr lang="ja-JP" altLang="en-US" sz="1100" b="1" dirty="0">
                          <a:latin typeface="+mn-ea"/>
                          <a:ea typeface="+mn-ea"/>
                        </a:rPr>
                        <a:t>留学、家族滞在などの在留資格は就労活動が認められていません。</a:t>
                      </a:r>
                      <a:endParaRPr lang="en-US" altLang="ja-JP" sz="1100" b="0" dirty="0">
                        <a:latin typeface="+mn-ea"/>
                        <a:ea typeface="+mn-ea"/>
                      </a:endParaRPr>
                    </a:p>
                    <a:p>
                      <a:pPr marL="0" indent="0">
                        <a:lnSpc>
                          <a:spcPct val="110000"/>
                        </a:lnSpc>
                        <a:spcAft>
                          <a:spcPts val="300"/>
                        </a:spcAft>
                      </a:pPr>
                      <a:r>
                        <a:rPr lang="ja-JP" altLang="en-US" sz="850" b="0" dirty="0">
                          <a:latin typeface="+mn-ea"/>
                          <a:ea typeface="+mn-ea"/>
                        </a:rPr>
                        <a:t>～就労が認められるためには資格外活動許可が必要です～</a:t>
                      </a:r>
                      <a:endParaRPr lang="en-US" altLang="ja-JP" sz="850" b="0" dirty="0">
                        <a:latin typeface="+mn-ea"/>
                        <a:ea typeface="+mn-ea"/>
                      </a:endParaRPr>
                    </a:p>
                    <a:p>
                      <a:pPr marL="0" indent="0">
                        <a:lnSpc>
                          <a:spcPct val="110000"/>
                        </a:lnSpc>
                      </a:pPr>
                      <a:r>
                        <a:rPr lang="ja-JP" altLang="en-US" sz="800" dirty="0">
                          <a:latin typeface="+mn-ea"/>
                          <a:ea typeface="+mn-ea"/>
                        </a:rPr>
                        <a:t>出入国在留管理庁により、本来の在留資格の活動を阻害しない</a:t>
                      </a:r>
                      <a:r>
                        <a:rPr lang="ja-JP" altLang="en-US" sz="800" dirty="0">
                          <a:solidFill>
                            <a:schemeClr val="tx1"/>
                          </a:solidFill>
                          <a:latin typeface="+mn-ea"/>
                          <a:ea typeface="+mn-ea"/>
                        </a:rPr>
                        <a:t>範囲内（１週間当たり</a:t>
                      </a:r>
                      <a:r>
                        <a:rPr lang="en-US" altLang="ja-JP" sz="800" dirty="0">
                          <a:solidFill>
                            <a:schemeClr val="tx1"/>
                          </a:solidFill>
                          <a:latin typeface="+mn-ea"/>
                          <a:ea typeface="+mn-ea"/>
                        </a:rPr>
                        <a:t>28</a:t>
                      </a:r>
                      <a:r>
                        <a:rPr lang="ja-JP" altLang="en-US" sz="800" dirty="0">
                          <a:solidFill>
                            <a:schemeClr val="tx1"/>
                          </a:solidFill>
                          <a:latin typeface="+mn-ea"/>
                          <a:ea typeface="+mn-ea"/>
                        </a:rPr>
                        <a:t>時間</a:t>
                      </a:r>
                      <a:r>
                        <a:rPr lang="ja-JP" altLang="en-US" sz="800" dirty="0">
                          <a:latin typeface="+mn-ea"/>
                          <a:ea typeface="+mn-ea"/>
                        </a:rPr>
                        <a:t>以内など）で、相当と認められる場合に報酬を受ける活動が許可されます。（例：留学生や家族滞在者のアルバイトなど）</a:t>
                      </a:r>
                    </a:p>
                  </a:txBody>
                  <a:tcPr marL="108000" marR="108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9F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438221873"/>
              </p:ext>
            </p:extLst>
          </p:nvPr>
        </p:nvGraphicFramePr>
        <p:xfrm>
          <a:off x="182433" y="488504"/>
          <a:ext cx="6480000" cy="2265000"/>
        </p:xfrm>
        <a:graphic>
          <a:graphicData uri="http://schemas.openxmlformats.org/drawingml/2006/table">
            <a:tbl>
              <a:tblPr firstRow="1" bandRow="1">
                <a:tableStyleId>{BC89EF96-8CEA-46FF-86C4-4CE0E7609802}</a:tableStyleId>
              </a:tblPr>
              <a:tblGrid>
                <a:gridCol w="324000">
                  <a:extLst>
                    <a:ext uri="{9D8B030D-6E8A-4147-A177-3AD203B41FA5}">
                      <a16:colId xmlns:a16="http://schemas.microsoft.com/office/drawing/2014/main" val="1451174240"/>
                    </a:ext>
                  </a:extLst>
                </a:gridCol>
                <a:gridCol w="6156000">
                  <a:extLst>
                    <a:ext uri="{9D8B030D-6E8A-4147-A177-3AD203B41FA5}">
                      <a16:colId xmlns:a16="http://schemas.microsoft.com/office/drawing/2014/main" val="59052156"/>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200" baseline="0" dirty="0">
                          <a:solidFill>
                            <a:schemeClr val="bg1"/>
                          </a:solidFill>
                          <a:latin typeface="+mn-ea"/>
                          <a:ea typeface="+mn-ea"/>
                        </a:rPr>
                        <a:t>■ 募集・採用時</a:t>
                      </a:r>
                      <a:endParaRPr lang="en-US" altLang="ja-JP" sz="1200" b="1" spc="200" baseline="0" dirty="0">
                        <a:solidFill>
                          <a:schemeClr val="bg1"/>
                        </a:solidFill>
                        <a:latin typeface="+mn-ea"/>
                        <a:ea typeface="+mn-ea"/>
                      </a:endParaRPr>
                    </a:p>
                  </a:txBody>
                  <a:tcPr marT="72000">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extLst>
                  <a:ext uri="{0D108BD9-81ED-4DB2-BD59-A6C34878D82A}">
                    <a16:rowId xmlns:a16="http://schemas.microsoft.com/office/drawing/2014/main" val="10000"/>
                  </a:ext>
                </a:extLst>
              </a:tr>
              <a:tr h="216000">
                <a:tc>
                  <a:txBody>
                    <a:bodyPr/>
                    <a:lstStyle/>
                    <a:p>
                      <a:r>
                        <a:rPr kumimoji="1" lang="en-US" altLang="ja-JP" sz="1000" dirty="0">
                          <a:solidFill>
                            <a:schemeClr val="tx1"/>
                          </a:solidFill>
                          <a:latin typeface="+mn-ea"/>
                          <a:ea typeface="+mn-ea"/>
                        </a:rPr>
                        <a:t>Q</a:t>
                      </a:r>
                      <a:endParaRPr kumimoji="1" lang="ja-JP" altLang="en-US" sz="1000" dirty="0">
                        <a:solidFill>
                          <a:schemeClr val="tx1"/>
                        </a:solidFill>
                        <a:latin typeface="+mn-ea"/>
                        <a:ea typeface="+mn-ea"/>
                      </a:endParaRPr>
                    </a:p>
                  </a:txBody>
                  <a:tcPr marL="108000" marR="108000" marT="36000" marB="36000">
                    <a:lnL w="12700" cmpd="sng">
                      <a:noFill/>
                    </a:lnL>
                    <a:lnR w="19050"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ea typeface="+mn-ea"/>
                        </a:rPr>
                        <a:t>外国人を募集したい場合に、どのような点に気をつければ良いでしょうか？</a:t>
                      </a:r>
                      <a:endParaRPr lang="en-US" altLang="ja-JP" sz="1000" b="1" dirty="0">
                        <a:solidFill>
                          <a:schemeClr val="tx1"/>
                        </a:solidFill>
                        <a:latin typeface="+mn-ea"/>
                        <a:ea typeface="+mn-ea"/>
                      </a:endParaRPr>
                    </a:p>
                  </a:txBody>
                  <a:tcPr marL="108000" marR="108000" marT="36000" marB="36000">
                    <a:lnL w="19050" cap="flat" cmpd="sng" algn="ctr">
                      <a:no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627794897"/>
                  </a:ext>
                </a:extLst>
              </a:tr>
              <a:tr h="936325">
                <a:tc>
                  <a:txBody>
                    <a:bodyPr/>
                    <a:lstStyle/>
                    <a:p>
                      <a:r>
                        <a:rPr kumimoji="1" lang="en-US" altLang="ja-JP" sz="1050" b="0" dirty="0">
                          <a:solidFill>
                            <a:schemeClr val="tx1"/>
                          </a:solidFill>
                          <a:latin typeface="+mn-ea"/>
                          <a:ea typeface="+mn-ea"/>
                        </a:rPr>
                        <a:t>A</a:t>
                      </a:r>
                      <a:endParaRPr kumimoji="1" lang="ja-JP" altLang="en-US" sz="1000" dirty="0">
                        <a:solidFill>
                          <a:schemeClr val="tx1"/>
                        </a:solidFill>
                        <a:latin typeface="+mn-ea"/>
                        <a:ea typeface="+mn-ea"/>
                      </a:endParaRPr>
                    </a:p>
                  </a:txBody>
                  <a:tcPr marL="108000" marR="108000" marT="36000" marB="36000">
                    <a:lnL w="12700" cmpd="sng">
                      <a:noFill/>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ja-JP" altLang="en-US" sz="1000" dirty="0">
                          <a:solidFill>
                            <a:schemeClr val="tx1"/>
                          </a:solidFill>
                          <a:latin typeface="+mn-ea"/>
                          <a:ea typeface="+mn-ea"/>
                        </a:rPr>
                        <a:t>求人の募集の際に、外国人のみを対象とすることや、外国人が応募できないという求人を出すことはできません。国籍を条件とするのではなく、スキルや能力を条件として求人を出すようにし、公正採用選考と人権上の配慮からも、面接時に「国籍」等の質問は行わないでください。また、</a:t>
                      </a:r>
                      <a:r>
                        <a:rPr kumimoji="1" lang="ja-JP" altLang="en-US" sz="1000" dirty="0">
                          <a:solidFill>
                            <a:schemeClr val="tx1"/>
                          </a:solidFill>
                          <a:latin typeface="+mn-ea"/>
                          <a:ea typeface="+mn-ea"/>
                        </a:rPr>
                        <a:t>在留資格、在留期間、資格外活動許可の有無などの確認は、口頭での質問で回答を得る・書面で本人から自己申告をしてもらうなど、在留カード等の国籍欄を直接確認する以外の方法で行い、採用が決まり次第、在留カード等の提示を求めるようにしてください。</a:t>
                      </a:r>
                    </a:p>
                  </a:txBody>
                  <a:tcPr marL="108000" marR="108000" marT="36000" marB="36000">
                    <a:lnL w="1905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lang="en-US" altLang="ja-JP" sz="1000" b="0" dirty="0">
                          <a:latin typeface="+mn-ea"/>
                          <a:ea typeface="+mn-ea"/>
                        </a:rPr>
                        <a:t>Q</a:t>
                      </a:r>
                      <a:endParaRPr kumimoji="1" lang="en-US" altLang="ja-JP" sz="1000" b="0" dirty="0">
                        <a:solidFill>
                          <a:schemeClr val="tx1"/>
                        </a:solidFill>
                        <a:latin typeface="+mn-ea"/>
                        <a:ea typeface="+mn-ea"/>
                      </a:endParaRPr>
                    </a:p>
                  </a:txBody>
                  <a:tcPr marT="36000" marB="36000">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tc>
                  <a:txBody>
                    <a:bodyPr/>
                    <a:lstStyle/>
                    <a:p>
                      <a:r>
                        <a:rPr lang="ja-JP" altLang="en-US" sz="1000" b="1" dirty="0">
                          <a:latin typeface="+mn-ea"/>
                          <a:ea typeface="+mn-ea"/>
                        </a:rPr>
                        <a:t>面接の結果、外国人を雇用しようと考えていますが、どのような点に気をつければ良いでしょうか？</a:t>
                      </a:r>
                      <a:endParaRPr lang="en-US" altLang="ja-JP" sz="1000" b="1" dirty="0">
                        <a:latin typeface="+mn-ea"/>
                        <a:ea typeface="+mn-ea"/>
                      </a:endParaRPr>
                    </a:p>
                  </a:txBody>
                  <a:tcPr marT="36000" marB="36000">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2"/>
                  </a:ext>
                </a:extLst>
              </a:tr>
              <a:tr h="427886">
                <a:tc>
                  <a:txBody>
                    <a:bodyPr/>
                    <a:lstStyle/>
                    <a:p>
                      <a:r>
                        <a:rPr kumimoji="1" lang="en-US" altLang="ja-JP" sz="1000" dirty="0">
                          <a:solidFill>
                            <a:schemeClr val="tx1"/>
                          </a:solidFill>
                          <a:latin typeface="+mn-ea"/>
                          <a:ea typeface="+mn-ea"/>
                        </a:rPr>
                        <a:t>A</a:t>
                      </a:r>
                    </a:p>
                  </a:txBody>
                  <a:tcPr marT="36000" marB="36000">
                    <a:lnL w="12700" cmpd="sng">
                      <a:noFill/>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mn-ea"/>
                          <a:ea typeface="+mn-ea"/>
                        </a:rPr>
                        <a:t>外国人を雇用する場合は、就労させようとする仕事の内容が在留資格の範囲内であるか、在留期限</a:t>
                      </a:r>
                      <a:r>
                        <a:rPr lang="ja-JP" altLang="en-US" sz="1000" dirty="0">
                          <a:solidFill>
                            <a:schemeClr val="tx1"/>
                          </a:solidFill>
                          <a:latin typeface="+mn-ea"/>
                          <a:ea typeface="+mn-ea"/>
                        </a:rPr>
                        <a:t>を過ぎていないかを確認する必要があります。</a:t>
                      </a:r>
                      <a:r>
                        <a:rPr kumimoji="1" lang="ja-JP" altLang="en-US" sz="1000" dirty="0">
                          <a:solidFill>
                            <a:schemeClr val="tx1"/>
                          </a:solidFill>
                          <a:latin typeface="+mn-ea"/>
                          <a:ea typeface="+mn-ea"/>
                        </a:rPr>
                        <a:t>また、採用決定後に在留カードなどの提示を求める場合には、個人情報であることに十分留意した上で確認してください。</a:t>
                      </a:r>
                      <a:endParaRPr kumimoji="1" lang="en-US" altLang="ja-JP" sz="1000" dirty="0">
                        <a:solidFill>
                          <a:schemeClr val="tx1"/>
                        </a:solidFill>
                        <a:latin typeface="+mn-ea"/>
                        <a:ea typeface="+mn-ea"/>
                      </a:endParaRPr>
                    </a:p>
                  </a:txBody>
                  <a:tcPr marT="36000" marB="36000">
                    <a:lnL w="1905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8802821"/>
                  </a:ext>
                </a:extLst>
              </a:tr>
            </a:tbl>
          </a:graphicData>
        </a:graphic>
      </p:graphicFrame>
      <p:graphicFrame>
        <p:nvGraphicFramePr>
          <p:cNvPr id="29" name="表 28">
            <a:extLst>
              <a:ext uri="{FF2B5EF4-FFF2-40B4-BE49-F238E27FC236}">
                <a16:creationId xmlns:a16="http://schemas.microsoft.com/office/drawing/2014/main" id="{8AAFA1AC-95CC-434B-9FC3-7DB3AFE1BEBA}"/>
              </a:ext>
            </a:extLst>
          </p:cNvPr>
          <p:cNvGraphicFramePr>
            <a:graphicFrameLocks noGrp="1"/>
          </p:cNvGraphicFramePr>
          <p:nvPr>
            <p:extLst>
              <p:ext uri="{D42A27DB-BD31-4B8C-83A1-F6EECF244321}">
                <p14:modId xmlns:p14="http://schemas.microsoft.com/office/powerpoint/2010/main" val="172296564"/>
              </p:ext>
            </p:extLst>
          </p:nvPr>
        </p:nvGraphicFramePr>
        <p:xfrm>
          <a:off x="182433" y="2744988"/>
          <a:ext cx="6480000" cy="5255640"/>
        </p:xfrm>
        <a:graphic>
          <a:graphicData uri="http://schemas.openxmlformats.org/drawingml/2006/table">
            <a:tbl>
              <a:tblPr firstRow="1" bandRow="1">
                <a:tableStyleId>{BC89EF96-8CEA-46FF-86C4-4CE0E7609802}</a:tableStyleId>
              </a:tblPr>
              <a:tblGrid>
                <a:gridCol w="324000">
                  <a:extLst>
                    <a:ext uri="{9D8B030D-6E8A-4147-A177-3AD203B41FA5}">
                      <a16:colId xmlns:a16="http://schemas.microsoft.com/office/drawing/2014/main" val="1451174240"/>
                    </a:ext>
                  </a:extLst>
                </a:gridCol>
                <a:gridCol w="6156000">
                  <a:extLst>
                    <a:ext uri="{9D8B030D-6E8A-4147-A177-3AD203B41FA5}">
                      <a16:colId xmlns:a16="http://schemas.microsoft.com/office/drawing/2014/main" val="1131002366"/>
                    </a:ext>
                  </a:extLst>
                </a:gridCol>
              </a:tblGrid>
              <a:tr h="20333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spc="200" baseline="0" dirty="0">
                          <a:solidFill>
                            <a:schemeClr val="bg1"/>
                          </a:solidFill>
                          <a:latin typeface="+mn-ea"/>
                          <a:ea typeface="+mn-ea"/>
                        </a:rPr>
                        <a:t>■ 外国人雇用状況の届出について</a:t>
                      </a:r>
                    </a:p>
                  </a:txBody>
                  <a:tcPr marL="108000" marR="108000" marT="72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extLst>
                  <a:ext uri="{0D108BD9-81ED-4DB2-BD59-A6C34878D82A}">
                    <a16:rowId xmlns:a16="http://schemas.microsoft.com/office/drawing/2014/main" val="10003"/>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latin typeface="+mn-ea"/>
                          <a:ea typeface="+mn-ea"/>
                        </a:rPr>
                        <a:t>Q</a:t>
                      </a:r>
                      <a:endParaRPr kumimoji="1"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雇入れの際、氏名や言語などから外国人であるとは判断できず、在留資格などの確認・届出をしなかった場合、どうなりますか。</a:t>
                      </a:r>
                      <a:endParaRPr lang="en-US" altLang="ja-JP" sz="1000" b="1"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A</a:t>
                      </a:r>
                      <a:endParaRPr kumimoji="1"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mn-ea"/>
                          <a:ea typeface="+mn-ea"/>
                        </a:rPr>
                        <a:t>在留</a:t>
                      </a:r>
                      <a:r>
                        <a:rPr lang="ja-JP" altLang="en-US" sz="1000" dirty="0">
                          <a:latin typeface="+mn-ea"/>
                          <a:ea typeface="+mn-ea"/>
                        </a:rPr>
                        <a:t>資格などの確認は、通常の注意力をもって、雇い入れようとする人が外国人であると判断できる場合に行ってください。氏名や言語によって、その人が外国人であると判断できなかったケースであれば、確認・届出をしなかったからといって、法違反を問われることにはなりません。</a:t>
                      </a:r>
                      <a:endParaRPr kumimoji="1" lang="ja-JP" altLang="en-US" sz="1000"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783755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latin typeface="+mn-ea"/>
                          <a:ea typeface="+mn-ea"/>
                        </a:rPr>
                        <a:t>Q</a:t>
                      </a:r>
                      <a:endParaRPr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外国人であると容易に判断できるのに届け出なかった場合、罰則の対象になりますか。</a:t>
                      </a:r>
                      <a:endParaRPr lang="en-US" altLang="ja-JP" sz="1000" b="1"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latin typeface="+mn-ea"/>
                          <a:ea typeface="+mn-ea"/>
                        </a:rPr>
                        <a:t>A</a:t>
                      </a:r>
                      <a:endParaRPr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指導、勧告の対象になるとともに、</a:t>
                      </a:r>
                      <a:r>
                        <a:rPr lang="en-US" altLang="ja-JP" sz="1000" dirty="0">
                          <a:latin typeface="+mn-ea"/>
                          <a:ea typeface="+mn-ea"/>
                        </a:rPr>
                        <a:t>30</a:t>
                      </a:r>
                      <a:r>
                        <a:rPr lang="ja-JP" altLang="en-US" sz="1000" dirty="0">
                          <a:latin typeface="+mn-ea"/>
                          <a:ea typeface="+mn-ea"/>
                        </a:rPr>
                        <a:t>万円以下の罰金の対象とされています。</a:t>
                      </a:r>
                    </a:p>
                  </a:txBody>
                  <a:tcPr marL="108000" marR="108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241683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latin typeface="+mn-ea"/>
                          <a:ea typeface="+mn-ea"/>
                        </a:rPr>
                        <a:t>Q</a:t>
                      </a:r>
                    </a:p>
                  </a:txBody>
                  <a:tcPr marL="108000" marR="108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短期のアルバイトで雇い入れた外国人の届出は必要ですか。</a:t>
                      </a:r>
                      <a:endParaRPr lang="en-US" altLang="ja-JP" sz="1000" b="1"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A</a:t>
                      </a:r>
                      <a:endParaRPr kumimoji="1"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mn-ea"/>
                          <a:ea typeface="+mn-ea"/>
                        </a:rPr>
                        <a:t>必要</a:t>
                      </a:r>
                      <a:r>
                        <a:rPr lang="ja-JP" altLang="en-US" sz="1000" dirty="0">
                          <a:latin typeface="+mn-ea"/>
                          <a:ea typeface="+mn-ea"/>
                        </a:rPr>
                        <a:t>です。雇入れ日と離職日の双方を記入して、まとめて届出を行うことが可能です。</a:t>
                      </a:r>
                      <a:endParaRPr kumimoji="1" lang="ja-JP" altLang="en-US" sz="1000"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3503147"/>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Q</a:t>
                      </a:r>
                      <a:endParaRPr kumimoji="1"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届出期限内に同一の外国人を何度か雇い入れた場合、複数回にわたる雇入れ・離職をまとめて届け出ることはできますか。</a:t>
                      </a:r>
                      <a:endParaRPr lang="en-US" altLang="ja-JP" sz="1000" b="1"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7"/>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A</a:t>
                      </a:r>
                      <a:endParaRPr kumimoji="1"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mn-ea"/>
                          <a:ea typeface="+mn-ea"/>
                        </a:rPr>
                        <a:t>可能</a:t>
                      </a:r>
                      <a:r>
                        <a:rPr lang="ja-JP" altLang="en-US" sz="1000" dirty="0">
                          <a:latin typeface="+mn-ea"/>
                          <a:ea typeface="+mn-ea"/>
                        </a:rPr>
                        <a:t>です。外国人雇用状況届出書（様式第３号）は、雇入れ・離職日を複数記入できるようになっていますので、それぞれの雇入れ・離職日を記入して提出してください。</a:t>
                      </a:r>
                      <a:endParaRPr kumimoji="1" lang="ja-JP" altLang="en-US" sz="1000"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57384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latin typeface="+mn-ea"/>
                          <a:ea typeface="+mn-ea"/>
                        </a:rPr>
                        <a:t>Q</a:t>
                      </a:r>
                    </a:p>
                  </a:txBody>
                  <a:tcPr marL="108000" marR="108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n-ea"/>
                          <a:ea typeface="+mn-ea"/>
                        </a:rPr>
                        <a:t>留学生が行うアルバイトも届出の対象となりますか。</a:t>
                      </a:r>
                      <a:endParaRPr lang="en-US" altLang="ja-JP" sz="1000" b="1"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A</a:t>
                      </a:r>
                      <a:endParaRPr kumimoji="1" lang="ja-JP" altLang="en-US" sz="1000" b="0" dirty="0">
                        <a:latin typeface="+mn-ea"/>
                        <a:ea typeface="+mn-ea"/>
                      </a:endParaRPr>
                    </a:p>
                  </a:txBody>
                  <a:tcPr marL="108000" marR="108000" marT="36000" marB="36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mn-ea"/>
                          <a:ea typeface="+mn-ea"/>
                        </a:rPr>
                        <a:t>対象となります。届出に当たっては、資格外活動許可を受けていることも確認してください。</a:t>
                      </a:r>
                      <a:endParaRPr kumimoji="1" lang="ja-JP" altLang="en-US" sz="1000" b="0" dirty="0">
                        <a:latin typeface="+mn-ea"/>
                        <a:ea typeface="+mn-ea"/>
                      </a:endParaRPr>
                    </a:p>
                  </a:txBody>
                  <a:tcPr marL="108000" marR="108000" marT="36000" marB="36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4873381"/>
                  </a:ext>
                </a:extLst>
              </a:tr>
              <a:tr h="2960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200" normalizeH="0" baseline="0" noProof="0" dirty="0">
                          <a:ln>
                            <a:noFill/>
                          </a:ln>
                          <a:solidFill>
                            <a:schemeClr val="bg1"/>
                          </a:solidFill>
                          <a:effectLst/>
                          <a:uLnTx/>
                          <a:uFillTx/>
                          <a:latin typeface="+mn-ea"/>
                          <a:ea typeface="+mn-ea"/>
                        </a:rPr>
                        <a:t>■ 社会保険などについて</a:t>
                      </a:r>
                      <a:endParaRPr kumimoji="1" lang="ja-JP" altLang="en-US" sz="1200" b="1" i="0" u="none" strike="noStrike" kern="1200" cap="none" spc="200" normalizeH="0" baseline="0" noProof="0" dirty="0">
                        <a:ln>
                          <a:noFill/>
                        </a:ln>
                        <a:solidFill>
                          <a:schemeClr val="bg1"/>
                        </a:solidFill>
                        <a:effectLst/>
                        <a:uLnTx/>
                        <a:uFillTx/>
                        <a:latin typeface="+mn-ea"/>
                        <a:ea typeface="+mn-ea"/>
                        <a:cs typeface="+mn-cs"/>
                      </a:endParaRPr>
                    </a:p>
                  </a:txBody>
                  <a:tcPr marL="108000" marR="108000" marT="72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extLst>
                  <a:ext uri="{0D108BD9-81ED-4DB2-BD59-A6C34878D82A}">
                    <a16:rowId xmlns:a16="http://schemas.microsoft.com/office/drawing/2014/main" val="1000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Q</a:t>
                      </a:r>
                      <a:endParaRPr kumimoji="1" lang="ja-JP" altLang="en-US" sz="1000" b="0" dirty="0">
                        <a:latin typeface="+mn-ea"/>
                        <a:ea typeface="+mn-ea"/>
                      </a:endParaRPr>
                    </a:p>
                  </a:txBody>
                  <a:tcPr marL="108000" marR="108000" marT="36000" marB="36000">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mn-ea"/>
                          <a:ea typeface="+mn-ea"/>
                        </a:rPr>
                        <a:t>外国人を雇用した場合、労働保険や社会保険に加入させなければいけませんか。</a:t>
                      </a:r>
                      <a:endParaRPr kumimoji="1" lang="en-US" altLang="ja-JP" sz="1000" b="1" dirty="0">
                        <a:latin typeface="+mn-ea"/>
                        <a:ea typeface="+mn-ea"/>
                      </a:endParaRPr>
                    </a:p>
                  </a:txBody>
                  <a:tcPr marL="108000" marR="108000" marT="36000" marB="36000">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10"/>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A</a:t>
                      </a:r>
                      <a:endParaRPr kumimoji="1" lang="ja-JP" altLang="en-US" sz="1000" b="0" dirty="0">
                        <a:latin typeface="+mn-ea"/>
                        <a:ea typeface="+mn-ea"/>
                      </a:endParaRPr>
                    </a:p>
                  </a:txBody>
                  <a:tcPr marL="108000" marR="108000" marT="36000" marB="36000">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n-ea"/>
                          <a:ea typeface="+mn-ea"/>
                        </a:rPr>
                        <a:t>労働保険や社会保険については、国籍に関わらず適用になります。</a:t>
                      </a:r>
                    </a:p>
                  </a:txBody>
                  <a:tcPr marL="108000" marR="108000" marT="36000" marB="36000">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464440"/>
                  </a:ext>
                </a:extLst>
              </a:tr>
              <a:tr h="2960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200" normalizeH="0" baseline="0" noProof="0" dirty="0">
                          <a:ln>
                            <a:noFill/>
                          </a:ln>
                          <a:solidFill>
                            <a:schemeClr val="bg1"/>
                          </a:solidFill>
                          <a:effectLst/>
                          <a:uLnTx/>
                          <a:uFillTx/>
                          <a:latin typeface="+mn-ea"/>
                          <a:ea typeface="+mn-ea"/>
                        </a:rPr>
                        <a:t>■ 雇用労務責任者について</a:t>
                      </a:r>
                      <a:endParaRPr kumimoji="1" lang="ja-JP" altLang="en-US" sz="1200" b="1" i="0" u="none" strike="noStrike" kern="1200" cap="none" spc="200" normalizeH="0" baseline="0" noProof="0" dirty="0">
                        <a:ln>
                          <a:noFill/>
                        </a:ln>
                        <a:solidFill>
                          <a:schemeClr val="bg1"/>
                        </a:solidFill>
                        <a:effectLst/>
                        <a:uLnTx/>
                        <a:uFillTx/>
                        <a:latin typeface="+mn-ea"/>
                        <a:ea typeface="+mn-ea"/>
                        <a:cs typeface="+mn-cs"/>
                      </a:endParaRPr>
                    </a:p>
                  </a:txBody>
                  <a:tcPr marL="108000" marR="108000" marT="72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extLst>
                  <a:ext uri="{0D108BD9-81ED-4DB2-BD59-A6C34878D82A}">
                    <a16:rowId xmlns:a16="http://schemas.microsoft.com/office/drawing/2014/main" val="845677581"/>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n-ea"/>
                          <a:ea typeface="+mn-ea"/>
                        </a:rPr>
                        <a:t>Q</a:t>
                      </a:r>
                    </a:p>
                  </a:txBody>
                  <a:tcP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雇用労務責任者はどのように選任すればよいですか。また、選任した際の手続きはありますか。</a:t>
                      </a:r>
                      <a:endParaRPr kumimoji="1" lang="en-US" altLang="ja-JP" sz="1000" b="1" dirty="0">
                        <a:solidFill>
                          <a:schemeClr val="tx1"/>
                        </a:solidFill>
                        <a:latin typeface="+mn-ea"/>
                        <a:ea typeface="+mn-ea"/>
                      </a:endParaRPr>
                    </a:p>
                  </a:txBody>
                  <a:tcP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1210991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n-ea"/>
                          <a:ea typeface="+mn-ea"/>
                        </a:rPr>
                        <a:t>A</a:t>
                      </a:r>
                      <a:endParaRPr kumimoji="1" lang="ja-JP" altLang="en-US" sz="1000" b="0" dirty="0">
                        <a:solidFill>
                          <a:schemeClr val="tx1"/>
                        </a:solidFill>
                        <a:latin typeface="+mn-ea"/>
                        <a:ea typeface="+mn-ea"/>
                      </a:endParaRPr>
                    </a:p>
                  </a:txBody>
                  <a:tcPr>
                    <a:lnL w="12700" cmpd="sng">
                      <a:noFill/>
                    </a:lnL>
                    <a:lnR w="190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外国人労働者の雇用管理業務を担当する人事課長等を選任してください。専任者でなく、兼任としても差し支えありません。また、選任した後のハローワークへの届出などの手続きは不要です。</a:t>
                      </a:r>
                    </a:p>
                  </a:txBody>
                  <a:tcPr>
                    <a:lnL w="1905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838937"/>
                  </a:ext>
                </a:extLst>
              </a:tr>
            </a:tbl>
          </a:graphicData>
        </a:graphic>
      </p:graphicFrame>
      <p:sp>
        <p:nvSpPr>
          <p:cNvPr id="7" name="スライド番号プレースホルダー 6">
            <a:extLst>
              <a:ext uri="{FF2B5EF4-FFF2-40B4-BE49-F238E27FC236}">
                <a16:creationId xmlns:a16="http://schemas.microsoft.com/office/drawing/2014/main" id="{9CC4AED2-43CD-4D12-B5C6-866B554E6447}"/>
              </a:ext>
            </a:extLst>
          </p:cNvPr>
          <p:cNvSpPr>
            <a:spLocks noGrp="1"/>
          </p:cNvSpPr>
          <p:nvPr>
            <p:ph type="sldNum" sz="quarter" idx="12"/>
          </p:nvPr>
        </p:nvSpPr>
        <p:spPr>
          <a:xfrm>
            <a:off x="2628107" y="9607078"/>
            <a:ext cx="1601787" cy="290334"/>
          </a:xfrm>
        </p:spPr>
        <p:txBody>
          <a:bodyPr/>
          <a:lstStyle/>
          <a:p>
            <a:fld id="{CEEDAA78-6A46-42F5-929C-05E26BDD9515}" type="slidenum">
              <a:rPr lang="en-US" altLang="ja-JP" smtClean="0"/>
              <a:pPr/>
              <a:t>18</a:t>
            </a:fld>
            <a:endParaRPr lang="en-US" altLang="ja-JP" dirty="0"/>
          </a:p>
        </p:txBody>
      </p:sp>
      <p:sp>
        <p:nvSpPr>
          <p:cNvPr id="17" name="ホームベース 13">
            <a:extLst>
              <a:ext uri="{FF2B5EF4-FFF2-40B4-BE49-F238E27FC236}">
                <a16:creationId xmlns:a16="http://schemas.microsoft.com/office/drawing/2014/main" id="{D3D4019C-9E77-4B8B-88DC-799BBB0BF4EF}"/>
              </a:ext>
            </a:extLst>
          </p:cNvPr>
          <p:cNvSpPr/>
          <p:nvPr/>
        </p:nvSpPr>
        <p:spPr>
          <a:xfrm>
            <a:off x="189000" y="108000"/>
            <a:ext cx="6480000" cy="324498"/>
          </a:xfrm>
          <a:prstGeom prst="rect">
            <a:avLst/>
          </a:prstGeom>
          <a:solidFill>
            <a:schemeClr val="bg1"/>
          </a:solidFill>
          <a:ln w="28575">
            <a:solidFill>
              <a:srgbClr val="FF9900"/>
            </a:solidFill>
          </a:ln>
        </p:spPr>
        <p:txBody>
          <a:bodyPr wrap="square" lIns="108000" tIns="72000" rIns="108000" bIns="36000" anchor="ctr">
            <a:noAutofit/>
          </a:bodyPr>
          <a:lstStyle/>
          <a:p>
            <a:pPr defTabSz="957263"/>
            <a:r>
              <a:rPr lang="ja-JP" altLang="en-US" sz="1600" b="1" spc="200" dirty="0">
                <a:solidFill>
                  <a:schemeClr val="tx2"/>
                </a:solidFill>
                <a:latin typeface="+mn-ea"/>
                <a:ea typeface="+mn-ea"/>
              </a:rPr>
              <a:t>　　　</a:t>
            </a:r>
            <a:r>
              <a:rPr lang="ja-JP" altLang="en-US" sz="1600" b="1" spc="200" dirty="0">
                <a:latin typeface="+mn-ea"/>
                <a:ea typeface="+mn-ea"/>
              </a:rPr>
              <a:t>外国人の雇用に関する</a:t>
            </a:r>
            <a:r>
              <a:rPr lang="en-US" altLang="ja-JP" sz="1600" b="1" spc="200" dirty="0">
                <a:latin typeface="+mn-ea"/>
                <a:ea typeface="+mn-ea"/>
              </a:rPr>
              <a:t>Q&amp;A</a:t>
            </a:r>
          </a:p>
        </p:txBody>
      </p:sp>
      <p:sp>
        <p:nvSpPr>
          <p:cNvPr id="19" name="ホームベース 13">
            <a:extLst>
              <a:ext uri="{FF2B5EF4-FFF2-40B4-BE49-F238E27FC236}">
                <a16:creationId xmlns:a16="http://schemas.microsoft.com/office/drawing/2014/main" id="{3CB1F583-B291-4F1A-B988-DFF86FF94DA9}"/>
              </a:ext>
            </a:extLst>
          </p:cNvPr>
          <p:cNvSpPr/>
          <p:nvPr/>
        </p:nvSpPr>
        <p:spPr>
          <a:xfrm>
            <a:off x="189000" y="108000"/>
            <a:ext cx="628478" cy="324498"/>
          </a:xfrm>
          <a:prstGeom prst="rect">
            <a:avLst/>
          </a:prstGeom>
          <a:solidFill>
            <a:srgbClr val="FF9900"/>
          </a:solidFill>
        </p:spPr>
        <p:txBody>
          <a:bodyPr wrap="square" lIns="108000" tIns="72000" rIns="108000" bIns="36000" anchor="ctr">
            <a:spAutoFit/>
          </a:bodyPr>
          <a:lstStyle/>
          <a:p>
            <a:pPr defTabSz="957263"/>
            <a:r>
              <a:rPr lang="ja-JP" altLang="en-US" sz="1400" b="1" spc="200" dirty="0">
                <a:solidFill>
                  <a:schemeClr val="bg1"/>
                </a:solidFill>
                <a:latin typeface="+mn-ea"/>
                <a:ea typeface="+mn-ea"/>
              </a:rPr>
              <a:t>参考</a:t>
            </a:r>
            <a:endParaRPr lang="en-US" altLang="ja-JP" sz="1400" b="1" spc="200" dirty="0">
              <a:solidFill>
                <a:schemeClr val="bg1"/>
              </a:solidFill>
              <a:latin typeface="+mn-ea"/>
              <a:ea typeface="+mn-ea"/>
            </a:endParaRPr>
          </a:p>
        </p:txBody>
      </p:sp>
      <p:sp>
        <p:nvSpPr>
          <p:cNvPr id="18" name="ホームベース 13">
            <a:extLst>
              <a:ext uri="{FF2B5EF4-FFF2-40B4-BE49-F238E27FC236}">
                <a16:creationId xmlns:a16="http://schemas.microsoft.com/office/drawing/2014/main" id="{DC1A7432-DE12-4BD7-B528-68598406CFDE}"/>
              </a:ext>
            </a:extLst>
          </p:cNvPr>
          <p:cNvSpPr/>
          <p:nvPr/>
        </p:nvSpPr>
        <p:spPr>
          <a:xfrm>
            <a:off x="189000" y="8122464"/>
            <a:ext cx="6480000" cy="324498"/>
          </a:xfrm>
          <a:prstGeom prst="rect">
            <a:avLst/>
          </a:prstGeom>
          <a:solidFill>
            <a:schemeClr val="bg1"/>
          </a:solidFill>
          <a:ln w="28575">
            <a:solidFill>
              <a:srgbClr val="FF9900"/>
            </a:solidFill>
          </a:ln>
        </p:spPr>
        <p:txBody>
          <a:bodyPr wrap="square" lIns="108000" tIns="72000" rIns="108000" bIns="36000" anchor="ctr">
            <a:noAutofit/>
          </a:bodyPr>
          <a:lstStyle/>
          <a:p>
            <a:pPr defTabSz="957263"/>
            <a:r>
              <a:rPr lang="ja-JP" altLang="en-US" sz="1600" b="1" spc="200" dirty="0">
                <a:solidFill>
                  <a:schemeClr val="tx2"/>
                </a:solidFill>
                <a:latin typeface="+mn-ea"/>
                <a:ea typeface="+mn-ea"/>
              </a:rPr>
              <a:t>　　　</a:t>
            </a:r>
            <a:r>
              <a:rPr lang="ja-JP" altLang="en-US" sz="1600" b="1" spc="200" dirty="0">
                <a:latin typeface="+mn-ea"/>
                <a:ea typeface="+mn-ea"/>
              </a:rPr>
              <a:t>外国人雇用管理アドバイザーのご案内</a:t>
            </a:r>
            <a:endParaRPr lang="en-US" altLang="ja-JP" sz="1600" b="1" spc="200" dirty="0">
              <a:latin typeface="+mn-ea"/>
              <a:ea typeface="+mn-ea"/>
            </a:endParaRPr>
          </a:p>
        </p:txBody>
      </p:sp>
      <p:sp>
        <p:nvSpPr>
          <p:cNvPr id="20" name="ホームベース 13">
            <a:extLst>
              <a:ext uri="{FF2B5EF4-FFF2-40B4-BE49-F238E27FC236}">
                <a16:creationId xmlns:a16="http://schemas.microsoft.com/office/drawing/2014/main" id="{4C7423E2-54DA-4FA7-8D35-315957B3133E}"/>
              </a:ext>
            </a:extLst>
          </p:cNvPr>
          <p:cNvSpPr/>
          <p:nvPr/>
        </p:nvSpPr>
        <p:spPr>
          <a:xfrm>
            <a:off x="189000" y="8122464"/>
            <a:ext cx="628478" cy="324498"/>
          </a:xfrm>
          <a:prstGeom prst="rect">
            <a:avLst/>
          </a:prstGeom>
          <a:solidFill>
            <a:srgbClr val="FF9900"/>
          </a:solidFill>
        </p:spPr>
        <p:txBody>
          <a:bodyPr wrap="square" lIns="108000" tIns="72000" rIns="108000" bIns="36000" anchor="ctr">
            <a:spAutoFit/>
          </a:bodyPr>
          <a:lstStyle/>
          <a:p>
            <a:pPr defTabSz="957263"/>
            <a:r>
              <a:rPr lang="ja-JP" altLang="en-US" sz="1400" b="1" spc="200" dirty="0">
                <a:solidFill>
                  <a:schemeClr val="bg1"/>
                </a:solidFill>
                <a:latin typeface="+mn-ea"/>
                <a:ea typeface="+mn-ea"/>
              </a:rPr>
              <a:t>参考</a:t>
            </a:r>
            <a:endParaRPr lang="en-US" altLang="ja-JP" sz="1400" b="1" spc="200" dirty="0">
              <a:solidFill>
                <a:schemeClr val="bg1"/>
              </a:solidFill>
              <a:latin typeface="+mn-ea"/>
              <a:ea typeface="+mn-ea"/>
            </a:endParaRPr>
          </a:p>
        </p:txBody>
      </p:sp>
      <p:sp>
        <p:nvSpPr>
          <p:cNvPr id="21" name="コンテンツ プレースホルダ 4">
            <a:extLst>
              <a:ext uri="{FF2B5EF4-FFF2-40B4-BE49-F238E27FC236}">
                <a16:creationId xmlns:a16="http://schemas.microsoft.com/office/drawing/2014/main" id="{815D059B-AB11-4483-AC03-30E5F0882665}"/>
              </a:ext>
            </a:extLst>
          </p:cNvPr>
          <p:cNvSpPr txBox="1">
            <a:spLocks/>
          </p:cNvSpPr>
          <p:nvPr/>
        </p:nvSpPr>
        <p:spPr bwMode="auto">
          <a:xfrm>
            <a:off x="189000" y="8446962"/>
            <a:ext cx="6480000" cy="527322"/>
          </a:xfrm>
          <a:prstGeom prst="rect">
            <a:avLst/>
          </a:prstGeom>
          <a:noFill/>
          <a:ln w="9525">
            <a:noFill/>
            <a:miter lim="800000"/>
            <a:headEnd/>
            <a:tailEnd/>
          </a:ln>
        </p:spPr>
        <p:txBody>
          <a:bodyPr vert="horz" wrap="square" lIns="108000" tIns="72000" rIns="108000" bIns="47886" numCol="1" anchor="t" anchorCtr="0" compatLnSpc="1">
            <a:prstTxWarp prst="textNoShape">
              <a:avLst/>
            </a:prstTxWarp>
            <a:spAutoFit/>
          </a:bodyPr>
          <a:lstStyle/>
          <a:p>
            <a:pPr>
              <a:lnSpc>
                <a:spcPct val="110000"/>
              </a:lnSpc>
            </a:pPr>
            <a:r>
              <a:rPr lang="ja-JP" altLang="en-US" sz="1200" dirty="0">
                <a:latin typeface="+mn-ea"/>
                <a:ea typeface="+mn-ea"/>
              </a:rPr>
              <a:t>外国人労働者の雇用管理に関する相談について、外国人雇用管理アドバイザーが無料でご相談を承ります。詳しくは、事業所の所在地を管轄するハローワークへお問い合わせください。</a:t>
            </a:r>
            <a:endParaRPr lang="en-US" altLang="ja-JP" sz="1200" dirty="0">
              <a:latin typeface="+mn-ea"/>
              <a:ea typeface="+mn-ea"/>
            </a:endParaRPr>
          </a:p>
        </p:txBody>
      </p:sp>
      <p:graphicFrame>
        <p:nvGraphicFramePr>
          <p:cNvPr id="4" name="表 4">
            <a:extLst>
              <a:ext uri="{FF2B5EF4-FFF2-40B4-BE49-F238E27FC236}">
                <a16:creationId xmlns:a16="http://schemas.microsoft.com/office/drawing/2014/main" id="{D291595F-7B74-4E22-8C70-1C6E87E4F58C}"/>
              </a:ext>
            </a:extLst>
          </p:cNvPr>
          <p:cNvGraphicFramePr>
            <a:graphicFrameLocks noGrp="1"/>
          </p:cNvGraphicFramePr>
          <p:nvPr>
            <p:extLst>
              <p:ext uri="{D42A27DB-BD31-4B8C-83A1-F6EECF244321}">
                <p14:modId xmlns:p14="http://schemas.microsoft.com/office/powerpoint/2010/main" val="26893777"/>
              </p:ext>
            </p:extLst>
          </p:nvPr>
        </p:nvGraphicFramePr>
        <p:xfrm>
          <a:off x="189000" y="8962588"/>
          <a:ext cx="6480000" cy="670932"/>
        </p:xfrm>
        <a:graphic>
          <a:graphicData uri="http://schemas.openxmlformats.org/drawingml/2006/table">
            <a:tbl>
              <a:tblPr firstRow="1" bandRow="1">
                <a:tableStyleId>{5940675A-B579-460E-94D1-54222C63F5DA}</a:tableStyleId>
              </a:tblPr>
              <a:tblGrid>
                <a:gridCol w="1332000">
                  <a:extLst>
                    <a:ext uri="{9D8B030D-6E8A-4147-A177-3AD203B41FA5}">
                      <a16:colId xmlns:a16="http://schemas.microsoft.com/office/drawing/2014/main" val="2696970913"/>
                    </a:ext>
                  </a:extLst>
                </a:gridCol>
                <a:gridCol w="5148000">
                  <a:extLst>
                    <a:ext uri="{9D8B030D-6E8A-4147-A177-3AD203B41FA5}">
                      <a16:colId xmlns:a16="http://schemas.microsoft.com/office/drawing/2014/main" val="3343928412"/>
                    </a:ext>
                  </a:extLst>
                </a:gridCol>
              </a:tblGrid>
              <a:tr h="648000">
                <a:tc>
                  <a:txBody>
                    <a:bodyPr/>
                    <a:lstStyle/>
                    <a:p>
                      <a:pPr>
                        <a:lnSpc>
                          <a:spcPct val="120000"/>
                        </a:lnSpc>
                      </a:pPr>
                      <a:r>
                        <a:rPr kumimoji="1" lang="ja-JP" altLang="en-US" sz="1100" b="1" spc="50" baseline="0" dirty="0">
                          <a:solidFill>
                            <a:schemeClr val="bg1"/>
                          </a:solidFill>
                        </a:rPr>
                        <a:t>ご相談時の主な</a:t>
                      </a:r>
                      <a:endParaRPr kumimoji="1" lang="en-US" altLang="ja-JP" sz="1100" b="1" spc="50" baseline="0" dirty="0">
                        <a:solidFill>
                          <a:schemeClr val="bg1"/>
                        </a:solidFill>
                      </a:endParaRPr>
                    </a:p>
                    <a:p>
                      <a:pPr>
                        <a:lnSpc>
                          <a:spcPct val="120000"/>
                        </a:lnSpc>
                      </a:pPr>
                      <a:r>
                        <a:rPr kumimoji="1" lang="ja-JP" altLang="en-US" sz="1100" b="1" spc="50" baseline="0" dirty="0">
                          <a:solidFill>
                            <a:schemeClr val="bg1"/>
                          </a:solidFill>
                        </a:rPr>
                        <a:t>アドバイス内容</a:t>
                      </a:r>
                    </a:p>
                  </a:txBody>
                  <a:tcPr marL="108000" marR="108000"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00"/>
                    </a:solidFill>
                  </a:tcPr>
                </a:tc>
                <a:tc>
                  <a:txBody>
                    <a:bodyPr/>
                    <a:lstStyle/>
                    <a:p>
                      <a:pPr marL="171450" indent="-171450">
                        <a:lnSpc>
                          <a:spcPct val="110000"/>
                        </a:lnSpc>
                        <a:buFont typeface="Arial" panose="020B0604020202020204" pitchFamily="34" charset="0"/>
                        <a:buChar char="•"/>
                      </a:pPr>
                      <a:r>
                        <a:rPr kumimoji="1" lang="ja-JP" altLang="en-US" sz="1100" dirty="0"/>
                        <a:t>労務管理、労働条件において、日本人と同じように対応している</a:t>
                      </a:r>
                      <a:r>
                        <a:rPr kumimoji="1" lang="ja-JP" altLang="en-US" sz="1100" dirty="0">
                          <a:solidFill>
                            <a:schemeClr val="tx1"/>
                          </a:solidFill>
                        </a:rPr>
                        <a:t>か</a:t>
                      </a:r>
                      <a:endParaRPr kumimoji="1" lang="en-US" altLang="ja-JP" sz="1100" dirty="0">
                        <a:solidFill>
                          <a:schemeClr val="tx1"/>
                        </a:solidFill>
                      </a:endParaRPr>
                    </a:p>
                    <a:p>
                      <a:pPr marL="171450" indent="-171450">
                        <a:lnSpc>
                          <a:spcPct val="110000"/>
                        </a:lnSpc>
                        <a:buFont typeface="Arial" panose="020B0604020202020204" pitchFamily="34" charset="0"/>
                        <a:buChar char="•"/>
                      </a:pPr>
                      <a:r>
                        <a:rPr kumimoji="1" lang="ja-JP" altLang="en-US" sz="1100" dirty="0"/>
                        <a:t>外国人労働者の日本語能力に対応した職場作りについて</a:t>
                      </a:r>
                      <a:endParaRPr kumimoji="1" lang="en-US" altLang="ja-JP" sz="1100" dirty="0"/>
                    </a:p>
                    <a:p>
                      <a:pPr marL="171450" indent="-171450">
                        <a:lnSpc>
                          <a:spcPct val="110000"/>
                        </a:lnSpc>
                        <a:buFont typeface="Arial" panose="020B0604020202020204" pitchFamily="34" charset="0"/>
                        <a:buChar char="•"/>
                      </a:pPr>
                      <a:r>
                        <a:rPr kumimoji="1" lang="ja-JP" altLang="en-US" sz="1100" dirty="0"/>
                        <a:t>職場環境、生活環境への配慮について</a:t>
                      </a:r>
                    </a:p>
                  </a:txBody>
                  <a:tcPr marL="108000" marR="108000" marT="72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9888193"/>
                  </a:ext>
                </a:extLst>
              </a:tr>
            </a:tbl>
          </a:graphicData>
        </a:graphic>
      </p:graphicFrame>
    </p:spTree>
    <p:extLst>
      <p:ext uri="{BB962C8B-B14F-4D97-AF65-F5344CB8AC3E}">
        <p14:creationId xmlns:p14="http://schemas.microsoft.com/office/powerpoint/2010/main" val="24691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2833051629"/>
              </p:ext>
            </p:extLst>
          </p:nvPr>
        </p:nvGraphicFramePr>
        <p:xfrm>
          <a:off x="190650" y="539403"/>
          <a:ext cx="6480543" cy="3539992"/>
        </p:xfrm>
        <a:graphic>
          <a:graphicData uri="http://schemas.openxmlformats.org/drawingml/2006/table">
            <a:tbl>
              <a:tblPr firstRow="1" bandRow="1">
                <a:tableStyleId>{D27102A9-8310-4765-A935-A1911B00CA55}</a:tableStyleId>
              </a:tblPr>
              <a:tblGrid>
                <a:gridCol w="1440161">
                  <a:extLst>
                    <a:ext uri="{9D8B030D-6E8A-4147-A177-3AD203B41FA5}">
                      <a16:colId xmlns:a16="http://schemas.microsoft.com/office/drawing/2014/main" val="3992450280"/>
                    </a:ext>
                  </a:extLst>
                </a:gridCol>
                <a:gridCol w="648093">
                  <a:extLst>
                    <a:ext uri="{9D8B030D-6E8A-4147-A177-3AD203B41FA5}">
                      <a16:colId xmlns:a16="http://schemas.microsoft.com/office/drawing/2014/main" val="835030449"/>
                    </a:ext>
                  </a:extLst>
                </a:gridCol>
                <a:gridCol w="2592289">
                  <a:extLst>
                    <a:ext uri="{9D8B030D-6E8A-4147-A177-3AD203B41FA5}">
                      <a16:colId xmlns:a16="http://schemas.microsoft.com/office/drawing/2014/main" val="3884117873"/>
                    </a:ext>
                  </a:extLst>
                </a:gridCol>
                <a:gridCol w="1800000">
                  <a:extLst>
                    <a:ext uri="{9D8B030D-6E8A-4147-A177-3AD203B41FA5}">
                      <a16:colId xmlns:a16="http://schemas.microsoft.com/office/drawing/2014/main" val="1630811465"/>
                    </a:ext>
                  </a:extLst>
                </a:gridCol>
              </a:tblGrid>
              <a:tr h="112112">
                <a:tc>
                  <a:txBody>
                    <a:bodyPr/>
                    <a:lstStyle/>
                    <a:p>
                      <a:pPr algn="ctr"/>
                      <a:r>
                        <a:rPr kumimoji="1" lang="ja-JP" altLang="en-US" sz="800" dirty="0"/>
                        <a:t>地方出入国在留管理局</a:t>
                      </a:r>
                      <a:endParaRPr kumimoji="1" lang="ja-JP" altLang="en-US" sz="800" dirty="0">
                        <a:latin typeface="+mn-ea"/>
                        <a:ea typeface="+mn-ea"/>
                      </a:endParaRPr>
                    </a:p>
                  </a:txBody>
                  <a:tcPr marL="36000" marR="36000" marT="36000" marB="18000" anchor="ctr"/>
                </a:tc>
                <a:tc gridSpan="2">
                  <a:txBody>
                    <a:bodyPr/>
                    <a:lstStyle/>
                    <a:p>
                      <a:pPr algn="ctr"/>
                      <a:r>
                        <a:rPr kumimoji="1" lang="ja-JP" altLang="en-US" sz="800" spc="300" dirty="0"/>
                        <a:t>所在地</a:t>
                      </a:r>
                      <a:endParaRPr kumimoji="1" lang="ja-JP" altLang="en-US" sz="800" spc="300" dirty="0">
                        <a:latin typeface="+mn-ea"/>
                        <a:ea typeface="+mn-ea"/>
                      </a:endParaRPr>
                    </a:p>
                  </a:txBody>
                  <a:tcPr marL="36000" marR="36000" marT="36000" marB="18000" anchor="ctr"/>
                </a:tc>
                <a:tc hMerge="1">
                  <a:txBody>
                    <a:bodyPr/>
                    <a:lstStyle/>
                    <a:p>
                      <a:pPr algn="ctr"/>
                      <a:endParaRPr kumimoji="1" lang="ja-JP" altLang="en-US" sz="90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ja-JP" altLang="en-US" sz="800" spc="300" dirty="0"/>
                        <a:t>電話番号</a:t>
                      </a:r>
                      <a:endParaRPr kumimoji="1" lang="ja-JP" altLang="en-US" sz="800" spc="300" dirty="0">
                        <a:latin typeface="+mn-ea"/>
                        <a:ea typeface="+mn-ea"/>
                      </a:endParaRPr>
                    </a:p>
                  </a:txBody>
                  <a:tcPr marL="36000" marR="36000" marT="36000" marB="18000" anchor="ctr"/>
                </a:tc>
                <a:extLst>
                  <a:ext uri="{0D108BD9-81ED-4DB2-BD59-A6C34878D82A}">
                    <a16:rowId xmlns:a16="http://schemas.microsoft.com/office/drawing/2014/main" val="432594567"/>
                  </a:ext>
                </a:extLst>
              </a:tr>
              <a:tr h="121528">
                <a:tc>
                  <a:txBody>
                    <a:bodyPr/>
                    <a:lstStyle/>
                    <a:p>
                      <a:pPr algn="l"/>
                      <a:r>
                        <a:rPr kumimoji="1" lang="ja-JP" altLang="en-US" sz="700" dirty="0"/>
                        <a:t>札幌出入国在留管理局</a:t>
                      </a:r>
                      <a:endParaRPr kumimoji="1" lang="zh-CN" altLang="en-US" sz="700" b="1" dirty="0">
                        <a:latin typeface="+mn-ea"/>
                        <a:ea typeface="+mn-ea"/>
                      </a:endParaRPr>
                    </a:p>
                  </a:txBody>
                  <a:tcPr marL="36000" marR="36000" marT="18000" marB="18000" anchor="ctr"/>
                </a:tc>
                <a:tc gridSpan="2">
                  <a:txBody>
                    <a:bodyPr/>
                    <a:lstStyle/>
                    <a:p>
                      <a:pPr algn="l"/>
                      <a:r>
                        <a:rPr kumimoji="1" lang="ja-JP" altLang="en-US" sz="650" dirty="0"/>
                        <a:t>〒</a:t>
                      </a:r>
                      <a:r>
                        <a:rPr kumimoji="1" lang="en-US" altLang="ja-JP" sz="650" dirty="0"/>
                        <a:t>060-0042</a:t>
                      </a:r>
                      <a:r>
                        <a:rPr kumimoji="1" lang="ja-JP" altLang="en-US" sz="650" dirty="0"/>
                        <a:t>　札幌市中央区大通西</a:t>
                      </a:r>
                      <a:r>
                        <a:rPr kumimoji="1" lang="en-US" altLang="ja-JP" sz="650" dirty="0"/>
                        <a:t>12</a:t>
                      </a:r>
                      <a:r>
                        <a:rPr kumimoji="1" lang="ja-JP" altLang="en-US" sz="650" dirty="0"/>
                        <a:t>　札幌第３合同庁舎</a:t>
                      </a:r>
                      <a:endParaRPr kumimoji="1" lang="ja-JP" altLang="en-US" sz="650" dirty="0">
                        <a:latin typeface="+mn-ea"/>
                        <a:ea typeface="+mn-ea"/>
                      </a:endParaRPr>
                    </a:p>
                  </a:txBody>
                  <a:tcPr marL="36000" marR="36000" marT="18000" marB="18000" anchor="ct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0570-003259</a:t>
                      </a:r>
                    </a:p>
                    <a:p>
                      <a:pPr algn="ctr"/>
                      <a:r>
                        <a:rPr kumimoji="1" lang="en-US" altLang="ja-JP" sz="650" dirty="0"/>
                        <a:t>(IP</a:t>
                      </a:r>
                      <a:r>
                        <a:rPr kumimoji="1" lang="ja-JP" altLang="en-US" sz="650" dirty="0"/>
                        <a:t>電話・海外から：</a:t>
                      </a:r>
                      <a:r>
                        <a:rPr kumimoji="1" lang="en-US" altLang="ja-JP" sz="650" dirty="0"/>
                        <a:t>011-211-5701</a:t>
                      </a:r>
                      <a:r>
                        <a:rPr kumimoji="1" lang="ja-JP" altLang="en-US" sz="650" dirty="0"/>
                        <a:t>）</a:t>
                      </a:r>
                      <a:endParaRPr kumimoji="1" lang="ja-JP" altLang="en-US" sz="650" dirty="0">
                        <a:latin typeface="+mn-ea"/>
                        <a:ea typeface="+mn-ea"/>
                      </a:endParaRPr>
                    </a:p>
                  </a:txBody>
                  <a:tcPr marL="36000" marR="36000" marT="18000" marB="18000" anchor="ctr"/>
                </a:tc>
                <a:extLst>
                  <a:ext uri="{0D108BD9-81ED-4DB2-BD59-A6C34878D82A}">
                    <a16:rowId xmlns:a16="http://schemas.microsoft.com/office/drawing/2014/main" val="905750054"/>
                  </a:ext>
                </a:extLst>
              </a:tr>
              <a:tr h="150784">
                <a:tc>
                  <a:txBody>
                    <a:bodyPr/>
                    <a:lstStyle/>
                    <a:p>
                      <a:pPr algn="l"/>
                      <a:r>
                        <a:rPr kumimoji="1" lang="zh-CN" altLang="en-US" sz="700" dirty="0"/>
                        <a:t>仙台出入国在留管理局</a:t>
                      </a:r>
                      <a:endParaRPr kumimoji="1" lang="en-US" altLang="ja-JP" sz="700" b="1" dirty="0">
                        <a:latin typeface="+mn-ea"/>
                        <a:ea typeface="+mn-ea"/>
                      </a:endParaRPr>
                    </a:p>
                  </a:txBody>
                  <a:tcPr marL="36000" marR="36000" marT="18000" marB="18000" anchor="ctr"/>
                </a:tc>
                <a:tc gridSpan="2">
                  <a:txBody>
                    <a:bodyPr/>
                    <a:lstStyle/>
                    <a:p>
                      <a:pPr algn="l"/>
                      <a:r>
                        <a:rPr kumimoji="1" lang="ja-JP" altLang="en-US" sz="650" dirty="0"/>
                        <a:t>〒</a:t>
                      </a:r>
                      <a:r>
                        <a:rPr lang="en-US" altLang="zh-TW" sz="650" u="none" strike="noStrike" dirty="0">
                          <a:effectLst/>
                        </a:rPr>
                        <a:t>983-0842</a:t>
                      </a:r>
                      <a:r>
                        <a:rPr lang="ja-JP" altLang="en-US" sz="650" u="none" strike="noStrike" dirty="0">
                          <a:effectLst/>
                        </a:rPr>
                        <a:t>　</a:t>
                      </a:r>
                      <a:r>
                        <a:rPr lang="zh-TW" altLang="en-US" sz="650" u="none" strike="noStrike" dirty="0">
                          <a:effectLst/>
                        </a:rPr>
                        <a:t>仙台市宮城野区五輪</a:t>
                      </a:r>
                      <a:r>
                        <a:rPr lang="en-US" altLang="zh-TW" sz="650" u="none" strike="noStrike" dirty="0">
                          <a:effectLst/>
                        </a:rPr>
                        <a:t>1-3-20</a:t>
                      </a:r>
                      <a:r>
                        <a:rPr lang="ja-JP" altLang="en-US" sz="650" u="none" strike="noStrike" dirty="0">
                          <a:effectLst/>
                        </a:rPr>
                        <a:t>　</a:t>
                      </a:r>
                      <a:r>
                        <a:rPr lang="zh-TW" altLang="en-US" sz="650" u="none" strike="noStrike" dirty="0">
                          <a:effectLst/>
                        </a:rPr>
                        <a:t>仙台第</a:t>
                      </a:r>
                      <a:r>
                        <a:rPr lang="ja-JP" altLang="en-US" sz="650" u="none" strike="noStrike" dirty="0">
                          <a:effectLst/>
                        </a:rPr>
                        <a:t>２</a:t>
                      </a:r>
                      <a:r>
                        <a:rPr lang="zh-TW" altLang="en-US" sz="650" u="none" strike="noStrike" dirty="0">
                          <a:effectLst/>
                        </a:rPr>
                        <a:t>法務合同庁舎</a:t>
                      </a:r>
                      <a:endParaRPr kumimoji="1" lang="ja-JP" altLang="en-US" sz="650" baseline="0" dirty="0">
                        <a:latin typeface="+mn-ea"/>
                        <a:ea typeface="+mn-ea"/>
                      </a:endParaRPr>
                    </a:p>
                  </a:txBody>
                  <a:tcPr marL="36000" marR="36000" marT="18000" marB="18000" anchor="ctr"/>
                </a:tc>
                <a:tc hMerge="1">
                  <a:txBody>
                    <a:bodyPr/>
                    <a:lstStyle/>
                    <a:p>
                      <a:pPr algn="l"/>
                      <a:endParaRPr kumimoji="1" lang="ja-JP" altLang="en-US" sz="650" baseline="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0570-022259(</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tc>
                <a:extLst>
                  <a:ext uri="{0D108BD9-81ED-4DB2-BD59-A6C34878D82A}">
                    <a16:rowId xmlns:a16="http://schemas.microsoft.com/office/drawing/2014/main" val="836889"/>
                  </a:ext>
                </a:extLst>
              </a:tr>
              <a:tr h="216024">
                <a:tc>
                  <a:txBody>
                    <a:bodyPr/>
                    <a:lstStyle/>
                    <a:p>
                      <a:r>
                        <a:rPr lang="ja-JP" altLang="en-US" sz="700" dirty="0">
                          <a:effectLst/>
                        </a:rPr>
                        <a:t>東京出入国在留管理局</a:t>
                      </a:r>
                      <a:endParaRPr lang="ja-JP" altLang="en-US" sz="700" b="1" dirty="0">
                        <a:effectLst/>
                        <a:latin typeface="+mn-ea"/>
                        <a:ea typeface="+mn-ea"/>
                      </a:endParaRPr>
                    </a:p>
                  </a:txBody>
                  <a:tcPr marL="36000" marR="36000" marT="18000" marB="18000" anchor="ctr"/>
                </a:tc>
                <a:tc gridSpan="2">
                  <a:txBody>
                    <a:bodyPr/>
                    <a:lstStyle/>
                    <a:p>
                      <a:r>
                        <a:rPr kumimoji="1" lang="ja-JP" altLang="en-US" sz="650" dirty="0"/>
                        <a:t>〒</a:t>
                      </a:r>
                      <a:r>
                        <a:rPr lang="en-US" altLang="ja-JP" sz="650" dirty="0"/>
                        <a:t>108-8255</a:t>
                      </a:r>
                      <a:r>
                        <a:rPr lang="ja-JP" altLang="en-US" sz="650" dirty="0"/>
                        <a:t>　港区港南</a:t>
                      </a:r>
                      <a:r>
                        <a:rPr lang="en-US" altLang="ja-JP" sz="650" dirty="0"/>
                        <a:t>5-5-30</a:t>
                      </a:r>
                      <a:endParaRPr lang="ja-JP" altLang="en-US" sz="650" dirty="0">
                        <a:latin typeface="+mn-ea"/>
                        <a:ea typeface="+mn-ea"/>
                      </a:endParaRPr>
                    </a:p>
                  </a:txBody>
                  <a:tcPr marL="36000" marR="36000" marT="18000" marB="18000" anchor="ctr"/>
                </a:tc>
                <a:tc hMerge="1">
                  <a:txBody>
                    <a:bodyPr/>
                    <a:lstStyle/>
                    <a:p>
                      <a:endParaRPr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lang="en-US" altLang="ja-JP" sz="650" dirty="0"/>
                        <a:t>0570-034259</a:t>
                      </a:r>
                    </a:p>
                    <a:p>
                      <a:pPr algn="ctr"/>
                      <a:r>
                        <a:rPr lang="en-US" altLang="ja-JP" sz="650" dirty="0"/>
                        <a:t>(IP</a:t>
                      </a:r>
                      <a:r>
                        <a:rPr lang="ja-JP" altLang="en-US" sz="650" dirty="0"/>
                        <a:t>電話・海外から：</a:t>
                      </a:r>
                      <a:r>
                        <a:rPr lang="en-US" altLang="ja-JP" sz="650" dirty="0"/>
                        <a:t>03-5796-7234)</a:t>
                      </a:r>
                      <a:endParaRPr lang="ja-JP" altLang="en-US" sz="650" dirty="0">
                        <a:latin typeface="+mn-ea"/>
                        <a:ea typeface="+mn-ea"/>
                      </a:endParaRPr>
                    </a:p>
                  </a:txBody>
                  <a:tcPr marL="36000" marR="36000" marT="18000" marB="18000" anchor="ctr"/>
                </a:tc>
                <a:extLst>
                  <a:ext uri="{0D108BD9-81ED-4DB2-BD59-A6C34878D82A}">
                    <a16:rowId xmlns:a16="http://schemas.microsoft.com/office/drawing/2014/main" val="3032686256"/>
                  </a:ext>
                </a:extLst>
              </a:tr>
              <a:tr h="2880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東京出入国在留管理局</a:t>
                      </a:r>
                      <a:endParaRPr kumimoji="1" lang="en-US" altLang="ja-JP" sz="700" b="0" u="none" strike="noStrike" kern="1200" cap="none" spc="0" normalizeH="0" baseline="0" noProof="0" dirty="0">
                        <a:ln>
                          <a:noFill/>
                        </a:ln>
                        <a:solidFill>
                          <a:schemeClr val="tx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　四谷分庁舎</a:t>
                      </a:r>
                      <a:endParaRPr kumimoji="1" lang="ja-JP" altLang="en-US" sz="700" b="1" i="0" u="none" strike="noStrike" kern="1200" cap="none" spc="0" normalizeH="0" baseline="0" noProof="0" dirty="0">
                        <a:ln>
                          <a:noFill/>
                        </a:ln>
                        <a:solidFill>
                          <a:schemeClr val="tx1"/>
                        </a:solidFill>
                        <a:effectLst/>
                        <a:uLnTx/>
                        <a:uFillTx/>
                        <a:latin typeface="+mn-ea"/>
                        <a:ea typeface="+mn-ea"/>
                        <a:cs typeface="+mn-cs"/>
                      </a:endParaRPr>
                    </a:p>
                  </a:txBody>
                  <a:tcPr marL="36000" marR="36000" marT="18000" marB="1800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u="none" strike="noStrike" kern="1200" cap="none" spc="0" normalizeH="0" baseline="0" noProof="0" dirty="0">
                          <a:ln>
                            <a:noFill/>
                          </a:ln>
                          <a:solidFill>
                            <a:schemeClr val="tx1"/>
                          </a:solidFill>
                          <a:effectLst/>
                          <a:uLnTx/>
                          <a:uFillTx/>
                        </a:rPr>
                        <a:t>〒</a:t>
                      </a:r>
                      <a:r>
                        <a:rPr kumimoji="1" lang="en-US" altLang="ja-JP" sz="650" b="0" u="none" strike="noStrike" kern="1200" cap="none" spc="0" normalizeH="0" baseline="0" noProof="0" dirty="0">
                          <a:ln>
                            <a:noFill/>
                          </a:ln>
                          <a:solidFill>
                            <a:schemeClr val="tx1"/>
                          </a:solidFill>
                          <a:effectLst/>
                          <a:uLnTx/>
                          <a:uFillTx/>
                        </a:rPr>
                        <a:t>160-0004</a:t>
                      </a:r>
                      <a:r>
                        <a:rPr kumimoji="1" lang="ja-JP" altLang="en-US" sz="650" b="0" u="none" strike="noStrike" kern="1200" cap="none" spc="0" normalizeH="0" baseline="0" noProof="0" dirty="0">
                          <a:ln>
                            <a:noFill/>
                          </a:ln>
                          <a:solidFill>
                            <a:schemeClr val="tx1"/>
                          </a:solidFill>
                          <a:effectLst/>
                          <a:uLnTx/>
                          <a:uFillTx/>
                        </a:rPr>
                        <a:t>　新宿区四谷</a:t>
                      </a:r>
                      <a:r>
                        <a:rPr kumimoji="1" lang="en-US" altLang="ja-JP" sz="650" b="0" u="none" strike="noStrike" kern="1200" cap="none" spc="0" normalizeH="0" baseline="0" noProof="0" dirty="0">
                          <a:ln>
                            <a:noFill/>
                          </a:ln>
                          <a:solidFill>
                            <a:schemeClr val="tx1"/>
                          </a:solidFill>
                          <a:effectLst/>
                          <a:uLnTx/>
                          <a:uFillTx/>
                        </a:rPr>
                        <a:t>1-6-1</a:t>
                      </a:r>
                      <a:r>
                        <a:rPr kumimoji="1" lang="ja-JP" altLang="en-US" sz="650" b="0" u="none" strike="noStrike" kern="1200" cap="none" spc="0" normalizeH="0" baseline="0" noProof="0" dirty="0">
                          <a:ln>
                            <a:noFill/>
                          </a:ln>
                          <a:solidFill>
                            <a:schemeClr val="tx1"/>
                          </a:solidFill>
                          <a:effectLst/>
                          <a:uLnTx/>
                          <a:uFillTx/>
                        </a:rPr>
                        <a:t>　四谷タワー</a:t>
                      </a:r>
                      <a:r>
                        <a:rPr kumimoji="1" lang="en-US" altLang="ja-JP" sz="650" b="0" u="none" strike="noStrike" kern="1200" cap="none" spc="0" normalizeH="0" baseline="0" noProof="0" dirty="0">
                          <a:ln>
                            <a:noFill/>
                          </a:ln>
                          <a:solidFill>
                            <a:schemeClr val="tx1"/>
                          </a:solidFill>
                          <a:effectLst/>
                          <a:uLnTx/>
                          <a:uFillTx/>
                        </a:rPr>
                        <a:t>14</a:t>
                      </a:r>
                      <a:r>
                        <a:rPr kumimoji="1" lang="ja-JP" altLang="en-US" sz="650" b="0" u="none" strike="noStrike" kern="1200" cap="none" spc="0" normalizeH="0" baseline="0" noProof="0" dirty="0">
                          <a:ln>
                            <a:noFill/>
                          </a:ln>
                          <a:solidFill>
                            <a:schemeClr val="tx1"/>
                          </a:solidFill>
                          <a:effectLst/>
                          <a:uLnTx/>
                          <a:uFillTx/>
                        </a:rPr>
                        <a:t>階</a:t>
                      </a:r>
                      <a:endParaRPr kumimoji="1" lang="ja-JP" altLang="en-US" sz="650" dirty="0">
                        <a:solidFill>
                          <a:schemeClr val="tx1"/>
                        </a:solidFill>
                        <a:latin typeface="+mn-ea"/>
                        <a:ea typeface="+mn-ea"/>
                      </a:endParaRPr>
                    </a:p>
                  </a:txBody>
                  <a:tcPr marL="36000" marR="36000" marT="18000" marB="1800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50" dirty="0">
                        <a:solidFill>
                          <a:schemeClr val="tx1"/>
                        </a:solidFill>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50" b="0" u="none" strike="noStrike" kern="1200" cap="none" spc="0" normalizeH="0" baseline="0" noProof="0" dirty="0">
                          <a:ln>
                            <a:noFill/>
                          </a:ln>
                          <a:solidFill>
                            <a:schemeClr val="tx1"/>
                          </a:solidFill>
                          <a:effectLst/>
                          <a:uLnTx/>
                          <a:uFillTx/>
                        </a:rPr>
                        <a:t>0570-011000(8</a:t>
                      </a:r>
                      <a:r>
                        <a:rPr kumimoji="1" lang="ja-JP" altLang="en-US" sz="650" b="0" u="none" strike="noStrike" kern="1200" cap="none" spc="0" normalizeH="0" baseline="0" noProof="0" dirty="0">
                          <a:ln>
                            <a:noFill/>
                          </a:ln>
                          <a:solidFill>
                            <a:schemeClr val="tx1"/>
                          </a:solidFill>
                          <a:effectLst/>
                          <a:uLnTx/>
                          <a:uFillTx/>
                        </a:rPr>
                        <a:t>番</a:t>
                      </a:r>
                      <a:r>
                        <a:rPr kumimoji="1" lang="en-US" altLang="ja-JP" sz="650" b="0" u="none" strike="noStrike" kern="1200" cap="none" spc="0" normalizeH="0" baseline="0" noProof="0" dirty="0">
                          <a:ln>
                            <a:noFill/>
                          </a:ln>
                          <a:solidFill>
                            <a:schemeClr val="tx1"/>
                          </a:solidFill>
                          <a:effectLst/>
                          <a:uLnTx/>
                          <a:uFillTx/>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50" b="0" u="none" strike="noStrike" kern="1200" cap="none" spc="0" normalizeH="0" baseline="0" noProof="0" dirty="0">
                          <a:ln>
                            <a:noFill/>
                          </a:ln>
                          <a:solidFill>
                            <a:schemeClr val="tx1"/>
                          </a:solidFill>
                          <a:effectLst/>
                          <a:uLnTx/>
                          <a:uFillTx/>
                        </a:rPr>
                        <a:t>(IP</a:t>
                      </a:r>
                      <a:r>
                        <a:rPr kumimoji="1" lang="ja-JP" altLang="en-US" sz="650" b="0" u="none" strike="noStrike" kern="1200" cap="none" spc="0" normalizeH="0" baseline="0" noProof="0" dirty="0">
                          <a:ln>
                            <a:noFill/>
                          </a:ln>
                          <a:solidFill>
                            <a:schemeClr val="tx1"/>
                          </a:solidFill>
                          <a:effectLst/>
                          <a:uLnTx/>
                          <a:uFillTx/>
                        </a:rPr>
                        <a:t>電話・海外から：</a:t>
                      </a:r>
                      <a:r>
                        <a:rPr kumimoji="1" lang="en-US" altLang="ja-JP" sz="650" b="0" u="none" strike="noStrike" kern="1200" cap="none" spc="0" normalizeH="0" baseline="0" noProof="0" dirty="0">
                          <a:ln>
                            <a:noFill/>
                          </a:ln>
                          <a:solidFill>
                            <a:schemeClr val="tx1"/>
                          </a:solidFill>
                          <a:effectLst/>
                          <a:uLnTx/>
                          <a:uFillTx/>
                        </a:rPr>
                        <a:t>03-5363-3013)</a:t>
                      </a:r>
                      <a:endParaRPr kumimoji="1" lang="ja-JP" altLang="en-US" sz="65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1689049482"/>
                  </a:ext>
                </a:extLst>
              </a:tr>
              <a:tr h="125952">
                <a:tc vMerge="1">
                  <a:txBody>
                    <a:bodyPr/>
                    <a:lstStyle/>
                    <a:p>
                      <a:endParaRPr kumimoji="1" lang="ja-JP" altLang="en-US"/>
                    </a:p>
                  </a:txBody>
                  <a:tcPr/>
                </a:tc>
                <a:tc rowSpan="2">
                  <a:txBody>
                    <a:bodyPr/>
                    <a:lstStyle/>
                    <a:p>
                      <a:endParaRPr kumimoji="1" lang="ja-JP" altLang="en-US" sz="650" dirty="0">
                        <a:solidFill>
                          <a:schemeClr val="tx1"/>
                        </a:solidFill>
                        <a:latin typeface="+mn-ea"/>
                        <a:ea typeface="+mn-ea"/>
                      </a:endParaRPr>
                    </a:p>
                  </a:txBody>
                  <a:tcPr marL="36000" marR="36000" marT="18000" marB="18000" anchor="ctr">
                    <a:solidFill>
                      <a:schemeClr val="bg1"/>
                    </a:solidFill>
                  </a:tcPr>
                </a:tc>
                <a:tc>
                  <a:txBody>
                    <a:bodyPr/>
                    <a:lstStyle/>
                    <a:p>
                      <a:r>
                        <a:rPr kumimoji="1" lang="ja-JP" altLang="en-US" sz="650" dirty="0">
                          <a:solidFill>
                            <a:schemeClr val="tx1"/>
                          </a:solidFill>
                        </a:rPr>
                        <a:t>在留調査</a:t>
                      </a:r>
                      <a:r>
                        <a:rPr kumimoji="1" lang="zh-TW" altLang="en-US" sz="650" dirty="0">
                          <a:solidFill>
                            <a:schemeClr val="tx1"/>
                          </a:solidFill>
                        </a:rPr>
                        <a:t>部門    </a:t>
                      </a:r>
                      <a:r>
                        <a:rPr kumimoji="1" lang="ja-JP" altLang="en-US" sz="650" dirty="0">
                          <a:solidFill>
                            <a:schemeClr val="tx1"/>
                          </a:solidFill>
                        </a:rPr>
                        <a:t>所属機関等に関する届出・所属機関による届出</a:t>
                      </a:r>
                      <a:endParaRPr kumimoji="1" lang="ja-JP" altLang="en-US" sz="650" dirty="0">
                        <a:solidFill>
                          <a:schemeClr val="tx1"/>
                        </a:solidFill>
                        <a:latin typeface="+mn-ea"/>
                        <a:ea typeface="+mn-ea"/>
                      </a:endParaRPr>
                    </a:p>
                  </a:txBody>
                  <a:tcPr marL="36000" marR="36000" marT="18000" marB="18000" anchor="ctr">
                    <a:solidFill>
                      <a:schemeClr val="bg1"/>
                    </a:solidFill>
                  </a:tcPr>
                </a:tc>
                <a:tc>
                  <a:txBody>
                    <a:bodyPr/>
                    <a:lstStyle/>
                    <a:p>
                      <a:pPr algn="ctr"/>
                      <a:r>
                        <a:rPr kumimoji="1" lang="en-US" altLang="ja-JP" sz="650" b="0" u="none" strike="noStrike" kern="1200" cap="none" spc="0" normalizeH="0" baseline="0" noProof="0" dirty="0">
                          <a:ln>
                            <a:noFill/>
                          </a:ln>
                          <a:solidFill>
                            <a:schemeClr val="tx1"/>
                          </a:solidFill>
                          <a:effectLst/>
                          <a:uLnTx/>
                          <a:uFillTx/>
                        </a:rPr>
                        <a:t>03-5363-3032</a:t>
                      </a:r>
                      <a:endParaRPr lang="ja-JP" altLang="en-US" sz="650" dirty="0">
                        <a:solidFill>
                          <a:schemeClr val="tx1"/>
                        </a:solidFill>
                        <a:latin typeface="+mn-ea"/>
                        <a:ea typeface="+mn-ea"/>
                      </a:endParaRPr>
                    </a:p>
                  </a:txBody>
                  <a:tcPr marL="36000" marR="36000" marT="18000" marB="18000" anchor="ctr">
                    <a:solidFill>
                      <a:schemeClr val="bg1"/>
                    </a:solidFill>
                  </a:tcPr>
                </a:tc>
                <a:extLst>
                  <a:ext uri="{0D108BD9-81ED-4DB2-BD59-A6C34878D82A}">
                    <a16:rowId xmlns:a16="http://schemas.microsoft.com/office/drawing/2014/main" val="3077411289"/>
                  </a:ext>
                </a:extLst>
              </a:tr>
              <a:tr h="134908">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650" dirty="0">
                          <a:solidFill>
                            <a:schemeClr val="tx1"/>
                          </a:solidFill>
                        </a:rPr>
                        <a:t>オンライン審査</a:t>
                      </a:r>
                      <a:r>
                        <a:rPr kumimoji="1" lang="zh-TW" altLang="en-US" sz="650" dirty="0">
                          <a:solidFill>
                            <a:schemeClr val="tx1"/>
                          </a:solidFill>
                        </a:rPr>
                        <a:t>部門    </a:t>
                      </a:r>
                      <a:r>
                        <a:rPr kumimoji="1" lang="ja-JP" altLang="en-US" sz="650" dirty="0">
                          <a:solidFill>
                            <a:schemeClr val="tx1"/>
                          </a:solidFill>
                        </a:rPr>
                        <a:t>在留オンライン申請手続</a:t>
                      </a:r>
                      <a:endParaRPr kumimoji="1" lang="ja-JP" altLang="en-US" sz="650" dirty="0">
                        <a:solidFill>
                          <a:schemeClr val="tx1"/>
                        </a:solidFill>
                        <a:latin typeface="+mn-ea"/>
                        <a:ea typeface="+mn-ea"/>
                      </a:endParaRPr>
                    </a:p>
                  </a:txBody>
                  <a:tcPr marL="36000" marR="36000" marT="18000" marB="18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50" b="0" u="none" strike="noStrike" kern="1200" cap="none" spc="0" normalizeH="0" baseline="0" noProof="0" dirty="0">
                          <a:ln>
                            <a:noFill/>
                          </a:ln>
                          <a:solidFill>
                            <a:schemeClr val="tx1"/>
                          </a:solidFill>
                          <a:effectLst/>
                          <a:uLnTx/>
                          <a:uFillTx/>
                        </a:rPr>
                        <a:t>03-5363-3030</a:t>
                      </a:r>
                      <a:endParaRPr kumimoji="1" lang="ja-JP" altLang="en-US" sz="650" dirty="0">
                        <a:solidFill>
                          <a:schemeClr val="tx1"/>
                        </a:solidFill>
                        <a:latin typeface="+mn-ea"/>
                        <a:ea typeface="+mn-ea"/>
                      </a:endParaRPr>
                    </a:p>
                  </a:txBody>
                  <a:tcPr marL="36000" marR="36000" marT="18000" marB="18000" anchor="ctr">
                    <a:solidFill>
                      <a:schemeClr val="bg1"/>
                    </a:solidFill>
                  </a:tcPr>
                </a:tc>
                <a:extLst>
                  <a:ext uri="{0D108BD9-81ED-4DB2-BD59-A6C34878D82A}">
                    <a16:rowId xmlns:a16="http://schemas.microsoft.com/office/drawing/2014/main" val="3146193565"/>
                  </a:ext>
                </a:extLst>
              </a:tr>
              <a:tr h="143864">
                <a:tc rowSpan="2">
                  <a:txBody>
                    <a:bodyPr/>
                    <a:lstStyle/>
                    <a:p>
                      <a:r>
                        <a:rPr lang="ja-JP" altLang="en-US" sz="700" dirty="0"/>
                        <a:t>　成田空港支局</a:t>
                      </a:r>
                      <a:endParaRPr lang="ja-JP" altLang="en-US" sz="700" b="1" dirty="0">
                        <a:latin typeface="+mn-ea"/>
                        <a:ea typeface="+mn-ea"/>
                      </a:endParaRPr>
                    </a:p>
                  </a:txBody>
                  <a:tcPr marL="36000" marR="36000" marT="18000" marB="18000" anchor="ctr">
                    <a:solidFill>
                      <a:schemeClr val="accent4">
                        <a:alpha val="20000"/>
                      </a:schemeClr>
                    </a:solidFill>
                  </a:tcPr>
                </a:tc>
                <a:tc gridSpan="2">
                  <a:txBody>
                    <a:bodyPr/>
                    <a:lstStyle/>
                    <a:p>
                      <a:r>
                        <a:rPr lang="ja-JP" altLang="en-US" sz="650" dirty="0"/>
                        <a:t>〒</a:t>
                      </a:r>
                      <a:r>
                        <a:rPr lang="en-US" altLang="ja-JP" sz="650" dirty="0"/>
                        <a:t>282-0004</a:t>
                      </a:r>
                      <a:r>
                        <a:rPr lang="ja-JP" altLang="en-US" sz="650" dirty="0"/>
                        <a:t>　成田市古込字古込</a:t>
                      </a:r>
                      <a:r>
                        <a:rPr lang="en-US" altLang="ja-JP" sz="650" dirty="0"/>
                        <a:t>1-1</a:t>
                      </a:r>
                      <a:r>
                        <a:rPr lang="ja-JP" altLang="en-US" sz="650" dirty="0"/>
                        <a:t>　成田国際空港第２旅客ターミナルビル６階</a:t>
                      </a:r>
                      <a:endParaRPr lang="ja-JP" altLang="en-US" sz="650" dirty="0">
                        <a:latin typeface="+mn-ea"/>
                        <a:ea typeface="+mn-ea"/>
                      </a:endParaRPr>
                    </a:p>
                  </a:txBody>
                  <a:tcPr marL="36000" marR="36000" marT="18000" marB="18000" anchor="ctr">
                    <a:solidFill>
                      <a:schemeClr val="accent4">
                        <a:alpha val="20000"/>
                      </a:schemeClr>
                    </a:solidFill>
                  </a:tcPr>
                </a:tc>
                <a:tc hMerge="1">
                  <a:txBody>
                    <a:bodyPr/>
                    <a:lstStyle/>
                    <a:p>
                      <a:r>
                        <a:rPr lang="ja-JP" altLang="en-US" sz="650" dirty="0">
                          <a:latin typeface="+mn-ea"/>
                          <a:ea typeface="+mn-ea"/>
                        </a:rPr>
                        <a:t>成田市古込字古込</a:t>
                      </a:r>
                      <a:r>
                        <a:rPr lang="en-US" altLang="ja-JP" sz="650" dirty="0">
                          <a:latin typeface="+mn-ea"/>
                          <a:ea typeface="+mn-ea"/>
                        </a:rPr>
                        <a:t>1-1</a:t>
                      </a:r>
                      <a:r>
                        <a:rPr lang="ja-JP" altLang="en-US" sz="650" dirty="0">
                          <a:latin typeface="+mn-ea"/>
                          <a:ea typeface="+mn-ea"/>
                        </a:rPr>
                        <a:t>　成田国際空港第２旅客ターミナルビル６階</a:t>
                      </a:r>
                    </a:p>
                  </a:txBody>
                  <a:tcPr marL="36000" marR="36000" marT="18000" marB="18000" anchor="ctr">
                    <a:solidFill>
                      <a:srgbClr val="FDB1B6">
                        <a:alpha val="20000"/>
                      </a:srgbClr>
                    </a:solidFill>
                  </a:tcPr>
                </a:tc>
                <a:tc>
                  <a:txBody>
                    <a:bodyPr/>
                    <a:lstStyle/>
                    <a:p>
                      <a:pPr algn="ctr"/>
                      <a:r>
                        <a:rPr lang="en-US" altLang="ja-JP" sz="650" dirty="0"/>
                        <a:t>0476-34-2222(</a:t>
                      </a:r>
                      <a:r>
                        <a:rPr lang="ja-JP" altLang="en-US" sz="650" dirty="0"/>
                        <a:t>代</a:t>
                      </a:r>
                      <a:r>
                        <a:rPr lang="en-US" altLang="ja-JP" sz="650" dirty="0"/>
                        <a:t>)</a:t>
                      </a:r>
                      <a:endParaRPr lang="ja-JP" altLang="en-US" sz="650" dirty="0">
                        <a:latin typeface="+mn-ea"/>
                        <a:ea typeface="+mn-ea"/>
                      </a:endParaRPr>
                    </a:p>
                  </a:txBody>
                  <a:tcPr marL="36000" marR="36000" marT="18000" marB="18000" anchor="ctr">
                    <a:solidFill>
                      <a:schemeClr val="accent4">
                        <a:alpha val="20000"/>
                      </a:schemeClr>
                    </a:solidFill>
                  </a:tcPr>
                </a:tc>
                <a:extLst>
                  <a:ext uri="{0D108BD9-81ED-4DB2-BD59-A6C34878D82A}">
                    <a16:rowId xmlns:a16="http://schemas.microsoft.com/office/drawing/2014/main" val="2937363258"/>
                  </a:ext>
                </a:extLst>
              </a:tr>
              <a:tr h="144016">
                <a:tc vMerge="1">
                  <a:txBody>
                    <a:bodyPr/>
                    <a:lstStyle/>
                    <a:p>
                      <a:endParaRPr kumimoji="1" lang="ja-JP" altLang="en-US"/>
                    </a:p>
                  </a:txBody>
                  <a:tcPr/>
                </a:tc>
                <a:tc>
                  <a:txBody>
                    <a:bodyPr/>
                    <a:lstStyle/>
                    <a:p>
                      <a:pPr algn="l"/>
                      <a:endParaRPr lang="ja-JP" altLang="en-US" sz="650" dirty="0">
                        <a:latin typeface="+mn-ea"/>
                        <a:ea typeface="+mn-ea"/>
                      </a:endParaRPr>
                    </a:p>
                  </a:txBody>
                  <a:tcPr marL="36000" marR="36000" marT="18000" marB="18000" anchor="ctr">
                    <a:solidFill>
                      <a:schemeClr val="accent4">
                        <a:alpha val="20000"/>
                      </a:schemeClr>
                    </a:solidFill>
                  </a:tcPr>
                </a:tc>
                <a:tc>
                  <a:txBody>
                    <a:bodyPr/>
                    <a:lstStyle/>
                    <a:p>
                      <a:r>
                        <a:rPr lang="ja-JP" altLang="en-US" sz="650" dirty="0"/>
                        <a:t>審査管理部門</a:t>
                      </a:r>
                      <a:endParaRPr kumimoji="1" lang="ja-JP" altLang="en-US" sz="650" dirty="0">
                        <a:latin typeface="+mn-ea"/>
                        <a:ea typeface="+mn-ea"/>
                      </a:endParaRPr>
                    </a:p>
                  </a:txBody>
                  <a:tcPr marL="36000" marR="36000" marT="18000" marB="18000" anchor="ctr">
                    <a:solidFill>
                      <a:schemeClr val="accent4">
                        <a:alpha val="20000"/>
                      </a:schemeClr>
                    </a:solidFill>
                  </a:tcPr>
                </a:tc>
                <a:tc>
                  <a:txBody>
                    <a:bodyPr/>
                    <a:lstStyle/>
                    <a:p>
                      <a:pPr algn="ctr"/>
                      <a:r>
                        <a:rPr lang="en-US" altLang="ja-JP" sz="650" dirty="0"/>
                        <a:t>0476-34-2211</a:t>
                      </a:r>
                      <a:endParaRPr lang="ja-JP" altLang="en-US" sz="650" dirty="0">
                        <a:latin typeface="+mn-ea"/>
                        <a:ea typeface="+mn-ea"/>
                      </a:endParaRPr>
                    </a:p>
                  </a:txBody>
                  <a:tcPr marL="36000" marR="36000" marT="18000" marB="18000" anchor="ctr">
                    <a:solidFill>
                      <a:schemeClr val="accent4">
                        <a:alpha val="20000"/>
                      </a:schemeClr>
                    </a:solidFill>
                  </a:tcPr>
                </a:tc>
                <a:extLst>
                  <a:ext uri="{0D108BD9-81ED-4DB2-BD59-A6C34878D82A}">
                    <a16:rowId xmlns:a16="http://schemas.microsoft.com/office/drawing/2014/main" val="1672117738"/>
                  </a:ext>
                </a:extLst>
              </a:tr>
              <a:tr h="144016">
                <a:tc>
                  <a:txBody>
                    <a:bodyPr/>
                    <a:lstStyle/>
                    <a:p>
                      <a:pPr algn="l"/>
                      <a:r>
                        <a:rPr kumimoji="1" lang="ja-JP" altLang="en-US" sz="700" dirty="0"/>
                        <a:t>　羽田空港支局</a:t>
                      </a:r>
                      <a:endParaRPr kumimoji="1" lang="ja-JP" altLang="en-US" sz="700" b="1" dirty="0">
                        <a:latin typeface="+mn-ea"/>
                        <a:ea typeface="+mn-ea"/>
                      </a:endParaRPr>
                    </a:p>
                  </a:txBody>
                  <a:tcPr marL="36000" marR="36000" marT="18000" marB="18000" anchor="ctr">
                    <a:solidFill>
                      <a:schemeClr val="bg1">
                        <a:alpha val="20000"/>
                      </a:schemeClr>
                    </a:solidFill>
                  </a:tcPr>
                </a:tc>
                <a:tc gridSpan="2">
                  <a:txBody>
                    <a:bodyPr/>
                    <a:lstStyle/>
                    <a:p>
                      <a:pPr algn="l"/>
                      <a:r>
                        <a:rPr kumimoji="1" lang="ja-JP" altLang="en-US" sz="650" dirty="0"/>
                        <a:t>〒</a:t>
                      </a:r>
                      <a:r>
                        <a:rPr kumimoji="1" lang="en-US" altLang="zh-TW" sz="650" dirty="0"/>
                        <a:t>144-0041</a:t>
                      </a:r>
                      <a:r>
                        <a:rPr kumimoji="1" lang="ja-JP" altLang="en-US" sz="650" dirty="0"/>
                        <a:t>　</a:t>
                      </a:r>
                      <a:r>
                        <a:rPr kumimoji="1" lang="zh-TW" altLang="en-US" sz="650" dirty="0"/>
                        <a:t>大田区羽田空港</a:t>
                      </a:r>
                      <a:r>
                        <a:rPr kumimoji="1" lang="en-US" altLang="zh-TW" sz="650" dirty="0"/>
                        <a:t>2</a:t>
                      </a:r>
                      <a:r>
                        <a:rPr kumimoji="1" lang="en-US" altLang="ja-JP" sz="650" dirty="0"/>
                        <a:t>-6</a:t>
                      </a:r>
                      <a:r>
                        <a:rPr kumimoji="1" lang="en-US" altLang="zh-TW" sz="650" dirty="0"/>
                        <a:t>-4</a:t>
                      </a:r>
                      <a:r>
                        <a:rPr kumimoji="1" lang="ja-JP" altLang="en-US" sz="650" dirty="0"/>
                        <a:t>　</a:t>
                      </a:r>
                      <a:r>
                        <a:rPr kumimoji="1" lang="zh-TW" altLang="en-US" sz="650" dirty="0"/>
                        <a:t>羽田空港ＣＩＱ棟</a:t>
                      </a:r>
                      <a:endParaRPr kumimoji="1" lang="ja-JP" altLang="en-US" sz="650" dirty="0">
                        <a:latin typeface="+mn-ea"/>
                        <a:ea typeface="+mn-ea"/>
                      </a:endParaRPr>
                    </a:p>
                  </a:txBody>
                  <a:tcPr marL="36000" marR="36000" marT="18000" marB="18000" anchor="ctr">
                    <a:solidFill>
                      <a:schemeClr val="bg1">
                        <a:alpha val="20000"/>
                      </a:schemeClr>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03-5708-3202(</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bg1">
                        <a:alpha val="20000"/>
                      </a:schemeClr>
                    </a:solidFill>
                  </a:tcPr>
                </a:tc>
                <a:extLst>
                  <a:ext uri="{0D108BD9-81ED-4DB2-BD59-A6C34878D82A}">
                    <a16:rowId xmlns:a16="http://schemas.microsoft.com/office/drawing/2014/main" val="4005016012"/>
                  </a:ext>
                </a:extLst>
              </a:tr>
              <a:tr h="288032">
                <a:tc>
                  <a:txBody>
                    <a:bodyPr/>
                    <a:lstStyle/>
                    <a:p>
                      <a:pPr algn="l"/>
                      <a:r>
                        <a:rPr kumimoji="1" lang="ja-JP" altLang="en-US" sz="700" dirty="0"/>
                        <a:t>　横浜支局</a:t>
                      </a:r>
                      <a:endParaRPr kumimoji="1" lang="ja-JP" altLang="en-US" sz="700" b="1" dirty="0">
                        <a:latin typeface="+mn-ea"/>
                        <a:ea typeface="+mn-ea"/>
                      </a:endParaRPr>
                    </a:p>
                  </a:txBody>
                  <a:tcPr marL="36000" marR="36000" marT="18000" marB="18000" anchor="ctr">
                    <a:solidFill>
                      <a:schemeClr val="accent4">
                        <a:alpha val="20000"/>
                      </a:schemeClr>
                    </a:solidFill>
                  </a:tcPr>
                </a:tc>
                <a:tc gridSpan="2">
                  <a:txBody>
                    <a:bodyPr/>
                    <a:lstStyle/>
                    <a:p>
                      <a:pPr algn="l"/>
                      <a:r>
                        <a:rPr kumimoji="1" lang="ja-JP" altLang="en-US" sz="650" dirty="0"/>
                        <a:t>〒</a:t>
                      </a:r>
                      <a:r>
                        <a:rPr kumimoji="1" lang="en-US" altLang="zh-CN" sz="650" dirty="0"/>
                        <a:t>236-0002</a:t>
                      </a:r>
                      <a:r>
                        <a:rPr kumimoji="1" lang="ja-JP" altLang="en-US" sz="650" dirty="0"/>
                        <a:t>　</a:t>
                      </a:r>
                      <a:r>
                        <a:rPr kumimoji="1" lang="zh-CN" altLang="en-US" sz="650" dirty="0"/>
                        <a:t>横浜市金沢区鳥浜町</a:t>
                      </a:r>
                      <a:r>
                        <a:rPr kumimoji="1" lang="en-US" altLang="zh-CN" sz="650" dirty="0"/>
                        <a:t>10</a:t>
                      </a:r>
                      <a:r>
                        <a:rPr kumimoji="1" lang="en-US" altLang="ja-JP" sz="650" dirty="0"/>
                        <a:t>-</a:t>
                      </a:r>
                      <a:r>
                        <a:rPr kumimoji="1" lang="en-US" altLang="zh-CN" sz="650" dirty="0"/>
                        <a:t>7</a:t>
                      </a:r>
                      <a:endParaRPr kumimoji="1" lang="ja-JP" altLang="en-US" sz="650" dirty="0">
                        <a:latin typeface="+mn-ea"/>
                        <a:ea typeface="+mn-ea"/>
                      </a:endParaRPr>
                    </a:p>
                  </a:txBody>
                  <a:tcPr marL="36000" marR="36000" marT="18000" marB="18000" anchor="ctr">
                    <a:solidFill>
                      <a:schemeClr val="accent4">
                        <a:alpha val="20000"/>
                      </a:schemeClr>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0570-045259</a:t>
                      </a:r>
                    </a:p>
                    <a:p>
                      <a:pPr algn="ctr"/>
                      <a:r>
                        <a:rPr lang="en-US" altLang="ja-JP" sz="650" dirty="0"/>
                        <a:t>(IP</a:t>
                      </a:r>
                      <a:r>
                        <a:rPr lang="ja-JP" altLang="en-US" sz="650" dirty="0"/>
                        <a:t>電話・海外から：</a:t>
                      </a:r>
                      <a:r>
                        <a:rPr lang="en-US" altLang="ja-JP" sz="650" dirty="0"/>
                        <a:t>045-769-1729)</a:t>
                      </a:r>
                      <a:endParaRPr lang="ja-JP" altLang="en-US" sz="650" dirty="0">
                        <a:latin typeface="+mn-ea"/>
                        <a:ea typeface="+mn-ea"/>
                      </a:endParaRPr>
                    </a:p>
                  </a:txBody>
                  <a:tcPr marL="36000" marR="36000" marT="18000" marB="18000" anchor="ctr">
                    <a:solidFill>
                      <a:schemeClr val="accent4">
                        <a:alpha val="20000"/>
                      </a:schemeClr>
                    </a:solidFill>
                  </a:tcPr>
                </a:tc>
                <a:extLst>
                  <a:ext uri="{0D108BD9-81ED-4DB2-BD59-A6C34878D82A}">
                    <a16:rowId xmlns:a16="http://schemas.microsoft.com/office/drawing/2014/main" val="2813668734"/>
                  </a:ext>
                </a:extLst>
              </a:tr>
              <a:tr h="216024">
                <a:tc>
                  <a:txBody>
                    <a:bodyPr/>
                    <a:lstStyle/>
                    <a:p>
                      <a:pPr algn="l"/>
                      <a:r>
                        <a:rPr kumimoji="1" lang="zh-CN" altLang="en-US" sz="700" dirty="0"/>
                        <a:t>名古屋出入国在留管理局</a:t>
                      </a:r>
                      <a:endParaRPr kumimoji="1" lang="ja-JP" altLang="en-US" sz="700" b="1" dirty="0">
                        <a:latin typeface="+mn-ea"/>
                        <a:ea typeface="+mn-ea"/>
                      </a:endParaRPr>
                    </a:p>
                  </a:txBody>
                  <a:tcPr marL="36000" marR="36000" marT="18000" marB="18000" anchor="ctr">
                    <a:solidFill>
                      <a:schemeClr val="bg1"/>
                    </a:solidFill>
                  </a:tcPr>
                </a:tc>
                <a:tc gridSpan="2">
                  <a:txBody>
                    <a:bodyPr/>
                    <a:lstStyle/>
                    <a:p>
                      <a:pPr algn="l"/>
                      <a:r>
                        <a:rPr kumimoji="1" lang="ja-JP" altLang="en-US" sz="650" dirty="0"/>
                        <a:t>〒</a:t>
                      </a:r>
                      <a:r>
                        <a:rPr kumimoji="1" lang="en-US" altLang="ja-JP" sz="650" dirty="0"/>
                        <a:t>455-8601</a:t>
                      </a:r>
                      <a:r>
                        <a:rPr kumimoji="1" lang="ja-JP" altLang="en-US" sz="650" dirty="0"/>
                        <a:t>　名古屋市港区正保町</a:t>
                      </a:r>
                      <a:r>
                        <a:rPr kumimoji="1" lang="en-US" altLang="ja-JP" sz="650" dirty="0"/>
                        <a:t>5-18 </a:t>
                      </a:r>
                      <a:endParaRPr kumimoji="1" lang="ja-JP" altLang="en-US" sz="650" dirty="0">
                        <a:latin typeface="+mn-ea"/>
                        <a:ea typeface="+mn-ea"/>
                      </a:endParaRPr>
                    </a:p>
                  </a:txBody>
                  <a:tcPr marL="36000" marR="36000" marT="18000" marB="18000" anchor="ctr">
                    <a:solidFill>
                      <a:schemeClr val="bg1"/>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lvl="0" algn="ctr" fontAlgn="auto">
                        <a:spcBef>
                          <a:spcPts val="0"/>
                        </a:spcBef>
                        <a:spcAft>
                          <a:spcPts val="0"/>
                        </a:spcAft>
                      </a:pPr>
                      <a:r>
                        <a:rPr lang="en-US" altLang="ja-JP" sz="650" dirty="0">
                          <a:solidFill>
                            <a:prstClr val="black"/>
                          </a:solidFill>
                        </a:rPr>
                        <a:t>0570-052259</a:t>
                      </a:r>
                    </a:p>
                    <a:p>
                      <a:pPr lvl="0" algn="ctr" fontAlgn="auto">
                        <a:spcBef>
                          <a:spcPts val="0"/>
                        </a:spcBef>
                        <a:spcAft>
                          <a:spcPts val="0"/>
                        </a:spcAft>
                      </a:pPr>
                      <a:r>
                        <a:rPr lang="en-US" altLang="ja-JP" sz="650" dirty="0">
                          <a:solidFill>
                            <a:prstClr val="black"/>
                          </a:solidFill>
                        </a:rPr>
                        <a:t>(IP</a:t>
                      </a:r>
                      <a:r>
                        <a:rPr lang="ja-JP" altLang="en-US" sz="650" dirty="0">
                          <a:solidFill>
                            <a:prstClr val="black"/>
                          </a:solidFill>
                        </a:rPr>
                        <a:t>電話・海外から：</a:t>
                      </a:r>
                      <a:r>
                        <a:rPr lang="en-US" altLang="ja-JP" sz="650" dirty="0">
                          <a:solidFill>
                            <a:prstClr val="black"/>
                          </a:solidFill>
                        </a:rPr>
                        <a:t>052-217-8944)</a:t>
                      </a:r>
                      <a:endParaRPr lang="ja-JP" altLang="en-US" sz="650" dirty="0">
                        <a:solidFill>
                          <a:prstClr val="black"/>
                        </a:solidFill>
                        <a:latin typeface="+mn-ea"/>
                        <a:ea typeface="+mn-ea"/>
                      </a:endParaRPr>
                    </a:p>
                  </a:txBody>
                  <a:tcPr marL="36000" marR="36000" marT="18000" marB="18000" anchor="ctr">
                    <a:solidFill>
                      <a:schemeClr val="bg1"/>
                    </a:solidFill>
                  </a:tcPr>
                </a:tc>
                <a:extLst>
                  <a:ext uri="{0D108BD9-81ED-4DB2-BD59-A6C34878D82A}">
                    <a16:rowId xmlns:a16="http://schemas.microsoft.com/office/drawing/2014/main" val="1518361144"/>
                  </a:ext>
                </a:extLst>
              </a:tr>
              <a:tr h="125920">
                <a:tc>
                  <a:txBody>
                    <a:bodyPr/>
                    <a:lstStyle/>
                    <a:p>
                      <a:pPr algn="l"/>
                      <a:r>
                        <a:rPr kumimoji="1" lang="ja-JP" altLang="en-US" sz="700" dirty="0"/>
                        <a:t>　中部空港支局</a:t>
                      </a:r>
                      <a:endParaRPr kumimoji="1" lang="ja-JP" altLang="en-US" sz="700" b="1" dirty="0">
                        <a:latin typeface="+mn-ea"/>
                        <a:ea typeface="+mn-ea"/>
                      </a:endParaRPr>
                    </a:p>
                  </a:txBody>
                  <a:tcPr marL="36000" marR="36000" marT="18000" marB="18000" anchor="ctr">
                    <a:solidFill>
                      <a:schemeClr val="accent4">
                        <a:alpha val="20000"/>
                      </a:schemeClr>
                    </a:solidFill>
                  </a:tcPr>
                </a:tc>
                <a:tc gridSpan="2">
                  <a:txBody>
                    <a:bodyPr/>
                    <a:lstStyle/>
                    <a:p>
                      <a:pPr algn="l"/>
                      <a:r>
                        <a:rPr kumimoji="1" lang="ja-JP" altLang="en-US" sz="650" dirty="0"/>
                        <a:t>〒</a:t>
                      </a:r>
                      <a:r>
                        <a:rPr kumimoji="1" lang="en-US" altLang="ja-JP" sz="650" dirty="0"/>
                        <a:t>479-0881</a:t>
                      </a:r>
                      <a:r>
                        <a:rPr kumimoji="1" lang="ja-JP" altLang="en-US" sz="650" dirty="0"/>
                        <a:t>　常滑市セントレア</a:t>
                      </a:r>
                      <a:r>
                        <a:rPr kumimoji="1" lang="en-US" altLang="ja-JP" sz="650" dirty="0"/>
                        <a:t>1-1</a:t>
                      </a:r>
                      <a:r>
                        <a:rPr kumimoji="1" lang="ja-JP" altLang="en-US" sz="650" dirty="0"/>
                        <a:t>　ＣＩＱ棟３階</a:t>
                      </a:r>
                      <a:endParaRPr kumimoji="1" lang="ja-JP" altLang="en-US" sz="650" dirty="0">
                        <a:latin typeface="+mn-ea"/>
                        <a:ea typeface="+mn-ea"/>
                      </a:endParaRPr>
                    </a:p>
                  </a:txBody>
                  <a:tcPr marL="36000" marR="36000" marT="18000" marB="18000" anchor="ctr">
                    <a:solidFill>
                      <a:schemeClr val="accent4">
                        <a:alpha val="20000"/>
                      </a:schemeClr>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0569-38-7410(</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accent4">
                        <a:alpha val="20000"/>
                      </a:schemeClr>
                    </a:solidFill>
                  </a:tcPr>
                </a:tc>
                <a:extLst>
                  <a:ext uri="{0D108BD9-81ED-4DB2-BD59-A6C34878D82A}">
                    <a16:rowId xmlns:a16="http://schemas.microsoft.com/office/drawing/2014/main" val="2280563772"/>
                  </a:ext>
                </a:extLst>
              </a:tr>
              <a:tr h="145144">
                <a:tc>
                  <a:txBody>
                    <a:bodyPr/>
                    <a:lstStyle/>
                    <a:p>
                      <a:pPr algn="l"/>
                      <a:r>
                        <a:rPr kumimoji="1" lang="zh-CN" altLang="en-US" sz="700" dirty="0"/>
                        <a:t>大阪出入国在留管理局</a:t>
                      </a:r>
                      <a:endParaRPr kumimoji="1" lang="ja-JP" altLang="en-US" sz="700" b="1" dirty="0">
                        <a:latin typeface="+mn-ea"/>
                        <a:ea typeface="+mn-ea"/>
                      </a:endParaRPr>
                    </a:p>
                  </a:txBody>
                  <a:tcPr marL="36000" marR="36000" marT="18000" marB="18000" anchor="ctr">
                    <a:solidFill>
                      <a:schemeClr val="bg1"/>
                    </a:solidFill>
                  </a:tcPr>
                </a:tc>
                <a:tc gridSpan="2">
                  <a:txBody>
                    <a:bodyPr/>
                    <a:lstStyle/>
                    <a:p>
                      <a:pPr algn="l"/>
                      <a:r>
                        <a:rPr kumimoji="1" lang="ja-JP" altLang="en-US" sz="650" dirty="0"/>
                        <a:t>〒</a:t>
                      </a:r>
                      <a:r>
                        <a:rPr kumimoji="1" lang="en-US" altLang="zh-CN" sz="650" dirty="0"/>
                        <a:t>559-0034</a:t>
                      </a:r>
                      <a:r>
                        <a:rPr kumimoji="1" lang="ja-JP" altLang="en-US" sz="650" dirty="0"/>
                        <a:t>　</a:t>
                      </a:r>
                      <a:r>
                        <a:rPr kumimoji="1" lang="zh-CN" altLang="en-US" sz="650" dirty="0"/>
                        <a:t>大阪市住之江区南港北</a:t>
                      </a:r>
                      <a:r>
                        <a:rPr kumimoji="1" lang="en-US" altLang="zh-CN" sz="650" dirty="0"/>
                        <a:t>1</a:t>
                      </a:r>
                      <a:r>
                        <a:rPr kumimoji="1" lang="en-US" altLang="ja-JP" sz="650" dirty="0"/>
                        <a:t>-</a:t>
                      </a:r>
                      <a:r>
                        <a:rPr kumimoji="1" lang="en-US" altLang="zh-CN" sz="650" dirty="0"/>
                        <a:t>29</a:t>
                      </a:r>
                      <a:r>
                        <a:rPr kumimoji="1" lang="en-US" altLang="ja-JP" sz="650" dirty="0"/>
                        <a:t>-</a:t>
                      </a:r>
                      <a:r>
                        <a:rPr kumimoji="1" lang="en-US" altLang="zh-CN" sz="650" dirty="0"/>
                        <a:t>53</a:t>
                      </a:r>
                      <a:r>
                        <a:rPr kumimoji="1" lang="zh-CN" altLang="en-US" sz="650" dirty="0"/>
                        <a:t> </a:t>
                      </a:r>
                      <a:endParaRPr kumimoji="1" lang="ja-JP" altLang="en-US" sz="650" dirty="0">
                        <a:latin typeface="+mn-ea"/>
                        <a:ea typeface="+mn-ea"/>
                      </a:endParaRPr>
                    </a:p>
                  </a:txBody>
                  <a:tcPr marL="36000" marR="36000" marT="18000" marB="18000" anchor="ctr">
                    <a:solidFill>
                      <a:schemeClr val="bg1"/>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0570-064259</a:t>
                      </a:r>
                    </a:p>
                    <a:p>
                      <a:pPr algn="ctr"/>
                      <a:r>
                        <a:rPr kumimoji="1" lang="en-US" altLang="ja-JP" sz="650" dirty="0"/>
                        <a:t>(IP</a:t>
                      </a:r>
                      <a:r>
                        <a:rPr kumimoji="1" lang="ja-JP" altLang="en-US" sz="650" dirty="0"/>
                        <a:t>電話・海外から：</a:t>
                      </a:r>
                      <a:r>
                        <a:rPr kumimoji="1" lang="en-US" altLang="ja-JP" sz="650" dirty="0"/>
                        <a:t>06-4703-2050)</a:t>
                      </a:r>
                      <a:endParaRPr kumimoji="1" lang="ja-JP" altLang="en-US" sz="650" dirty="0">
                        <a:latin typeface="+mn-ea"/>
                        <a:ea typeface="+mn-ea"/>
                      </a:endParaRPr>
                    </a:p>
                  </a:txBody>
                  <a:tcPr marL="36000" marR="36000" marT="18000" marB="18000" anchor="ctr">
                    <a:solidFill>
                      <a:schemeClr val="bg1"/>
                    </a:solidFill>
                  </a:tcPr>
                </a:tc>
                <a:extLst>
                  <a:ext uri="{0D108BD9-81ED-4DB2-BD59-A6C34878D82A}">
                    <a16:rowId xmlns:a16="http://schemas.microsoft.com/office/drawing/2014/main" val="2562119095"/>
                  </a:ext>
                </a:extLst>
              </a:tr>
              <a:tr h="109160">
                <a:tc>
                  <a:txBody>
                    <a:bodyPr/>
                    <a:lstStyle/>
                    <a:p>
                      <a:pPr algn="l"/>
                      <a:r>
                        <a:rPr kumimoji="1" lang="ja-JP" altLang="en-US" sz="700" dirty="0"/>
                        <a:t>　関西空港支局</a:t>
                      </a:r>
                      <a:endParaRPr kumimoji="1" lang="ja-JP" altLang="en-US" sz="700" b="1" dirty="0">
                        <a:latin typeface="+mn-ea"/>
                        <a:ea typeface="+mn-ea"/>
                      </a:endParaRPr>
                    </a:p>
                  </a:txBody>
                  <a:tcPr marL="36000" marR="36000" marT="18000" marB="18000" anchor="ctr">
                    <a:solidFill>
                      <a:schemeClr val="accent4">
                        <a:alpha val="20000"/>
                      </a:schemeClr>
                    </a:solidFill>
                  </a:tcPr>
                </a:tc>
                <a:tc gridSpan="2">
                  <a:txBody>
                    <a:bodyPr/>
                    <a:lstStyle/>
                    <a:p>
                      <a:pPr algn="l"/>
                      <a:r>
                        <a:rPr kumimoji="1" lang="ja-JP" altLang="en-US" sz="650" dirty="0"/>
                        <a:t>〒</a:t>
                      </a:r>
                      <a:r>
                        <a:rPr kumimoji="1" lang="en-US" altLang="ja-JP" sz="650" dirty="0"/>
                        <a:t>549-0011</a:t>
                      </a:r>
                      <a:r>
                        <a:rPr kumimoji="1" lang="ja-JP" altLang="en-US" sz="650" dirty="0"/>
                        <a:t>　泉南郡田尻町泉州空港中</a:t>
                      </a:r>
                      <a:r>
                        <a:rPr kumimoji="1" lang="en-US" altLang="ja-JP" sz="650" dirty="0"/>
                        <a:t>1</a:t>
                      </a:r>
                      <a:endParaRPr kumimoji="1" lang="ja-JP" altLang="en-US" sz="650" dirty="0">
                        <a:latin typeface="+mn-ea"/>
                        <a:ea typeface="+mn-ea"/>
                      </a:endParaRPr>
                    </a:p>
                  </a:txBody>
                  <a:tcPr marL="36000" marR="36000" marT="18000" marB="18000" anchor="ctr">
                    <a:solidFill>
                      <a:schemeClr val="accent4">
                        <a:alpha val="20000"/>
                      </a:schemeClr>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072-455-1453(</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accent4">
                        <a:alpha val="20000"/>
                      </a:schemeClr>
                    </a:solidFill>
                  </a:tcPr>
                </a:tc>
                <a:extLst>
                  <a:ext uri="{0D108BD9-81ED-4DB2-BD59-A6C34878D82A}">
                    <a16:rowId xmlns:a16="http://schemas.microsoft.com/office/drawing/2014/main" val="1748457061"/>
                  </a:ext>
                </a:extLst>
              </a:tr>
              <a:tr h="110496">
                <a:tc>
                  <a:txBody>
                    <a:bodyPr/>
                    <a:lstStyle/>
                    <a:p>
                      <a:pPr algn="l"/>
                      <a:r>
                        <a:rPr kumimoji="1" lang="ja-JP" altLang="en-US" sz="700" dirty="0"/>
                        <a:t>　神戸支局</a:t>
                      </a:r>
                      <a:endParaRPr kumimoji="1" lang="ja-JP" altLang="en-US" sz="700" b="1" dirty="0">
                        <a:latin typeface="+mn-ea"/>
                        <a:ea typeface="+mn-ea"/>
                      </a:endParaRPr>
                    </a:p>
                  </a:txBody>
                  <a:tcPr marL="36000" marR="36000" marT="18000" marB="18000" anchor="ctr">
                    <a:solidFill>
                      <a:schemeClr val="bg1"/>
                    </a:solidFill>
                  </a:tcPr>
                </a:tc>
                <a:tc gridSpan="2">
                  <a:txBody>
                    <a:bodyPr/>
                    <a:lstStyle/>
                    <a:p>
                      <a:pPr algn="l"/>
                      <a:r>
                        <a:rPr kumimoji="1" lang="ja-JP" altLang="en-US" sz="650" dirty="0"/>
                        <a:t>〒</a:t>
                      </a:r>
                      <a:r>
                        <a:rPr kumimoji="1" lang="en-US" altLang="ja-JP" sz="650" dirty="0"/>
                        <a:t>650-0024</a:t>
                      </a:r>
                      <a:r>
                        <a:rPr kumimoji="1" lang="ja-JP" altLang="en-US" sz="650" dirty="0"/>
                        <a:t>　神戸市中央区海岸通</a:t>
                      </a:r>
                      <a:r>
                        <a:rPr kumimoji="1" lang="en-US" altLang="ja-JP" sz="650" dirty="0"/>
                        <a:t>29</a:t>
                      </a:r>
                      <a:r>
                        <a:rPr kumimoji="1" lang="ja-JP" altLang="en-US" sz="650" dirty="0"/>
                        <a:t>　神戸地方合同庁舎</a:t>
                      </a:r>
                      <a:endParaRPr kumimoji="1" lang="ja-JP" altLang="en-US" sz="650" dirty="0">
                        <a:latin typeface="+mn-ea"/>
                        <a:ea typeface="+mn-ea"/>
                      </a:endParaRPr>
                    </a:p>
                  </a:txBody>
                  <a:tcPr marL="36000" marR="36000" marT="18000" marB="18000" anchor="ctr">
                    <a:solidFill>
                      <a:schemeClr val="bg1"/>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078-391-6377(</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bg1"/>
                    </a:solidFill>
                  </a:tcPr>
                </a:tc>
                <a:extLst>
                  <a:ext uri="{0D108BD9-81ED-4DB2-BD59-A6C34878D82A}">
                    <a16:rowId xmlns:a16="http://schemas.microsoft.com/office/drawing/2014/main" val="2310900043"/>
                  </a:ext>
                </a:extLst>
              </a:tr>
              <a:tr h="111832">
                <a:tc>
                  <a:txBody>
                    <a:bodyPr/>
                    <a:lstStyle/>
                    <a:p>
                      <a:pPr algn="l"/>
                      <a:r>
                        <a:rPr kumimoji="1" lang="ja-JP" altLang="en-US" sz="700" dirty="0"/>
                        <a:t>広島出入国在留管理局</a:t>
                      </a:r>
                      <a:endParaRPr kumimoji="1" lang="ja-JP" altLang="en-US" sz="700" b="1" dirty="0">
                        <a:latin typeface="+mn-ea"/>
                        <a:ea typeface="+mn-ea"/>
                      </a:endParaRPr>
                    </a:p>
                  </a:txBody>
                  <a:tcPr marL="36000" marR="36000" marT="18000" marB="18000" anchor="ctr">
                    <a:solidFill>
                      <a:schemeClr val="accent4">
                        <a:alpha val="20000"/>
                      </a:schemeClr>
                    </a:solidFill>
                  </a:tcPr>
                </a:tc>
                <a:tc gridSpan="2">
                  <a:txBody>
                    <a:bodyPr/>
                    <a:lstStyle/>
                    <a:p>
                      <a:pPr algn="l"/>
                      <a:r>
                        <a:rPr kumimoji="1" lang="ja-JP" altLang="en-US" sz="650" dirty="0"/>
                        <a:t>〒</a:t>
                      </a:r>
                      <a:r>
                        <a:rPr kumimoji="1" lang="en-US" altLang="zh-TW" sz="650" dirty="0"/>
                        <a:t>730-0012</a:t>
                      </a:r>
                      <a:r>
                        <a:rPr kumimoji="1" lang="ja-JP" altLang="en-US" sz="650" dirty="0"/>
                        <a:t>　</a:t>
                      </a:r>
                      <a:r>
                        <a:rPr kumimoji="1" lang="zh-TW" altLang="en-US" sz="650" dirty="0"/>
                        <a:t>広島市中区上八丁堀</a:t>
                      </a:r>
                      <a:r>
                        <a:rPr kumimoji="1" lang="en-US" altLang="zh-TW" sz="650" dirty="0"/>
                        <a:t>2-31</a:t>
                      </a:r>
                      <a:r>
                        <a:rPr kumimoji="1" lang="ja-JP" altLang="en-US" sz="650" dirty="0"/>
                        <a:t>　</a:t>
                      </a:r>
                      <a:r>
                        <a:rPr kumimoji="1" lang="zh-TW" altLang="en-US" sz="650" dirty="0"/>
                        <a:t>広島法務総合庁舎</a:t>
                      </a:r>
                      <a:endParaRPr kumimoji="1" lang="ja-JP" altLang="en-US" sz="650" dirty="0">
                        <a:latin typeface="+mn-ea"/>
                        <a:ea typeface="+mn-ea"/>
                      </a:endParaRPr>
                    </a:p>
                  </a:txBody>
                  <a:tcPr marL="36000" marR="36000" marT="18000" marB="18000" anchor="ctr">
                    <a:solidFill>
                      <a:schemeClr val="accent4">
                        <a:alpha val="20000"/>
                      </a:schemeClr>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082-221-4411(</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accent4">
                        <a:alpha val="20000"/>
                      </a:schemeClr>
                    </a:solidFill>
                  </a:tcPr>
                </a:tc>
                <a:extLst>
                  <a:ext uri="{0D108BD9-81ED-4DB2-BD59-A6C34878D82A}">
                    <a16:rowId xmlns:a16="http://schemas.microsoft.com/office/drawing/2014/main" val="2595232589"/>
                  </a:ext>
                </a:extLst>
              </a:tr>
              <a:tr h="113168">
                <a:tc>
                  <a:txBody>
                    <a:bodyPr/>
                    <a:lstStyle/>
                    <a:p>
                      <a:pPr algn="l"/>
                      <a:r>
                        <a:rPr kumimoji="1" lang="zh-CN" altLang="en-US" sz="700" dirty="0"/>
                        <a:t>高松出入国在留管理局</a:t>
                      </a:r>
                      <a:endParaRPr kumimoji="1" lang="ja-JP" altLang="en-US" sz="700" b="1" dirty="0">
                        <a:latin typeface="+mn-ea"/>
                        <a:ea typeface="+mn-ea"/>
                      </a:endParaRPr>
                    </a:p>
                  </a:txBody>
                  <a:tcPr marL="36000" marR="36000" marT="18000" marB="18000" anchor="ctr">
                    <a:solidFill>
                      <a:schemeClr val="bg1"/>
                    </a:solidFill>
                  </a:tcPr>
                </a:tc>
                <a:tc gridSpan="2">
                  <a:txBody>
                    <a:bodyPr/>
                    <a:lstStyle/>
                    <a:p>
                      <a:pPr algn="l"/>
                      <a:r>
                        <a:rPr kumimoji="1" lang="ja-JP" altLang="en-US" sz="650" dirty="0"/>
                        <a:t>〒</a:t>
                      </a:r>
                      <a:r>
                        <a:rPr kumimoji="1" lang="en-US" altLang="ja-JP" sz="650" dirty="0"/>
                        <a:t>760-0033</a:t>
                      </a:r>
                      <a:r>
                        <a:rPr kumimoji="1" lang="ja-JP" altLang="en-US" sz="650" dirty="0"/>
                        <a:t>　高松市丸の内</a:t>
                      </a:r>
                      <a:r>
                        <a:rPr kumimoji="1" lang="en-US" altLang="ja-JP" sz="650" dirty="0"/>
                        <a:t>1-1</a:t>
                      </a:r>
                      <a:r>
                        <a:rPr kumimoji="1" lang="ja-JP" altLang="en-US" sz="650" dirty="0"/>
                        <a:t>　高松法務合同庁舎</a:t>
                      </a:r>
                      <a:endParaRPr kumimoji="1" lang="ja-JP" altLang="en-US" sz="650" dirty="0">
                        <a:latin typeface="+mn-ea"/>
                        <a:ea typeface="+mn-ea"/>
                      </a:endParaRPr>
                    </a:p>
                  </a:txBody>
                  <a:tcPr marL="36000" marR="36000" marT="18000" marB="18000" anchor="ctr">
                    <a:solidFill>
                      <a:schemeClr val="bg1"/>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087-822-5852(</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bg1"/>
                    </a:solidFill>
                  </a:tcPr>
                </a:tc>
                <a:extLst>
                  <a:ext uri="{0D108BD9-81ED-4DB2-BD59-A6C34878D82A}">
                    <a16:rowId xmlns:a16="http://schemas.microsoft.com/office/drawing/2014/main" val="681139556"/>
                  </a:ext>
                </a:extLst>
              </a:tr>
              <a:tr h="114504">
                <a:tc>
                  <a:txBody>
                    <a:bodyPr/>
                    <a:lstStyle/>
                    <a:p>
                      <a:pPr algn="l"/>
                      <a:r>
                        <a:rPr kumimoji="1" lang="ja-JP" altLang="en-US" sz="700" dirty="0"/>
                        <a:t>福岡出入国在留管理局</a:t>
                      </a:r>
                      <a:endParaRPr kumimoji="1" lang="ja-JP" altLang="en-US" sz="700" b="1" dirty="0">
                        <a:latin typeface="+mn-ea"/>
                        <a:ea typeface="+mn-ea"/>
                      </a:endParaRPr>
                    </a:p>
                  </a:txBody>
                  <a:tcPr marL="36000" marR="36000" marT="18000" marB="18000" anchor="ctr">
                    <a:solidFill>
                      <a:schemeClr val="accent4">
                        <a:alpha val="20000"/>
                      </a:schemeClr>
                    </a:solidFill>
                  </a:tcPr>
                </a:tc>
                <a:tc gridSpan="2">
                  <a:txBody>
                    <a:bodyPr/>
                    <a:lstStyle/>
                    <a:p>
                      <a:pPr algn="l"/>
                      <a:r>
                        <a:rPr kumimoji="1" lang="zh-TW" altLang="en-US" sz="650" dirty="0"/>
                        <a:t>〒</a:t>
                      </a:r>
                      <a:r>
                        <a:rPr kumimoji="1" lang="en-US" altLang="zh-TW" sz="650" dirty="0"/>
                        <a:t>810-0073</a:t>
                      </a:r>
                      <a:r>
                        <a:rPr kumimoji="1" lang="ja-JP" altLang="en-US" sz="650" dirty="0"/>
                        <a:t>　</a:t>
                      </a:r>
                      <a:r>
                        <a:rPr kumimoji="1" lang="zh-TW" altLang="en-US" sz="650" dirty="0"/>
                        <a:t>福岡市中央区舞鶴</a:t>
                      </a:r>
                      <a:r>
                        <a:rPr kumimoji="1" lang="en-US" altLang="zh-TW" sz="650" dirty="0"/>
                        <a:t>3-5-25</a:t>
                      </a:r>
                      <a:r>
                        <a:rPr kumimoji="1" lang="ja-JP" altLang="en-US" sz="650" dirty="0"/>
                        <a:t>　</a:t>
                      </a:r>
                      <a:r>
                        <a:rPr kumimoji="1" lang="zh-TW" altLang="en-US" sz="650" dirty="0"/>
                        <a:t>福岡第１法務総合庁舎</a:t>
                      </a:r>
                      <a:endParaRPr kumimoji="1" lang="ja-JP" altLang="en-US" sz="650" dirty="0">
                        <a:latin typeface="+mn-ea"/>
                        <a:ea typeface="+mn-ea"/>
                      </a:endParaRPr>
                    </a:p>
                  </a:txBody>
                  <a:tcPr marL="36000" marR="36000" marT="18000" marB="18000" anchor="ctr">
                    <a:solidFill>
                      <a:schemeClr val="accent4">
                        <a:alpha val="20000"/>
                      </a:schemeClr>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092-717-5420(</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accent4">
                        <a:alpha val="20000"/>
                      </a:schemeClr>
                    </a:solidFill>
                  </a:tcPr>
                </a:tc>
                <a:extLst>
                  <a:ext uri="{0D108BD9-81ED-4DB2-BD59-A6C34878D82A}">
                    <a16:rowId xmlns:a16="http://schemas.microsoft.com/office/drawing/2014/main" val="595346633"/>
                  </a:ext>
                </a:extLst>
              </a:tr>
              <a:tr h="115840">
                <a:tc>
                  <a:txBody>
                    <a:bodyPr/>
                    <a:lstStyle/>
                    <a:p>
                      <a:pPr algn="l"/>
                      <a:r>
                        <a:rPr kumimoji="1" lang="ja-JP" altLang="en-US" sz="700" dirty="0"/>
                        <a:t>　那覇支局</a:t>
                      </a:r>
                      <a:endParaRPr kumimoji="1" lang="ja-JP" altLang="en-US" sz="700" b="1" dirty="0">
                        <a:latin typeface="+mn-ea"/>
                        <a:ea typeface="+mn-ea"/>
                      </a:endParaRPr>
                    </a:p>
                  </a:txBody>
                  <a:tcPr marL="36000" marR="36000" marT="18000" marB="18000" anchor="ctr">
                    <a:solidFill>
                      <a:schemeClr val="bg1"/>
                    </a:solidFill>
                  </a:tcPr>
                </a:tc>
                <a:tc gridSpan="2">
                  <a:txBody>
                    <a:bodyPr/>
                    <a:lstStyle/>
                    <a:p>
                      <a:pPr algn="l"/>
                      <a:r>
                        <a:rPr kumimoji="1" lang="ja-JP" altLang="en-US" sz="650" dirty="0"/>
                        <a:t>〒</a:t>
                      </a:r>
                      <a:r>
                        <a:rPr kumimoji="1" lang="en-US" altLang="zh-TW" sz="650" dirty="0"/>
                        <a:t>900-0022</a:t>
                      </a:r>
                      <a:r>
                        <a:rPr kumimoji="1" lang="ja-JP" altLang="en-US" sz="650" dirty="0"/>
                        <a:t>　</a:t>
                      </a:r>
                      <a:r>
                        <a:rPr kumimoji="1" lang="zh-TW" altLang="en-US" sz="650" dirty="0"/>
                        <a:t>那覇市樋川</a:t>
                      </a:r>
                      <a:r>
                        <a:rPr kumimoji="1" lang="en-US" altLang="zh-TW" sz="650" dirty="0"/>
                        <a:t>1-15-15</a:t>
                      </a:r>
                      <a:r>
                        <a:rPr kumimoji="1" lang="ja-JP" altLang="en-US" sz="650" dirty="0"/>
                        <a:t>　</a:t>
                      </a:r>
                      <a:r>
                        <a:rPr kumimoji="1" lang="zh-TW" altLang="en-US" sz="650" dirty="0"/>
                        <a:t>那覇第</a:t>
                      </a:r>
                      <a:r>
                        <a:rPr kumimoji="1" lang="ja-JP" altLang="en-US" sz="650" dirty="0"/>
                        <a:t>１</a:t>
                      </a:r>
                      <a:r>
                        <a:rPr kumimoji="1" lang="zh-TW" altLang="en-US" sz="650" dirty="0"/>
                        <a:t>地方合同庁舎</a:t>
                      </a:r>
                      <a:endParaRPr kumimoji="1" lang="ja-JP" altLang="en-US" sz="650" dirty="0">
                        <a:latin typeface="+mn-ea"/>
                        <a:ea typeface="+mn-ea"/>
                      </a:endParaRPr>
                    </a:p>
                  </a:txBody>
                  <a:tcPr marL="36000" marR="36000" marT="18000" marB="18000" anchor="ctr">
                    <a:solidFill>
                      <a:schemeClr val="bg1"/>
                    </a:solidFill>
                  </a:tcPr>
                </a:tc>
                <a:tc hMerge="1">
                  <a:txBody>
                    <a:bodyPr/>
                    <a:lstStyle/>
                    <a:p>
                      <a:pPr algn="l"/>
                      <a:endParaRPr kumimoji="1" lang="ja-JP" altLang="en-US" sz="650" dirty="0">
                        <a:latin typeface="HG丸ｺﾞｼｯｸM-PRO" panose="020F0600000000000000" pitchFamily="50" charset="-128"/>
                        <a:ea typeface="HG丸ｺﾞｼｯｸM-PRO" panose="020F0600000000000000" pitchFamily="50" charset="-128"/>
                      </a:endParaRPr>
                    </a:p>
                  </a:txBody>
                  <a:tcPr marL="36000" marR="36000" marT="18000" marB="18000" anchor="ctr"/>
                </a:tc>
                <a:tc>
                  <a:txBody>
                    <a:bodyPr/>
                    <a:lstStyle/>
                    <a:p>
                      <a:pPr algn="ctr"/>
                      <a:r>
                        <a:rPr kumimoji="1" lang="en-US" altLang="ja-JP" sz="650" dirty="0"/>
                        <a:t>098-832-4185(</a:t>
                      </a:r>
                      <a:r>
                        <a:rPr kumimoji="1" lang="ja-JP" altLang="en-US" sz="650" dirty="0"/>
                        <a:t>代</a:t>
                      </a:r>
                      <a:r>
                        <a:rPr kumimoji="1" lang="en-US" altLang="ja-JP" sz="650" dirty="0"/>
                        <a:t>)</a:t>
                      </a:r>
                      <a:endParaRPr kumimoji="1" lang="ja-JP" altLang="en-US" sz="650" dirty="0">
                        <a:latin typeface="+mn-ea"/>
                        <a:ea typeface="+mn-ea"/>
                      </a:endParaRPr>
                    </a:p>
                  </a:txBody>
                  <a:tcPr marL="36000" marR="36000" marT="18000" marB="18000" anchor="ctr">
                    <a:solidFill>
                      <a:schemeClr val="bg1"/>
                    </a:solidFill>
                  </a:tcPr>
                </a:tc>
                <a:extLst>
                  <a:ext uri="{0D108BD9-81ED-4DB2-BD59-A6C34878D82A}">
                    <a16:rowId xmlns:a16="http://schemas.microsoft.com/office/drawing/2014/main" val="1133481979"/>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185529322"/>
              </p:ext>
            </p:extLst>
          </p:nvPr>
        </p:nvGraphicFramePr>
        <p:xfrm>
          <a:off x="190921" y="4115144"/>
          <a:ext cx="6511639" cy="300600"/>
        </p:xfrm>
        <a:graphic>
          <a:graphicData uri="http://schemas.openxmlformats.org/drawingml/2006/table">
            <a:tbl>
              <a:tblPr firstRow="1" bandRow="1">
                <a:tableStyleId>{D27102A9-8310-4765-A935-A1911B00CA55}</a:tableStyleId>
              </a:tblPr>
              <a:tblGrid>
                <a:gridCol w="592308">
                  <a:extLst>
                    <a:ext uri="{9D8B030D-6E8A-4147-A177-3AD203B41FA5}">
                      <a16:colId xmlns:a16="http://schemas.microsoft.com/office/drawing/2014/main" val="3992450280"/>
                    </a:ext>
                  </a:extLst>
                </a:gridCol>
                <a:gridCol w="3328541">
                  <a:extLst>
                    <a:ext uri="{9D8B030D-6E8A-4147-A177-3AD203B41FA5}">
                      <a16:colId xmlns:a16="http://schemas.microsoft.com/office/drawing/2014/main" val="3960299584"/>
                    </a:ext>
                  </a:extLst>
                </a:gridCol>
                <a:gridCol w="506517">
                  <a:extLst>
                    <a:ext uri="{9D8B030D-6E8A-4147-A177-3AD203B41FA5}">
                      <a16:colId xmlns:a16="http://schemas.microsoft.com/office/drawing/2014/main" val="835030449"/>
                    </a:ext>
                  </a:extLst>
                </a:gridCol>
                <a:gridCol w="2084273">
                  <a:extLst>
                    <a:ext uri="{9D8B030D-6E8A-4147-A177-3AD203B41FA5}">
                      <a16:colId xmlns:a16="http://schemas.microsoft.com/office/drawing/2014/main" val="2339220355"/>
                    </a:ext>
                  </a:extLst>
                </a:gridCol>
              </a:tblGrid>
              <a:tr h="142221">
                <a:tc gridSpan="4">
                  <a:txBody>
                    <a:bodyPr/>
                    <a:lstStyle/>
                    <a:p>
                      <a:pPr algn="l"/>
                      <a:r>
                        <a:rPr kumimoji="1" lang="ja-JP" altLang="en-US" sz="800" dirty="0">
                          <a:solidFill>
                            <a:schemeClr val="tx1"/>
                          </a:solidFill>
                        </a:rPr>
                        <a:t>外国人在留総合インフォメーションセンター等（外国人在留総合相談を実施している窓口）</a:t>
                      </a:r>
                      <a:endParaRPr kumimoji="1" lang="ja-JP" altLang="en-US" sz="800" dirty="0">
                        <a:solidFill>
                          <a:schemeClr val="tx1"/>
                        </a:solidFill>
                        <a:latin typeface="+mn-ea"/>
                        <a:ea typeface="+mn-ea"/>
                      </a:endParaRPr>
                    </a:p>
                  </a:txBody>
                  <a:tcPr marL="36000" marR="36000" marT="18000" marB="18000" anchor="ctr"/>
                </a:tc>
                <a:tc hMerge="1">
                  <a:txBody>
                    <a:bodyPr/>
                    <a:lstStyle/>
                    <a:p>
                      <a:endParaRPr kumimoji="1" lang="ja-JP" altLang="en-US"/>
                    </a:p>
                  </a:txBody>
                  <a:tcPr/>
                </a:tc>
                <a:tc hMerge="1">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36000" marT="18000" marB="18000" anchor="ctr"/>
                </a:tc>
                <a:tc hMerge="1">
                  <a:txBody>
                    <a:bodyPr/>
                    <a:lstStyle/>
                    <a:p>
                      <a:endParaRPr kumimoji="1" lang="ja-JP" altLang="en-US"/>
                    </a:p>
                  </a:txBody>
                  <a:tcPr/>
                </a:tc>
                <a:extLst>
                  <a:ext uri="{0D108BD9-81ED-4DB2-BD59-A6C34878D82A}">
                    <a16:rowId xmlns:a16="http://schemas.microsoft.com/office/drawing/2014/main" val="432594567"/>
                  </a:ext>
                </a:extLst>
              </a:tr>
              <a:tr h="94522">
                <a:tc>
                  <a:txBody>
                    <a:bodyPr/>
                    <a:lstStyle/>
                    <a:p>
                      <a:pPr algn="l"/>
                      <a:r>
                        <a:rPr kumimoji="1" lang="ja-JP" altLang="en-US" sz="700" spc="100" baseline="0" dirty="0">
                          <a:solidFill>
                            <a:schemeClr val="tx1"/>
                          </a:solidFill>
                        </a:rPr>
                        <a:t>来所相談</a:t>
                      </a:r>
                      <a:endParaRPr kumimoji="1" lang="ja-JP" altLang="en-US" sz="700" b="1" spc="100" baseline="0" dirty="0">
                        <a:solidFill>
                          <a:schemeClr val="tx1"/>
                        </a:solidFill>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dirty="0">
                          <a:solidFill>
                            <a:schemeClr val="tx1"/>
                          </a:solidFill>
                        </a:rPr>
                        <a:t>上記の各地方出入国在留管理官署（東京出入国在留管理局四谷分庁舎と各空港支局を除く。）</a:t>
                      </a:r>
                      <a:endParaRPr kumimoji="1" lang="ja-JP" altLang="en-US" sz="600" dirty="0">
                        <a:solidFill>
                          <a:schemeClr val="tx1"/>
                        </a:solidFill>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spc="100" baseline="0" dirty="0">
                          <a:solidFill>
                            <a:schemeClr val="tx1"/>
                          </a:solidFill>
                        </a:rPr>
                        <a:t>電話相談</a:t>
                      </a:r>
                      <a:endParaRPr kumimoji="1" lang="ja-JP" altLang="en-US" sz="700" b="1" spc="100" baseline="0" dirty="0">
                        <a:solidFill>
                          <a:schemeClr val="tx1"/>
                        </a:solidFill>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dirty="0">
                          <a:solidFill>
                            <a:schemeClr val="tx1"/>
                          </a:solidFill>
                        </a:rPr>
                        <a:t>0570-013904</a:t>
                      </a:r>
                      <a:r>
                        <a:rPr kumimoji="1" lang="ja-JP" altLang="en-US" sz="600" dirty="0">
                          <a:solidFill>
                            <a:schemeClr val="tx1"/>
                          </a:solidFill>
                        </a:rPr>
                        <a:t>    （</a:t>
                      </a:r>
                      <a:r>
                        <a:rPr kumimoji="1" lang="en-US" altLang="ja-JP" sz="600" dirty="0">
                          <a:solidFill>
                            <a:schemeClr val="tx1"/>
                          </a:solidFill>
                        </a:rPr>
                        <a:t>IP</a:t>
                      </a:r>
                      <a:r>
                        <a:rPr kumimoji="1" lang="ja-JP" altLang="en-US" sz="600" dirty="0">
                          <a:solidFill>
                            <a:schemeClr val="tx1"/>
                          </a:solidFill>
                        </a:rPr>
                        <a:t>電話・海外から：</a:t>
                      </a:r>
                      <a:r>
                        <a:rPr kumimoji="1" lang="en-US" altLang="ja-JP" sz="600" dirty="0">
                          <a:solidFill>
                            <a:schemeClr val="tx1"/>
                          </a:solidFill>
                        </a:rPr>
                        <a:t>03-5796-7112</a:t>
                      </a:r>
                      <a:r>
                        <a:rPr kumimoji="1" lang="ja-JP" altLang="en-US"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874621464"/>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768442603"/>
              </p:ext>
            </p:extLst>
          </p:nvPr>
        </p:nvGraphicFramePr>
        <p:xfrm>
          <a:off x="186233" y="4446599"/>
          <a:ext cx="6480000" cy="531960"/>
        </p:xfrm>
        <a:graphic>
          <a:graphicData uri="http://schemas.openxmlformats.org/drawingml/2006/table">
            <a:tbl>
              <a:tblPr firstRow="1" bandRow="1">
                <a:tableStyleId>{D27102A9-8310-4765-A935-A1911B00CA55}</a:tableStyleId>
              </a:tblPr>
              <a:tblGrid>
                <a:gridCol w="6480000">
                  <a:extLst>
                    <a:ext uri="{9D8B030D-6E8A-4147-A177-3AD203B41FA5}">
                      <a16:colId xmlns:a16="http://schemas.microsoft.com/office/drawing/2014/main" val="3992450280"/>
                    </a:ext>
                  </a:extLst>
                </a:gridCol>
              </a:tblGrid>
              <a:tr h="0">
                <a:tc>
                  <a:txBody>
                    <a:bodyPr/>
                    <a:lstStyle/>
                    <a:p>
                      <a:pPr algn="l"/>
                      <a:r>
                        <a:rPr kumimoji="1" lang="ja-JP" altLang="en-US" sz="800" dirty="0">
                          <a:latin typeface="+mn-ea"/>
                          <a:ea typeface="+mn-ea"/>
                        </a:rPr>
                        <a:t>留学生の就職支援専用事前相談窓口</a:t>
                      </a:r>
                    </a:p>
                  </a:txBody>
                  <a:tcPr marL="36000" marR="36000" marT="36000" marB="18000" anchor="ctr"/>
                </a:tc>
                <a:extLst>
                  <a:ext uri="{0D108BD9-81ED-4DB2-BD59-A6C34878D82A}">
                    <a16:rowId xmlns:a16="http://schemas.microsoft.com/office/drawing/2014/main" val="432594567"/>
                  </a:ext>
                </a:extLst>
              </a:tr>
              <a:tr h="305997">
                <a:tc>
                  <a:txBody>
                    <a:bodyPr/>
                    <a:lstStyle/>
                    <a:p>
                      <a:pPr algn="l"/>
                      <a:r>
                        <a:rPr kumimoji="1" lang="ja-JP" altLang="en-US" sz="700" dirty="0">
                          <a:latin typeface="+mn-ea"/>
                          <a:ea typeface="+mn-ea"/>
                        </a:rPr>
                        <a:t>各地方出入国在留管理局・支局（空港支局を除く）では、「留学生の就職支援に係る専用の事前相談窓口」を設置し、</a:t>
                      </a:r>
                      <a:endParaRPr kumimoji="1" lang="en-US" altLang="ja-JP" sz="700" dirty="0">
                        <a:latin typeface="+mn-ea"/>
                        <a:ea typeface="+mn-ea"/>
                      </a:endParaRPr>
                    </a:p>
                    <a:p>
                      <a:pPr algn="l"/>
                      <a:r>
                        <a:rPr kumimoji="1" lang="ja-JP" altLang="en-US" sz="700" dirty="0">
                          <a:latin typeface="+mn-ea"/>
                          <a:ea typeface="+mn-ea"/>
                        </a:rPr>
                        <a:t>留学生や留学生の雇用を予定している企業からの相談を受け付けています。詳しい内容は出入国在留管理庁</a:t>
                      </a:r>
                      <a:r>
                        <a:rPr kumimoji="1" lang="ja-JP" altLang="en-US" sz="700" dirty="0">
                          <a:solidFill>
                            <a:schemeClr val="tx1"/>
                          </a:solidFill>
                          <a:latin typeface="+mn-ea"/>
                          <a:ea typeface="+mn-ea"/>
                        </a:rPr>
                        <a:t>のウェブサイト</a:t>
                      </a:r>
                      <a:r>
                        <a:rPr kumimoji="1" lang="ja-JP" altLang="en-US" sz="700" dirty="0">
                          <a:latin typeface="+mn-ea"/>
                          <a:ea typeface="+mn-ea"/>
                        </a:rPr>
                        <a:t>（</a:t>
                      </a:r>
                      <a:r>
                        <a:rPr kumimoji="1" lang="en-US" altLang="ja-JP" sz="700" dirty="0">
                          <a:solidFill>
                            <a:schemeClr val="accent1"/>
                          </a:solidFill>
                          <a:latin typeface="+mn-ea"/>
                          <a:ea typeface="+mn-ea"/>
                        </a:rPr>
                        <a:t>https://www.moj.go.jp/isa/publications/materials/nyuukokukanri07_00014.html</a:t>
                      </a:r>
                      <a:r>
                        <a:rPr kumimoji="1" lang="ja-JP" altLang="en-US" sz="700" dirty="0">
                          <a:latin typeface="+mn-ea"/>
                          <a:ea typeface="+mn-ea"/>
                        </a:rPr>
                        <a:t>）をご参照ください。</a:t>
                      </a:r>
                    </a:p>
                  </a:txBody>
                  <a:tcPr marL="108000" marR="36000" marT="18000" marB="18000" anchor="ctr"/>
                </a:tc>
                <a:extLst>
                  <a:ext uri="{0D108BD9-81ED-4DB2-BD59-A6C34878D82A}">
                    <a16:rowId xmlns:a16="http://schemas.microsoft.com/office/drawing/2014/main" val="874621464"/>
                  </a:ext>
                </a:extLst>
              </a:tr>
            </a:tbl>
          </a:graphicData>
        </a:graphic>
      </p:graphicFrame>
      <p:pic>
        <p:nvPicPr>
          <p:cNvPr id="28" name="図 27"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08" y="4500334"/>
            <a:ext cx="477454" cy="468000"/>
          </a:xfrm>
          <a:prstGeom prst="rect">
            <a:avLst/>
          </a:prstGeom>
        </p:spPr>
      </p:pic>
      <p:graphicFrame>
        <p:nvGraphicFramePr>
          <p:cNvPr id="16" name="表 15">
            <a:extLst>
              <a:ext uri="{FF2B5EF4-FFF2-40B4-BE49-F238E27FC236}">
                <a16:creationId xmlns:a16="http://schemas.microsoft.com/office/drawing/2014/main" id="{D4BEEDE3-47D3-47F9-AC1E-CD6F57A36532}"/>
              </a:ext>
            </a:extLst>
          </p:cNvPr>
          <p:cNvGraphicFramePr>
            <a:graphicFrameLocks noGrp="1"/>
          </p:cNvGraphicFramePr>
          <p:nvPr>
            <p:extLst>
              <p:ext uri="{D42A27DB-BD31-4B8C-83A1-F6EECF244321}">
                <p14:modId xmlns:p14="http://schemas.microsoft.com/office/powerpoint/2010/main" val="1962128862"/>
              </p:ext>
            </p:extLst>
          </p:nvPr>
        </p:nvGraphicFramePr>
        <p:xfrm>
          <a:off x="170586" y="5249767"/>
          <a:ext cx="6480000" cy="2814024"/>
        </p:xfrm>
        <a:graphic>
          <a:graphicData uri="http://schemas.openxmlformats.org/drawingml/2006/table">
            <a:tbl>
              <a:tblPr firstRow="1" bandRow="1">
                <a:tableStyleId>{D27102A9-8310-4765-A935-A1911B00CA55}</a:tableStyleId>
              </a:tblPr>
              <a:tblGrid>
                <a:gridCol w="1511808">
                  <a:extLst>
                    <a:ext uri="{9D8B030D-6E8A-4147-A177-3AD203B41FA5}">
                      <a16:colId xmlns:a16="http://schemas.microsoft.com/office/drawing/2014/main" val="3992450280"/>
                    </a:ext>
                  </a:extLst>
                </a:gridCol>
                <a:gridCol w="3024336">
                  <a:extLst>
                    <a:ext uri="{9D8B030D-6E8A-4147-A177-3AD203B41FA5}">
                      <a16:colId xmlns:a16="http://schemas.microsoft.com/office/drawing/2014/main" val="835030449"/>
                    </a:ext>
                  </a:extLst>
                </a:gridCol>
                <a:gridCol w="1943856">
                  <a:extLst>
                    <a:ext uri="{9D8B030D-6E8A-4147-A177-3AD203B41FA5}">
                      <a16:colId xmlns:a16="http://schemas.microsoft.com/office/drawing/2014/main" val="1630811465"/>
                    </a:ext>
                  </a:extLst>
                </a:gridCol>
              </a:tblGrid>
              <a:tr h="142674">
                <a:tc>
                  <a:txBody>
                    <a:bodyPr/>
                    <a:lstStyle/>
                    <a:p>
                      <a:pPr algn="ctr"/>
                      <a:r>
                        <a:rPr kumimoji="1" lang="ja-JP" altLang="en-US" sz="700" dirty="0"/>
                        <a:t>外国人技能実習機構地方事務所</a:t>
                      </a:r>
                      <a:endParaRPr kumimoji="1" lang="ja-JP" altLang="en-US" sz="700" dirty="0">
                        <a:latin typeface="+mn-ea"/>
                        <a:ea typeface="+mn-ea"/>
                      </a:endParaRPr>
                    </a:p>
                  </a:txBody>
                  <a:tcPr marL="36000" marR="36000" marT="36000" marB="18000" anchor="ctr"/>
                </a:tc>
                <a:tc>
                  <a:txBody>
                    <a:bodyPr/>
                    <a:lstStyle/>
                    <a:p>
                      <a:pPr algn="ctr"/>
                      <a:r>
                        <a:rPr kumimoji="1" lang="ja-JP" altLang="en-US" sz="800" spc="300" dirty="0"/>
                        <a:t>所在地</a:t>
                      </a:r>
                      <a:endParaRPr kumimoji="1" lang="ja-JP" altLang="en-US" sz="800" spc="300" dirty="0">
                        <a:latin typeface="+mn-ea"/>
                        <a:ea typeface="+mn-ea"/>
                      </a:endParaRPr>
                    </a:p>
                  </a:txBody>
                  <a:tcPr marL="36000" marR="36000" marT="36000" marB="18000" anchor="ctr"/>
                </a:tc>
                <a:tc>
                  <a:txBody>
                    <a:bodyPr/>
                    <a:lstStyle/>
                    <a:p>
                      <a:pPr algn="ctr"/>
                      <a:r>
                        <a:rPr kumimoji="1" lang="ja-JP" altLang="en-US" sz="800" spc="300" dirty="0"/>
                        <a:t>電話番号</a:t>
                      </a:r>
                      <a:endParaRPr kumimoji="1" lang="ja-JP" altLang="en-US" sz="800" spc="300" dirty="0">
                        <a:latin typeface="+mn-ea"/>
                        <a:ea typeface="+mn-ea"/>
                      </a:endParaRPr>
                    </a:p>
                  </a:txBody>
                  <a:tcPr marL="36000" marR="36000" marT="36000" marB="18000" anchor="ctr"/>
                </a:tc>
                <a:extLst>
                  <a:ext uri="{0D108BD9-81ED-4DB2-BD59-A6C34878D82A}">
                    <a16:rowId xmlns:a16="http://schemas.microsoft.com/office/drawing/2014/main" val="432594567"/>
                  </a:ext>
                </a:extLst>
              </a:tr>
              <a:tr h="0">
                <a:tc>
                  <a:txBody>
                    <a:bodyPr/>
                    <a:lstStyle/>
                    <a:p>
                      <a:pPr algn="l"/>
                      <a:r>
                        <a:rPr kumimoji="1" lang="zh-CN" altLang="en-US" sz="700" dirty="0"/>
                        <a:t>札幌</a:t>
                      </a:r>
                      <a:r>
                        <a:rPr kumimoji="1" lang="ja-JP" altLang="en-US" sz="700" dirty="0"/>
                        <a:t>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060-0034</a:t>
                      </a:r>
                      <a:r>
                        <a:rPr kumimoji="1" lang="ja-JP" altLang="en-US" sz="600" dirty="0">
                          <a:solidFill>
                            <a:schemeClr val="tx1"/>
                          </a:solidFill>
                        </a:rPr>
                        <a:t>　札幌市中央区北</a:t>
                      </a:r>
                      <a:r>
                        <a:rPr kumimoji="1" lang="en-US" altLang="ja-JP" sz="600" dirty="0">
                          <a:solidFill>
                            <a:schemeClr val="tx1"/>
                          </a:solidFill>
                        </a:rPr>
                        <a:t>4</a:t>
                      </a:r>
                      <a:r>
                        <a:rPr kumimoji="1" lang="ja-JP" altLang="en-US" sz="600" dirty="0">
                          <a:solidFill>
                            <a:schemeClr val="tx1"/>
                          </a:solidFill>
                        </a:rPr>
                        <a:t>条東</a:t>
                      </a:r>
                      <a:r>
                        <a:rPr kumimoji="1" lang="en-US" altLang="ja-JP" sz="600" dirty="0">
                          <a:solidFill>
                            <a:schemeClr val="tx1"/>
                          </a:solidFill>
                        </a:rPr>
                        <a:t>2-8-2</a:t>
                      </a:r>
                      <a:r>
                        <a:rPr kumimoji="1" lang="ja-JP" altLang="en-US" sz="600" dirty="0">
                          <a:solidFill>
                            <a:schemeClr val="tx1"/>
                          </a:solidFill>
                        </a:rPr>
                        <a:t>　マルイト北４条ビル５階</a:t>
                      </a:r>
                      <a:endParaRPr kumimoji="1" lang="ja-JP" altLang="en-US" sz="600" dirty="0">
                        <a:solidFill>
                          <a:schemeClr val="tx1"/>
                        </a:solidFill>
                        <a:latin typeface="+mn-ea"/>
                        <a:ea typeface="+mn-ea"/>
                      </a:endParaRPr>
                    </a:p>
                  </a:txBody>
                  <a:tcPr marL="36000" marR="36000" marT="18000" marB="18000" anchor="ctr"/>
                </a:tc>
                <a:tc>
                  <a:txBody>
                    <a:bodyPr/>
                    <a:lstStyle/>
                    <a:p>
                      <a:pPr algn="ctr"/>
                      <a:r>
                        <a:rPr kumimoji="1" lang="en-US" altLang="ja-JP" sz="600" dirty="0">
                          <a:solidFill>
                            <a:schemeClr val="tx1"/>
                          </a:solidFill>
                        </a:rPr>
                        <a:t>011-596-6470 (</a:t>
                      </a:r>
                      <a:r>
                        <a:rPr kumimoji="1" lang="ja-JP" altLang="en-US" sz="600" dirty="0">
                          <a:solidFill>
                            <a:schemeClr val="tx1"/>
                          </a:solidFill>
                        </a:rPr>
                        <a:t>総務課・認定課</a:t>
                      </a:r>
                      <a:r>
                        <a:rPr kumimoji="1" lang="en-US" altLang="ja-JP" sz="600" dirty="0">
                          <a:solidFill>
                            <a:schemeClr val="tx1"/>
                          </a:solidFill>
                        </a:rPr>
                        <a:t>)</a:t>
                      </a:r>
                    </a:p>
                    <a:p>
                      <a:pPr algn="ctr"/>
                      <a:r>
                        <a:rPr kumimoji="1" lang="ja-JP" altLang="en-US" sz="600" dirty="0">
                          <a:solidFill>
                            <a:schemeClr val="tx1"/>
                          </a:solidFill>
                        </a:rPr>
                        <a:t>  </a:t>
                      </a:r>
                      <a:r>
                        <a:rPr kumimoji="1" lang="en-US" altLang="ja-JP" sz="600" dirty="0">
                          <a:solidFill>
                            <a:schemeClr val="tx1"/>
                          </a:solidFill>
                        </a:rPr>
                        <a:t>011-596-6445(</a:t>
                      </a:r>
                      <a:r>
                        <a:rPr kumimoji="1" lang="ja-JP" altLang="en-US" sz="600" dirty="0">
                          <a:solidFill>
                            <a:schemeClr val="tx1"/>
                          </a:solidFill>
                        </a:rPr>
                        <a:t>指導課・援助担当</a:t>
                      </a:r>
                      <a:r>
                        <a:rPr kumimoji="1" lang="en-US" altLang="ja-JP"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905750054"/>
                  </a:ext>
                </a:extLst>
              </a:tr>
              <a:tr h="0">
                <a:tc>
                  <a:txBody>
                    <a:bodyPr/>
                    <a:lstStyle/>
                    <a:p>
                      <a:pPr algn="l"/>
                      <a:r>
                        <a:rPr kumimoji="1" lang="zh-CN" altLang="en-US" sz="700" dirty="0"/>
                        <a:t>仙台</a:t>
                      </a:r>
                      <a:r>
                        <a:rPr kumimoji="1" lang="ja-JP" altLang="en-US" sz="700" dirty="0"/>
                        <a:t>事務所</a:t>
                      </a:r>
                      <a:endParaRPr kumimoji="1" lang="en-US" altLang="ja-JP"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lang="en-US" altLang="zh-TW" sz="600" u="none" strike="noStrike" dirty="0">
                          <a:solidFill>
                            <a:schemeClr val="tx1"/>
                          </a:solidFill>
                          <a:effectLst/>
                        </a:rPr>
                        <a:t>980-08</a:t>
                      </a:r>
                      <a:r>
                        <a:rPr lang="en-US" altLang="ja-JP" sz="600" u="none" strike="noStrike" dirty="0">
                          <a:solidFill>
                            <a:schemeClr val="tx1"/>
                          </a:solidFill>
                          <a:effectLst/>
                        </a:rPr>
                        <a:t>03</a:t>
                      </a:r>
                      <a:r>
                        <a:rPr lang="ja-JP" altLang="en-US" sz="600" u="none" strike="noStrike" dirty="0">
                          <a:solidFill>
                            <a:schemeClr val="tx1"/>
                          </a:solidFill>
                          <a:effectLst/>
                        </a:rPr>
                        <a:t>　</a:t>
                      </a:r>
                      <a:r>
                        <a:rPr lang="zh-TW" altLang="en-US" sz="600" u="none" strike="noStrike" dirty="0">
                          <a:solidFill>
                            <a:schemeClr val="tx1"/>
                          </a:solidFill>
                          <a:effectLst/>
                        </a:rPr>
                        <a:t>仙台市</a:t>
                      </a:r>
                      <a:r>
                        <a:rPr lang="ja-JP" altLang="en-US" sz="600" u="none" strike="noStrike" dirty="0">
                          <a:solidFill>
                            <a:schemeClr val="tx1"/>
                          </a:solidFill>
                          <a:effectLst/>
                        </a:rPr>
                        <a:t>青葉区国分町</a:t>
                      </a:r>
                      <a:r>
                        <a:rPr lang="en-US" altLang="ja-JP" sz="600" u="none" strike="noStrike" dirty="0">
                          <a:solidFill>
                            <a:schemeClr val="tx1"/>
                          </a:solidFill>
                          <a:effectLst/>
                        </a:rPr>
                        <a:t>1-2-1</a:t>
                      </a:r>
                      <a:r>
                        <a:rPr lang="ja-JP" altLang="en-US" sz="600" u="none" strike="noStrike" dirty="0">
                          <a:solidFill>
                            <a:schemeClr val="tx1"/>
                          </a:solidFill>
                          <a:effectLst/>
                        </a:rPr>
                        <a:t>　仙台フコク生命ビル６階</a:t>
                      </a:r>
                      <a:endParaRPr kumimoji="1" lang="ja-JP" altLang="en-US" sz="600" baseline="0" dirty="0">
                        <a:solidFill>
                          <a:schemeClr val="tx1"/>
                        </a:solidFill>
                        <a:latin typeface="+mn-ea"/>
                        <a:ea typeface="+mn-ea"/>
                      </a:endParaRPr>
                    </a:p>
                  </a:txBody>
                  <a:tcPr marL="36000" marR="36000" marT="18000" marB="18000" anchor="ctr"/>
                </a:tc>
                <a:tc>
                  <a:txBody>
                    <a:bodyPr/>
                    <a:lstStyle/>
                    <a:p>
                      <a:pPr algn="ctr"/>
                      <a:r>
                        <a:rPr kumimoji="1" lang="en-US" altLang="ja-JP" sz="600" dirty="0">
                          <a:solidFill>
                            <a:schemeClr val="tx1"/>
                          </a:solidFill>
                        </a:rPr>
                        <a:t>022-399-6326(</a:t>
                      </a:r>
                      <a:r>
                        <a:rPr kumimoji="1" lang="ja-JP" altLang="en-US" sz="600" dirty="0">
                          <a:solidFill>
                            <a:schemeClr val="tx1"/>
                          </a:solidFill>
                        </a:rPr>
                        <a:t>総務課・認定課</a:t>
                      </a:r>
                      <a:r>
                        <a:rPr kumimoji="1" lang="en-US" altLang="ja-JP" sz="600" dirty="0">
                          <a:solidFill>
                            <a:schemeClr val="tx1"/>
                          </a:solidFill>
                        </a:rPr>
                        <a:t>)</a:t>
                      </a:r>
                    </a:p>
                    <a:p>
                      <a:pPr algn="ctr"/>
                      <a:r>
                        <a:rPr kumimoji="1" lang="en-US" altLang="ja-JP" sz="600" dirty="0">
                          <a:solidFill>
                            <a:schemeClr val="tx1"/>
                          </a:solidFill>
                        </a:rPr>
                        <a:t>   022-398-6126(</a:t>
                      </a:r>
                      <a:r>
                        <a:rPr kumimoji="1" lang="ja-JP" altLang="en-US" sz="600" dirty="0">
                          <a:solidFill>
                            <a:schemeClr val="tx1"/>
                          </a:solidFill>
                        </a:rPr>
                        <a:t>指導課・援助担当</a:t>
                      </a:r>
                      <a:r>
                        <a:rPr kumimoji="1" lang="en-US" altLang="ja-JP"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836889"/>
                  </a:ext>
                </a:extLst>
              </a:tr>
              <a:tr h="137936">
                <a:tc>
                  <a:txBody>
                    <a:bodyPr/>
                    <a:lstStyle/>
                    <a:p>
                      <a:r>
                        <a:rPr lang="ja-JP" altLang="en-US" sz="700" dirty="0">
                          <a:effectLst/>
                        </a:rPr>
                        <a:t>東京事務所</a:t>
                      </a:r>
                      <a:endParaRPr lang="ja-JP" altLang="en-US" sz="700" b="1" dirty="0">
                        <a:effectLst/>
                        <a:latin typeface="+mn-ea"/>
                        <a:ea typeface="+mn-ea"/>
                      </a:endParaRPr>
                    </a:p>
                  </a:txBody>
                  <a:tcPr marL="36000" marR="36000" marT="18000" marB="18000" anchor="ctr"/>
                </a:tc>
                <a:tc>
                  <a:txBody>
                    <a:bodyPr/>
                    <a:lstStyle/>
                    <a:p>
                      <a:r>
                        <a:rPr kumimoji="1" lang="ja-JP" altLang="en-US" sz="600" dirty="0">
                          <a:solidFill>
                            <a:schemeClr val="tx1"/>
                          </a:solidFill>
                        </a:rPr>
                        <a:t>〒</a:t>
                      </a:r>
                      <a:r>
                        <a:rPr kumimoji="1" lang="en-US" altLang="ja-JP" sz="600" dirty="0">
                          <a:solidFill>
                            <a:schemeClr val="tx1"/>
                          </a:solidFill>
                        </a:rPr>
                        <a:t>101-0041</a:t>
                      </a:r>
                      <a:r>
                        <a:rPr lang="ja-JP" altLang="en-US" sz="600" dirty="0">
                          <a:solidFill>
                            <a:schemeClr val="tx1"/>
                          </a:solidFill>
                        </a:rPr>
                        <a:t>　千代田区神田須田町</a:t>
                      </a:r>
                      <a:r>
                        <a:rPr lang="en-US" altLang="ja-JP" sz="600" dirty="0">
                          <a:solidFill>
                            <a:schemeClr val="tx1"/>
                          </a:solidFill>
                        </a:rPr>
                        <a:t>2-7-2</a:t>
                      </a:r>
                      <a:r>
                        <a:rPr lang="ja-JP" altLang="en-US" sz="600" dirty="0">
                          <a:solidFill>
                            <a:schemeClr val="tx1"/>
                          </a:solidFill>
                        </a:rPr>
                        <a:t>　</a:t>
                      </a:r>
                      <a:endParaRPr lang="en-US" altLang="ja-JP" sz="600" dirty="0">
                        <a:solidFill>
                          <a:schemeClr val="tx1"/>
                        </a:solidFill>
                      </a:endParaRPr>
                    </a:p>
                    <a:p>
                      <a:r>
                        <a:rPr lang="ja-JP" altLang="en-US" sz="600" dirty="0">
                          <a:solidFill>
                            <a:schemeClr val="tx1"/>
                          </a:solidFill>
                        </a:rPr>
                        <a:t>　　　　　　　アーバンセンター神田須田町４階・７階</a:t>
                      </a:r>
                      <a:endParaRPr lang="ja-JP" altLang="en-US" sz="600" dirty="0">
                        <a:solidFill>
                          <a:schemeClr val="tx1"/>
                        </a:solidFill>
                        <a:latin typeface="+mn-ea"/>
                        <a:ea typeface="+mn-ea"/>
                      </a:endParaRPr>
                    </a:p>
                  </a:txBody>
                  <a:tcPr marL="36000" marR="36000" marT="18000" marB="18000" anchor="ctr"/>
                </a:tc>
                <a:tc>
                  <a:txBody>
                    <a:bodyPr/>
                    <a:lstStyle/>
                    <a:p>
                      <a:pPr algn="ctr"/>
                      <a:r>
                        <a:rPr lang="en-US" altLang="ja-JP" sz="600" dirty="0">
                          <a:solidFill>
                            <a:schemeClr val="tx1"/>
                          </a:solidFill>
                        </a:rPr>
                        <a:t>03-6433-9211(</a:t>
                      </a:r>
                      <a:r>
                        <a:rPr lang="ja-JP" altLang="en-US" sz="600" dirty="0">
                          <a:solidFill>
                            <a:schemeClr val="tx1"/>
                          </a:solidFill>
                        </a:rPr>
                        <a:t>総務課</a:t>
                      </a:r>
                      <a:r>
                        <a:rPr lang="en-US" altLang="ja-JP" sz="600" dirty="0">
                          <a:solidFill>
                            <a:schemeClr val="tx1"/>
                          </a:solidFill>
                        </a:rPr>
                        <a:t>)</a:t>
                      </a:r>
                      <a:r>
                        <a:rPr lang="ja-JP" altLang="en-US" sz="600" dirty="0">
                          <a:solidFill>
                            <a:schemeClr val="tx1"/>
                          </a:solidFill>
                        </a:rPr>
                        <a:t>／</a:t>
                      </a:r>
                      <a:r>
                        <a:rPr lang="en-US" altLang="ja-JP" sz="600" dirty="0">
                          <a:solidFill>
                            <a:schemeClr val="tx1"/>
                          </a:solidFill>
                        </a:rPr>
                        <a:t>03-6433-9971(</a:t>
                      </a:r>
                      <a:r>
                        <a:rPr lang="ja-JP" altLang="en-US" sz="600" dirty="0">
                          <a:solidFill>
                            <a:schemeClr val="tx1"/>
                          </a:solidFill>
                        </a:rPr>
                        <a:t>指導課</a:t>
                      </a:r>
                      <a:r>
                        <a:rPr lang="en-US" altLang="ja-JP" sz="600" dirty="0">
                          <a:solidFill>
                            <a:schemeClr val="tx1"/>
                          </a:solidFill>
                        </a:rPr>
                        <a:t>)</a:t>
                      </a:r>
                    </a:p>
                    <a:p>
                      <a:pPr algn="ctr"/>
                      <a:r>
                        <a:rPr lang="en-US" altLang="ja-JP" sz="600" dirty="0">
                          <a:solidFill>
                            <a:schemeClr val="tx1"/>
                          </a:solidFill>
                        </a:rPr>
                        <a:t>03-5577-5143(</a:t>
                      </a:r>
                      <a:r>
                        <a:rPr lang="ja-JP" altLang="en-US" sz="600" dirty="0">
                          <a:solidFill>
                            <a:schemeClr val="tx1"/>
                          </a:solidFill>
                        </a:rPr>
                        <a:t>援助課</a:t>
                      </a:r>
                      <a:r>
                        <a:rPr lang="en-US" altLang="ja-JP" sz="600" dirty="0">
                          <a:solidFill>
                            <a:schemeClr val="tx1"/>
                          </a:solidFill>
                        </a:rPr>
                        <a:t>)</a:t>
                      </a:r>
                      <a:r>
                        <a:rPr lang="ja-JP" altLang="en-US" sz="600" dirty="0">
                          <a:solidFill>
                            <a:schemeClr val="tx1"/>
                          </a:solidFill>
                        </a:rPr>
                        <a:t>／</a:t>
                      </a:r>
                      <a:r>
                        <a:rPr lang="en-US" altLang="ja-JP" sz="600" dirty="0">
                          <a:solidFill>
                            <a:schemeClr val="tx1"/>
                          </a:solidFill>
                        </a:rPr>
                        <a:t>03-6433-9975(</a:t>
                      </a:r>
                      <a:r>
                        <a:rPr lang="ja-JP" altLang="en-US" sz="600" dirty="0">
                          <a:solidFill>
                            <a:schemeClr val="tx1"/>
                          </a:solidFill>
                        </a:rPr>
                        <a:t>認定課</a:t>
                      </a:r>
                      <a:r>
                        <a:rPr lang="en-US" altLang="ja-JP" sz="600" dirty="0">
                          <a:solidFill>
                            <a:schemeClr val="tx1"/>
                          </a:solidFill>
                        </a:rPr>
                        <a:t>)</a:t>
                      </a:r>
                      <a:endParaRPr lang="en-US" altLang="ja-JP"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3032686256"/>
                  </a:ext>
                </a:extLst>
              </a:tr>
              <a:tr h="0">
                <a:tc>
                  <a:txBody>
                    <a:bodyPr/>
                    <a:lstStyle/>
                    <a:p>
                      <a:r>
                        <a:rPr lang="ja-JP" altLang="en-US" sz="700" dirty="0"/>
                        <a:t>水戸支所（東京事務所）</a:t>
                      </a:r>
                      <a:endParaRPr lang="ja-JP" altLang="en-US" sz="700" b="1" dirty="0">
                        <a:latin typeface="+mn-ea"/>
                        <a:ea typeface="+mn-ea"/>
                      </a:endParaRPr>
                    </a:p>
                  </a:txBody>
                  <a:tcPr marL="36000" marR="36000" marT="18000" marB="18000" anchor="ctr"/>
                </a:tc>
                <a:tc>
                  <a:txBody>
                    <a:bodyPr/>
                    <a:lstStyle/>
                    <a:p>
                      <a:r>
                        <a:rPr kumimoji="1" lang="ja-JP" altLang="en-US" sz="600" dirty="0">
                          <a:solidFill>
                            <a:schemeClr val="tx1"/>
                          </a:solidFill>
                        </a:rPr>
                        <a:t>〒</a:t>
                      </a:r>
                      <a:r>
                        <a:rPr kumimoji="1" lang="en-US" altLang="ja-JP" sz="600" dirty="0">
                          <a:solidFill>
                            <a:schemeClr val="tx1"/>
                          </a:solidFill>
                        </a:rPr>
                        <a:t>310-0062</a:t>
                      </a:r>
                      <a:r>
                        <a:rPr kumimoji="1" lang="ja-JP" altLang="en-US" sz="600" dirty="0">
                          <a:solidFill>
                            <a:schemeClr val="tx1"/>
                          </a:solidFill>
                        </a:rPr>
                        <a:t>　水戸市大町</a:t>
                      </a:r>
                      <a:r>
                        <a:rPr kumimoji="1" lang="en-US" altLang="ja-JP" sz="600" dirty="0">
                          <a:solidFill>
                            <a:schemeClr val="tx1"/>
                          </a:solidFill>
                        </a:rPr>
                        <a:t>1-2-40</a:t>
                      </a:r>
                      <a:r>
                        <a:rPr kumimoji="1" lang="ja-JP" altLang="en-US" sz="600" dirty="0">
                          <a:solidFill>
                            <a:schemeClr val="tx1"/>
                          </a:solidFill>
                        </a:rPr>
                        <a:t>　朝日生命</a:t>
                      </a:r>
                      <a:r>
                        <a:rPr kumimoji="1" lang="ja-JP" altLang="en-US" sz="600">
                          <a:solidFill>
                            <a:schemeClr val="tx1"/>
                          </a:solidFill>
                        </a:rPr>
                        <a:t>水戸ビル２・３階</a:t>
                      </a:r>
                      <a:endParaRPr lang="ja-JP" altLang="en-US" sz="600" dirty="0">
                        <a:solidFill>
                          <a:schemeClr val="tx1"/>
                        </a:solidFill>
                        <a:latin typeface="+mn-ea"/>
                        <a:ea typeface="+mn-ea"/>
                      </a:endParaRPr>
                    </a:p>
                  </a:txBody>
                  <a:tcPr marL="36000" marR="36000" marT="18000" marB="18000" anchor="ctr"/>
                </a:tc>
                <a:tc>
                  <a:txBody>
                    <a:bodyPr/>
                    <a:lstStyle/>
                    <a:p>
                      <a:pPr algn="ctr"/>
                      <a:r>
                        <a:rPr lang="en-US" altLang="ja-JP" sz="600" dirty="0">
                          <a:solidFill>
                            <a:schemeClr val="tx1"/>
                          </a:solidFill>
                        </a:rPr>
                        <a:t>029-350-8852(</a:t>
                      </a:r>
                      <a:r>
                        <a:rPr lang="ja-JP" altLang="en-US" sz="600" dirty="0">
                          <a:solidFill>
                            <a:schemeClr val="tx1"/>
                          </a:solidFill>
                        </a:rPr>
                        <a:t>総務課・認定課</a:t>
                      </a:r>
                      <a:r>
                        <a:rPr lang="en-US" altLang="ja-JP" sz="600" dirty="0">
                          <a:solidFill>
                            <a:schemeClr val="tx1"/>
                          </a:solidFill>
                        </a:rPr>
                        <a:t>)</a:t>
                      </a:r>
                    </a:p>
                    <a:p>
                      <a:pPr algn="ctr"/>
                      <a:r>
                        <a:rPr lang="en-US" altLang="ja-JP" sz="600" dirty="0">
                          <a:solidFill>
                            <a:schemeClr val="tx1"/>
                          </a:solidFill>
                        </a:rPr>
                        <a:t>   029-350-8856(</a:t>
                      </a:r>
                      <a:r>
                        <a:rPr lang="ja-JP" altLang="en-US" sz="600" dirty="0">
                          <a:solidFill>
                            <a:schemeClr val="tx1"/>
                          </a:solidFill>
                        </a:rPr>
                        <a:t>指導課・援助担当</a:t>
                      </a:r>
                      <a:r>
                        <a:rPr lang="en-US" altLang="ja-JP" sz="600" dirty="0">
                          <a:solidFill>
                            <a:schemeClr val="tx1"/>
                          </a:solidFill>
                        </a:rPr>
                        <a:t>)</a:t>
                      </a:r>
                      <a:endParaRPr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2937363258"/>
                  </a:ext>
                </a:extLst>
              </a:tr>
              <a:tr h="100688">
                <a:tc>
                  <a:txBody>
                    <a:bodyPr/>
                    <a:lstStyle/>
                    <a:p>
                      <a:pPr algn="l"/>
                      <a:r>
                        <a:rPr kumimoji="1" lang="ja-JP" altLang="en-US" sz="700" dirty="0"/>
                        <a:t>長野支所（東京事務所）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380-0825</a:t>
                      </a:r>
                      <a:r>
                        <a:rPr kumimoji="1" lang="ja-JP" altLang="en-US" sz="600" dirty="0">
                          <a:solidFill>
                            <a:schemeClr val="tx1"/>
                          </a:solidFill>
                        </a:rPr>
                        <a:t>　長野市南長野末広町</a:t>
                      </a:r>
                      <a:r>
                        <a:rPr kumimoji="1" lang="en-US" altLang="ja-JP" sz="600" dirty="0">
                          <a:solidFill>
                            <a:schemeClr val="tx1"/>
                          </a:solidFill>
                        </a:rPr>
                        <a:t>1361</a:t>
                      </a:r>
                      <a:r>
                        <a:rPr kumimoji="1" lang="ja-JP" altLang="en-US" sz="600" dirty="0">
                          <a:solidFill>
                            <a:schemeClr val="tx1"/>
                          </a:solidFill>
                        </a:rPr>
                        <a:t>　ナカジマ会館ビル６階・７階</a:t>
                      </a:r>
                      <a:endParaRPr kumimoji="1" lang="ja-JP" altLang="en-US" sz="600" dirty="0">
                        <a:solidFill>
                          <a:schemeClr val="tx1"/>
                        </a:solidFill>
                        <a:latin typeface="+mn-ea"/>
                        <a:ea typeface="+mn-ea"/>
                      </a:endParaRPr>
                    </a:p>
                  </a:txBody>
                  <a:tcPr marL="36000" marR="36000" marT="18000" marB="18000" anchor="ctr"/>
                </a:tc>
                <a:tc>
                  <a:txBody>
                    <a:bodyPr/>
                    <a:lstStyle/>
                    <a:p>
                      <a:pPr algn="ctr"/>
                      <a:r>
                        <a:rPr kumimoji="1" lang="en-US" altLang="ja-JP" sz="600" dirty="0">
                          <a:solidFill>
                            <a:schemeClr val="tx1"/>
                          </a:solidFill>
                        </a:rPr>
                        <a:t>026-217-3556</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4005016012"/>
                  </a:ext>
                </a:extLst>
              </a:tr>
              <a:tr h="81144">
                <a:tc>
                  <a:txBody>
                    <a:bodyPr/>
                    <a:lstStyle/>
                    <a:p>
                      <a:pPr algn="l"/>
                      <a:r>
                        <a:rPr kumimoji="1" lang="ja-JP" altLang="en-US" sz="700" dirty="0"/>
                        <a:t>名古屋事務所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460-0008</a:t>
                      </a:r>
                      <a:r>
                        <a:rPr kumimoji="1" lang="ja-JP" altLang="en-US" sz="600" dirty="0">
                          <a:solidFill>
                            <a:schemeClr val="tx1"/>
                          </a:solidFill>
                        </a:rPr>
                        <a:t>　名古屋市中区栄</a:t>
                      </a:r>
                      <a:r>
                        <a:rPr kumimoji="1" lang="en-US" altLang="ja-JP" sz="600" dirty="0">
                          <a:solidFill>
                            <a:schemeClr val="tx1"/>
                          </a:solidFill>
                        </a:rPr>
                        <a:t>4-15-32</a:t>
                      </a:r>
                      <a:r>
                        <a:rPr kumimoji="1" lang="ja-JP" altLang="en-US" sz="600" dirty="0">
                          <a:solidFill>
                            <a:schemeClr val="tx1"/>
                          </a:solidFill>
                        </a:rPr>
                        <a:t>　日建・住生ビル５階</a:t>
                      </a:r>
                      <a:endParaRPr kumimoji="1" lang="ja-JP" altLang="en-US" sz="600" dirty="0">
                        <a:solidFill>
                          <a:schemeClr val="tx1"/>
                        </a:solidFill>
                        <a:latin typeface="+mn-ea"/>
                        <a:ea typeface="+mn-ea"/>
                      </a:endParaRP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strike="noStrike" dirty="0">
                          <a:solidFill>
                            <a:schemeClr val="tx1"/>
                          </a:solidFill>
                        </a:rPr>
                        <a:t>052-684-8402</a:t>
                      </a:r>
                      <a:r>
                        <a:rPr kumimoji="1" lang="en-US" altLang="ja-JP" sz="600" dirty="0">
                          <a:solidFill>
                            <a:schemeClr val="tx1"/>
                          </a:solidFill>
                        </a:rPr>
                        <a:t>(</a:t>
                      </a:r>
                      <a:r>
                        <a:rPr kumimoji="1" lang="ja-JP" altLang="en-US" sz="600" dirty="0">
                          <a:solidFill>
                            <a:schemeClr val="tx1"/>
                          </a:solidFill>
                        </a:rPr>
                        <a:t>総務課・認定課</a:t>
                      </a:r>
                      <a:r>
                        <a:rPr kumimoji="1" lang="en-US" altLang="ja-JP" sz="600" dirty="0">
                          <a:solidFill>
                            <a:schemeClr val="tx1"/>
                          </a:solidFill>
                        </a:rPr>
                        <a:t>)</a:t>
                      </a:r>
                      <a:endParaRPr kumimoji="1" lang="ja-JP" altLang="en-US" sz="600" dirty="0">
                        <a:solidFill>
                          <a:schemeClr val="tx1"/>
                        </a:solidFill>
                      </a:endParaRPr>
                    </a:p>
                    <a:p>
                      <a:pPr algn="ctr"/>
                      <a:r>
                        <a:rPr kumimoji="1" lang="en-US" altLang="ja-JP" sz="600" strike="noStrike" dirty="0">
                          <a:solidFill>
                            <a:schemeClr val="tx1"/>
                          </a:solidFill>
                        </a:rPr>
                        <a:t>052-684-8412(</a:t>
                      </a:r>
                      <a:r>
                        <a:rPr kumimoji="1" lang="ja-JP" altLang="en-US" sz="600" strike="noStrike" dirty="0">
                          <a:solidFill>
                            <a:schemeClr val="tx1"/>
                          </a:solidFill>
                        </a:rPr>
                        <a:t>指導課</a:t>
                      </a:r>
                      <a:r>
                        <a:rPr kumimoji="1" lang="en-US" altLang="ja-JP" sz="600" strike="noStrike" dirty="0">
                          <a:solidFill>
                            <a:schemeClr val="tx1"/>
                          </a:solidFill>
                        </a:rPr>
                        <a:t>)</a:t>
                      </a:r>
                      <a:r>
                        <a:rPr kumimoji="1" lang="ja-JP" altLang="en-US" sz="600" strike="noStrike" dirty="0">
                          <a:solidFill>
                            <a:schemeClr val="tx1"/>
                          </a:solidFill>
                        </a:rPr>
                        <a:t>／</a:t>
                      </a:r>
                      <a:r>
                        <a:rPr kumimoji="1" lang="en-US" altLang="ja-JP" sz="600" strike="noStrike" dirty="0">
                          <a:solidFill>
                            <a:schemeClr val="tx1"/>
                          </a:solidFill>
                        </a:rPr>
                        <a:t>052-228-0627(</a:t>
                      </a:r>
                      <a:r>
                        <a:rPr kumimoji="1" lang="ja-JP" altLang="en-US" sz="600" strike="noStrike" dirty="0">
                          <a:solidFill>
                            <a:schemeClr val="tx1"/>
                          </a:solidFill>
                        </a:rPr>
                        <a:t>援助課</a:t>
                      </a:r>
                      <a:r>
                        <a:rPr kumimoji="1" lang="en-US" altLang="ja-JP" sz="600" strike="noStrike" dirty="0">
                          <a:solidFill>
                            <a:schemeClr val="tx1"/>
                          </a:solidFill>
                        </a:rPr>
                        <a:t>)</a:t>
                      </a:r>
                      <a:endParaRPr kumimoji="1" lang="en-US" altLang="ja-JP" sz="600" strike="noStrike"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2813668734"/>
                  </a:ext>
                </a:extLst>
              </a:tr>
              <a:tr h="171176">
                <a:tc>
                  <a:txBody>
                    <a:bodyPr/>
                    <a:lstStyle/>
                    <a:p>
                      <a:pPr algn="l"/>
                      <a:r>
                        <a:rPr kumimoji="1" lang="ja-JP" altLang="en-US" sz="700" dirty="0"/>
                        <a:t>富山支所（名古屋事務所）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930-0004</a:t>
                      </a:r>
                      <a:r>
                        <a:rPr kumimoji="1" lang="ja-JP" altLang="en-US" sz="600" dirty="0">
                          <a:solidFill>
                            <a:schemeClr val="tx1"/>
                          </a:solidFill>
                        </a:rPr>
                        <a:t>　富山市桜橋通り</a:t>
                      </a:r>
                      <a:r>
                        <a:rPr kumimoji="1" lang="en-US" altLang="ja-JP" sz="600" dirty="0">
                          <a:solidFill>
                            <a:schemeClr val="tx1"/>
                          </a:solidFill>
                        </a:rPr>
                        <a:t>5-13</a:t>
                      </a:r>
                      <a:r>
                        <a:rPr kumimoji="1" lang="ja-JP" altLang="en-US" sz="600" dirty="0">
                          <a:solidFill>
                            <a:schemeClr val="tx1"/>
                          </a:solidFill>
                        </a:rPr>
                        <a:t>　富山興銀ビル</a:t>
                      </a:r>
                      <a:r>
                        <a:rPr kumimoji="1" lang="en-US" altLang="ja-JP" sz="600" dirty="0">
                          <a:solidFill>
                            <a:schemeClr val="tx1"/>
                          </a:solidFill>
                        </a:rPr>
                        <a:t>11</a:t>
                      </a:r>
                      <a:r>
                        <a:rPr kumimoji="1" lang="ja-JP" altLang="en-US" sz="600" dirty="0">
                          <a:solidFill>
                            <a:schemeClr val="tx1"/>
                          </a:solidFill>
                        </a:rPr>
                        <a:t>階・</a:t>
                      </a:r>
                      <a:r>
                        <a:rPr kumimoji="1" lang="en-US" altLang="ja-JP" sz="600" dirty="0">
                          <a:solidFill>
                            <a:schemeClr val="tx1"/>
                          </a:solidFill>
                        </a:rPr>
                        <a:t>12</a:t>
                      </a:r>
                      <a:r>
                        <a:rPr kumimoji="1" lang="ja-JP" altLang="en-US" sz="600" dirty="0">
                          <a:solidFill>
                            <a:schemeClr val="tx1"/>
                          </a:solidFill>
                        </a:rPr>
                        <a:t>階</a:t>
                      </a:r>
                      <a:endParaRPr kumimoji="1" lang="ja-JP" altLang="en-US" sz="600" dirty="0">
                        <a:solidFill>
                          <a:schemeClr val="tx1"/>
                        </a:solidFill>
                        <a:latin typeface="+mn-ea"/>
                        <a:ea typeface="+mn-ea"/>
                      </a:endParaRPr>
                    </a:p>
                  </a:txBody>
                  <a:tcPr marL="36000" marR="36000" marT="18000" marB="18000" anchor="ctr"/>
                </a:tc>
                <a:tc>
                  <a:txBody>
                    <a:bodyPr/>
                    <a:lstStyle/>
                    <a:p>
                      <a:pPr algn="ctr"/>
                      <a:r>
                        <a:rPr kumimoji="1" lang="ja-JP" altLang="en-US" sz="600" dirty="0">
                          <a:solidFill>
                            <a:schemeClr val="tx1"/>
                          </a:solidFill>
                        </a:rPr>
                        <a:t> </a:t>
                      </a:r>
                      <a:r>
                        <a:rPr kumimoji="1" lang="en-US" altLang="ja-JP" sz="600" dirty="0">
                          <a:solidFill>
                            <a:schemeClr val="tx1"/>
                          </a:solidFill>
                        </a:rPr>
                        <a:t>076-471-8564(</a:t>
                      </a:r>
                      <a:r>
                        <a:rPr kumimoji="1" lang="ja-JP" altLang="en-US" sz="600" dirty="0">
                          <a:solidFill>
                            <a:schemeClr val="tx1"/>
                          </a:solidFill>
                        </a:rPr>
                        <a:t>総務課・認定課</a:t>
                      </a:r>
                      <a:r>
                        <a:rPr kumimoji="1" lang="en-US" altLang="ja-JP" sz="600" dirty="0">
                          <a:solidFill>
                            <a:schemeClr val="tx1"/>
                          </a:solidFill>
                        </a:rPr>
                        <a:t>)</a:t>
                      </a:r>
                      <a:endParaRPr kumimoji="1" lang="ja-JP" altLang="en-US" sz="600" dirty="0">
                        <a:solidFill>
                          <a:schemeClr val="tx1"/>
                        </a:solidFill>
                      </a:endParaRPr>
                    </a:p>
                    <a:p>
                      <a:pPr algn="ctr"/>
                      <a:r>
                        <a:rPr kumimoji="1" lang="ja-JP" altLang="en-US" sz="600" dirty="0">
                          <a:solidFill>
                            <a:schemeClr val="tx1"/>
                          </a:solidFill>
                        </a:rPr>
                        <a:t>    </a:t>
                      </a:r>
                      <a:r>
                        <a:rPr kumimoji="1" lang="en-US" altLang="ja-JP" sz="600" dirty="0">
                          <a:solidFill>
                            <a:schemeClr val="tx1"/>
                          </a:solidFill>
                        </a:rPr>
                        <a:t>076-481-7560(</a:t>
                      </a:r>
                      <a:r>
                        <a:rPr kumimoji="1" lang="ja-JP" altLang="en-US" sz="600" dirty="0">
                          <a:solidFill>
                            <a:schemeClr val="tx1"/>
                          </a:solidFill>
                        </a:rPr>
                        <a:t>指導課・援助担当</a:t>
                      </a:r>
                      <a:r>
                        <a:rPr kumimoji="1" lang="en-US" altLang="ja-JP"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1518361144"/>
                  </a:ext>
                </a:extLst>
              </a:tr>
              <a:tr h="168320">
                <a:tc>
                  <a:txBody>
                    <a:bodyPr/>
                    <a:lstStyle/>
                    <a:p>
                      <a:pPr algn="l"/>
                      <a:r>
                        <a:rPr kumimoji="1" lang="ja-JP" altLang="en-US" sz="700" dirty="0"/>
                        <a:t>大阪事務所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541-0043</a:t>
                      </a:r>
                      <a:r>
                        <a:rPr kumimoji="1" lang="ja-JP" altLang="en-US" sz="600" dirty="0">
                          <a:solidFill>
                            <a:schemeClr val="tx1"/>
                          </a:solidFill>
                        </a:rPr>
                        <a:t>　大阪市中央区高麗橋</a:t>
                      </a:r>
                      <a:r>
                        <a:rPr kumimoji="1" lang="en-US" altLang="ja-JP" sz="600" dirty="0">
                          <a:solidFill>
                            <a:schemeClr val="tx1"/>
                          </a:solidFill>
                        </a:rPr>
                        <a:t>4-2-16</a:t>
                      </a:r>
                      <a:r>
                        <a:rPr kumimoji="1" lang="ja-JP" altLang="en-US" sz="600" dirty="0">
                          <a:solidFill>
                            <a:schemeClr val="tx1"/>
                          </a:solidFill>
                        </a:rPr>
                        <a:t>　大阪朝日生命館３階・４階</a:t>
                      </a:r>
                      <a:endParaRPr kumimoji="1" lang="en-US" altLang="ja-JP" sz="600" dirty="0">
                        <a:solidFill>
                          <a:schemeClr val="tx1"/>
                        </a:solidFill>
                        <a:latin typeface="+mn-ea"/>
                        <a:ea typeface="+mn-ea"/>
                      </a:endParaRPr>
                    </a:p>
                  </a:txBody>
                  <a:tcPr marL="36000" marR="36000" marT="18000" marB="18000" anchor="ctr"/>
                </a:tc>
                <a:tc>
                  <a:txBody>
                    <a:bodyPr/>
                    <a:lstStyle/>
                    <a:p>
                      <a:pPr algn="ctr"/>
                      <a:r>
                        <a:rPr kumimoji="1" lang="ja-JP" altLang="en-US" sz="600" dirty="0">
                          <a:solidFill>
                            <a:schemeClr val="tx1"/>
                          </a:solidFill>
                        </a:rPr>
                        <a:t> </a:t>
                      </a:r>
                      <a:r>
                        <a:rPr kumimoji="1" lang="en-US" altLang="ja-JP" sz="600" dirty="0">
                          <a:solidFill>
                            <a:schemeClr val="tx1"/>
                          </a:solidFill>
                        </a:rPr>
                        <a:t>06-6210-3351(</a:t>
                      </a:r>
                      <a:r>
                        <a:rPr kumimoji="1" lang="ja-JP" altLang="en-US" sz="600" dirty="0">
                          <a:solidFill>
                            <a:schemeClr val="tx1"/>
                          </a:solidFill>
                        </a:rPr>
                        <a:t>総務課・認定課</a:t>
                      </a:r>
                      <a:r>
                        <a:rPr kumimoji="1" lang="en-US" altLang="ja-JP" sz="600" dirty="0">
                          <a:solidFill>
                            <a:schemeClr val="tx1"/>
                          </a:solidFill>
                        </a:rPr>
                        <a:t>)</a:t>
                      </a:r>
                      <a:endParaRPr kumimoji="1" lang="ja-JP" altLang="en-US" sz="600" dirty="0">
                        <a:solidFill>
                          <a:schemeClr val="tx1"/>
                        </a:solidFill>
                      </a:endParaRPr>
                    </a:p>
                    <a:p>
                      <a:pPr algn="ctr"/>
                      <a:r>
                        <a:rPr kumimoji="1" lang="ja-JP" altLang="en-US" sz="600" dirty="0">
                          <a:solidFill>
                            <a:schemeClr val="tx1"/>
                          </a:solidFill>
                        </a:rPr>
                        <a:t> </a:t>
                      </a:r>
                      <a:r>
                        <a:rPr kumimoji="1" lang="en-US" altLang="ja-JP" sz="600" dirty="0">
                          <a:solidFill>
                            <a:schemeClr val="tx1"/>
                          </a:solidFill>
                        </a:rPr>
                        <a:t>06-6210-3722(</a:t>
                      </a:r>
                      <a:r>
                        <a:rPr kumimoji="1" lang="ja-JP" altLang="en-US" sz="600" dirty="0">
                          <a:solidFill>
                            <a:schemeClr val="tx1"/>
                          </a:solidFill>
                        </a:rPr>
                        <a:t>指導課</a:t>
                      </a:r>
                      <a:r>
                        <a:rPr kumimoji="1" lang="en-US" altLang="ja-JP" sz="600" dirty="0">
                          <a:solidFill>
                            <a:schemeClr val="tx1"/>
                          </a:solidFill>
                        </a:rPr>
                        <a:t>)</a:t>
                      </a:r>
                      <a:r>
                        <a:rPr kumimoji="1" lang="ja-JP" altLang="en-US" sz="600" dirty="0">
                          <a:solidFill>
                            <a:schemeClr val="tx1"/>
                          </a:solidFill>
                        </a:rPr>
                        <a:t>／</a:t>
                      </a:r>
                      <a:r>
                        <a:rPr kumimoji="1" lang="en-US" altLang="ja-JP" sz="600" dirty="0">
                          <a:solidFill>
                            <a:schemeClr val="tx1"/>
                          </a:solidFill>
                        </a:rPr>
                        <a:t>06-6210-3352(</a:t>
                      </a:r>
                      <a:r>
                        <a:rPr kumimoji="1" lang="ja-JP" altLang="en-US" sz="600" dirty="0">
                          <a:solidFill>
                            <a:schemeClr val="tx1"/>
                          </a:solidFill>
                        </a:rPr>
                        <a:t>援助課</a:t>
                      </a:r>
                      <a:r>
                        <a:rPr kumimoji="1" lang="en-US" altLang="ja-JP"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2280563772"/>
                  </a:ext>
                </a:extLst>
              </a:tr>
              <a:tr h="93456">
                <a:tc>
                  <a:txBody>
                    <a:bodyPr/>
                    <a:lstStyle/>
                    <a:p>
                      <a:pPr algn="l"/>
                      <a:r>
                        <a:rPr kumimoji="1" lang="ja-JP" altLang="en-US" sz="700" dirty="0"/>
                        <a:t>広島事務所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730-0051</a:t>
                      </a:r>
                      <a:r>
                        <a:rPr kumimoji="1" lang="ja-JP" altLang="en-US" sz="600" dirty="0">
                          <a:solidFill>
                            <a:schemeClr val="tx1"/>
                          </a:solidFill>
                        </a:rPr>
                        <a:t>　広島市中区大手町</a:t>
                      </a:r>
                      <a:r>
                        <a:rPr kumimoji="1" lang="en-US" altLang="ja-JP" sz="600" dirty="0">
                          <a:solidFill>
                            <a:schemeClr val="tx1"/>
                          </a:solidFill>
                        </a:rPr>
                        <a:t>3-1-9</a:t>
                      </a:r>
                      <a:r>
                        <a:rPr kumimoji="1" lang="ja-JP" altLang="en-US" sz="600" dirty="0">
                          <a:solidFill>
                            <a:schemeClr val="tx1"/>
                          </a:solidFill>
                        </a:rPr>
                        <a:t>　広島鯉城通りビル３階</a:t>
                      </a:r>
                      <a:endParaRPr kumimoji="1" lang="ja-JP" altLang="en-US" sz="600" dirty="0">
                        <a:solidFill>
                          <a:schemeClr val="tx1"/>
                        </a:solidFill>
                        <a:latin typeface="+mn-ea"/>
                        <a:ea typeface="+mn-ea"/>
                      </a:endParaRPr>
                    </a:p>
                  </a:txBody>
                  <a:tcPr marL="36000" marR="36000" marT="18000" marB="18000" anchor="ctr"/>
                </a:tc>
                <a:tc>
                  <a:txBody>
                    <a:bodyPr/>
                    <a:lstStyle/>
                    <a:p>
                      <a:pPr algn="ctr"/>
                      <a:r>
                        <a:rPr kumimoji="1" lang="ja-JP" altLang="en-US" sz="600" dirty="0">
                          <a:solidFill>
                            <a:schemeClr val="tx1"/>
                          </a:solidFill>
                        </a:rPr>
                        <a:t> </a:t>
                      </a:r>
                      <a:r>
                        <a:rPr kumimoji="1" lang="en-US" altLang="ja-JP" sz="600" dirty="0">
                          <a:solidFill>
                            <a:schemeClr val="tx1"/>
                          </a:solidFill>
                        </a:rPr>
                        <a:t>082-207-3123(</a:t>
                      </a:r>
                      <a:r>
                        <a:rPr kumimoji="1" lang="ja-JP" altLang="en-US" sz="600" dirty="0">
                          <a:solidFill>
                            <a:schemeClr val="tx1"/>
                          </a:solidFill>
                        </a:rPr>
                        <a:t>総務課・認定課</a:t>
                      </a:r>
                      <a:r>
                        <a:rPr kumimoji="1" lang="en-US" altLang="ja-JP" sz="600" dirty="0">
                          <a:solidFill>
                            <a:schemeClr val="tx1"/>
                          </a:solidFill>
                        </a:rPr>
                        <a:t>)</a:t>
                      </a:r>
                      <a:endParaRPr kumimoji="1" lang="ja-JP" altLang="en-US" sz="600" dirty="0">
                        <a:solidFill>
                          <a:schemeClr val="tx1"/>
                        </a:solidFill>
                      </a:endParaRPr>
                    </a:p>
                    <a:p>
                      <a:pPr algn="ctr"/>
                      <a:r>
                        <a:rPr kumimoji="1" lang="ja-JP" altLang="en-US" sz="600" dirty="0">
                          <a:solidFill>
                            <a:schemeClr val="tx1"/>
                          </a:solidFill>
                        </a:rPr>
                        <a:t> </a:t>
                      </a:r>
                      <a:r>
                        <a:rPr kumimoji="1" lang="en-US" altLang="ja-JP" sz="600" dirty="0">
                          <a:solidFill>
                            <a:schemeClr val="tx1"/>
                          </a:solidFill>
                        </a:rPr>
                        <a:t>082-207-3126(</a:t>
                      </a:r>
                      <a:r>
                        <a:rPr kumimoji="1" lang="ja-JP" altLang="en-US" sz="600" dirty="0">
                          <a:solidFill>
                            <a:schemeClr val="tx1"/>
                          </a:solidFill>
                        </a:rPr>
                        <a:t>指導課</a:t>
                      </a:r>
                      <a:r>
                        <a:rPr kumimoji="1" lang="en-US" altLang="ja-JP" sz="600" dirty="0">
                          <a:solidFill>
                            <a:schemeClr val="tx1"/>
                          </a:solidFill>
                        </a:rPr>
                        <a:t>)</a:t>
                      </a:r>
                      <a:r>
                        <a:rPr kumimoji="1" lang="ja-JP" altLang="en-US" sz="600" dirty="0">
                          <a:solidFill>
                            <a:schemeClr val="tx1"/>
                          </a:solidFill>
                        </a:rPr>
                        <a:t>／</a:t>
                      </a:r>
                      <a:r>
                        <a:rPr kumimoji="1" lang="en-US" altLang="ja-JP" sz="600" dirty="0">
                          <a:solidFill>
                            <a:schemeClr val="tx1"/>
                          </a:solidFill>
                        </a:rPr>
                        <a:t>082-207-3029(</a:t>
                      </a:r>
                      <a:r>
                        <a:rPr kumimoji="1" lang="ja-JP" altLang="en-US" sz="600" dirty="0">
                          <a:solidFill>
                            <a:schemeClr val="tx1"/>
                          </a:solidFill>
                        </a:rPr>
                        <a:t>援助課</a:t>
                      </a:r>
                      <a:r>
                        <a:rPr kumimoji="1" lang="en-US" altLang="ja-JP"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2562119095"/>
                  </a:ext>
                </a:extLst>
              </a:tr>
              <a:tr h="162608">
                <a:tc>
                  <a:txBody>
                    <a:bodyPr/>
                    <a:lstStyle/>
                    <a:p>
                      <a:pPr algn="l"/>
                      <a:r>
                        <a:rPr kumimoji="1" lang="ja-JP" altLang="en-US" sz="700" dirty="0"/>
                        <a:t>高松事務所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760-0023</a:t>
                      </a:r>
                      <a:r>
                        <a:rPr kumimoji="1" lang="ja-JP" altLang="en-US" sz="600" dirty="0">
                          <a:solidFill>
                            <a:schemeClr val="tx1"/>
                          </a:solidFill>
                        </a:rPr>
                        <a:t>　高松市寿町</a:t>
                      </a:r>
                      <a:r>
                        <a:rPr kumimoji="1" lang="en-US" altLang="ja-JP" sz="600" dirty="0">
                          <a:solidFill>
                            <a:schemeClr val="tx1"/>
                          </a:solidFill>
                        </a:rPr>
                        <a:t>2-2-10</a:t>
                      </a:r>
                      <a:r>
                        <a:rPr kumimoji="1" lang="ja-JP" altLang="en-US" sz="600" dirty="0">
                          <a:solidFill>
                            <a:schemeClr val="tx1"/>
                          </a:solidFill>
                        </a:rPr>
                        <a:t>　高松寿町プライムビル３階・７階</a:t>
                      </a:r>
                      <a:endParaRPr kumimoji="1" lang="ja-JP" altLang="en-US" sz="600" dirty="0">
                        <a:solidFill>
                          <a:schemeClr val="tx1"/>
                        </a:solidFill>
                        <a:latin typeface="+mn-ea"/>
                        <a:ea typeface="+mn-ea"/>
                      </a:endParaRPr>
                    </a:p>
                  </a:txBody>
                  <a:tcPr marL="36000" marR="36000" marT="18000" marB="18000" anchor="ctr"/>
                </a:tc>
                <a:tc>
                  <a:txBody>
                    <a:bodyPr/>
                    <a:lstStyle/>
                    <a:p>
                      <a:pPr algn="ctr"/>
                      <a:r>
                        <a:rPr kumimoji="1" lang="en-US" altLang="ja-JP" sz="600" dirty="0">
                          <a:solidFill>
                            <a:schemeClr val="tx1"/>
                          </a:solidFill>
                        </a:rPr>
                        <a:t>087-802-5850</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1748457061"/>
                  </a:ext>
                </a:extLst>
              </a:tr>
              <a:tr h="144016">
                <a:tc>
                  <a:txBody>
                    <a:bodyPr/>
                    <a:lstStyle/>
                    <a:p>
                      <a:pPr algn="l"/>
                      <a:r>
                        <a:rPr kumimoji="1" lang="ja-JP" altLang="en-US" sz="700" dirty="0"/>
                        <a:t>松山支所（高松事務所）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790-0003</a:t>
                      </a:r>
                      <a:r>
                        <a:rPr kumimoji="1" lang="ja-JP" altLang="en-US" sz="600" dirty="0">
                          <a:solidFill>
                            <a:schemeClr val="tx1"/>
                          </a:solidFill>
                        </a:rPr>
                        <a:t>　松山市三番町</a:t>
                      </a:r>
                      <a:r>
                        <a:rPr kumimoji="1" lang="en-US" altLang="ja-JP" sz="600" dirty="0">
                          <a:solidFill>
                            <a:schemeClr val="tx1"/>
                          </a:solidFill>
                        </a:rPr>
                        <a:t>7-1-21</a:t>
                      </a:r>
                      <a:r>
                        <a:rPr kumimoji="1" lang="ja-JP" altLang="en-US" sz="600" dirty="0">
                          <a:solidFill>
                            <a:schemeClr val="tx1"/>
                          </a:solidFill>
                        </a:rPr>
                        <a:t>　ジブラルタ生命松山ビル１階・２階</a:t>
                      </a:r>
                      <a:endParaRPr kumimoji="1" lang="ja-JP" altLang="en-US" sz="600" dirty="0">
                        <a:solidFill>
                          <a:schemeClr val="tx1"/>
                        </a:solidFill>
                        <a:latin typeface="+mn-ea"/>
                        <a:ea typeface="+mn-ea"/>
                      </a:endParaRPr>
                    </a:p>
                  </a:txBody>
                  <a:tcPr marL="36000" marR="36000" marT="18000" marB="18000" anchor="ctr"/>
                </a:tc>
                <a:tc>
                  <a:txBody>
                    <a:bodyPr/>
                    <a:lstStyle/>
                    <a:p>
                      <a:pPr algn="ctr"/>
                      <a:r>
                        <a:rPr kumimoji="1" lang="en-US" altLang="ja-JP" sz="600" dirty="0">
                          <a:solidFill>
                            <a:schemeClr val="tx1"/>
                          </a:solidFill>
                        </a:rPr>
                        <a:t>089-909-4110</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2310900043"/>
                  </a:ext>
                </a:extLst>
              </a:tr>
              <a:tr h="102472">
                <a:tc>
                  <a:txBody>
                    <a:bodyPr/>
                    <a:lstStyle/>
                    <a:p>
                      <a:pPr algn="l"/>
                      <a:r>
                        <a:rPr kumimoji="1" lang="ja-JP" altLang="en-US" sz="700" dirty="0"/>
                        <a:t>福岡事務所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812-0029</a:t>
                      </a:r>
                      <a:r>
                        <a:rPr kumimoji="1" lang="ja-JP" altLang="en-US" sz="600" dirty="0">
                          <a:solidFill>
                            <a:schemeClr val="tx1"/>
                          </a:solidFill>
                        </a:rPr>
                        <a:t>　福岡市博多区古門戸町</a:t>
                      </a:r>
                      <a:r>
                        <a:rPr kumimoji="1" lang="en-US" altLang="ja-JP" sz="600" dirty="0">
                          <a:solidFill>
                            <a:schemeClr val="tx1"/>
                          </a:solidFill>
                        </a:rPr>
                        <a:t>1-1</a:t>
                      </a:r>
                      <a:r>
                        <a:rPr kumimoji="1" lang="ja-JP" altLang="en-US" sz="600" dirty="0">
                          <a:solidFill>
                            <a:schemeClr val="tx1"/>
                          </a:solidFill>
                        </a:rPr>
                        <a:t>　日刊工業新聞社西部支社ビル５階・７階</a:t>
                      </a:r>
                      <a:endParaRPr kumimoji="1" lang="ja-JP" altLang="en-US" sz="600" dirty="0">
                        <a:solidFill>
                          <a:schemeClr val="tx1"/>
                        </a:solidFill>
                        <a:latin typeface="+mn-ea"/>
                        <a:ea typeface="+mn-ea"/>
                      </a:endParaRPr>
                    </a:p>
                  </a:txBody>
                  <a:tcPr marL="36000" marR="36000" marT="18000" marB="18000" anchor="ctr"/>
                </a:tc>
                <a:tc>
                  <a:txBody>
                    <a:bodyPr/>
                    <a:lstStyle/>
                    <a:p>
                      <a:pPr algn="ctr"/>
                      <a:r>
                        <a:rPr kumimoji="1" lang="en-US" altLang="ja-JP" sz="600" dirty="0">
                          <a:solidFill>
                            <a:schemeClr val="tx1"/>
                          </a:solidFill>
                        </a:rPr>
                        <a:t>092-710-4070(</a:t>
                      </a:r>
                      <a:r>
                        <a:rPr kumimoji="1" lang="ja-JP" altLang="en-US" sz="600" dirty="0">
                          <a:solidFill>
                            <a:schemeClr val="tx1"/>
                          </a:solidFill>
                        </a:rPr>
                        <a:t>総務課・認定課</a:t>
                      </a:r>
                      <a:r>
                        <a:rPr kumimoji="1" lang="en-US" altLang="ja-JP" sz="600" dirty="0">
                          <a:solidFill>
                            <a:schemeClr val="tx1"/>
                          </a:solidFill>
                        </a:rPr>
                        <a:t>)</a:t>
                      </a:r>
                    </a:p>
                    <a:p>
                      <a:pPr algn="ctr"/>
                      <a:r>
                        <a:rPr kumimoji="1" lang="en-US" altLang="ja-JP" sz="600" dirty="0">
                          <a:solidFill>
                            <a:schemeClr val="tx1"/>
                          </a:solidFill>
                        </a:rPr>
                        <a:t>   092-710-4083(</a:t>
                      </a:r>
                      <a:r>
                        <a:rPr kumimoji="1" lang="ja-JP" altLang="en-US" sz="600" dirty="0">
                          <a:solidFill>
                            <a:schemeClr val="tx1"/>
                          </a:solidFill>
                        </a:rPr>
                        <a:t>指導課・援助担当</a:t>
                      </a:r>
                      <a:r>
                        <a:rPr kumimoji="1" lang="en-US" altLang="ja-JP"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2595232589"/>
                  </a:ext>
                </a:extLst>
              </a:tr>
              <a:tr h="120280">
                <a:tc>
                  <a:txBody>
                    <a:bodyPr/>
                    <a:lstStyle/>
                    <a:p>
                      <a:pPr algn="l"/>
                      <a:r>
                        <a:rPr kumimoji="1" lang="ja-JP" altLang="en-US" sz="700" dirty="0"/>
                        <a:t>熊本支所（福岡事務所）</a:t>
                      </a:r>
                      <a:endParaRPr kumimoji="1" lang="ja-JP" altLang="en-US" sz="700" b="1" dirty="0">
                        <a:latin typeface="+mn-ea"/>
                        <a:ea typeface="+mn-ea"/>
                      </a:endParaRPr>
                    </a:p>
                  </a:txBody>
                  <a:tcPr marL="36000" marR="36000" marT="18000" marB="18000" anchor="ctr"/>
                </a:tc>
                <a:tc>
                  <a:txBody>
                    <a:bodyPr/>
                    <a:lstStyle/>
                    <a:p>
                      <a:pPr algn="l"/>
                      <a:r>
                        <a:rPr kumimoji="1" lang="ja-JP" altLang="en-US" sz="600" dirty="0">
                          <a:solidFill>
                            <a:schemeClr val="tx1"/>
                          </a:solidFill>
                        </a:rPr>
                        <a:t>〒</a:t>
                      </a:r>
                      <a:r>
                        <a:rPr kumimoji="1" lang="en-US" altLang="ja-JP" sz="600" dirty="0">
                          <a:solidFill>
                            <a:schemeClr val="tx1"/>
                          </a:solidFill>
                        </a:rPr>
                        <a:t>860-0806</a:t>
                      </a:r>
                      <a:r>
                        <a:rPr kumimoji="1" lang="ja-JP" altLang="en-US" sz="600" dirty="0">
                          <a:solidFill>
                            <a:schemeClr val="tx1"/>
                          </a:solidFill>
                        </a:rPr>
                        <a:t>　熊本市中央区花畑町</a:t>
                      </a:r>
                      <a:r>
                        <a:rPr kumimoji="1" lang="en-US" altLang="ja-JP" sz="600" dirty="0">
                          <a:solidFill>
                            <a:schemeClr val="tx1"/>
                          </a:solidFill>
                        </a:rPr>
                        <a:t>1-7</a:t>
                      </a:r>
                      <a:r>
                        <a:rPr kumimoji="1" lang="ja-JP" altLang="en-US" sz="600" dirty="0">
                          <a:solidFill>
                            <a:schemeClr val="tx1"/>
                          </a:solidFill>
                        </a:rPr>
                        <a:t>　</a:t>
                      </a:r>
                      <a:r>
                        <a:rPr kumimoji="1" lang="en-US" altLang="ja-JP" sz="600" dirty="0">
                          <a:solidFill>
                            <a:schemeClr val="tx1"/>
                          </a:solidFill>
                        </a:rPr>
                        <a:t>MY</a:t>
                      </a:r>
                      <a:r>
                        <a:rPr kumimoji="1" lang="ja-JP" altLang="en-US" sz="600" dirty="0">
                          <a:solidFill>
                            <a:schemeClr val="tx1"/>
                          </a:solidFill>
                        </a:rPr>
                        <a:t>熊本ビル２階・８階</a:t>
                      </a:r>
                      <a:endParaRPr kumimoji="1" lang="en-US" altLang="ja-JP" sz="600" dirty="0">
                        <a:solidFill>
                          <a:schemeClr val="tx1"/>
                        </a:solidFill>
                        <a:latin typeface="+mn-ea"/>
                        <a:ea typeface="+mn-ea"/>
                      </a:endParaRPr>
                    </a:p>
                  </a:txBody>
                  <a:tcPr marL="36000" marR="36000" marT="18000" marB="18000" anchor="ctr"/>
                </a:tc>
                <a:tc>
                  <a:txBody>
                    <a:bodyPr/>
                    <a:lstStyle/>
                    <a:p>
                      <a:pPr algn="ctr"/>
                      <a:r>
                        <a:rPr kumimoji="1" lang="en-US" altLang="ja-JP" sz="600" dirty="0">
                          <a:solidFill>
                            <a:schemeClr val="tx1"/>
                          </a:solidFill>
                        </a:rPr>
                        <a:t>096-223-5372(</a:t>
                      </a:r>
                      <a:r>
                        <a:rPr kumimoji="1" lang="ja-JP" altLang="en-US" sz="600" dirty="0">
                          <a:solidFill>
                            <a:schemeClr val="tx1"/>
                          </a:solidFill>
                        </a:rPr>
                        <a:t>総務課・認定課</a:t>
                      </a:r>
                      <a:r>
                        <a:rPr kumimoji="1" lang="en-US" altLang="ja-JP" sz="600" dirty="0">
                          <a:solidFill>
                            <a:schemeClr val="tx1"/>
                          </a:solidFill>
                        </a:rPr>
                        <a:t>)</a:t>
                      </a:r>
                    </a:p>
                    <a:p>
                      <a:pPr algn="ctr"/>
                      <a:r>
                        <a:rPr kumimoji="1" lang="en-US" altLang="ja-JP" sz="600" dirty="0">
                          <a:solidFill>
                            <a:schemeClr val="tx1"/>
                          </a:solidFill>
                        </a:rPr>
                        <a:t>096-223-6470(</a:t>
                      </a:r>
                      <a:r>
                        <a:rPr kumimoji="1" lang="ja-JP" altLang="en-US" sz="600" dirty="0">
                          <a:solidFill>
                            <a:schemeClr val="tx1"/>
                          </a:solidFill>
                        </a:rPr>
                        <a:t>指導課</a:t>
                      </a:r>
                      <a:r>
                        <a:rPr kumimoji="1" lang="en-US" altLang="ja-JP" sz="600" dirty="0">
                          <a:solidFill>
                            <a:schemeClr val="tx1"/>
                          </a:solidFill>
                        </a:rPr>
                        <a:t>)</a:t>
                      </a:r>
                      <a:endParaRPr kumimoji="1" lang="ja-JP" altLang="en-US" sz="6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681139556"/>
                  </a:ext>
                </a:extLst>
              </a:tr>
            </a:tbl>
          </a:graphicData>
        </a:graphic>
      </p:graphicFrame>
      <p:sp>
        <p:nvSpPr>
          <p:cNvPr id="3" name="スライド番号プレースホルダー 2">
            <a:extLst>
              <a:ext uri="{FF2B5EF4-FFF2-40B4-BE49-F238E27FC236}">
                <a16:creationId xmlns:a16="http://schemas.microsoft.com/office/drawing/2014/main" id="{8CD3E967-DF44-4D25-9286-440B312ED916}"/>
              </a:ext>
            </a:extLst>
          </p:cNvPr>
          <p:cNvSpPr>
            <a:spLocks noGrp="1"/>
          </p:cNvSpPr>
          <p:nvPr>
            <p:ph type="sldNum" sz="quarter" idx="12"/>
          </p:nvPr>
        </p:nvSpPr>
        <p:spPr>
          <a:xfrm>
            <a:off x="2627745" y="9633520"/>
            <a:ext cx="1601787" cy="290334"/>
          </a:xfrm>
        </p:spPr>
        <p:txBody>
          <a:bodyPr/>
          <a:lstStyle/>
          <a:p>
            <a:fld id="{CEEDAA78-6A46-42F5-929C-05E26BDD9515}" type="slidenum">
              <a:rPr lang="en-US" altLang="ja-JP" smtClean="0"/>
              <a:pPr/>
              <a:t>19</a:t>
            </a:fld>
            <a:endParaRPr lang="en-US" altLang="ja-JP" dirty="0"/>
          </a:p>
        </p:txBody>
      </p:sp>
      <p:sp>
        <p:nvSpPr>
          <p:cNvPr id="17" name="ホームベース 13">
            <a:extLst>
              <a:ext uri="{FF2B5EF4-FFF2-40B4-BE49-F238E27FC236}">
                <a16:creationId xmlns:a16="http://schemas.microsoft.com/office/drawing/2014/main" id="{F184DA3D-3455-492F-8D9F-2E2EED6A62DB}"/>
              </a:ext>
            </a:extLst>
          </p:cNvPr>
          <p:cNvSpPr/>
          <p:nvPr/>
        </p:nvSpPr>
        <p:spPr>
          <a:xfrm>
            <a:off x="189000" y="56456"/>
            <a:ext cx="6480000" cy="216000"/>
          </a:xfrm>
          <a:prstGeom prst="rect">
            <a:avLst/>
          </a:prstGeom>
          <a:solidFill>
            <a:schemeClr val="bg1"/>
          </a:solidFill>
          <a:ln w="28575">
            <a:solidFill>
              <a:srgbClr val="FF9900"/>
            </a:solidFill>
          </a:ln>
        </p:spPr>
        <p:txBody>
          <a:bodyPr wrap="square" lIns="108000" tIns="72000" rIns="108000" bIns="36000" anchor="ctr">
            <a:noAutofit/>
          </a:bodyPr>
          <a:lstStyle/>
          <a:p>
            <a:pPr defTabSz="957263"/>
            <a:r>
              <a:rPr lang="ja-JP" altLang="en-US" sz="1400" b="1" spc="200" dirty="0">
                <a:solidFill>
                  <a:schemeClr val="tx2"/>
                </a:solidFill>
                <a:latin typeface="+mn-ea"/>
                <a:ea typeface="+mn-ea"/>
              </a:rPr>
              <a:t>　　　</a:t>
            </a:r>
            <a:r>
              <a:rPr lang="ja-JP" altLang="en-US" sz="1300" b="1" spc="200" dirty="0">
                <a:latin typeface="+mn-ea"/>
                <a:ea typeface="+mn-ea"/>
              </a:rPr>
              <a:t>関係機関のお問い合わせ先</a:t>
            </a:r>
            <a:endParaRPr lang="en-US" altLang="ja-JP" sz="1300" b="1" spc="200" dirty="0">
              <a:latin typeface="+mn-ea"/>
              <a:ea typeface="+mn-ea"/>
            </a:endParaRPr>
          </a:p>
        </p:txBody>
      </p:sp>
      <p:sp>
        <p:nvSpPr>
          <p:cNvPr id="18" name="ホームベース 13">
            <a:extLst>
              <a:ext uri="{FF2B5EF4-FFF2-40B4-BE49-F238E27FC236}">
                <a16:creationId xmlns:a16="http://schemas.microsoft.com/office/drawing/2014/main" id="{B636055D-EF9E-4CED-9CA5-E366FD6463C6}"/>
              </a:ext>
            </a:extLst>
          </p:cNvPr>
          <p:cNvSpPr/>
          <p:nvPr/>
        </p:nvSpPr>
        <p:spPr>
          <a:xfrm>
            <a:off x="188296" y="53195"/>
            <a:ext cx="628478" cy="216000"/>
          </a:xfrm>
          <a:prstGeom prst="rect">
            <a:avLst/>
          </a:prstGeom>
          <a:solidFill>
            <a:srgbClr val="FF9900"/>
          </a:solidFill>
        </p:spPr>
        <p:txBody>
          <a:bodyPr wrap="square" lIns="108000" tIns="72000" rIns="108000" bIns="36000" anchor="ctr">
            <a:spAutoFit/>
          </a:bodyPr>
          <a:lstStyle/>
          <a:p>
            <a:pPr defTabSz="957263"/>
            <a:r>
              <a:rPr lang="ja-JP" altLang="en-US" sz="1100" b="1" spc="200" dirty="0">
                <a:solidFill>
                  <a:schemeClr val="bg1"/>
                </a:solidFill>
                <a:latin typeface="+mn-ea"/>
                <a:ea typeface="+mn-ea"/>
              </a:rPr>
              <a:t>参考</a:t>
            </a:r>
            <a:endParaRPr lang="en-US" altLang="ja-JP" sz="1100" b="1" spc="200" dirty="0">
              <a:solidFill>
                <a:schemeClr val="bg1"/>
              </a:solidFill>
              <a:latin typeface="+mn-ea"/>
              <a:ea typeface="+mn-ea"/>
            </a:endParaRPr>
          </a:p>
        </p:txBody>
      </p:sp>
      <p:sp>
        <p:nvSpPr>
          <p:cNvPr id="19" name="ホームベース 13">
            <a:extLst>
              <a:ext uri="{FF2B5EF4-FFF2-40B4-BE49-F238E27FC236}">
                <a16:creationId xmlns:a16="http://schemas.microsoft.com/office/drawing/2014/main" id="{C7427174-C454-4498-BFB8-E32A78039E70}"/>
              </a:ext>
            </a:extLst>
          </p:cNvPr>
          <p:cNvSpPr/>
          <p:nvPr/>
        </p:nvSpPr>
        <p:spPr>
          <a:xfrm>
            <a:off x="189000" y="307024"/>
            <a:ext cx="6480000" cy="216000"/>
          </a:xfrm>
          <a:prstGeom prst="rect">
            <a:avLst/>
          </a:prstGeom>
          <a:solidFill>
            <a:srgbClr val="FF9900"/>
          </a:solidFill>
          <a:ln w="3175">
            <a:noFill/>
          </a:ln>
        </p:spPr>
        <p:txBody>
          <a:bodyPr wrap="square" lIns="108000" tIns="72000" rIns="108000" bIns="36000" anchor="ctr">
            <a:spAutoFit/>
          </a:bodyPr>
          <a:lstStyle/>
          <a:p>
            <a:pPr defTabSz="957263"/>
            <a:r>
              <a:rPr lang="ja-JP" altLang="en-US" sz="1050" b="1" spc="200" dirty="0">
                <a:solidFill>
                  <a:schemeClr val="bg1"/>
                </a:solidFill>
                <a:latin typeface="+mn-ea"/>
                <a:ea typeface="+mn-ea"/>
              </a:rPr>
              <a:t>出入国・在留等の手続きに関するお問い合わせ先</a:t>
            </a:r>
            <a:endParaRPr lang="en-US" altLang="ja-JP" sz="1050" b="1" spc="200" dirty="0">
              <a:solidFill>
                <a:schemeClr val="bg1"/>
              </a:solidFill>
              <a:latin typeface="+mn-ea"/>
              <a:ea typeface="+mn-ea"/>
            </a:endParaRPr>
          </a:p>
        </p:txBody>
      </p:sp>
      <p:sp>
        <p:nvSpPr>
          <p:cNvPr id="20" name="ホームベース 13">
            <a:extLst>
              <a:ext uri="{FF2B5EF4-FFF2-40B4-BE49-F238E27FC236}">
                <a16:creationId xmlns:a16="http://schemas.microsoft.com/office/drawing/2014/main" id="{C1B94B6F-D50E-47F6-B7DD-0199A41C67BB}"/>
              </a:ext>
            </a:extLst>
          </p:cNvPr>
          <p:cNvSpPr/>
          <p:nvPr/>
        </p:nvSpPr>
        <p:spPr>
          <a:xfrm>
            <a:off x="177353" y="5006163"/>
            <a:ext cx="6480000" cy="216000"/>
          </a:xfrm>
          <a:prstGeom prst="rect">
            <a:avLst/>
          </a:prstGeom>
          <a:solidFill>
            <a:srgbClr val="FF9900"/>
          </a:solidFill>
          <a:ln>
            <a:noFill/>
          </a:ln>
        </p:spPr>
        <p:txBody>
          <a:bodyPr wrap="square" lIns="108000" tIns="72000" rIns="108000" bIns="36000" anchor="ctr">
            <a:spAutoFit/>
          </a:bodyPr>
          <a:lstStyle/>
          <a:p>
            <a:pPr defTabSz="957263"/>
            <a:r>
              <a:rPr lang="ja-JP" altLang="en-US" sz="1050" b="1" spc="200" dirty="0">
                <a:solidFill>
                  <a:schemeClr val="bg1"/>
                </a:solidFill>
                <a:latin typeface="+mn-ea"/>
                <a:ea typeface="+mn-ea"/>
              </a:rPr>
              <a:t>技能実習の実施に関するお問い合わせ先</a:t>
            </a:r>
            <a:endParaRPr lang="en-US" altLang="ja-JP" sz="1050" b="1" spc="200" dirty="0">
              <a:solidFill>
                <a:schemeClr val="bg1"/>
              </a:solidFill>
              <a:latin typeface="+mn-ea"/>
              <a:ea typeface="+mn-ea"/>
            </a:endParaRPr>
          </a:p>
        </p:txBody>
      </p:sp>
      <p:sp>
        <p:nvSpPr>
          <p:cNvPr id="2" name="ホームベース 13">
            <a:extLst>
              <a:ext uri="{FF2B5EF4-FFF2-40B4-BE49-F238E27FC236}">
                <a16:creationId xmlns:a16="http://schemas.microsoft.com/office/drawing/2014/main" id="{B07A9782-B1D7-78DE-E7EA-CA2CFB9F2568}"/>
              </a:ext>
            </a:extLst>
          </p:cNvPr>
          <p:cNvSpPr/>
          <p:nvPr/>
        </p:nvSpPr>
        <p:spPr>
          <a:xfrm>
            <a:off x="177353" y="8116135"/>
            <a:ext cx="6480000" cy="234000"/>
          </a:xfrm>
          <a:prstGeom prst="rect">
            <a:avLst/>
          </a:prstGeom>
          <a:solidFill>
            <a:schemeClr val="bg1"/>
          </a:solidFill>
          <a:ln w="28575">
            <a:solidFill>
              <a:srgbClr val="FF9900"/>
            </a:solidFill>
          </a:ln>
        </p:spPr>
        <p:txBody>
          <a:bodyPr wrap="square" lIns="108000" tIns="72000" rIns="108000" bIns="36000" anchor="ctr">
            <a:noAutofit/>
          </a:bodyPr>
          <a:lstStyle/>
          <a:p>
            <a:pPr defTabSz="957263"/>
            <a:r>
              <a:rPr lang="ja-JP" altLang="en-US" sz="1400" b="1" spc="200" dirty="0">
                <a:solidFill>
                  <a:schemeClr val="tx2"/>
                </a:solidFill>
                <a:latin typeface="+mn-ea"/>
                <a:ea typeface="+mn-ea"/>
              </a:rPr>
              <a:t>　　　</a:t>
            </a:r>
            <a:r>
              <a:rPr lang="ja-JP" altLang="en-US" sz="1400" b="1" spc="200" dirty="0">
                <a:latin typeface="+mn-ea"/>
                <a:ea typeface="+mn-ea"/>
              </a:rPr>
              <a:t>外国人雇用サービスセンター・留学生コーナー一覧</a:t>
            </a:r>
            <a:endParaRPr lang="en-US" altLang="ja-JP" sz="1400" b="1" spc="200" dirty="0">
              <a:latin typeface="+mn-ea"/>
              <a:ea typeface="+mn-ea"/>
            </a:endParaRPr>
          </a:p>
        </p:txBody>
      </p:sp>
      <p:sp>
        <p:nvSpPr>
          <p:cNvPr id="4" name="コンテンツ プレースホルダ 4">
            <a:extLst>
              <a:ext uri="{FF2B5EF4-FFF2-40B4-BE49-F238E27FC236}">
                <a16:creationId xmlns:a16="http://schemas.microsoft.com/office/drawing/2014/main" id="{5494B062-FB54-EDCD-0505-B2CFE4F34485}"/>
              </a:ext>
            </a:extLst>
          </p:cNvPr>
          <p:cNvSpPr txBox="1">
            <a:spLocks/>
          </p:cNvSpPr>
          <p:nvPr/>
        </p:nvSpPr>
        <p:spPr bwMode="auto">
          <a:xfrm>
            <a:off x="170586" y="8337736"/>
            <a:ext cx="6516328" cy="358045"/>
          </a:xfrm>
          <a:prstGeom prst="rect">
            <a:avLst/>
          </a:prstGeom>
          <a:noFill/>
          <a:ln w="9525">
            <a:noFill/>
            <a:miter lim="800000"/>
            <a:headEnd/>
            <a:tailEnd/>
          </a:ln>
        </p:spPr>
        <p:txBody>
          <a:bodyPr vert="horz" wrap="square" lIns="108000" tIns="72000" rIns="108000" bIns="47886" numCol="1" anchor="t" anchorCtr="0" compatLnSpc="1">
            <a:prstTxWarp prst="textNoShape">
              <a:avLst/>
            </a:prstTxWarp>
            <a:spAutoFit/>
          </a:bodyPr>
          <a:lstStyle/>
          <a:p>
            <a:pPr>
              <a:lnSpc>
                <a:spcPct val="110000"/>
              </a:lnSpc>
            </a:pPr>
            <a:r>
              <a:rPr lang="ja-JP" altLang="en-US" sz="700" dirty="0">
                <a:latin typeface="+mn-ea"/>
                <a:ea typeface="+mn-ea"/>
              </a:rPr>
              <a:t>外国人雇用サービスセンターや留学生の多い地域の新卒応援ハローワークに設置している留学生コーナーでは、</a:t>
            </a:r>
            <a:endParaRPr lang="en-US" altLang="ja-JP" sz="700" dirty="0">
              <a:latin typeface="+mn-ea"/>
              <a:ea typeface="+mn-ea"/>
            </a:endParaRPr>
          </a:p>
          <a:p>
            <a:pPr>
              <a:lnSpc>
                <a:spcPct val="110000"/>
              </a:lnSpc>
            </a:pPr>
            <a:r>
              <a:rPr lang="ja-JP" altLang="en-US" sz="700" dirty="0">
                <a:latin typeface="+mn-ea"/>
                <a:ea typeface="+mn-ea"/>
              </a:rPr>
              <a:t>専門的・技術的分野の外国人や外国人留学生を積極的に採用したい事業主の方からのご相談に無料で応じておりますので、ご活用ください。</a:t>
            </a:r>
            <a:endParaRPr lang="en-US" altLang="ja-JP" sz="700" dirty="0">
              <a:latin typeface="+mn-ea"/>
              <a:ea typeface="+mn-ea"/>
            </a:endParaRPr>
          </a:p>
        </p:txBody>
      </p:sp>
      <p:graphicFrame>
        <p:nvGraphicFramePr>
          <p:cNvPr id="5" name="表 4">
            <a:extLst>
              <a:ext uri="{FF2B5EF4-FFF2-40B4-BE49-F238E27FC236}">
                <a16:creationId xmlns:a16="http://schemas.microsoft.com/office/drawing/2014/main" id="{17BCE966-276E-4D01-8C7D-65FB459B4E68}"/>
              </a:ext>
            </a:extLst>
          </p:cNvPr>
          <p:cNvGraphicFramePr>
            <a:graphicFrameLocks noGrp="1"/>
          </p:cNvGraphicFramePr>
          <p:nvPr>
            <p:extLst>
              <p:ext uri="{D42A27DB-BD31-4B8C-83A1-F6EECF244321}">
                <p14:modId xmlns:p14="http://schemas.microsoft.com/office/powerpoint/2010/main" val="3789853286"/>
              </p:ext>
            </p:extLst>
          </p:nvPr>
        </p:nvGraphicFramePr>
        <p:xfrm>
          <a:off x="170586" y="8931126"/>
          <a:ext cx="6480000" cy="746640"/>
        </p:xfrm>
        <a:graphic>
          <a:graphicData uri="http://schemas.openxmlformats.org/drawingml/2006/table">
            <a:tbl>
              <a:tblPr firstRow="1" bandRow="1">
                <a:tableStyleId>{D27102A9-8310-4765-A935-A1911B00CA55}</a:tableStyleId>
              </a:tblPr>
              <a:tblGrid>
                <a:gridCol w="375373">
                  <a:extLst>
                    <a:ext uri="{9D8B030D-6E8A-4147-A177-3AD203B41FA5}">
                      <a16:colId xmlns:a16="http://schemas.microsoft.com/office/drawing/2014/main" val="3386243320"/>
                    </a:ext>
                  </a:extLst>
                </a:gridCol>
                <a:gridCol w="1566183">
                  <a:extLst>
                    <a:ext uri="{9D8B030D-6E8A-4147-A177-3AD203B41FA5}">
                      <a16:colId xmlns:a16="http://schemas.microsoft.com/office/drawing/2014/main" val="3992450280"/>
                    </a:ext>
                  </a:extLst>
                </a:gridCol>
                <a:gridCol w="792088">
                  <a:extLst>
                    <a:ext uri="{9D8B030D-6E8A-4147-A177-3AD203B41FA5}">
                      <a16:colId xmlns:a16="http://schemas.microsoft.com/office/drawing/2014/main" val="790615033"/>
                    </a:ext>
                  </a:extLst>
                </a:gridCol>
                <a:gridCol w="2592288">
                  <a:extLst>
                    <a:ext uri="{9D8B030D-6E8A-4147-A177-3AD203B41FA5}">
                      <a16:colId xmlns:a16="http://schemas.microsoft.com/office/drawing/2014/main" val="835030449"/>
                    </a:ext>
                  </a:extLst>
                </a:gridCol>
                <a:gridCol w="1154068">
                  <a:extLst>
                    <a:ext uri="{9D8B030D-6E8A-4147-A177-3AD203B41FA5}">
                      <a16:colId xmlns:a16="http://schemas.microsoft.com/office/drawing/2014/main" val="1630811465"/>
                    </a:ext>
                  </a:extLst>
                </a:gridCol>
              </a:tblGrid>
              <a:tr h="170135">
                <a:tc gridSpan="2">
                  <a:txBody>
                    <a:bodyPr/>
                    <a:lstStyle/>
                    <a:p>
                      <a:pPr algn="ctr"/>
                      <a:r>
                        <a:rPr kumimoji="1" lang="ja-JP" altLang="en-US" sz="800" dirty="0"/>
                        <a:t>外国人雇用サービスセンター</a:t>
                      </a:r>
                      <a:endParaRPr kumimoji="1" lang="ja-JP" altLang="en-US" sz="800" dirty="0">
                        <a:latin typeface="+mn-ea"/>
                        <a:ea typeface="+mn-ea"/>
                      </a:endParaRPr>
                    </a:p>
                  </a:txBody>
                  <a:tcPr marL="36000" marR="36000" marT="36000" marB="18000" anchor="ctr"/>
                </a:tc>
                <a:tc hMerge="1">
                  <a:txBody>
                    <a:bodyPr/>
                    <a:lstStyle/>
                    <a:p>
                      <a:pPr algn="l"/>
                      <a:endParaRPr kumimoji="1" lang="ja-JP" altLang="en-US" sz="105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spc="300" dirty="0">
                        <a:latin typeface="+mn-ea"/>
                        <a:ea typeface="+mn-ea"/>
                      </a:endParaRPr>
                    </a:p>
                  </a:txBody>
                  <a:tcPr marL="36000" marR="36000" marT="36000" marB="18000" anchor="ctr"/>
                </a:tc>
                <a:tc>
                  <a:txBody>
                    <a:bodyPr/>
                    <a:lstStyle/>
                    <a:p>
                      <a:pPr algn="ctr"/>
                      <a:r>
                        <a:rPr kumimoji="1" lang="ja-JP" altLang="en-US" sz="800" spc="300" dirty="0"/>
                        <a:t>所在地</a:t>
                      </a:r>
                      <a:endParaRPr kumimoji="1" lang="ja-JP" altLang="en-US" sz="800" spc="300" dirty="0">
                        <a:latin typeface="+mn-ea"/>
                        <a:ea typeface="+mn-ea"/>
                      </a:endParaRPr>
                    </a:p>
                  </a:txBody>
                  <a:tcPr marL="36000" marR="36000" marT="36000" marB="18000" anchor="ctr"/>
                </a:tc>
                <a:tc>
                  <a:txBody>
                    <a:bodyPr/>
                    <a:lstStyle/>
                    <a:p>
                      <a:pPr algn="ctr"/>
                      <a:r>
                        <a:rPr kumimoji="1" lang="ja-JP" altLang="en-US" sz="800" spc="300" dirty="0"/>
                        <a:t>電話番号</a:t>
                      </a:r>
                      <a:endParaRPr kumimoji="1" lang="ja-JP" altLang="en-US" sz="800" spc="300" dirty="0">
                        <a:latin typeface="+mn-ea"/>
                        <a:ea typeface="+mn-ea"/>
                      </a:endParaRPr>
                    </a:p>
                  </a:txBody>
                  <a:tcPr marL="36000" marR="36000" marT="36000" marB="18000" anchor="ctr"/>
                </a:tc>
                <a:extLst>
                  <a:ext uri="{0D108BD9-81ED-4DB2-BD59-A6C34878D82A}">
                    <a16:rowId xmlns:a16="http://schemas.microsoft.com/office/drawing/2014/main" val="432594567"/>
                  </a:ext>
                </a:extLst>
              </a:tr>
              <a:tr h="135048">
                <a:tc>
                  <a:txBody>
                    <a:bodyPr/>
                    <a:lstStyle/>
                    <a:p>
                      <a:pPr algn="ctr"/>
                      <a:r>
                        <a:rPr kumimoji="1" lang="ja-JP" altLang="en-US" sz="700" dirty="0"/>
                        <a:t>東京</a:t>
                      </a:r>
                      <a:endParaRPr kumimoji="1" lang="ja-JP" altLang="en-US" sz="700" dirty="0">
                        <a:latin typeface="+mn-ea"/>
                        <a:ea typeface="+mn-ea"/>
                      </a:endParaRPr>
                    </a:p>
                  </a:txBody>
                  <a:tcPr marL="36000" marR="36000" marT="18000" marB="18000" anchor="ctr"/>
                </a:tc>
                <a:tc>
                  <a:txBody>
                    <a:bodyPr/>
                    <a:lstStyle/>
                    <a:p>
                      <a:pPr algn="l"/>
                      <a:r>
                        <a:rPr kumimoji="1" lang="ja-JP" altLang="en-US" sz="700" b="1" dirty="0"/>
                        <a:t>東京外国人雇用サービスセンター</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160-0004</a:t>
                      </a:r>
                      <a:endParaRPr kumimoji="1" lang="en-US" altLang="ja-JP" sz="700" dirty="0">
                        <a:latin typeface="+mn-ea"/>
                        <a:ea typeface="+mn-ea"/>
                      </a:endParaRPr>
                    </a:p>
                  </a:txBody>
                  <a:tcPr marL="36000" marR="36000" marT="18000" marB="18000" anchor="ctr"/>
                </a:tc>
                <a:tc>
                  <a:txBody>
                    <a:bodyPr/>
                    <a:lstStyle/>
                    <a:p>
                      <a:pPr algn="l"/>
                      <a:r>
                        <a:rPr kumimoji="1" lang="ja-JP" altLang="en-US" sz="700" dirty="0"/>
                        <a:t>新宿区四谷</a:t>
                      </a:r>
                      <a:r>
                        <a:rPr kumimoji="1" lang="en-US" altLang="ja-JP" sz="700" dirty="0"/>
                        <a:t>1-6-1</a:t>
                      </a:r>
                      <a:r>
                        <a:rPr kumimoji="1" lang="ja-JP" altLang="en-US" sz="700" dirty="0"/>
                        <a:t>　</a:t>
                      </a:r>
                      <a:r>
                        <a:rPr kumimoji="1" lang="ja-JP" altLang="en-US" sz="700" baseline="0" dirty="0"/>
                        <a:t>四谷タワー</a:t>
                      </a:r>
                      <a:r>
                        <a:rPr kumimoji="1" lang="en-US" altLang="ja-JP" sz="700" baseline="0" dirty="0"/>
                        <a:t>13</a:t>
                      </a:r>
                      <a:r>
                        <a:rPr kumimoji="1" lang="ja-JP" altLang="en-US" sz="700" baseline="0" dirty="0"/>
                        <a:t>階</a:t>
                      </a:r>
                      <a:endParaRPr kumimoji="1" lang="ja-JP" altLang="en-US" sz="700" dirty="0">
                        <a:latin typeface="+mn-ea"/>
                        <a:ea typeface="+mn-ea"/>
                      </a:endParaRPr>
                    </a:p>
                  </a:txBody>
                  <a:tcPr marL="36000" marR="36000" marT="18000" marB="18000" anchor="ctr"/>
                </a:tc>
                <a:tc>
                  <a:txBody>
                    <a:bodyPr/>
                    <a:lstStyle/>
                    <a:p>
                      <a:pPr algn="ctr"/>
                      <a:r>
                        <a:rPr kumimoji="1" lang="en-US" altLang="ja-JP" sz="700" dirty="0"/>
                        <a:t>03-5361-8722</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905750054"/>
                  </a:ext>
                </a:extLst>
              </a:tr>
              <a:tr h="135048">
                <a:tc>
                  <a:txBody>
                    <a:bodyPr/>
                    <a:lstStyle/>
                    <a:p>
                      <a:pPr algn="ctr"/>
                      <a:r>
                        <a:rPr kumimoji="1" lang="ja-JP" altLang="en-US" sz="700" dirty="0"/>
                        <a:t>愛知</a:t>
                      </a:r>
                      <a:endParaRPr kumimoji="1" lang="ja-JP" altLang="en-US" sz="700" dirty="0">
                        <a:latin typeface="+mn-ea"/>
                        <a:ea typeface="+mn-ea"/>
                      </a:endParaRPr>
                    </a:p>
                  </a:txBody>
                  <a:tcPr marL="36000" marR="36000" marT="18000" marB="18000" anchor="ctr"/>
                </a:tc>
                <a:tc>
                  <a:txBody>
                    <a:bodyPr/>
                    <a:lstStyle/>
                    <a:p>
                      <a:pPr algn="l"/>
                      <a:r>
                        <a:rPr kumimoji="1" lang="ja-JP" altLang="en-US" sz="700" b="1" dirty="0"/>
                        <a:t>名古屋外国人雇用サービスセンター</a:t>
                      </a:r>
                      <a:endParaRPr kumimoji="1" lang="en-US" altLang="ja-JP"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solidFill>
                            <a:schemeClr val="tx1"/>
                          </a:solidFill>
                        </a:rPr>
                        <a:t>460-8640</a:t>
                      </a:r>
                      <a:endParaRPr kumimoji="1" lang="en-US" altLang="ja-JP" sz="700" dirty="0">
                        <a:solidFill>
                          <a:schemeClr val="tx1"/>
                        </a:solidFill>
                        <a:latin typeface="+mn-ea"/>
                        <a:ea typeface="+mn-ea"/>
                      </a:endParaRPr>
                    </a:p>
                  </a:txBody>
                  <a:tcPr marL="36000" marR="36000" marT="18000" marB="18000" anchor="ctr"/>
                </a:tc>
                <a:tc>
                  <a:txBody>
                    <a:bodyPr/>
                    <a:lstStyle/>
                    <a:p>
                      <a:pPr algn="l"/>
                      <a:r>
                        <a:rPr kumimoji="1" lang="ja-JP" altLang="en-US" sz="700" dirty="0"/>
                        <a:t>名古屋市中区錦</a:t>
                      </a:r>
                      <a:r>
                        <a:rPr kumimoji="1" lang="en-US" altLang="ja-JP" sz="700" dirty="0"/>
                        <a:t>2-14-25</a:t>
                      </a:r>
                      <a:r>
                        <a:rPr kumimoji="1" lang="ja-JP" altLang="en-US" sz="700" dirty="0"/>
                        <a:t>　</a:t>
                      </a:r>
                      <a:r>
                        <a:rPr kumimoji="1" lang="ja-JP" altLang="en-US" sz="700" baseline="0" dirty="0"/>
                        <a:t>ヤマイチビル８階</a:t>
                      </a:r>
                      <a:endParaRPr kumimoji="1" lang="ja-JP" altLang="en-US" sz="700" baseline="0" dirty="0">
                        <a:latin typeface="+mn-ea"/>
                        <a:ea typeface="+mn-ea"/>
                      </a:endParaRPr>
                    </a:p>
                  </a:txBody>
                  <a:tcPr marL="36000" marR="36000" marT="18000" marB="18000" anchor="ctr"/>
                </a:tc>
                <a:tc>
                  <a:txBody>
                    <a:bodyPr/>
                    <a:lstStyle/>
                    <a:p>
                      <a:pPr algn="ctr"/>
                      <a:r>
                        <a:rPr kumimoji="1" lang="en-US" altLang="ja-JP" sz="700" dirty="0"/>
                        <a:t>052-855-3770</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836889"/>
                  </a:ext>
                </a:extLst>
              </a:tr>
              <a:tr h="135048">
                <a:tc>
                  <a:txBody>
                    <a:bodyPr/>
                    <a:lstStyle/>
                    <a:p>
                      <a:pPr algn="ctr"/>
                      <a:r>
                        <a:rPr kumimoji="1" lang="ja-JP" altLang="en-US" sz="700" dirty="0"/>
                        <a:t>大阪</a:t>
                      </a:r>
                      <a:endParaRPr kumimoji="1" lang="ja-JP" altLang="en-US" sz="700" dirty="0">
                        <a:latin typeface="+mn-ea"/>
                        <a:ea typeface="+mn-ea"/>
                      </a:endParaRPr>
                    </a:p>
                  </a:txBody>
                  <a:tcPr marL="36000" marR="36000" marT="18000" marB="18000" anchor="ctr"/>
                </a:tc>
                <a:tc>
                  <a:txBody>
                    <a:bodyPr/>
                    <a:lstStyle/>
                    <a:p>
                      <a:pPr algn="l"/>
                      <a:r>
                        <a:rPr kumimoji="1" lang="ja-JP" altLang="en-US" sz="700" b="1" dirty="0"/>
                        <a:t>大阪外国人雇用サービスセンター</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530-0017</a:t>
                      </a:r>
                      <a:endParaRPr kumimoji="1" lang="en-US" altLang="ja-JP" sz="700" dirty="0">
                        <a:latin typeface="+mn-ea"/>
                        <a:ea typeface="+mn-ea"/>
                      </a:endParaRPr>
                    </a:p>
                  </a:txBody>
                  <a:tcPr marL="36000" marR="36000" marT="18000" marB="18000" anchor="ctr"/>
                </a:tc>
                <a:tc>
                  <a:txBody>
                    <a:bodyPr/>
                    <a:lstStyle/>
                    <a:p>
                      <a:pPr algn="l"/>
                      <a:r>
                        <a:rPr kumimoji="1" lang="zh-CN" altLang="en-US" sz="700" dirty="0"/>
                        <a:t>大阪市北区角田町</a:t>
                      </a:r>
                      <a:r>
                        <a:rPr kumimoji="1" lang="en-US" altLang="zh-CN" sz="700" dirty="0"/>
                        <a:t>8-47</a:t>
                      </a:r>
                      <a:r>
                        <a:rPr kumimoji="1" lang="ja-JP" altLang="en-US" sz="700" dirty="0"/>
                        <a:t>　</a:t>
                      </a:r>
                      <a:r>
                        <a:rPr kumimoji="1" lang="ja-JP" altLang="en-US" sz="700" baseline="0" dirty="0"/>
                        <a:t>阪急グランドビル</a:t>
                      </a:r>
                      <a:r>
                        <a:rPr kumimoji="1" lang="en-US" altLang="ja-JP" sz="700" baseline="0" dirty="0"/>
                        <a:t>16</a:t>
                      </a:r>
                      <a:r>
                        <a:rPr kumimoji="1" lang="ja-JP" altLang="en-US" sz="700" baseline="0" dirty="0"/>
                        <a:t>階</a:t>
                      </a:r>
                      <a:endParaRPr kumimoji="1" lang="ja-JP" altLang="en-US" sz="700" baseline="0" dirty="0">
                        <a:latin typeface="+mn-ea"/>
                        <a:ea typeface="+mn-ea"/>
                      </a:endParaRPr>
                    </a:p>
                  </a:txBody>
                  <a:tcPr marL="36000" marR="36000" marT="18000" marB="18000" anchor="ctr"/>
                </a:tc>
                <a:tc>
                  <a:txBody>
                    <a:bodyPr/>
                    <a:lstStyle/>
                    <a:p>
                      <a:pPr algn="ctr"/>
                      <a:r>
                        <a:rPr kumimoji="1" lang="en-US" altLang="ja-JP" sz="700" dirty="0"/>
                        <a:t>06-7709-9465</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032686256"/>
                  </a:ext>
                </a:extLst>
              </a:tr>
              <a:tr h="88969">
                <a:tc>
                  <a:txBody>
                    <a:bodyPr/>
                    <a:lstStyle/>
                    <a:p>
                      <a:pPr algn="ctr"/>
                      <a:r>
                        <a:rPr kumimoji="1" lang="ja-JP" altLang="en-US" sz="700" dirty="0"/>
                        <a:t>福岡</a:t>
                      </a:r>
                      <a:endParaRPr kumimoji="1" lang="ja-JP" altLang="en-US" sz="700" dirty="0">
                        <a:latin typeface="+mn-ea"/>
                        <a:ea typeface="+mn-ea"/>
                      </a:endParaRPr>
                    </a:p>
                  </a:txBody>
                  <a:tcPr marL="36000" marR="36000" marT="18000" marB="18000" anchor="ctr"/>
                </a:tc>
                <a:tc>
                  <a:txBody>
                    <a:bodyPr/>
                    <a:lstStyle/>
                    <a:p>
                      <a:pPr algn="l"/>
                      <a:r>
                        <a:rPr kumimoji="1" lang="ja-JP" altLang="en-US" sz="700" b="1" dirty="0"/>
                        <a:t>福岡外国人雇用サービスセンター</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810-0001 </a:t>
                      </a:r>
                      <a:r>
                        <a:rPr kumimoji="1" lang="ja-JP" altLang="en-US" sz="700" dirty="0"/>
                        <a:t>　</a:t>
                      </a:r>
                      <a:endParaRPr kumimoji="1" lang="en-US" altLang="ja-JP" sz="700" dirty="0">
                        <a:latin typeface="+mn-ea"/>
                        <a:ea typeface="+mn-ea"/>
                      </a:endParaRPr>
                    </a:p>
                  </a:txBody>
                  <a:tcPr marL="36000" marR="36000" marT="18000" marB="18000" anchor="ctr"/>
                </a:tc>
                <a:tc>
                  <a:txBody>
                    <a:bodyPr/>
                    <a:lstStyle/>
                    <a:p>
                      <a:pPr algn="l"/>
                      <a:r>
                        <a:rPr kumimoji="1" lang="ja-JP" altLang="en-US" sz="700" dirty="0"/>
                        <a:t>福岡市中央区天神</a:t>
                      </a:r>
                      <a:r>
                        <a:rPr kumimoji="1" lang="en-US" altLang="ja-JP" sz="700" dirty="0"/>
                        <a:t>1-4-2</a:t>
                      </a:r>
                      <a:r>
                        <a:rPr kumimoji="1" lang="ja-JP" altLang="en-US" sz="700" dirty="0"/>
                        <a:t>　エルガーラオフィス</a:t>
                      </a:r>
                      <a:r>
                        <a:rPr kumimoji="1" lang="en-US" altLang="ja-JP" sz="700" dirty="0"/>
                        <a:t>12</a:t>
                      </a:r>
                      <a:r>
                        <a:rPr kumimoji="1" lang="ja-JP" altLang="en-US" sz="700" dirty="0"/>
                        <a:t>階</a:t>
                      </a:r>
                      <a:endParaRPr kumimoji="1" lang="ja-JP" altLang="en-US" sz="700" dirty="0">
                        <a:latin typeface="+mn-ea"/>
                        <a:ea typeface="+mn-ea"/>
                      </a:endParaRPr>
                    </a:p>
                  </a:txBody>
                  <a:tcPr marL="36000" marR="36000" marT="18000" marB="18000" anchor="ctr"/>
                </a:tc>
                <a:tc>
                  <a:txBody>
                    <a:bodyPr/>
                    <a:lstStyle/>
                    <a:p>
                      <a:pPr algn="ctr"/>
                      <a:r>
                        <a:rPr kumimoji="1" lang="en-US" altLang="ja-JP" sz="700" dirty="0"/>
                        <a:t>092-716-8608</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2937363258"/>
                  </a:ext>
                </a:extLst>
              </a:tr>
            </a:tbl>
          </a:graphicData>
        </a:graphic>
      </p:graphicFrame>
      <p:sp>
        <p:nvSpPr>
          <p:cNvPr id="6" name="ホームベース 13">
            <a:extLst>
              <a:ext uri="{FF2B5EF4-FFF2-40B4-BE49-F238E27FC236}">
                <a16:creationId xmlns:a16="http://schemas.microsoft.com/office/drawing/2014/main" id="{FE23BB39-E610-AC9C-3366-E041506CCDB7}"/>
              </a:ext>
            </a:extLst>
          </p:cNvPr>
          <p:cNvSpPr/>
          <p:nvPr/>
        </p:nvSpPr>
        <p:spPr>
          <a:xfrm>
            <a:off x="170586" y="8685062"/>
            <a:ext cx="6480000" cy="216000"/>
          </a:xfrm>
          <a:prstGeom prst="rect">
            <a:avLst/>
          </a:prstGeom>
          <a:solidFill>
            <a:srgbClr val="FF9900"/>
          </a:solidFill>
        </p:spPr>
        <p:txBody>
          <a:bodyPr wrap="square" lIns="108000" tIns="72000" rIns="108000" bIns="36000" anchor="ctr">
            <a:spAutoFit/>
          </a:bodyPr>
          <a:lstStyle/>
          <a:p>
            <a:pPr defTabSz="957263"/>
            <a:r>
              <a:rPr lang="ja-JP" altLang="en-US" sz="1050" b="1" spc="200" dirty="0">
                <a:solidFill>
                  <a:schemeClr val="bg1"/>
                </a:solidFill>
                <a:latin typeface="+mn-ea"/>
                <a:ea typeface="+mn-ea"/>
              </a:rPr>
              <a:t>専門的・技術的分野の外国人、留学生の採用に関するご相談</a:t>
            </a:r>
            <a:endParaRPr lang="en-US" altLang="ja-JP" sz="1050" b="1" spc="200" dirty="0">
              <a:solidFill>
                <a:schemeClr val="bg1"/>
              </a:solidFill>
              <a:latin typeface="+mn-ea"/>
              <a:ea typeface="+mn-ea"/>
            </a:endParaRPr>
          </a:p>
        </p:txBody>
      </p:sp>
      <p:sp>
        <p:nvSpPr>
          <p:cNvPr id="7" name="ホームベース 13">
            <a:extLst>
              <a:ext uri="{FF2B5EF4-FFF2-40B4-BE49-F238E27FC236}">
                <a16:creationId xmlns:a16="http://schemas.microsoft.com/office/drawing/2014/main" id="{5CB41BA1-BD32-C1D6-E5CF-ECEBAD5A338F}"/>
              </a:ext>
            </a:extLst>
          </p:cNvPr>
          <p:cNvSpPr/>
          <p:nvPr/>
        </p:nvSpPr>
        <p:spPr>
          <a:xfrm>
            <a:off x="177353" y="8125135"/>
            <a:ext cx="576064" cy="216000"/>
          </a:xfrm>
          <a:prstGeom prst="rect">
            <a:avLst/>
          </a:prstGeom>
          <a:solidFill>
            <a:srgbClr val="FF9900"/>
          </a:solidFill>
        </p:spPr>
        <p:txBody>
          <a:bodyPr wrap="square" lIns="108000" tIns="72000" rIns="108000" bIns="36000" anchor="ctr">
            <a:spAutoFit/>
          </a:bodyPr>
          <a:lstStyle/>
          <a:p>
            <a:pPr defTabSz="957263"/>
            <a:r>
              <a:rPr lang="ja-JP" altLang="en-US" sz="1100" b="1" spc="200" dirty="0">
                <a:solidFill>
                  <a:schemeClr val="bg1"/>
                </a:solidFill>
                <a:latin typeface="+mn-ea"/>
                <a:ea typeface="+mn-ea"/>
              </a:rPr>
              <a:t>参考</a:t>
            </a:r>
            <a:endParaRPr lang="en-US" altLang="ja-JP" sz="1100" b="1" spc="200" dirty="0">
              <a:solidFill>
                <a:schemeClr val="bg1"/>
              </a:solidFill>
              <a:latin typeface="+mn-ea"/>
              <a:ea typeface="+mn-ea"/>
            </a:endParaRPr>
          </a:p>
        </p:txBody>
      </p:sp>
    </p:spTree>
    <p:extLst>
      <p:ext uri="{BB962C8B-B14F-4D97-AF65-F5344CB8AC3E}">
        <p14:creationId xmlns:p14="http://schemas.microsoft.com/office/powerpoint/2010/main" val="181005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5"/>
          <p:cNvSpPr>
            <a:spLocks noChangeArrowheads="1"/>
          </p:cNvSpPr>
          <p:nvPr/>
        </p:nvSpPr>
        <p:spPr bwMode="auto">
          <a:xfrm>
            <a:off x="189000" y="2172988"/>
            <a:ext cx="6480000" cy="121981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108000" tIns="72000" rIns="108000" bIns="47886">
            <a:spAutoFit/>
          </a:bodyPr>
          <a:lstStyle/>
          <a:p>
            <a:pPr defTabSz="957263" hangingPunct="0">
              <a:lnSpc>
                <a:spcPct val="120000"/>
              </a:lnSpc>
            </a:pPr>
            <a:r>
              <a:rPr lang="ja-JP" altLang="en-US" sz="1200" dirty="0">
                <a:solidFill>
                  <a:schemeClr val="tx1"/>
                </a:solidFill>
                <a:latin typeface="+mn-ea"/>
              </a:rPr>
              <a:t>　労働施策の総合的な推進並びに労働者の雇用の安定及び職業生活の充実等に関する法律に基づき、</a:t>
            </a:r>
            <a:r>
              <a:rPr lang="ja-JP" altLang="en-US" sz="1200" b="1" dirty="0">
                <a:solidFill>
                  <a:srgbClr val="C00000"/>
                </a:solidFill>
                <a:latin typeface="+mn-ea"/>
              </a:rPr>
              <a:t>外国人を雇用する事業主には、</a:t>
            </a:r>
            <a:r>
              <a:rPr lang="ja-JP" altLang="ja-JP" sz="1200" b="1" dirty="0">
                <a:solidFill>
                  <a:srgbClr val="C00000"/>
                </a:solidFill>
                <a:latin typeface="+mn-ea"/>
              </a:rPr>
              <a:t>外国人労働者の雇入れ</a:t>
            </a:r>
            <a:r>
              <a:rPr lang="ja-JP" altLang="en-US" sz="1200" b="1" dirty="0">
                <a:solidFill>
                  <a:srgbClr val="C00000"/>
                </a:solidFill>
                <a:latin typeface="+mn-ea"/>
              </a:rPr>
              <a:t>や</a:t>
            </a:r>
            <a:r>
              <a:rPr lang="ja-JP" altLang="ja-JP" sz="1200" b="1" dirty="0">
                <a:solidFill>
                  <a:srgbClr val="C00000"/>
                </a:solidFill>
                <a:latin typeface="+mn-ea"/>
              </a:rPr>
              <a:t>離職の際に</a:t>
            </a:r>
            <a:r>
              <a:rPr lang="ja-JP" altLang="en-US" sz="1200" b="1" dirty="0">
                <a:solidFill>
                  <a:srgbClr val="C00000"/>
                </a:solidFill>
                <a:latin typeface="+mn-ea"/>
              </a:rPr>
              <a:t>、</a:t>
            </a:r>
            <a:r>
              <a:rPr lang="ja-JP" altLang="ja-JP" sz="1200" b="1" dirty="0">
                <a:solidFill>
                  <a:srgbClr val="C00000"/>
                </a:solidFill>
                <a:latin typeface="+mn-ea"/>
              </a:rPr>
              <a:t>その氏名、在留資格</a:t>
            </a:r>
            <a:r>
              <a:rPr lang="ja-JP" altLang="en-US" sz="1200" b="1" dirty="0">
                <a:solidFill>
                  <a:srgbClr val="C00000"/>
                </a:solidFill>
                <a:latin typeface="+mn-ea"/>
              </a:rPr>
              <a:t>など</a:t>
            </a:r>
            <a:r>
              <a:rPr lang="ja-JP" altLang="ja-JP" sz="1200" b="1" dirty="0">
                <a:solidFill>
                  <a:srgbClr val="C00000"/>
                </a:solidFill>
                <a:latin typeface="+mn-ea"/>
              </a:rPr>
              <a:t>について</a:t>
            </a:r>
            <a:r>
              <a:rPr lang="ja-JP" altLang="en-US" sz="1200" b="1" dirty="0">
                <a:solidFill>
                  <a:srgbClr val="C00000"/>
                </a:solidFill>
                <a:latin typeface="+mn-ea"/>
              </a:rPr>
              <a:t>、</a:t>
            </a:r>
            <a:r>
              <a:rPr lang="ja-JP" altLang="ja-JP" sz="1200" b="1" dirty="0">
                <a:solidFill>
                  <a:srgbClr val="C00000"/>
                </a:solidFill>
                <a:latin typeface="+mn-ea"/>
              </a:rPr>
              <a:t>ハローワークへ届</a:t>
            </a:r>
            <a:r>
              <a:rPr lang="ja-JP" altLang="en-US" sz="1200" b="1" dirty="0">
                <a:solidFill>
                  <a:srgbClr val="C00000"/>
                </a:solidFill>
                <a:latin typeface="+mn-ea"/>
              </a:rPr>
              <a:t>け</a:t>
            </a:r>
            <a:r>
              <a:rPr lang="ja-JP" altLang="ja-JP" sz="1200" b="1" dirty="0">
                <a:solidFill>
                  <a:srgbClr val="C00000"/>
                </a:solidFill>
                <a:latin typeface="+mn-ea"/>
              </a:rPr>
              <a:t>出</a:t>
            </a:r>
            <a:r>
              <a:rPr lang="ja-JP" altLang="en-US" sz="1200" b="1" dirty="0">
                <a:solidFill>
                  <a:srgbClr val="C00000"/>
                </a:solidFill>
                <a:latin typeface="+mn-ea"/>
              </a:rPr>
              <a:t>ることが義務づけられています。</a:t>
            </a:r>
            <a:r>
              <a:rPr lang="ja-JP" altLang="en-US" sz="1200" dirty="0">
                <a:solidFill>
                  <a:schemeClr val="tx1"/>
                </a:solidFill>
                <a:latin typeface="+mn-ea"/>
              </a:rPr>
              <a:t>ハローワークでは、届出を基に、雇用管理の改善に向けた事業主の方への助言や指導、離職した外国人への再就職支援を行います。</a:t>
            </a:r>
          </a:p>
        </p:txBody>
      </p:sp>
      <p:sp>
        <p:nvSpPr>
          <p:cNvPr id="13" name="ホームベース 12"/>
          <p:cNvSpPr/>
          <p:nvPr/>
        </p:nvSpPr>
        <p:spPr bwMode="auto">
          <a:xfrm>
            <a:off x="188913" y="1640632"/>
            <a:ext cx="6480175" cy="486081"/>
          </a:xfrm>
          <a:prstGeom prst="rect">
            <a:avLst/>
          </a:prstGeom>
          <a:solidFill>
            <a:srgbClr val="FF99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defTabSz="957263">
              <a:lnSpc>
                <a:spcPct val="130000"/>
              </a:lnSpc>
            </a:pPr>
            <a:r>
              <a:rPr lang="ja-JP" altLang="en-US" sz="2000" b="1" spc="300" dirty="0">
                <a:solidFill>
                  <a:schemeClr val="bg1"/>
                </a:solidFill>
                <a:latin typeface="+mn-ea"/>
                <a:ea typeface="+mn-ea"/>
              </a:rPr>
              <a:t>事業主の外国人雇用状況の届出義務</a:t>
            </a:r>
          </a:p>
        </p:txBody>
      </p:sp>
      <p:sp>
        <p:nvSpPr>
          <p:cNvPr id="15" name="テキスト ボックス 14"/>
          <p:cNvSpPr txBox="1"/>
          <p:nvPr/>
        </p:nvSpPr>
        <p:spPr>
          <a:xfrm>
            <a:off x="188912" y="3377832"/>
            <a:ext cx="6480176" cy="1401528"/>
          </a:xfrm>
          <a:prstGeom prst="rect">
            <a:avLst/>
          </a:prstGeom>
          <a:solidFill>
            <a:srgbClr val="FFF9F9"/>
          </a:solidFill>
          <a:ln w="12700">
            <a:solidFill>
              <a:schemeClr val="tx1"/>
            </a:solidFill>
            <a:prstDash val="dash"/>
          </a:ln>
        </p:spPr>
        <p:style>
          <a:lnRef idx="2">
            <a:schemeClr val="accent1"/>
          </a:lnRef>
          <a:fillRef idx="1">
            <a:schemeClr val="lt1"/>
          </a:fillRef>
          <a:effectRef idx="0">
            <a:schemeClr val="accent1"/>
          </a:effectRef>
          <a:fontRef idx="minor">
            <a:schemeClr val="dk1"/>
          </a:fontRef>
        </p:style>
        <p:txBody>
          <a:bodyPr wrap="square" lIns="108000" tIns="72000" rIns="108000" rtlCol="0" anchor="ctr">
            <a:spAutoFit/>
          </a:bodyPr>
          <a:lstStyle/>
          <a:p>
            <a:pPr algn="just">
              <a:lnSpc>
                <a:spcPct val="110000"/>
              </a:lnSpc>
            </a:pPr>
            <a:r>
              <a:rPr lang="ja-JP" altLang="en-US" sz="1050" b="1" spc="90" dirty="0">
                <a:solidFill>
                  <a:schemeClr val="tx1"/>
                </a:solidFill>
                <a:latin typeface="+mn-ea"/>
              </a:rPr>
              <a:t>労働施策の総合的な推進並びに労働者の雇用の安定及び職業生活の充実等に関する法律</a:t>
            </a:r>
            <a:r>
              <a:rPr lang="en-US" altLang="zh-CN" sz="1050" b="1" spc="90" dirty="0">
                <a:solidFill>
                  <a:schemeClr val="tx1"/>
                </a:solidFill>
                <a:latin typeface="+mn-ea"/>
              </a:rPr>
              <a:t>(</a:t>
            </a:r>
            <a:r>
              <a:rPr lang="zh-CN" altLang="en-US" sz="1050" b="1" spc="90" dirty="0">
                <a:solidFill>
                  <a:schemeClr val="tx1"/>
                </a:solidFill>
                <a:latin typeface="+mn-ea"/>
              </a:rPr>
              <a:t>昭和</a:t>
            </a:r>
            <a:r>
              <a:rPr lang="en-US" altLang="ja-JP" sz="1050" b="1" spc="90" dirty="0">
                <a:solidFill>
                  <a:schemeClr val="tx1"/>
                </a:solidFill>
                <a:latin typeface="+mn-ea"/>
              </a:rPr>
              <a:t>41</a:t>
            </a:r>
            <a:r>
              <a:rPr lang="zh-CN" altLang="en-US" sz="1050" b="1" spc="90" dirty="0">
                <a:solidFill>
                  <a:schemeClr val="tx1"/>
                </a:solidFill>
                <a:latin typeface="+mn-ea"/>
              </a:rPr>
              <a:t>年法律第</a:t>
            </a:r>
            <a:r>
              <a:rPr lang="en-US" altLang="ja-JP" sz="1050" b="1" spc="90" dirty="0">
                <a:solidFill>
                  <a:schemeClr val="tx1"/>
                </a:solidFill>
                <a:latin typeface="+mn-ea"/>
              </a:rPr>
              <a:t>132</a:t>
            </a:r>
            <a:r>
              <a:rPr lang="zh-CN" altLang="en-US" sz="1050" b="1" spc="90" dirty="0">
                <a:solidFill>
                  <a:schemeClr val="tx1"/>
                </a:solidFill>
                <a:latin typeface="+mn-ea"/>
              </a:rPr>
              <a:t>号</a:t>
            </a:r>
            <a:r>
              <a:rPr lang="en-US" altLang="zh-CN" sz="1050" b="1" spc="90" dirty="0">
                <a:solidFill>
                  <a:schemeClr val="tx1"/>
                </a:solidFill>
                <a:latin typeface="+mn-ea"/>
              </a:rPr>
              <a:t>) </a:t>
            </a:r>
            <a:r>
              <a:rPr lang="ja-JP" altLang="en-US" sz="1050" b="1" spc="90" dirty="0">
                <a:solidFill>
                  <a:schemeClr val="tx1"/>
                </a:solidFill>
                <a:latin typeface="+mn-ea"/>
              </a:rPr>
              <a:t>抜粋</a:t>
            </a:r>
            <a:endParaRPr lang="en-US" altLang="ja-JP" sz="1050" b="1" spc="90" dirty="0">
              <a:solidFill>
                <a:schemeClr val="tx1"/>
              </a:solidFill>
              <a:latin typeface="+mn-ea"/>
            </a:endParaRPr>
          </a:p>
          <a:p>
            <a:pPr algn="just">
              <a:lnSpc>
                <a:spcPct val="110000"/>
              </a:lnSpc>
              <a:spcBef>
                <a:spcPts val="300"/>
              </a:spcBef>
            </a:pPr>
            <a:r>
              <a:rPr lang="ja-JP" altLang="en-US" sz="1000" dirty="0">
                <a:solidFill>
                  <a:schemeClr val="tx1"/>
                </a:solidFill>
                <a:latin typeface="+mn-ea"/>
              </a:rPr>
              <a:t>（外国人雇用状況の届出等）</a:t>
            </a:r>
            <a:endParaRPr lang="en-US" altLang="ja-JP" sz="1000" dirty="0">
              <a:solidFill>
                <a:schemeClr val="tx1"/>
              </a:solidFill>
              <a:latin typeface="+mn-ea"/>
            </a:endParaRPr>
          </a:p>
          <a:p>
            <a:pPr algn="just">
              <a:lnSpc>
                <a:spcPct val="110000"/>
              </a:lnSpc>
            </a:pPr>
            <a:r>
              <a:rPr lang="ja-JP" altLang="en-US" sz="1000" dirty="0">
                <a:solidFill>
                  <a:schemeClr val="tx1"/>
                </a:solidFill>
                <a:latin typeface="+mn-ea"/>
              </a:rPr>
              <a:t>　第２８条（抄）</a:t>
            </a:r>
            <a:endParaRPr lang="en-US" altLang="ja-JP" sz="1000" dirty="0">
              <a:solidFill>
                <a:schemeClr val="tx1"/>
              </a:solidFill>
              <a:latin typeface="+mn-ea"/>
            </a:endParaRPr>
          </a:p>
          <a:p>
            <a:pPr marL="177800" algn="just">
              <a:lnSpc>
                <a:spcPct val="110000"/>
              </a:lnSpc>
            </a:pPr>
            <a:r>
              <a:rPr lang="ja-JP" altLang="en-US" sz="1000" dirty="0">
                <a:solidFill>
                  <a:schemeClr val="tx1"/>
                </a:solidFill>
                <a:latin typeface="+mn-ea"/>
              </a:rPr>
              <a:t>　事業主は、新たに外国人を雇い入れた場合又はその雇用する外国人が離職した場合には、厚生労働省令で定めるところにより、その者の氏名、在留資格、在留期間その他厚生労働省令で定める事項について確認し、当該事項を厚生労働大臣に届け出なければならない。</a:t>
            </a:r>
            <a:endParaRPr kumimoji="1" lang="ja-JP" altLang="en-US" sz="1000" dirty="0">
              <a:solidFill>
                <a:schemeClr val="tx1"/>
              </a:solidFill>
              <a:latin typeface="+mn-ea"/>
            </a:endParaRPr>
          </a:p>
        </p:txBody>
      </p:sp>
      <p:sp>
        <p:nvSpPr>
          <p:cNvPr id="21" name="Text Box 6"/>
          <p:cNvSpPr txBox="1">
            <a:spLocks noChangeArrowheads="1"/>
          </p:cNvSpPr>
          <p:nvPr/>
        </p:nvSpPr>
        <p:spPr bwMode="auto">
          <a:xfrm>
            <a:off x="667644" y="200472"/>
            <a:ext cx="5995332" cy="1429416"/>
          </a:xfrm>
          <a:prstGeom prst="rect">
            <a:avLst/>
          </a:prstGeom>
          <a:noFill/>
          <a:ln w="9525">
            <a:noFill/>
            <a:miter lim="800000"/>
            <a:headEnd/>
            <a:tailEnd/>
          </a:ln>
        </p:spPr>
        <p:txBody>
          <a:bodyPr wrap="none" lIns="108000" tIns="72000" rIns="108000" bIns="36000" anchor="t" anchorCtr="0">
            <a:spAutoFit/>
          </a:bodyPr>
          <a:lstStyle/>
          <a:p>
            <a:pPr defTabSz="957263" hangingPunct="0">
              <a:lnSpc>
                <a:spcPct val="110000"/>
              </a:lnSpc>
            </a:pPr>
            <a:r>
              <a:rPr lang="ja-JP" altLang="en-US" sz="2600" b="1" u="heavy" spc="50" dirty="0">
                <a:uFill>
                  <a:solidFill>
                    <a:srgbClr val="FFFF00"/>
                  </a:solidFill>
                </a:uFill>
                <a:latin typeface="+mn-ea"/>
                <a:ea typeface="+mn-ea"/>
              </a:rPr>
              <a:t>外国人労働者の雇入れ・離職の際には</a:t>
            </a:r>
          </a:p>
          <a:p>
            <a:pPr defTabSz="957263" hangingPunct="0">
              <a:lnSpc>
                <a:spcPct val="110000"/>
              </a:lnSpc>
            </a:pPr>
            <a:r>
              <a:rPr lang="ja-JP" altLang="en-US" sz="2600" b="1" u="heavy" spc="50" dirty="0">
                <a:uFill>
                  <a:solidFill>
                    <a:srgbClr val="FFFF00"/>
                  </a:solidFill>
                </a:uFill>
                <a:latin typeface="+mn-ea"/>
                <a:ea typeface="+mn-ea"/>
              </a:rPr>
              <a:t>その氏名、在留資格などについて</a:t>
            </a:r>
          </a:p>
          <a:p>
            <a:pPr defTabSz="957263" hangingPunct="0">
              <a:lnSpc>
                <a:spcPct val="110000"/>
              </a:lnSpc>
            </a:pPr>
            <a:r>
              <a:rPr lang="ja-JP" altLang="en-US" sz="2600" b="1" u="heavy" spc="50" dirty="0">
                <a:uFill>
                  <a:solidFill>
                    <a:srgbClr val="FFFF00"/>
                  </a:solidFill>
                </a:uFill>
                <a:latin typeface="+mn-ea"/>
                <a:ea typeface="+mn-ea"/>
              </a:rPr>
              <a:t>ハローワークへの届出が必要です</a:t>
            </a:r>
          </a:p>
        </p:txBody>
      </p:sp>
      <p:sp>
        <p:nvSpPr>
          <p:cNvPr id="14" name="正方形/長方形 13"/>
          <p:cNvSpPr/>
          <p:nvPr/>
        </p:nvSpPr>
        <p:spPr bwMode="auto">
          <a:xfrm>
            <a:off x="108000" y="265321"/>
            <a:ext cx="540000" cy="540000"/>
          </a:xfrm>
          <a:prstGeom prst="rect">
            <a:avLst/>
          </a:prstGeom>
          <a:solidFill>
            <a:srgbClr val="FF99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8000" tIns="72000" rIns="108000" bIns="360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bg1"/>
                </a:solidFill>
                <a:effectLst/>
                <a:latin typeface="+mn-ea"/>
              </a:rPr>
              <a:t>１</a:t>
            </a:r>
          </a:p>
        </p:txBody>
      </p:sp>
      <p:sp>
        <p:nvSpPr>
          <p:cNvPr id="3" name="スライド番号プレースホルダー 2">
            <a:extLst>
              <a:ext uri="{FF2B5EF4-FFF2-40B4-BE49-F238E27FC236}">
                <a16:creationId xmlns:a16="http://schemas.microsoft.com/office/drawing/2014/main" id="{7591E615-85CF-474F-9672-8E14C8AE5377}"/>
              </a:ext>
            </a:extLst>
          </p:cNvPr>
          <p:cNvSpPr>
            <a:spLocks noGrp="1"/>
          </p:cNvSpPr>
          <p:nvPr>
            <p:ph type="sldNum" sz="quarter" idx="12"/>
          </p:nvPr>
        </p:nvSpPr>
        <p:spPr/>
        <p:txBody>
          <a:bodyPr/>
          <a:lstStyle/>
          <a:p>
            <a:fld id="{CEEDAA78-6A46-42F5-929C-05E26BDD9515}" type="slidenum">
              <a:rPr lang="en-US" altLang="ja-JP" smtClean="0"/>
              <a:pPr/>
              <a:t>2</a:t>
            </a:fld>
            <a:endParaRPr lang="en-US" altLang="ja-JP" dirty="0"/>
          </a:p>
        </p:txBody>
      </p:sp>
      <p:graphicFrame>
        <p:nvGraphicFramePr>
          <p:cNvPr id="27" name="表 26"/>
          <p:cNvGraphicFramePr>
            <a:graphicFrameLocks noGrp="1"/>
          </p:cNvGraphicFramePr>
          <p:nvPr>
            <p:extLst>
              <p:ext uri="{D42A27DB-BD31-4B8C-83A1-F6EECF244321}">
                <p14:modId xmlns:p14="http://schemas.microsoft.com/office/powerpoint/2010/main" val="3219039601"/>
              </p:ext>
            </p:extLst>
          </p:nvPr>
        </p:nvGraphicFramePr>
        <p:xfrm>
          <a:off x="188913" y="4956791"/>
          <a:ext cx="6480175" cy="4543836"/>
        </p:xfrm>
        <a:graphic>
          <a:graphicData uri="http://schemas.openxmlformats.org/drawingml/2006/table">
            <a:tbl>
              <a:tblPr firstRow="1" bandRow="1">
                <a:tableStyleId>{5940675A-B579-460E-94D1-54222C63F5DA}</a:tableStyleId>
              </a:tblPr>
              <a:tblGrid>
                <a:gridCol w="6480175">
                  <a:extLst>
                    <a:ext uri="{9D8B030D-6E8A-4147-A177-3AD203B41FA5}">
                      <a16:colId xmlns:a16="http://schemas.microsoft.com/office/drawing/2014/main" val="20000"/>
                    </a:ext>
                  </a:extLst>
                </a:gridCol>
              </a:tblGrid>
              <a:tr h="3446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400" b="1" spc="200" baseline="0" dirty="0">
                          <a:solidFill>
                            <a:schemeClr val="bg1"/>
                          </a:solidFill>
                          <a:latin typeface="+mn-ea"/>
                          <a:ea typeface="+mn-ea"/>
                        </a:rPr>
                        <a:t>■ 届出の対象となる外国人の範囲</a:t>
                      </a:r>
                    </a:p>
                  </a:txBody>
                  <a:tcPr marL="144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900"/>
                    </a:solidFill>
                  </a:tcPr>
                </a:tc>
                <a:extLst>
                  <a:ext uri="{0D108BD9-81ED-4DB2-BD59-A6C34878D82A}">
                    <a16:rowId xmlns:a16="http://schemas.microsoft.com/office/drawing/2014/main" val="10000"/>
                  </a:ext>
                </a:extLst>
              </a:tr>
              <a:tr h="1020609">
                <a:tc>
                  <a:txBody>
                    <a:bodyPr/>
                    <a:lstStyle/>
                    <a:p>
                      <a:pPr>
                        <a:lnSpc>
                          <a:spcPct val="110000"/>
                        </a:lnSpc>
                      </a:pPr>
                      <a:r>
                        <a:rPr kumimoji="1" lang="ja-JP" altLang="en-US" sz="1200" dirty="0">
                          <a:solidFill>
                            <a:schemeClr val="tx1"/>
                          </a:solidFill>
                          <a:latin typeface="+mn-ea"/>
                          <a:ea typeface="+mn-ea"/>
                        </a:rPr>
                        <a:t>日本の国籍を持たない方で、</a:t>
                      </a:r>
                      <a:r>
                        <a:rPr kumimoji="1" lang="ja-JP" altLang="en-US" sz="1200" b="1" u="none" dirty="0">
                          <a:solidFill>
                            <a:schemeClr val="tx1"/>
                          </a:solidFill>
                          <a:latin typeface="+mn-ea"/>
                          <a:ea typeface="+mn-ea"/>
                        </a:rPr>
                        <a:t>特別永住者並びに在留資格が「外交」及び「公用」以外の方</a:t>
                      </a:r>
                      <a:r>
                        <a:rPr kumimoji="1" lang="ja-JP" altLang="en-US" sz="1200" dirty="0">
                          <a:solidFill>
                            <a:schemeClr val="tx1"/>
                          </a:solidFill>
                          <a:latin typeface="+mn-ea"/>
                          <a:ea typeface="+mn-ea"/>
                        </a:rPr>
                        <a:t>が届出の対象となります。</a:t>
                      </a:r>
                      <a:endParaRPr kumimoji="1" lang="en-US" altLang="ja-JP" sz="1200" b="0" u="none" dirty="0">
                        <a:solidFill>
                          <a:schemeClr val="tx1"/>
                        </a:solidFill>
                        <a:latin typeface="+mn-ea"/>
                        <a:ea typeface="+mn-ea"/>
                      </a:endParaRPr>
                    </a:p>
                    <a:p>
                      <a:pPr marL="171450" indent="-171450">
                        <a:lnSpc>
                          <a:spcPct val="110000"/>
                        </a:lnSpc>
                        <a:spcBef>
                          <a:spcPts val="600"/>
                        </a:spcBef>
                        <a:buFont typeface="メイリオ" panose="020B0604030504040204" pitchFamily="50" charset="-128"/>
                        <a:buChar char="※"/>
                      </a:pPr>
                      <a:r>
                        <a:rPr kumimoji="1" lang="ja-JP" altLang="en-US" sz="1100" b="0" u="none" dirty="0">
                          <a:solidFill>
                            <a:schemeClr val="tx1"/>
                          </a:solidFill>
                          <a:latin typeface="+mn-ea"/>
                          <a:ea typeface="+mn-ea"/>
                        </a:rPr>
                        <a:t>「特別永住者」（在日韓国・朝鮮人等）の方は、特別の法的地位が与えられており、日本における</a:t>
                      </a:r>
                      <a:r>
                        <a:rPr kumimoji="1" lang="ja-JP" altLang="en-US" sz="1100" b="0" u="none" strike="noStrike" dirty="0">
                          <a:solidFill>
                            <a:schemeClr val="tx1"/>
                          </a:solidFill>
                          <a:latin typeface="+mn-ea"/>
                          <a:ea typeface="+mn-ea"/>
                        </a:rPr>
                        <a:t>活動に制限がありません。このため、特別永住者の方は、</a:t>
                      </a:r>
                      <a:r>
                        <a:rPr kumimoji="1" lang="ja-JP" altLang="en-US" sz="1100" b="0" u="none" dirty="0">
                          <a:solidFill>
                            <a:schemeClr val="tx1"/>
                          </a:solidFill>
                          <a:latin typeface="+mn-ea"/>
                          <a:ea typeface="+mn-ea"/>
                        </a:rPr>
                        <a:t>外国人雇用状況の届出制度の対象外とされていますので、確認・届出の必要はありません。</a:t>
                      </a:r>
                      <a:endParaRPr kumimoji="1" lang="en-US" altLang="ja-JP" sz="1100" b="0" u="none" dirty="0">
                        <a:solidFill>
                          <a:schemeClr val="tx1"/>
                        </a:solidFill>
                        <a:latin typeface="+mn-ea"/>
                        <a:ea typeface="+mn-ea"/>
                      </a:endParaRPr>
                    </a:p>
                  </a:txBody>
                  <a:tcPr marL="108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446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spc="300" baseline="0" dirty="0">
                          <a:solidFill>
                            <a:schemeClr val="bg1"/>
                          </a:solidFill>
                          <a:latin typeface="+mn-ea"/>
                          <a:ea typeface="+mn-ea"/>
                        </a:rPr>
                        <a:t>■ 届出事項の確認・記載方法について</a:t>
                      </a:r>
                    </a:p>
                  </a:txBody>
                  <a:tcPr marL="144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900"/>
                    </a:solidFill>
                  </a:tcPr>
                </a:tc>
                <a:extLst>
                  <a:ext uri="{0D108BD9-81ED-4DB2-BD59-A6C34878D82A}">
                    <a16:rowId xmlns:a16="http://schemas.microsoft.com/office/drawing/2014/main" val="10002"/>
                  </a:ext>
                </a:extLst>
              </a:tr>
              <a:tr h="612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200" b="0" dirty="0">
                          <a:solidFill>
                            <a:schemeClr val="tx1"/>
                          </a:solidFill>
                          <a:latin typeface="+mn-ea"/>
                          <a:ea typeface="+mn-ea"/>
                        </a:rPr>
                        <a:t>外国人雇用状況の届出に際しては、外国人労働者の在留カード、</a:t>
                      </a:r>
                      <a:r>
                        <a:rPr lang="ja-JP" altLang="en-US" sz="1200" b="0" u="none" dirty="0">
                          <a:solidFill>
                            <a:schemeClr val="tx1"/>
                          </a:solidFill>
                          <a:latin typeface="+mn-ea"/>
                          <a:ea typeface="+mn-ea"/>
                        </a:rPr>
                        <a:t>旅券</a:t>
                      </a:r>
                      <a:r>
                        <a:rPr lang="ja-JP" altLang="en-US" sz="1200" b="0" dirty="0">
                          <a:solidFill>
                            <a:schemeClr val="tx1"/>
                          </a:solidFill>
                          <a:latin typeface="+mn-ea"/>
                          <a:ea typeface="+mn-ea"/>
                        </a:rPr>
                        <a:t>（パスポート）</a:t>
                      </a:r>
                      <a:r>
                        <a:rPr lang="ja-JP" altLang="en-US" sz="1200" b="0" u="none" dirty="0">
                          <a:solidFill>
                            <a:schemeClr val="tx1"/>
                          </a:solidFill>
                          <a:latin typeface="+mn-ea"/>
                          <a:ea typeface="+mn-ea"/>
                        </a:rPr>
                        <a:t>などの</a:t>
                      </a:r>
                      <a:r>
                        <a:rPr lang="ja-JP" altLang="en-US" sz="1200" b="1" u="none" dirty="0">
                          <a:solidFill>
                            <a:schemeClr val="tx1"/>
                          </a:solidFill>
                          <a:effectLst/>
                          <a:latin typeface="+mn-ea"/>
                          <a:ea typeface="+mn-ea"/>
                        </a:rPr>
                        <a:t>提示を求め、届け出る事項を確認してください。</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ea"/>
                          <a:ea typeface="+mn-ea"/>
                          <a:cs typeface="+mn-cs"/>
                        </a:rPr>
                        <a:t>P.</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３をご確認ください</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marL="144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446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400" b="1" spc="300" dirty="0">
                          <a:solidFill>
                            <a:schemeClr val="bg1"/>
                          </a:solidFill>
                          <a:latin typeface="+mn-ea"/>
                          <a:ea typeface="+mn-ea"/>
                        </a:rPr>
                        <a:t>■ 届出の方法について</a:t>
                      </a:r>
                    </a:p>
                  </a:txBody>
                  <a:tcPr marL="144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900"/>
                    </a:solidFill>
                  </a:tcPr>
                </a:tc>
                <a:extLst>
                  <a:ext uri="{0D108BD9-81ED-4DB2-BD59-A6C34878D82A}">
                    <a16:rowId xmlns:a16="http://schemas.microsoft.com/office/drawing/2014/main" val="10006"/>
                  </a:ext>
                </a:extLst>
              </a:tr>
              <a:tr h="162000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外国人雇用状況の届出方法については、届出の対象となる外国人が</a:t>
                      </a:r>
                      <a:r>
                        <a:rPr kumimoji="1" lang="ja-JP" altLang="en-US" sz="1200" b="1" i="0" u="none" strike="noStrike" kern="1200" cap="none" spc="0" normalizeH="0" baseline="0" noProof="0" dirty="0">
                          <a:ln>
                            <a:noFill/>
                          </a:ln>
                          <a:solidFill>
                            <a:schemeClr val="tx1"/>
                          </a:solidFill>
                          <a:effectLst/>
                          <a:uLnTx/>
                          <a:uFillTx/>
                          <a:latin typeface="+mn-ea"/>
                          <a:ea typeface="+mn-ea"/>
                          <a:cs typeface="+mn-cs"/>
                        </a:rPr>
                        <a:t>雇用保険の被保険者となるか否か</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によって、使用する様式や届出先となるハローワーク、届出の提出期限が異なります。</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200" b="1" dirty="0">
                          <a:solidFill>
                            <a:schemeClr val="tx1"/>
                          </a:solidFill>
                          <a:latin typeface="+mn-ea"/>
                          <a:ea typeface="+mn-ea"/>
                        </a:rPr>
                        <a:t>①　</a:t>
                      </a:r>
                      <a:r>
                        <a:rPr lang="ja-JP" altLang="en-US" sz="1200" b="0" dirty="0">
                          <a:solidFill>
                            <a:schemeClr val="tx1"/>
                          </a:solidFill>
                          <a:latin typeface="+mn-ea"/>
                          <a:ea typeface="+mn-ea"/>
                        </a:rPr>
                        <a:t>雇用保険の</a:t>
                      </a:r>
                      <a:r>
                        <a:rPr lang="ja-JP" altLang="en-US" sz="1200" b="1" u="none" dirty="0">
                          <a:solidFill>
                            <a:schemeClr val="tx1"/>
                          </a:solidFill>
                          <a:latin typeface="+mn-ea"/>
                          <a:ea typeface="+mn-ea"/>
                        </a:rPr>
                        <a:t>被保険者となる</a:t>
                      </a:r>
                      <a:r>
                        <a:rPr lang="ja-JP" altLang="en-US" sz="1200" b="0" dirty="0">
                          <a:solidFill>
                            <a:schemeClr val="tx1"/>
                          </a:solidFill>
                          <a:latin typeface="+mn-ea"/>
                          <a:ea typeface="+mn-ea"/>
                        </a:rPr>
                        <a:t>外国人について届け出る場合</a:t>
                      </a:r>
                      <a:endParaRPr lang="en-US" altLang="ja-JP" sz="1200" b="0" dirty="0">
                        <a:solidFill>
                          <a:schemeClr val="tx1"/>
                        </a:solidFill>
                        <a:latin typeface="+mn-ea"/>
                        <a:ea typeface="+mn-ea"/>
                      </a:endParaRPr>
                    </a:p>
                    <a:p>
                      <a:pPr marL="0" marR="0" indent="0" algn="r" defTabSz="914400" rtl="0" eaLnBrk="1" fontAlgn="auto" latinLnBrk="0" hangingPunct="1">
                        <a:lnSpc>
                          <a:spcPct val="110000"/>
                        </a:lnSpc>
                        <a:spcBef>
                          <a:spcPts val="0"/>
                        </a:spcBef>
                        <a:spcAft>
                          <a:spcPts val="0"/>
                        </a:spcAft>
                        <a:buClrTx/>
                        <a:buSzTx/>
                        <a:buFontTx/>
                        <a:buNone/>
                        <a:tabLst/>
                        <a:defRPr/>
                      </a:pPr>
                      <a:r>
                        <a:rPr lang="ja-JP" altLang="en-US" sz="1200" b="0" dirty="0">
                          <a:solidFill>
                            <a:schemeClr val="tx1"/>
                          </a:solidFill>
                          <a:latin typeface="+mn-ea"/>
                          <a:ea typeface="+mn-ea"/>
                        </a:rPr>
                        <a:t>→</a:t>
                      </a:r>
                      <a:r>
                        <a:rPr lang="ja-JP" altLang="en-US" sz="1200" b="0" baseline="0" dirty="0">
                          <a:solidFill>
                            <a:schemeClr val="tx1"/>
                          </a:solidFill>
                          <a:latin typeface="+mn-ea"/>
                          <a:ea typeface="+mn-ea"/>
                        </a:rPr>
                        <a:t> </a:t>
                      </a:r>
                      <a:r>
                        <a:rPr lang="en-US" altLang="ja-JP" sz="1200" b="0" dirty="0">
                          <a:solidFill>
                            <a:schemeClr val="tx1"/>
                          </a:solidFill>
                          <a:latin typeface="+mn-ea"/>
                          <a:ea typeface="+mn-ea"/>
                        </a:rPr>
                        <a:t>P.</a:t>
                      </a:r>
                      <a:r>
                        <a:rPr lang="ja-JP" altLang="en-US" sz="1200" b="0" dirty="0">
                          <a:solidFill>
                            <a:schemeClr val="tx1"/>
                          </a:solidFill>
                          <a:latin typeface="+mn-ea"/>
                          <a:ea typeface="+mn-ea"/>
                        </a:rPr>
                        <a:t>５～</a:t>
                      </a:r>
                      <a:r>
                        <a:rPr lang="en-US" altLang="ja-JP" sz="1200" b="0" dirty="0">
                          <a:solidFill>
                            <a:schemeClr val="tx1"/>
                          </a:solidFill>
                          <a:latin typeface="+mn-ea"/>
                          <a:ea typeface="+mn-ea"/>
                        </a:rPr>
                        <a:t>P.</a:t>
                      </a:r>
                      <a:r>
                        <a:rPr lang="ja-JP" altLang="en-US" sz="1200" b="0" dirty="0">
                          <a:solidFill>
                            <a:schemeClr val="tx1"/>
                          </a:solidFill>
                          <a:latin typeface="+mn-ea"/>
                          <a:ea typeface="+mn-ea"/>
                        </a:rPr>
                        <a:t>６をご確認ください</a:t>
                      </a:r>
                      <a:endParaRPr lang="en-US" altLang="ja-JP" sz="1200" b="0" dirty="0">
                        <a:solidFill>
                          <a:schemeClr val="tx1"/>
                        </a:solidFill>
                        <a:latin typeface="+mn-ea"/>
                        <a:ea typeface="+mn-ea"/>
                      </a:endParaRPr>
                    </a:p>
                    <a:p>
                      <a:pPr>
                        <a:lnSpc>
                          <a:spcPct val="110000"/>
                        </a:lnSpc>
                      </a:pPr>
                      <a:r>
                        <a:rPr lang="ja-JP" altLang="en-US" sz="1200" b="1" dirty="0">
                          <a:solidFill>
                            <a:schemeClr val="tx1"/>
                          </a:solidFill>
                          <a:latin typeface="+mn-ea"/>
                          <a:ea typeface="+mn-ea"/>
                        </a:rPr>
                        <a:t>②　</a:t>
                      </a:r>
                      <a:r>
                        <a:rPr lang="ja-JP" altLang="en-US" sz="1200" b="0" dirty="0">
                          <a:solidFill>
                            <a:schemeClr val="tx1"/>
                          </a:solidFill>
                          <a:latin typeface="+mn-ea"/>
                          <a:ea typeface="+mn-ea"/>
                        </a:rPr>
                        <a:t>雇用保険の</a:t>
                      </a:r>
                      <a:r>
                        <a:rPr lang="ja-JP" altLang="en-US" sz="1200" b="1" u="none" dirty="0">
                          <a:solidFill>
                            <a:schemeClr val="tx1"/>
                          </a:solidFill>
                          <a:latin typeface="+mn-ea"/>
                          <a:ea typeface="+mn-ea"/>
                        </a:rPr>
                        <a:t>被保険者とならない</a:t>
                      </a:r>
                      <a:r>
                        <a:rPr lang="ja-JP" altLang="en-US" sz="1200" b="0" dirty="0">
                          <a:solidFill>
                            <a:schemeClr val="tx1"/>
                          </a:solidFill>
                          <a:latin typeface="+mn-ea"/>
                          <a:ea typeface="+mn-ea"/>
                        </a:rPr>
                        <a:t>外国人について届け出る場合</a:t>
                      </a:r>
                      <a:endParaRPr lang="en-US" altLang="ja-JP" sz="1200" b="0" dirty="0">
                        <a:solidFill>
                          <a:schemeClr val="tx1"/>
                        </a:solidFill>
                        <a:latin typeface="+mn-ea"/>
                        <a:ea typeface="+mn-ea"/>
                      </a:endParaRPr>
                    </a:p>
                    <a:p>
                      <a:pPr algn="r">
                        <a:lnSpc>
                          <a:spcPct val="110000"/>
                        </a:lnSpc>
                      </a:pPr>
                      <a:r>
                        <a:rPr lang="ja-JP" altLang="en-US" sz="1400" b="0" dirty="0">
                          <a:solidFill>
                            <a:schemeClr val="tx1"/>
                          </a:solidFill>
                          <a:latin typeface="+mn-ea"/>
                          <a:ea typeface="+mn-ea"/>
                        </a:rPr>
                        <a:t>→ </a:t>
                      </a:r>
                      <a:r>
                        <a:rPr lang="en-US" altLang="ja-JP" sz="1200" b="0" dirty="0">
                          <a:solidFill>
                            <a:schemeClr val="tx1"/>
                          </a:solidFill>
                          <a:latin typeface="+mn-ea"/>
                          <a:ea typeface="+mn-ea"/>
                        </a:rPr>
                        <a:t>P.</a:t>
                      </a:r>
                      <a:r>
                        <a:rPr lang="ja-JP" altLang="en-US" sz="1200" b="0" dirty="0">
                          <a:solidFill>
                            <a:schemeClr val="tx1"/>
                          </a:solidFill>
                          <a:latin typeface="+mn-ea"/>
                          <a:ea typeface="+mn-ea"/>
                        </a:rPr>
                        <a:t>７をご確認ください</a:t>
                      </a:r>
                      <a:endParaRPr kumimoji="1" lang="en-US" altLang="ja-JP" sz="1400" b="0" i="0" u="none" strike="noStrike" kern="1200" cap="none" spc="0" normalizeH="0" baseline="0" noProof="0" dirty="0">
                        <a:ln>
                          <a:noFill/>
                        </a:ln>
                        <a:solidFill>
                          <a:schemeClr val="tx1"/>
                        </a:solidFill>
                        <a:effectLst/>
                        <a:uLnTx/>
                        <a:uFillTx/>
                        <a:latin typeface="+mn-ea"/>
                        <a:ea typeface="+mn-ea"/>
                        <a:cs typeface="+mn-cs"/>
                      </a:endParaRPr>
                    </a:p>
                  </a:txBody>
                  <a:tcPr marL="144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ホームベース 13"/>
          <p:cNvSpPr/>
          <p:nvPr/>
        </p:nvSpPr>
        <p:spPr>
          <a:xfrm>
            <a:off x="189000" y="56456"/>
            <a:ext cx="6480000" cy="293721"/>
          </a:xfrm>
          <a:prstGeom prst="rect">
            <a:avLst/>
          </a:prstGeom>
          <a:solidFill>
            <a:srgbClr val="FF9900"/>
          </a:solidFill>
        </p:spPr>
        <p:txBody>
          <a:bodyPr wrap="square" lIns="108000" tIns="72000" rIns="108000" bIns="36000" anchor="ctr">
            <a:spAutoFit/>
          </a:bodyPr>
          <a:lstStyle/>
          <a:p>
            <a:pPr defTabSz="957263"/>
            <a:r>
              <a:rPr lang="ja-JP" altLang="en-US" sz="1200" b="1" spc="200" dirty="0">
                <a:solidFill>
                  <a:schemeClr val="bg1"/>
                </a:solidFill>
                <a:latin typeface="+mn-ea"/>
                <a:ea typeface="+mn-ea"/>
              </a:rPr>
              <a:t>留学生の採用に関するご相談</a:t>
            </a:r>
            <a:endParaRPr lang="en-US" altLang="ja-JP" sz="1200" b="1" spc="200" dirty="0">
              <a:solidFill>
                <a:schemeClr val="bg1"/>
              </a:solidFill>
              <a:latin typeface="+mn-ea"/>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2638884987"/>
              </p:ext>
            </p:extLst>
          </p:nvPr>
        </p:nvGraphicFramePr>
        <p:xfrm>
          <a:off x="188075" y="389596"/>
          <a:ext cx="6480221" cy="8930502"/>
        </p:xfrm>
        <a:graphic>
          <a:graphicData uri="http://schemas.openxmlformats.org/drawingml/2006/table">
            <a:tbl>
              <a:tblPr firstRow="1" bandRow="1">
                <a:tableStyleId>{D27102A9-8310-4765-A935-A1911B00CA55}</a:tableStyleId>
              </a:tblPr>
              <a:tblGrid>
                <a:gridCol w="410157">
                  <a:extLst>
                    <a:ext uri="{9D8B030D-6E8A-4147-A177-3AD203B41FA5}">
                      <a16:colId xmlns:a16="http://schemas.microsoft.com/office/drawing/2014/main" val="3386243320"/>
                    </a:ext>
                  </a:extLst>
                </a:gridCol>
                <a:gridCol w="97400">
                  <a:extLst>
                    <a:ext uri="{9D8B030D-6E8A-4147-A177-3AD203B41FA5}">
                      <a16:colId xmlns:a16="http://schemas.microsoft.com/office/drawing/2014/main" val="1006873168"/>
                    </a:ext>
                  </a:extLst>
                </a:gridCol>
                <a:gridCol w="1436659">
                  <a:extLst>
                    <a:ext uri="{9D8B030D-6E8A-4147-A177-3AD203B41FA5}">
                      <a16:colId xmlns:a16="http://schemas.microsoft.com/office/drawing/2014/main" val="3992450280"/>
                    </a:ext>
                  </a:extLst>
                </a:gridCol>
                <a:gridCol w="792088">
                  <a:extLst>
                    <a:ext uri="{9D8B030D-6E8A-4147-A177-3AD203B41FA5}">
                      <a16:colId xmlns:a16="http://schemas.microsoft.com/office/drawing/2014/main" val="3957485298"/>
                    </a:ext>
                  </a:extLst>
                </a:gridCol>
                <a:gridCol w="2461010">
                  <a:extLst>
                    <a:ext uri="{9D8B030D-6E8A-4147-A177-3AD203B41FA5}">
                      <a16:colId xmlns:a16="http://schemas.microsoft.com/office/drawing/2014/main" val="835030449"/>
                    </a:ext>
                  </a:extLst>
                </a:gridCol>
                <a:gridCol w="1282907">
                  <a:extLst>
                    <a:ext uri="{9D8B030D-6E8A-4147-A177-3AD203B41FA5}">
                      <a16:colId xmlns:a16="http://schemas.microsoft.com/office/drawing/2014/main" val="1630811465"/>
                    </a:ext>
                  </a:extLst>
                </a:gridCol>
              </a:tblGrid>
              <a:tr h="198207">
                <a:tc gridSpan="4">
                  <a:txBody>
                    <a:bodyPr/>
                    <a:lstStyle/>
                    <a:p>
                      <a:pPr algn="ctr"/>
                      <a:r>
                        <a:rPr kumimoji="1" lang="ja-JP" altLang="en-US" sz="800" dirty="0"/>
                        <a:t>ハローワーク・新卒応援ハローワーク（留学生コーナー）</a:t>
                      </a:r>
                      <a:endParaRPr kumimoji="1" lang="ja-JP" altLang="en-US" sz="800" dirty="0">
                        <a:latin typeface="+mn-lt"/>
                        <a:ea typeface="+mn-ea"/>
                      </a:endParaRPr>
                    </a:p>
                  </a:txBody>
                  <a:tcPr marL="36000" marR="36000" marT="36000" marB="18000" anchor="ctr"/>
                </a:tc>
                <a:tc hMerge="1">
                  <a:txBody>
                    <a:bodyPr/>
                    <a:lstStyle/>
                    <a:p>
                      <a:endParaRPr kumimoji="1" lang="ja-JP" altLang="en-US"/>
                    </a:p>
                  </a:txBody>
                  <a:tcPr/>
                </a:tc>
                <a:tc hMerge="1">
                  <a:txBody>
                    <a:bodyPr/>
                    <a:lstStyle/>
                    <a:p>
                      <a:pPr algn="l"/>
                      <a:endParaRPr kumimoji="1" lang="ja-JP" altLang="en-US" sz="1050" dirty="0">
                        <a:latin typeface="HG丸ｺﾞｼｯｸM-PRO" panose="020F0600000000000000" pitchFamily="50" charset="-128"/>
                        <a:ea typeface="HG丸ｺﾞｼｯｸM-PRO" panose="020F0600000000000000" pitchFamily="50" charset="-128"/>
                      </a:endParaRPr>
                    </a:p>
                  </a:txBody>
                  <a:tcPr anchor="ctr"/>
                </a:tc>
                <a:tc hMerge="1">
                  <a:txBody>
                    <a:bodyPr/>
                    <a:lstStyle/>
                    <a:p>
                      <a:pPr algn="ctr"/>
                      <a:endParaRPr kumimoji="1" lang="ja-JP" altLang="en-US" sz="800" spc="300" dirty="0">
                        <a:latin typeface="+mn-lt"/>
                        <a:ea typeface="+mn-ea"/>
                      </a:endParaRPr>
                    </a:p>
                  </a:txBody>
                  <a:tcPr marL="36000" marR="36000" marT="36000" marB="18000" anchor="ctr"/>
                </a:tc>
                <a:tc>
                  <a:txBody>
                    <a:bodyPr/>
                    <a:lstStyle/>
                    <a:p>
                      <a:pPr algn="ctr"/>
                      <a:r>
                        <a:rPr kumimoji="1" lang="ja-JP" altLang="en-US" sz="800" spc="300" dirty="0"/>
                        <a:t>所在地</a:t>
                      </a:r>
                      <a:endParaRPr kumimoji="1" lang="ja-JP" altLang="en-US" sz="800" spc="300" dirty="0">
                        <a:latin typeface="+mn-lt"/>
                        <a:ea typeface="+mn-ea"/>
                      </a:endParaRPr>
                    </a:p>
                  </a:txBody>
                  <a:tcPr marL="36000" marR="36000" marT="36000" marB="18000" anchor="ctr"/>
                </a:tc>
                <a:tc>
                  <a:txBody>
                    <a:bodyPr/>
                    <a:lstStyle/>
                    <a:p>
                      <a:pPr algn="ctr"/>
                      <a:r>
                        <a:rPr kumimoji="1" lang="ja-JP" altLang="en-US" sz="800" spc="300" dirty="0"/>
                        <a:t>電話番号</a:t>
                      </a:r>
                      <a:endParaRPr kumimoji="1" lang="ja-JP" altLang="en-US" sz="800" spc="300" dirty="0">
                        <a:latin typeface="+mn-lt"/>
                        <a:ea typeface="+mn-ea"/>
                      </a:endParaRPr>
                    </a:p>
                  </a:txBody>
                  <a:tcPr marL="36000" marR="36000" marT="36000" marB="18000" anchor="ctr"/>
                </a:tc>
                <a:extLst>
                  <a:ext uri="{0D108BD9-81ED-4DB2-BD59-A6C34878D82A}">
                    <a16:rowId xmlns:a16="http://schemas.microsoft.com/office/drawing/2014/main" val="432594567"/>
                  </a:ext>
                </a:extLst>
              </a:tr>
              <a:tr h="154800">
                <a:tc>
                  <a:txBody>
                    <a:bodyPr/>
                    <a:lstStyle/>
                    <a:p>
                      <a:pPr algn="ctr"/>
                      <a:r>
                        <a:rPr kumimoji="1" lang="ja-JP" altLang="en-US" sz="700" dirty="0"/>
                        <a:t>北海道</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札幌新卒応援ハローワーク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060-8526</a:t>
                      </a:r>
                      <a:endParaRPr kumimoji="1" lang="en-US" altLang="ja-JP" sz="700" dirty="0">
                        <a:latin typeface="+mn-ea"/>
                        <a:ea typeface="+mn-ea"/>
                      </a:endParaRPr>
                    </a:p>
                  </a:txBody>
                  <a:tcPr marL="36000" marR="36000" marT="18000" marB="18000" anchor="ctr"/>
                </a:tc>
                <a:tc>
                  <a:txBody>
                    <a:bodyPr/>
                    <a:lstStyle/>
                    <a:p>
                      <a:r>
                        <a:rPr kumimoji="1" lang="ja-JP" altLang="en-US" sz="700" dirty="0"/>
                        <a:t>札幌市中央区北</a:t>
                      </a:r>
                      <a:r>
                        <a:rPr kumimoji="1" lang="en-US" altLang="ja-JP" sz="700" dirty="0"/>
                        <a:t>4</a:t>
                      </a:r>
                      <a:r>
                        <a:rPr kumimoji="1" lang="ja-JP" altLang="en-US" sz="700" dirty="0"/>
                        <a:t>条西</a:t>
                      </a:r>
                      <a:r>
                        <a:rPr kumimoji="1" lang="en-US" altLang="ja-JP" sz="700" dirty="0"/>
                        <a:t>5</a:t>
                      </a:r>
                      <a:r>
                        <a:rPr kumimoji="1" lang="ja-JP" altLang="en-US" sz="700" dirty="0"/>
                        <a:t>丁目　大樹生命札幌共同ビル９階　</a:t>
                      </a:r>
                      <a:endParaRPr kumimoji="1" lang="zh-CN" altLang="en-US" sz="700" dirty="0">
                        <a:latin typeface="+mn-ea"/>
                        <a:ea typeface="+mn-ea"/>
                      </a:endParaRPr>
                    </a:p>
                  </a:txBody>
                  <a:tcPr marL="36000" marR="36000" marT="18000" marB="18000" anchor="ctr"/>
                </a:tc>
                <a:tc>
                  <a:txBody>
                    <a:bodyPr/>
                    <a:lstStyle/>
                    <a:p>
                      <a:pPr algn="ctr"/>
                      <a:r>
                        <a:rPr kumimoji="1" lang="en-US" altLang="ja-JP" sz="700" dirty="0"/>
                        <a:t>011-233-0222</a:t>
                      </a:r>
                      <a:endParaRPr kumimoji="1" lang="en-US" altLang="ja-JP" sz="700" dirty="0">
                        <a:latin typeface="+mn-ea"/>
                        <a:ea typeface="+mn-ea"/>
                      </a:endParaRPr>
                    </a:p>
                  </a:txBody>
                  <a:tcPr marL="36000" marR="36000" marT="18000" marB="18000" anchor="ctr"/>
                </a:tc>
                <a:extLst>
                  <a:ext uri="{0D108BD9-81ED-4DB2-BD59-A6C34878D82A}">
                    <a16:rowId xmlns:a16="http://schemas.microsoft.com/office/drawing/2014/main" val="905750054"/>
                  </a:ext>
                </a:extLst>
              </a:tr>
              <a:tr h="154800">
                <a:tc>
                  <a:txBody>
                    <a:bodyPr/>
                    <a:lstStyle/>
                    <a:p>
                      <a:pPr algn="ctr"/>
                      <a:r>
                        <a:rPr kumimoji="1" lang="ja-JP" altLang="en-US" sz="700" dirty="0"/>
                        <a:t>宮城</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仙台新卒応援ハローワーク</a:t>
                      </a:r>
                      <a:endParaRPr kumimoji="1" lang="en-US" altLang="ja-JP"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aseline="0" dirty="0"/>
                        <a:t>〒</a:t>
                      </a:r>
                      <a:r>
                        <a:rPr kumimoji="1" lang="en-US" altLang="ja-JP" sz="700" baseline="0" dirty="0"/>
                        <a:t>983-0852</a:t>
                      </a:r>
                      <a:endParaRPr kumimoji="1" lang="en-US" altLang="ja-JP" sz="700" baseline="0" dirty="0">
                        <a:latin typeface="+mn-ea"/>
                        <a:ea typeface="+mn-ea"/>
                      </a:endParaRPr>
                    </a:p>
                  </a:txBody>
                  <a:tcPr marL="36000" marR="36000" marT="18000" marB="18000" anchor="ctr"/>
                </a:tc>
                <a:tc>
                  <a:txBody>
                    <a:bodyPr/>
                    <a:lstStyle/>
                    <a:p>
                      <a:r>
                        <a:rPr kumimoji="1" lang="ja-JP" altLang="en-US" sz="700" baseline="0" dirty="0"/>
                        <a:t>仙台市宮城野区榴岡</a:t>
                      </a:r>
                      <a:r>
                        <a:rPr kumimoji="1" lang="en-US" altLang="ja-JP" sz="700" baseline="0" dirty="0"/>
                        <a:t>4-2-3</a:t>
                      </a:r>
                      <a:r>
                        <a:rPr kumimoji="1" lang="ja-JP" altLang="en-US" sz="700" baseline="0"/>
                        <a:t>　仙台</a:t>
                      </a:r>
                      <a:r>
                        <a:rPr kumimoji="1" lang="en-US" altLang="ja-JP" sz="700" baseline="0" dirty="0"/>
                        <a:t>MT</a:t>
                      </a:r>
                      <a:r>
                        <a:rPr kumimoji="1" lang="ja-JP" altLang="en-US" sz="700" baseline="0" dirty="0"/>
                        <a:t>ビル</a:t>
                      </a:r>
                      <a:r>
                        <a:rPr kumimoji="1" lang="en-US" altLang="ja-JP" sz="700" baseline="0" dirty="0"/>
                        <a:t>6</a:t>
                      </a:r>
                      <a:r>
                        <a:rPr kumimoji="1" lang="ja-JP" altLang="en-US" sz="700" baseline="0" dirty="0"/>
                        <a:t>階</a:t>
                      </a:r>
                      <a:endParaRPr kumimoji="1" lang="ja-JP" altLang="en-US" sz="700" baseline="0" dirty="0">
                        <a:latin typeface="+mn-ea"/>
                        <a:ea typeface="+mn-ea"/>
                      </a:endParaRPr>
                    </a:p>
                  </a:txBody>
                  <a:tcPr marL="36000" marR="36000" marT="18000" marB="18000" anchor="ctr"/>
                </a:tc>
                <a:tc>
                  <a:txBody>
                    <a:bodyPr/>
                    <a:lstStyle/>
                    <a:p>
                      <a:pPr algn="ctr"/>
                      <a:r>
                        <a:rPr kumimoji="1" lang="en-US" altLang="ja-JP" sz="700"/>
                        <a:t>022-206-6500</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836889"/>
                  </a:ext>
                </a:extLst>
              </a:tr>
              <a:tr h="154800">
                <a:tc>
                  <a:txBody>
                    <a:bodyPr/>
                    <a:lstStyle/>
                    <a:p>
                      <a:pPr algn="ctr" fontAlgn="ctr"/>
                      <a:r>
                        <a:rPr lang="ja-JP" altLang="en-US" sz="700" b="0" u="none" strike="noStrike" dirty="0">
                          <a:solidFill>
                            <a:srgbClr val="000000"/>
                          </a:solidFill>
                          <a:effectLst/>
                        </a:rPr>
                        <a:t>福島</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1" u="none" strike="noStrike" dirty="0">
                          <a:solidFill>
                            <a:srgbClr val="000000"/>
                          </a:solidFill>
                          <a:effectLst/>
                        </a:rPr>
                        <a:t> 郡山新卒応援ハローワーク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963-8002</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郡山市駅前２</a:t>
                      </a:r>
                      <a:r>
                        <a:rPr lang="en-US" altLang="ja-JP" sz="700" b="0" u="none" strike="noStrike" dirty="0">
                          <a:solidFill>
                            <a:srgbClr val="000000"/>
                          </a:solidFill>
                          <a:effectLst/>
                        </a:rPr>
                        <a:t>-11-</a:t>
                      </a:r>
                      <a:r>
                        <a:rPr lang="ja-JP" altLang="en-US" sz="700" b="0" u="none" strike="noStrike" dirty="0">
                          <a:solidFill>
                            <a:srgbClr val="000000"/>
                          </a:solidFill>
                          <a:effectLst/>
                        </a:rPr>
                        <a:t>１　ビッグアイ・モルティ４階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024-927-4633</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520104896"/>
                  </a:ext>
                </a:extLst>
              </a:tr>
              <a:tr h="154800">
                <a:tc>
                  <a:txBody>
                    <a:bodyPr/>
                    <a:lstStyle/>
                    <a:p>
                      <a:pPr algn="ctr" fontAlgn="ctr"/>
                      <a:r>
                        <a:rPr lang="ja-JP" altLang="en-US" sz="700" b="0" u="none" strike="noStrike" dirty="0">
                          <a:solidFill>
                            <a:srgbClr val="000000"/>
                          </a:solidFill>
                          <a:effectLst/>
                        </a:rPr>
                        <a:t>茨城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1" u="none" strike="noStrike" dirty="0">
                          <a:solidFill>
                            <a:srgbClr val="000000"/>
                          </a:solidFill>
                          <a:effectLst/>
                        </a:rPr>
                        <a:t> 水戸新卒応援ハローワーク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310-8509</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水戸市水府町</a:t>
                      </a:r>
                      <a:r>
                        <a:rPr lang="en-US" altLang="ja-JP" sz="700" b="0" u="none" strike="noStrike" dirty="0">
                          <a:solidFill>
                            <a:srgbClr val="000000"/>
                          </a:solidFill>
                          <a:effectLst/>
                        </a:rPr>
                        <a:t>1573-1</a:t>
                      </a:r>
                      <a:r>
                        <a:rPr lang="ja-JP" altLang="en-US" sz="700" b="0" u="none" strike="noStrike" dirty="0">
                          <a:solidFill>
                            <a:srgbClr val="000000"/>
                          </a:solidFill>
                          <a:effectLst/>
                        </a:rPr>
                        <a:t>　ハローワーク水戸付属庁舎１階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700" b="0" u="none" strike="noStrike" dirty="0">
                          <a:solidFill>
                            <a:srgbClr val="000000"/>
                          </a:solidFill>
                          <a:effectLst/>
                        </a:rPr>
                        <a:t>　　</a:t>
                      </a:r>
                      <a:r>
                        <a:rPr lang="en-US" altLang="ja-JP" sz="700" b="0" u="none" strike="noStrike" dirty="0">
                          <a:solidFill>
                            <a:srgbClr val="000000"/>
                          </a:solidFill>
                          <a:effectLst/>
                        </a:rPr>
                        <a:t>029-231-6221</a:t>
                      </a:r>
                      <a:r>
                        <a:rPr lang="ja-JP" altLang="en-US" sz="700" b="0" u="none" strike="noStrike" dirty="0">
                          <a:solidFill>
                            <a:srgbClr val="000000"/>
                          </a:solidFill>
                          <a:effectLst/>
                        </a:rPr>
                        <a:t>（</a:t>
                      </a:r>
                      <a:r>
                        <a:rPr lang="en-US" altLang="ja-JP" sz="700" b="0" u="none" strike="noStrike" dirty="0">
                          <a:solidFill>
                            <a:srgbClr val="000000"/>
                          </a:solidFill>
                          <a:effectLst/>
                        </a:rPr>
                        <a:t>44#</a:t>
                      </a:r>
                      <a:r>
                        <a:rPr lang="ja-JP" altLang="en-US" sz="700" b="0" u="none" strike="noStrike" dirty="0">
                          <a:solidFill>
                            <a:srgbClr val="000000"/>
                          </a:solidFill>
                          <a:effectLst/>
                        </a:rPr>
                        <a:t>）</a:t>
                      </a:r>
                      <a:endParaRPr lang="ja-JP" altLang="en-US"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688366259"/>
                  </a:ext>
                </a:extLst>
              </a:tr>
              <a:tr h="154800">
                <a:tc>
                  <a:txBody>
                    <a:bodyPr/>
                    <a:lstStyle/>
                    <a:p>
                      <a:pPr algn="ctr"/>
                      <a:r>
                        <a:rPr kumimoji="1" lang="ja-JP" altLang="en-US" sz="700" dirty="0"/>
                        <a:t>茨城</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土浦新卒応援ハローワーク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300-080</a:t>
                      </a:r>
                      <a:r>
                        <a:rPr kumimoji="1" lang="en-US" altLang="ja-JP" sz="700" dirty="0"/>
                        <a:t>5</a:t>
                      </a:r>
                      <a:endParaRPr kumimoji="1" lang="en-US" altLang="zh-TW" sz="700" dirty="0">
                        <a:latin typeface="+mn-ea"/>
                        <a:ea typeface="+mn-ea"/>
                      </a:endParaRPr>
                    </a:p>
                  </a:txBody>
                  <a:tcPr marL="36000" marR="36000" marT="18000" marB="18000" anchor="ctr"/>
                </a:tc>
                <a:tc>
                  <a:txBody>
                    <a:bodyPr/>
                    <a:lstStyle/>
                    <a:p>
                      <a:r>
                        <a:rPr kumimoji="1" lang="zh-TW" altLang="en-US" sz="700" dirty="0"/>
                        <a:t>土浦市宍塚</a:t>
                      </a:r>
                      <a:r>
                        <a:rPr kumimoji="1" lang="en-US" altLang="zh-TW" sz="700" dirty="0"/>
                        <a:t>1838</a:t>
                      </a:r>
                      <a:r>
                        <a:rPr kumimoji="1" lang="ja-JP" altLang="en-US" sz="700" dirty="0"/>
                        <a:t>　ハローワーク土浦内</a:t>
                      </a:r>
                      <a:endParaRPr kumimoji="1" lang="en-US" altLang="ja-JP" sz="700" dirty="0">
                        <a:latin typeface="+mn-ea"/>
                        <a:ea typeface="+mn-ea"/>
                      </a:endParaRPr>
                    </a:p>
                  </a:txBody>
                  <a:tcPr marL="36000" marR="36000" marT="18000" marB="18000" anchor="ctr"/>
                </a:tc>
                <a:tc>
                  <a:txBody>
                    <a:bodyPr/>
                    <a:lstStyle/>
                    <a:p>
                      <a:pPr algn="ctr"/>
                      <a:r>
                        <a:rPr kumimoji="1" lang="ja-JP" altLang="en-US" sz="700" dirty="0"/>
                        <a:t>　　</a:t>
                      </a:r>
                      <a:r>
                        <a:rPr kumimoji="1" lang="en-US" altLang="ja-JP" sz="700" dirty="0"/>
                        <a:t>029-822-5124</a:t>
                      </a:r>
                      <a:r>
                        <a:rPr kumimoji="1" lang="ja-JP" altLang="en-US" sz="700" dirty="0"/>
                        <a:t>（</a:t>
                      </a:r>
                      <a:r>
                        <a:rPr kumimoji="1" lang="en-US" altLang="ja-JP" sz="700" dirty="0"/>
                        <a:t>32#</a:t>
                      </a:r>
                      <a:r>
                        <a:rPr kumimoji="1" lang="ja-JP" altLang="en-US" sz="700" dirty="0"/>
                        <a:t>）</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032686256"/>
                  </a:ext>
                </a:extLst>
              </a:tr>
              <a:tr h="154800">
                <a:tc>
                  <a:txBody>
                    <a:bodyPr/>
                    <a:lstStyle/>
                    <a:p>
                      <a:pPr algn="ctr" fontAlgn="ctr"/>
                      <a:r>
                        <a:rPr lang="ja-JP" altLang="en-US" sz="700" b="0" u="none" strike="noStrike" dirty="0">
                          <a:solidFill>
                            <a:srgbClr val="000000"/>
                          </a:solidFill>
                          <a:effectLst/>
                        </a:rPr>
                        <a:t>栃木</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800" b="0" i="0" u="none" strike="noStrike" dirty="0">
                        <a:solidFill>
                          <a:srgbClr val="000000"/>
                        </a:solidFill>
                        <a:effectLst/>
                        <a:latin typeface="+mn-lt"/>
                        <a:ea typeface="游ゴシック" panose="020B0400000000000000" pitchFamily="50" charset="-128"/>
                      </a:endParaRPr>
                    </a:p>
                  </a:txBody>
                  <a:tcPr marL="9525" marR="9525" marT="9525" marB="0" anchor="ctr"/>
                </a:tc>
                <a:tc>
                  <a:txBody>
                    <a:bodyPr/>
                    <a:lstStyle/>
                    <a:p>
                      <a:pPr algn="l" fontAlgn="ctr"/>
                      <a:r>
                        <a:rPr lang="ja-JP" altLang="en-US" sz="700" b="1" u="none" strike="noStrike" dirty="0">
                          <a:solidFill>
                            <a:srgbClr val="000000"/>
                          </a:solidFill>
                          <a:effectLst/>
                        </a:rPr>
                        <a:t> 宇都宮新卒応援ハローワーク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321-0964</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宇都宮市駅前通り</a:t>
                      </a:r>
                      <a:r>
                        <a:rPr lang="en-US" altLang="ja-JP" sz="700" b="0" u="none" strike="noStrike" dirty="0">
                          <a:solidFill>
                            <a:srgbClr val="000000"/>
                          </a:solidFill>
                          <a:effectLst/>
                        </a:rPr>
                        <a:t>1-3-1</a:t>
                      </a:r>
                      <a:r>
                        <a:rPr lang="ja-JP" altLang="en-US" sz="700" b="0" u="none" strike="noStrike" dirty="0">
                          <a:solidFill>
                            <a:srgbClr val="000000"/>
                          </a:solidFill>
                          <a:effectLst/>
                        </a:rPr>
                        <a:t>　</a:t>
                      </a:r>
                      <a:r>
                        <a:rPr lang="en-US" altLang="ja-JP" sz="700" b="0" u="none" strike="noStrike" dirty="0">
                          <a:solidFill>
                            <a:srgbClr val="000000"/>
                          </a:solidFill>
                          <a:effectLst/>
                        </a:rPr>
                        <a:t>KDX</a:t>
                      </a:r>
                      <a:r>
                        <a:rPr lang="ja-JP" altLang="en-US" sz="700" b="0" u="none" strike="noStrike" dirty="0">
                          <a:solidFill>
                            <a:srgbClr val="000000"/>
                          </a:solidFill>
                          <a:effectLst/>
                        </a:rPr>
                        <a:t>宇都宮ビル</a:t>
                      </a:r>
                      <a:r>
                        <a:rPr lang="en-US" altLang="ja-JP" sz="700" b="0" u="none" strike="noStrike" dirty="0">
                          <a:solidFill>
                            <a:srgbClr val="000000"/>
                          </a:solidFill>
                          <a:effectLst/>
                        </a:rPr>
                        <a:t>1</a:t>
                      </a:r>
                      <a:r>
                        <a:rPr lang="ja-JP" altLang="en-US" sz="700" b="0" u="none" strike="noStrike" dirty="0">
                          <a:solidFill>
                            <a:srgbClr val="000000"/>
                          </a:solidFill>
                          <a:effectLst/>
                        </a:rPr>
                        <a:t>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028-678-8311</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70642107"/>
                  </a:ext>
                </a:extLst>
              </a:tr>
              <a:tr h="154800">
                <a:tc>
                  <a:txBody>
                    <a:bodyPr/>
                    <a:lstStyle/>
                    <a:p>
                      <a:pPr algn="ctr" fontAlgn="ctr"/>
                      <a:r>
                        <a:rPr lang="ja-JP" altLang="en-US" sz="700" b="0" u="none" strike="noStrike" dirty="0">
                          <a:solidFill>
                            <a:srgbClr val="000000"/>
                          </a:solidFill>
                          <a:effectLst/>
                        </a:rPr>
                        <a:t>群馬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800" b="0" i="0" u="none" strike="noStrike" dirty="0">
                        <a:solidFill>
                          <a:srgbClr val="000000"/>
                        </a:solidFill>
                        <a:effectLst/>
                        <a:latin typeface="+mn-lt"/>
                        <a:ea typeface="游ゴシック" panose="020B0400000000000000" pitchFamily="50" charset="-128"/>
                      </a:endParaRPr>
                    </a:p>
                  </a:txBody>
                  <a:tcPr marL="9525" marR="9525" marT="9525" marB="0" anchor="ctr"/>
                </a:tc>
                <a:tc>
                  <a:txBody>
                    <a:bodyPr/>
                    <a:lstStyle/>
                    <a:p>
                      <a:pPr algn="l" fontAlgn="ctr"/>
                      <a:r>
                        <a:rPr lang="ja-JP" altLang="en-US" sz="700" b="1" u="none" strike="noStrike" dirty="0">
                          <a:solidFill>
                            <a:srgbClr val="000000"/>
                          </a:solidFill>
                          <a:effectLst/>
                        </a:rPr>
                        <a:t> ハローワーク前橋</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379-2154</a:t>
                      </a:r>
                      <a:endParaRPr lang="en-US" altLang="zh-TW" sz="700" b="0"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 </a:t>
                      </a:r>
                      <a:r>
                        <a:rPr lang="zh-TW" altLang="en-US" sz="700" b="0" u="none" strike="noStrike" dirty="0">
                          <a:solidFill>
                            <a:srgbClr val="000000"/>
                          </a:solidFill>
                          <a:effectLst/>
                        </a:rPr>
                        <a:t>前橋市天川大島町</a:t>
                      </a:r>
                      <a:r>
                        <a:rPr lang="en-US" altLang="zh-TW" sz="700" b="0" u="none" strike="noStrike" dirty="0">
                          <a:solidFill>
                            <a:srgbClr val="000000"/>
                          </a:solidFill>
                          <a:effectLst/>
                        </a:rPr>
                        <a:t>130-1</a:t>
                      </a:r>
                      <a:endParaRPr lang="en-US" altLang="zh-TW"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027-290-2111</a:t>
                      </a:r>
                      <a:endParaRPr lang="ja-JP" altLang="en-US"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970207801"/>
                  </a:ext>
                </a:extLst>
              </a:tr>
              <a:tr h="154800">
                <a:tc>
                  <a:txBody>
                    <a:bodyPr/>
                    <a:lstStyle/>
                    <a:p>
                      <a:pPr algn="ctr"/>
                      <a:r>
                        <a:rPr kumimoji="1" lang="ja-JP" altLang="en-US" sz="700" dirty="0"/>
                        <a:t>埼玉</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埼玉新卒応援ハローワーク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330-0854</a:t>
                      </a:r>
                      <a:endParaRPr kumimoji="1" lang="en-US" altLang="ja-JP" sz="700" dirty="0">
                        <a:latin typeface="+mn-ea"/>
                        <a:ea typeface="+mn-ea"/>
                      </a:endParaRPr>
                    </a:p>
                  </a:txBody>
                  <a:tcPr marL="36000" marR="36000" marT="18000" marB="18000" anchor="ctr"/>
                </a:tc>
                <a:tc>
                  <a:txBody>
                    <a:bodyPr/>
                    <a:lstStyle/>
                    <a:p>
                      <a:pPr algn="l"/>
                      <a:r>
                        <a:rPr kumimoji="1" lang="ja-JP" altLang="en-US" sz="700" dirty="0"/>
                        <a:t>さいたま市大宮区桜木町</a:t>
                      </a:r>
                      <a:r>
                        <a:rPr kumimoji="1" lang="en-US" altLang="ja-JP" sz="700" dirty="0"/>
                        <a:t>1-9-4</a:t>
                      </a:r>
                      <a:r>
                        <a:rPr kumimoji="1" lang="ja-JP" altLang="en-US" sz="700" dirty="0"/>
                        <a:t> </a:t>
                      </a:r>
                      <a:r>
                        <a:rPr kumimoji="1" lang="ja-JP" altLang="en-US" sz="700" baseline="0" dirty="0"/>
                        <a:t>エクセレント大宮ビル６階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048-650-2234</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2937363258"/>
                  </a:ext>
                </a:extLst>
              </a:tr>
              <a:tr h="154800">
                <a:tc>
                  <a:txBody>
                    <a:bodyPr/>
                    <a:lstStyle/>
                    <a:p>
                      <a:pPr algn="ctr"/>
                      <a:r>
                        <a:rPr kumimoji="1" lang="ja-JP" altLang="en-US" sz="700" dirty="0"/>
                        <a:t>千葉</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千葉新卒応援ハローワーク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700" dirty="0"/>
                        <a:t>〒</a:t>
                      </a:r>
                      <a:r>
                        <a:rPr kumimoji="1" lang="en-US" altLang="zh-CN" sz="700" dirty="0"/>
                        <a:t>26</a:t>
                      </a:r>
                      <a:r>
                        <a:rPr kumimoji="1" lang="en-US" altLang="ja-JP" sz="700" dirty="0"/>
                        <a:t>1</a:t>
                      </a:r>
                      <a:r>
                        <a:rPr kumimoji="1" lang="en-US" altLang="zh-CN" sz="700" dirty="0"/>
                        <a:t>-00</a:t>
                      </a:r>
                      <a:r>
                        <a:rPr kumimoji="1" lang="en-US" altLang="ja-JP" sz="700" dirty="0"/>
                        <a:t>28</a:t>
                      </a:r>
                      <a:endParaRPr kumimoji="1" lang="en-US" altLang="zh-CN" sz="700" dirty="0">
                        <a:latin typeface="+mn-ea"/>
                        <a:ea typeface="+mn-ea"/>
                      </a:endParaRPr>
                    </a:p>
                  </a:txBody>
                  <a:tcPr marL="36000" marR="36000" marT="18000" marB="18000" anchor="ctr"/>
                </a:tc>
                <a:tc>
                  <a:txBody>
                    <a:bodyPr/>
                    <a:lstStyle/>
                    <a:p>
                      <a:pPr algn="l"/>
                      <a:r>
                        <a:rPr kumimoji="1" lang="ja-JP" altLang="en-US" sz="700" dirty="0"/>
                        <a:t>千葉市中央区新町</a:t>
                      </a:r>
                      <a:r>
                        <a:rPr kumimoji="1" lang="en-US" altLang="ja-JP" sz="700" dirty="0"/>
                        <a:t>3-13</a:t>
                      </a:r>
                      <a:r>
                        <a:rPr kumimoji="1" lang="ja-JP" altLang="en-US" sz="700" dirty="0"/>
                        <a:t>　日本生命千葉駅前ビル１階</a:t>
                      </a:r>
                      <a:endParaRPr kumimoji="1" lang="ja-JP" altLang="en-US" sz="700" dirty="0">
                        <a:latin typeface="+mn-ea"/>
                        <a:ea typeface="+mn-ea"/>
                      </a:endParaRPr>
                    </a:p>
                  </a:txBody>
                  <a:tcPr marL="36000" marR="36000" marT="18000" marB="18000" anchor="ctr"/>
                </a:tc>
                <a:tc>
                  <a:txBody>
                    <a:bodyPr/>
                    <a:lstStyle/>
                    <a:p>
                      <a:pPr algn="ctr"/>
                      <a:r>
                        <a:rPr kumimoji="1" lang="en-US" altLang="ja-JP" sz="700" dirty="0"/>
                        <a:t>043-307-4888</a:t>
                      </a:r>
                      <a:endParaRPr kumimoji="1" lang="en-US" altLang="ja-JP" sz="700" dirty="0">
                        <a:latin typeface="+mn-ea"/>
                        <a:ea typeface="+mn-ea"/>
                      </a:endParaRPr>
                    </a:p>
                  </a:txBody>
                  <a:tcPr marL="36000" marR="36000" marT="18000" marB="18000" anchor="ctr"/>
                </a:tc>
                <a:extLst>
                  <a:ext uri="{0D108BD9-81ED-4DB2-BD59-A6C34878D82A}">
                    <a16:rowId xmlns:a16="http://schemas.microsoft.com/office/drawing/2014/main" val="1947950614"/>
                  </a:ext>
                </a:extLst>
              </a:tr>
              <a:tr h="154800">
                <a:tc>
                  <a:txBody>
                    <a:bodyPr/>
                    <a:lstStyle/>
                    <a:p>
                      <a:pPr algn="ctr"/>
                      <a:r>
                        <a:rPr kumimoji="1" lang="ja-JP" altLang="en-US" sz="700" dirty="0"/>
                        <a:t>千葉</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まつど新卒応援ハローワーク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zh-TW" sz="700" dirty="0"/>
                        <a:t>271-0092</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松戸市松戸</a:t>
                      </a:r>
                      <a:r>
                        <a:rPr kumimoji="1" lang="en-US" altLang="zh-TW" sz="700" dirty="0"/>
                        <a:t>1307-1</a:t>
                      </a:r>
                      <a:r>
                        <a:rPr kumimoji="1" lang="ja-JP" altLang="en-US" sz="700" dirty="0"/>
                        <a:t>　松戸ビル３階</a:t>
                      </a:r>
                      <a:endParaRPr kumimoji="1" lang="zh-TW" altLang="en-US" sz="700" dirty="0">
                        <a:latin typeface="+mn-ea"/>
                        <a:ea typeface="+mn-ea"/>
                      </a:endParaRPr>
                    </a:p>
                  </a:txBody>
                  <a:tcPr marL="36000" marR="36000" marT="18000" marB="18000" anchor="ctr"/>
                </a:tc>
                <a:tc>
                  <a:txBody>
                    <a:bodyPr/>
                    <a:lstStyle/>
                    <a:p>
                      <a:pPr algn="ctr"/>
                      <a:r>
                        <a:rPr kumimoji="1" lang="ja-JP" altLang="en-US" sz="700" dirty="0"/>
                        <a:t>　　</a:t>
                      </a:r>
                      <a:r>
                        <a:rPr kumimoji="1" lang="en-US" altLang="ja-JP" sz="700" dirty="0"/>
                        <a:t>047-367-8609</a:t>
                      </a:r>
                      <a:r>
                        <a:rPr kumimoji="1" lang="ja-JP" altLang="en-US" sz="700" dirty="0"/>
                        <a:t>（</a:t>
                      </a:r>
                      <a:r>
                        <a:rPr kumimoji="1" lang="en-US" altLang="ja-JP" sz="700" dirty="0"/>
                        <a:t>48#</a:t>
                      </a:r>
                      <a:r>
                        <a:rPr kumimoji="1" lang="ja-JP" altLang="en-US" sz="700" dirty="0"/>
                        <a:t>）</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145667874"/>
                  </a:ext>
                </a:extLst>
              </a:tr>
              <a:tr h="154800">
                <a:tc>
                  <a:txBody>
                    <a:bodyPr/>
                    <a:lstStyle/>
                    <a:p>
                      <a:pPr algn="ctr"/>
                      <a:r>
                        <a:rPr kumimoji="1" lang="ja-JP" altLang="en-US" sz="700" dirty="0"/>
                        <a:t>東京</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東京新卒応援ハローワーク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163-0721</a:t>
                      </a:r>
                      <a:endParaRPr kumimoji="1" lang="en-US" altLang="ja-JP" sz="700" dirty="0">
                        <a:latin typeface="+mn-ea"/>
                        <a:ea typeface="+mn-ea"/>
                      </a:endParaRPr>
                    </a:p>
                  </a:txBody>
                  <a:tcPr marL="36000" marR="36000" marT="18000" marB="18000" anchor="ctr"/>
                </a:tc>
                <a:tc>
                  <a:txBody>
                    <a:bodyPr/>
                    <a:lstStyle/>
                    <a:p>
                      <a:pPr algn="l"/>
                      <a:r>
                        <a:rPr kumimoji="1" lang="ja-JP" altLang="en-US" sz="700" dirty="0"/>
                        <a:t>新宿区西新宿</a:t>
                      </a:r>
                      <a:r>
                        <a:rPr kumimoji="1" lang="en-US" altLang="ja-JP" sz="700" dirty="0"/>
                        <a:t>2-7-1</a:t>
                      </a:r>
                      <a:r>
                        <a:rPr kumimoji="1" lang="ja-JP" altLang="en-US" sz="700" dirty="0"/>
                        <a:t>　新宿第一生命ビルディング</a:t>
                      </a:r>
                      <a:r>
                        <a:rPr kumimoji="1" lang="en-US" altLang="ja-JP" sz="700" dirty="0"/>
                        <a:t>21</a:t>
                      </a:r>
                      <a:r>
                        <a:rPr kumimoji="1" lang="ja-JP" altLang="en-US" sz="700" dirty="0"/>
                        <a:t>階</a:t>
                      </a:r>
                      <a:endParaRPr kumimoji="1" lang="ja-JP" altLang="en-US" sz="700" dirty="0">
                        <a:latin typeface="+mn-ea"/>
                        <a:ea typeface="+mn-ea"/>
                      </a:endParaRPr>
                    </a:p>
                  </a:txBody>
                  <a:tcPr marL="36000" marR="36000" marT="18000" marB="18000" anchor="ctr"/>
                </a:tc>
                <a:tc>
                  <a:txBody>
                    <a:bodyPr/>
                    <a:lstStyle/>
                    <a:p>
                      <a:pPr algn="ctr"/>
                      <a:r>
                        <a:rPr kumimoji="1" lang="en-US" altLang="ja-JP" sz="700" dirty="0"/>
                        <a:t>03-5339-8609</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83728939"/>
                  </a:ext>
                </a:extLst>
              </a:tr>
              <a:tr h="154800">
                <a:tc>
                  <a:txBody>
                    <a:bodyPr/>
                    <a:lstStyle/>
                    <a:p>
                      <a:pPr algn="ctr"/>
                      <a:r>
                        <a:rPr kumimoji="1" lang="ja-JP" altLang="en-US" sz="700" dirty="0">
                          <a:latin typeface="+mn-ea"/>
                          <a:ea typeface="+mn-ea"/>
                        </a:rPr>
                        <a:t>東京</a:t>
                      </a: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latin typeface="+mn-ea"/>
                          <a:ea typeface="+mn-ea"/>
                        </a:rPr>
                        <a:t>八王子新卒応援ハローワーク</a:t>
                      </a:r>
                      <a:endParaRPr kumimoji="1" lang="en-US" altLang="ja-JP"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n-ea"/>
                          <a:ea typeface="+mn-ea"/>
                        </a:rPr>
                        <a:t>〒</a:t>
                      </a:r>
                      <a:r>
                        <a:rPr kumimoji="1" lang="en-US" altLang="ja-JP" sz="700" dirty="0">
                          <a:latin typeface="+mn-ea"/>
                          <a:ea typeface="+mn-ea"/>
                        </a:rPr>
                        <a:t>192-0083</a:t>
                      </a:r>
                    </a:p>
                  </a:txBody>
                  <a:tcPr marL="36000" marR="36000" marT="18000" marB="18000" anchor="ctr"/>
                </a:tc>
                <a:tc>
                  <a:txBody>
                    <a:bodyPr/>
                    <a:lstStyle/>
                    <a:p>
                      <a:pPr algn="l"/>
                      <a:r>
                        <a:rPr kumimoji="1" lang="ja-JP" altLang="en-US" sz="700" dirty="0">
                          <a:latin typeface="+mn-ea"/>
                          <a:ea typeface="+mn-ea"/>
                        </a:rPr>
                        <a:t>八王子市旭町</a:t>
                      </a:r>
                      <a:r>
                        <a:rPr kumimoji="1" lang="en-US" altLang="ja-JP" sz="700" dirty="0">
                          <a:latin typeface="+mn-ea"/>
                          <a:ea typeface="+mn-ea"/>
                        </a:rPr>
                        <a:t>10</a:t>
                      </a:r>
                      <a:r>
                        <a:rPr kumimoji="1" lang="en-US" altLang="ja-JP" sz="700" dirty="0"/>
                        <a:t>-</a:t>
                      </a:r>
                      <a:r>
                        <a:rPr kumimoji="1" lang="en-US" altLang="ja-JP" sz="700" dirty="0">
                          <a:latin typeface="+mn-ea"/>
                          <a:ea typeface="+mn-ea"/>
                        </a:rPr>
                        <a:t>2</a:t>
                      </a:r>
                      <a:r>
                        <a:rPr kumimoji="1" lang="ja-JP" altLang="en-US" sz="700" dirty="0">
                          <a:latin typeface="+mn-ea"/>
                          <a:ea typeface="+mn-ea"/>
                        </a:rPr>
                        <a:t>　八王子</a:t>
                      </a:r>
                      <a:r>
                        <a:rPr kumimoji="1" lang="en-US" altLang="ja-JP" sz="700" dirty="0">
                          <a:latin typeface="+mn-ea"/>
                          <a:ea typeface="+mn-ea"/>
                        </a:rPr>
                        <a:t>TC</a:t>
                      </a:r>
                      <a:r>
                        <a:rPr kumimoji="1" lang="ja-JP" altLang="en-US" sz="700" dirty="0">
                          <a:latin typeface="+mn-ea"/>
                          <a:ea typeface="+mn-ea"/>
                        </a:rPr>
                        <a:t>ビル６階</a:t>
                      </a:r>
                    </a:p>
                  </a:txBody>
                  <a:tcPr marL="36000" marR="36000" marT="18000" marB="18000" anchor="ctr"/>
                </a:tc>
                <a:tc>
                  <a:txBody>
                    <a:bodyPr/>
                    <a:lstStyle/>
                    <a:p>
                      <a:pPr algn="ctr"/>
                      <a:r>
                        <a:rPr kumimoji="1" lang="en-US" altLang="ja-JP" sz="700" dirty="0"/>
                        <a:t>042-631-9505</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2434985771"/>
                  </a:ext>
                </a:extLst>
              </a:tr>
              <a:tr h="154800">
                <a:tc>
                  <a:txBody>
                    <a:bodyPr/>
                    <a:lstStyle/>
                    <a:p>
                      <a:pPr algn="ctr"/>
                      <a:r>
                        <a:rPr kumimoji="1" lang="ja-JP" altLang="en-US" sz="700" dirty="0"/>
                        <a:t>神奈川</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横浜新卒応援ハローワーク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700" dirty="0"/>
                        <a:t>〒</a:t>
                      </a:r>
                      <a:r>
                        <a:rPr kumimoji="1" lang="en-US" altLang="zh-CN" sz="700" dirty="0"/>
                        <a:t>220-0004</a:t>
                      </a:r>
                      <a:endParaRPr kumimoji="1" lang="en-US" altLang="zh-CN" sz="700" dirty="0">
                        <a:latin typeface="+mn-ea"/>
                        <a:ea typeface="+mn-ea"/>
                      </a:endParaRPr>
                    </a:p>
                  </a:txBody>
                  <a:tcPr marL="36000" marR="36000" marT="18000" marB="18000" anchor="ctr"/>
                </a:tc>
                <a:tc>
                  <a:txBody>
                    <a:bodyPr/>
                    <a:lstStyle/>
                    <a:p>
                      <a:pPr algn="l"/>
                      <a:r>
                        <a:rPr kumimoji="1" lang="zh-CN" altLang="en-US" sz="700" dirty="0"/>
                        <a:t>横浜市西区北幸</a:t>
                      </a:r>
                      <a:r>
                        <a:rPr kumimoji="1" lang="en-US" altLang="zh-CN" sz="700" dirty="0"/>
                        <a:t>1-11-15</a:t>
                      </a:r>
                      <a:r>
                        <a:rPr kumimoji="1" lang="ja-JP" altLang="en-US" sz="700" dirty="0"/>
                        <a:t>　横浜</a:t>
                      </a:r>
                      <a:r>
                        <a:rPr kumimoji="1" lang="en-US" altLang="ja-JP" sz="700" dirty="0"/>
                        <a:t>ST</a:t>
                      </a:r>
                      <a:r>
                        <a:rPr kumimoji="1" lang="ja-JP" altLang="en-US" sz="700" dirty="0"/>
                        <a:t>ビル</a:t>
                      </a:r>
                      <a:r>
                        <a:rPr kumimoji="1" lang="en-US" altLang="ja-JP" sz="700" dirty="0"/>
                        <a:t>16</a:t>
                      </a:r>
                      <a:r>
                        <a:rPr kumimoji="1" lang="ja-JP" altLang="en-US" sz="700" dirty="0"/>
                        <a:t>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045-312-9206</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461371959"/>
                  </a:ext>
                </a:extLst>
              </a:tr>
              <a:tr h="154800">
                <a:tc>
                  <a:txBody>
                    <a:bodyPr/>
                    <a:lstStyle/>
                    <a:p>
                      <a:pPr algn="ctr"/>
                      <a:r>
                        <a:rPr kumimoji="1" lang="ja-JP" altLang="en-US" sz="700" dirty="0"/>
                        <a:t>神奈川</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川崎新卒応援ハローワーク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210-0015</a:t>
                      </a:r>
                      <a:endParaRPr kumimoji="1" lang="en-US" altLang="zh-CN" sz="700" dirty="0">
                        <a:latin typeface="+mn-ea"/>
                        <a:ea typeface="+mn-ea"/>
                      </a:endParaRPr>
                    </a:p>
                  </a:txBody>
                  <a:tcPr marL="36000" marR="36000" marT="18000" marB="18000" anchor="ctr"/>
                </a:tc>
                <a:tc>
                  <a:txBody>
                    <a:bodyPr/>
                    <a:lstStyle/>
                    <a:p>
                      <a:pPr algn="l"/>
                      <a:r>
                        <a:rPr kumimoji="1" lang="ja-JP" altLang="en-US" sz="700" dirty="0"/>
                        <a:t>川崎市川崎区南町</a:t>
                      </a:r>
                      <a:r>
                        <a:rPr kumimoji="1" lang="en-US" altLang="ja-JP" sz="700" dirty="0"/>
                        <a:t>17-2</a:t>
                      </a:r>
                      <a:r>
                        <a:rPr kumimoji="1" lang="ja-JP" altLang="en-US" sz="700" dirty="0"/>
                        <a:t>　ハローワーク川崎内</a:t>
                      </a:r>
                      <a:endParaRPr kumimoji="1" lang="zh-TW" altLang="en-US" sz="700" dirty="0">
                        <a:latin typeface="+mn-ea"/>
                        <a:ea typeface="+mn-ea"/>
                      </a:endParaRPr>
                    </a:p>
                  </a:txBody>
                  <a:tcPr marL="36000" marR="36000" marT="18000" marB="18000" anchor="ctr"/>
                </a:tc>
                <a:tc>
                  <a:txBody>
                    <a:bodyPr/>
                    <a:lstStyle/>
                    <a:p>
                      <a:pPr algn="ctr"/>
                      <a:r>
                        <a:rPr kumimoji="1" lang="ja-JP" altLang="en-US" sz="700" dirty="0"/>
                        <a:t>　　</a:t>
                      </a:r>
                      <a:r>
                        <a:rPr kumimoji="1" lang="en-US" altLang="ja-JP" sz="700" dirty="0"/>
                        <a:t>044-244-8609</a:t>
                      </a:r>
                      <a:r>
                        <a:rPr kumimoji="1" lang="ja-JP" altLang="en-US" sz="700" dirty="0"/>
                        <a:t>（</a:t>
                      </a:r>
                      <a:r>
                        <a:rPr kumimoji="1" lang="en-US" altLang="ja-JP" sz="700" dirty="0"/>
                        <a:t>49#</a:t>
                      </a:r>
                      <a:r>
                        <a:rPr kumimoji="1" lang="ja-JP" altLang="en-US" sz="700" dirty="0"/>
                        <a:t>）</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24565967"/>
                  </a:ext>
                </a:extLst>
              </a:tr>
              <a:tr h="154800">
                <a:tc>
                  <a:txBody>
                    <a:bodyPr/>
                    <a:lstStyle/>
                    <a:p>
                      <a:pPr algn="ctr"/>
                      <a:r>
                        <a:rPr kumimoji="1" lang="ja-JP" altLang="en-US" sz="700" dirty="0"/>
                        <a:t>新潟</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lt"/>
                        <a:ea typeface="+mn-ea"/>
                      </a:endParaRPr>
                    </a:p>
                  </a:txBody>
                  <a:tcPr marL="36000" marR="36000" marT="18000" marB="18000" anchor="ctr"/>
                </a:tc>
                <a:tc>
                  <a:txBody>
                    <a:bodyPr/>
                    <a:lstStyle/>
                    <a:p>
                      <a:pPr algn="l"/>
                      <a:r>
                        <a:rPr kumimoji="1" lang="ja-JP" altLang="en-US" sz="700" b="1" dirty="0"/>
                        <a:t>新潟新卒応援ハローワーク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950-0901</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新潟市中央区弁天</a:t>
                      </a:r>
                      <a:r>
                        <a:rPr kumimoji="1" lang="en-US" altLang="zh-TW" sz="700" dirty="0"/>
                        <a:t>2-2-18</a:t>
                      </a:r>
                      <a:r>
                        <a:rPr kumimoji="1" lang="ja-JP" altLang="en-US" sz="700" dirty="0"/>
                        <a:t>　</a:t>
                      </a:r>
                      <a:r>
                        <a:rPr kumimoji="1" lang="ja-JP" altLang="en-US" sz="700" baseline="0" dirty="0"/>
                        <a:t>新潟</a:t>
                      </a:r>
                      <a:r>
                        <a:rPr kumimoji="1" lang="en-US" altLang="ja-JP" sz="700" baseline="0" dirty="0"/>
                        <a:t>KS</a:t>
                      </a:r>
                      <a:r>
                        <a:rPr kumimoji="1" lang="ja-JP" altLang="en-US" sz="700" baseline="0" dirty="0"/>
                        <a:t>ビル２階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025-241-8609</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565845950"/>
                  </a:ext>
                </a:extLst>
              </a:tr>
              <a:tr h="154800">
                <a:tc>
                  <a:txBody>
                    <a:bodyPr/>
                    <a:lstStyle/>
                    <a:p>
                      <a:pPr algn="ctr"/>
                      <a:r>
                        <a:rPr kumimoji="1" lang="ja-JP" altLang="en-US" sz="700" dirty="0"/>
                        <a:t>石川</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金沢新卒応援ハローワーク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920-0935</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金沢市石引</a:t>
                      </a:r>
                      <a:r>
                        <a:rPr kumimoji="1" lang="en-US" altLang="zh-TW" sz="700" dirty="0"/>
                        <a:t>4-17-1</a:t>
                      </a:r>
                      <a:r>
                        <a:rPr kumimoji="1" lang="ja-JP" altLang="en-US" sz="700" dirty="0"/>
                        <a:t>　石川県本多の森庁舎１階</a:t>
                      </a:r>
                      <a:endParaRPr kumimoji="1" lang="en-US" altLang="zh-TW" sz="700" dirty="0">
                        <a:latin typeface="+mn-ea"/>
                        <a:ea typeface="+mn-ea"/>
                      </a:endParaRPr>
                    </a:p>
                  </a:txBody>
                  <a:tcPr marL="36000" marR="36000" marT="18000" marB="18000" anchor="ctr"/>
                </a:tc>
                <a:tc>
                  <a:txBody>
                    <a:bodyPr/>
                    <a:lstStyle/>
                    <a:p>
                      <a:pPr algn="ctr"/>
                      <a:r>
                        <a:rPr kumimoji="1" lang="en-US" altLang="ja-JP" sz="700" dirty="0"/>
                        <a:t>076-261-9453</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613891399"/>
                  </a:ext>
                </a:extLst>
              </a:tr>
              <a:tr h="154800">
                <a:tc>
                  <a:txBody>
                    <a:bodyPr/>
                    <a:lstStyle/>
                    <a:p>
                      <a:pPr algn="ctr" fontAlgn="ctr"/>
                      <a:r>
                        <a:rPr lang="ja-JP" altLang="en-US" sz="700" b="0" u="none" strike="noStrike" dirty="0">
                          <a:solidFill>
                            <a:srgbClr val="000000"/>
                          </a:solidFill>
                          <a:effectLst/>
                        </a:rPr>
                        <a:t>山梨</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8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甲府新卒応援ハローワーク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400-0035</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700" b="0" u="none" strike="noStrike" dirty="0">
                          <a:solidFill>
                            <a:srgbClr val="000000"/>
                          </a:solidFill>
                          <a:effectLst/>
                        </a:rPr>
                        <a:t> 甲府市飯田</a:t>
                      </a:r>
                      <a:r>
                        <a:rPr lang="en-US" altLang="zh-TW" sz="700" b="0" u="none" strike="noStrike" dirty="0">
                          <a:solidFill>
                            <a:srgbClr val="000000"/>
                          </a:solidFill>
                          <a:effectLst/>
                        </a:rPr>
                        <a:t>1-1-20</a:t>
                      </a:r>
                      <a:r>
                        <a:rPr lang="zh-TW" altLang="en-US" sz="700" b="0" u="none" strike="noStrike" dirty="0">
                          <a:solidFill>
                            <a:srgbClr val="000000"/>
                          </a:solidFill>
                          <a:effectLst/>
                        </a:rPr>
                        <a:t>　山梨県</a:t>
                      </a:r>
                      <a:r>
                        <a:rPr lang="en-US" altLang="zh-TW" sz="700" b="0" u="none" strike="noStrike" dirty="0">
                          <a:solidFill>
                            <a:srgbClr val="000000"/>
                          </a:solidFill>
                          <a:effectLst/>
                        </a:rPr>
                        <a:t>JA</a:t>
                      </a:r>
                      <a:r>
                        <a:rPr lang="zh-TW" altLang="en-US" sz="700" b="0" u="none" strike="noStrike" dirty="0">
                          <a:solidFill>
                            <a:srgbClr val="000000"/>
                          </a:solidFill>
                          <a:effectLst/>
                        </a:rPr>
                        <a:t>会館</a:t>
                      </a:r>
                      <a:r>
                        <a:rPr lang="en-US" altLang="zh-TW" sz="700" b="0" u="none" strike="noStrike" dirty="0">
                          <a:solidFill>
                            <a:srgbClr val="000000"/>
                          </a:solidFill>
                          <a:effectLst/>
                        </a:rPr>
                        <a:t>5</a:t>
                      </a:r>
                      <a:r>
                        <a:rPr lang="zh-TW" altLang="en-US" sz="700" b="0" u="none" strike="noStrike" dirty="0">
                          <a:solidFill>
                            <a:srgbClr val="000000"/>
                          </a:solidFill>
                          <a:effectLst/>
                        </a:rPr>
                        <a:t>階</a:t>
                      </a:r>
                      <a:endParaRPr lang="zh-TW"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055-221-8609</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949738330"/>
                  </a:ext>
                </a:extLst>
              </a:tr>
              <a:tr h="154800">
                <a:tc>
                  <a:txBody>
                    <a:bodyPr/>
                    <a:lstStyle/>
                    <a:p>
                      <a:pPr algn="ctr" fontAlgn="ctr"/>
                      <a:r>
                        <a:rPr lang="ja-JP" altLang="en-US" sz="700" b="0" u="none" strike="noStrike" dirty="0">
                          <a:solidFill>
                            <a:srgbClr val="000000"/>
                          </a:solidFill>
                          <a:effectLst/>
                        </a:rPr>
                        <a:t>長野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8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松本新卒応援ハローワーク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390-0815</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松本市深志</a:t>
                      </a:r>
                      <a:r>
                        <a:rPr lang="en-US" altLang="ja-JP" sz="700" b="0" u="none" strike="noStrike" dirty="0">
                          <a:solidFill>
                            <a:srgbClr val="000000"/>
                          </a:solidFill>
                          <a:effectLst/>
                        </a:rPr>
                        <a:t>1-4-25</a:t>
                      </a:r>
                      <a:r>
                        <a:rPr lang="ja-JP" altLang="en-US" sz="700" b="0" u="none" strike="noStrike" dirty="0">
                          <a:solidFill>
                            <a:srgbClr val="000000"/>
                          </a:solidFill>
                          <a:effectLst/>
                        </a:rPr>
                        <a:t>　松本フコク生命駅前ビル１階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0263-31-8600</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000967570"/>
                  </a:ext>
                </a:extLst>
              </a:tr>
              <a:tr h="154800">
                <a:tc>
                  <a:txBody>
                    <a:bodyPr/>
                    <a:lstStyle/>
                    <a:p>
                      <a:pPr algn="ctr" fontAlgn="ctr"/>
                      <a:r>
                        <a:rPr lang="ja-JP" altLang="en-US" sz="700" b="0" u="none" strike="noStrike" dirty="0">
                          <a:solidFill>
                            <a:srgbClr val="000000"/>
                          </a:solidFill>
                          <a:effectLst/>
                        </a:rPr>
                        <a:t>岐阜</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800" b="0"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1" u="none" strike="noStrike" dirty="0">
                          <a:solidFill>
                            <a:srgbClr val="000000"/>
                          </a:solidFill>
                          <a:effectLst/>
                        </a:rPr>
                        <a:t> 岐阜新卒応援ハローワーク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500-8844</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en-US" altLang="ja-JP" sz="700" b="0" u="none" strike="noStrike" dirty="0">
                          <a:solidFill>
                            <a:srgbClr val="000000"/>
                          </a:solidFill>
                          <a:effectLst/>
                        </a:rPr>
                        <a:t> </a:t>
                      </a:r>
                      <a:r>
                        <a:rPr lang="ja-JP" altLang="en-US" sz="700" b="0" u="none" strike="noStrike" dirty="0">
                          <a:solidFill>
                            <a:srgbClr val="000000"/>
                          </a:solidFill>
                          <a:effectLst/>
                        </a:rPr>
                        <a:t>岐阜市吉野町</a:t>
                      </a:r>
                      <a:r>
                        <a:rPr lang="en-US" altLang="ja-JP" sz="700" b="0" u="none" strike="noStrike" dirty="0">
                          <a:solidFill>
                            <a:srgbClr val="000000"/>
                          </a:solidFill>
                          <a:effectLst/>
                        </a:rPr>
                        <a:t>6-31</a:t>
                      </a:r>
                      <a:r>
                        <a:rPr lang="ja-JP" altLang="en-US" sz="700" b="0" u="none" strike="noStrike" dirty="0">
                          <a:solidFill>
                            <a:srgbClr val="000000"/>
                          </a:solidFill>
                          <a:effectLst/>
                        </a:rPr>
                        <a:t>　岐阜スカイウイング</a:t>
                      </a:r>
                      <a:r>
                        <a:rPr lang="en-US" altLang="ja-JP" sz="700" b="0" u="none" strike="noStrike" dirty="0">
                          <a:solidFill>
                            <a:srgbClr val="000000"/>
                          </a:solidFill>
                          <a:effectLst/>
                        </a:rPr>
                        <a:t>37</a:t>
                      </a:r>
                      <a:r>
                        <a:rPr lang="ja-JP" altLang="en-US" sz="700" b="0" u="none" strike="noStrike" dirty="0">
                          <a:solidFill>
                            <a:srgbClr val="000000"/>
                          </a:solidFill>
                          <a:effectLst/>
                        </a:rPr>
                        <a:t>東棟２階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058-264-7550</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53889461"/>
                  </a:ext>
                </a:extLst>
              </a:tr>
              <a:tr h="154800">
                <a:tc>
                  <a:txBody>
                    <a:bodyPr/>
                    <a:lstStyle/>
                    <a:p>
                      <a:pPr algn="ctr" fontAlgn="ctr"/>
                      <a:r>
                        <a:rPr lang="ja-JP" altLang="en-US" sz="700" b="0" i="0" u="none" strike="noStrike" dirty="0">
                          <a:solidFill>
                            <a:srgbClr val="000000"/>
                          </a:solidFill>
                          <a:effectLst/>
                          <a:latin typeface="+mn-ea"/>
                          <a:ea typeface="+mn-ea"/>
                        </a:rPr>
                        <a:t>岐阜</a:t>
                      </a:r>
                    </a:p>
                  </a:txBody>
                  <a:tcPr marL="9525" marR="9525" marT="9525" marB="0" anchor="ctr"/>
                </a:tc>
                <a:tc>
                  <a:txBody>
                    <a:bodyPr/>
                    <a:lstStyle/>
                    <a:p>
                      <a:pPr algn="l" fontAlgn="ctr"/>
                      <a:endParaRPr lang="ja-JP" altLang="en-US" sz="800" b="0"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1" i="0" u="none" strike="noStrike" dirty="0">
                          <a:solidFill>
                            <a:srgbClr val="000000"/>
                          </a:solidFill>
                          <a:effectLst/>
                          <a:latin typeface="+mn-ea"/>
                          <a:ea typeface="+mn-ea"/>
                        </a:rPr>
                        <a:t> ハローワーク大垣</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503-0893</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en-US" altLang="ja-JP" sz="700" b="0" i="0" u="none" strike="noStrike" dirty="0">
                          <a:solidFill>
                            <a:srgbClr val="000000"/>
                          </a:solidFill>
                          <a:effectLst/>
                          <a:latin typeface="+mn-ea"/>
                          <a:ea typeface="+mn-ea"/>
                        </a:rPr>
                        <a:t> </a:t>
                      </a:r>
                      <a:r>
                        <a:rPr lang="ja-JP" altLang="en-US" sz="700" b="0" i="0" u="none" strike="noStrike" dirty="0">
                          <a:solidFill>
                            <a:srgbClr val="000000"/>
                          </a:solidFill>
                          <a:effectLst/>
                          <a:latin typeface="+mn-ea"/>
                          <a:ea typeface="+mn-ea"/>
                        </a:rPr>
                        <a:t>大垣市藤江町</a:t>
                      </a:r>
                      <a:r>
                        <a:rPr lang="en-US" altLang="ja-JP" sz="700" b="0" i="0" u="none" strike="noStrike" dirty="0">
                          <a:solidFill>
                            <a:srgbClr val="000000"/>
                          </a:solidFill>
                          <a:effectLst/>
                          <a:latin typeface="+mn-ea"/>
                          <a:ea typeface="+mn-ea"/>
                        </a:rPr>
                        <a:t>1-1-8</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u="none" strike="noStrike">
                          <a:solidFill>
                            <a:srgbClr val="000000"/>
                          </a:solidFill>
                          <a:effectLst/>
                        </a:rPr>
                        <a:t>0584-73-8609</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446233411"/>
                  </a:ext>
                </a:extLst>
              </a:tr>
              <a:tr h="154800">
                <a:tc>
                  <a:txBody>
                    <a:bodyPr/>
                    <a:lstStyle/>
                    <a:p>
                      <a:pPr algn="ctr"/>
                      <a:r>
                        <a:rPr kumimoji="1" lang="ja-JP" altLang="en-US" sz="700" dirty="0"/>
                        <a:t>静岡</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静岡新卒応援ハローワーク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420-0853  </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静岡市</a:t>
                      </a:r>
                      <a:r>
                        <a:rPr kumimoji="1" lang="ja-JP" altLang="en-US" sz="700" dirty="0"/>
                        <a:t>葵区追手町</a:t>
                      </a:r>
                      <a:r>
                        <a:rPr kumimoji="1" lang="en-US" altLang="ja-JP" sz="700" dirty="0"/>
                        <a:t>5-4</a:t>
                      </a:r>
                      <a:r>
                        <a:rPr kumimoji="1" lang="ja-JP" altLang="en-US" sz="700" dirty="0"/>
                        <a:t>　アーバンネット静岡追手町ビル１階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054-275-0900</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2510049084"/>
                  </a:ext>
                </a:extLst>
              </a:tr>
              <a:tr h="154800">
                <a:tc>
                  <a:txBody>
                    <a:bodyPr/>
                    <a:lstStyle/>
                    <a:p>
                      <a:pPr algn="ctr" fontAlgn="ctr"/>
                      <a:r>
                        <a:rPr lang="ja-JP" altLang="en-US" sz="700" b="0" u="none" strike="noStrike" dirty="0">
                          <a:solidFill>
                            <a:srgbClr val="000000"/>
                          </a:solidFill>
                          <a:effectLst/>
                        </a:rPr>
                        <a:t>静岡</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1" u="none" strike="noStrike" dirty="0">
                          <a:solidFill>
                            <a:srgbClr val="000000"/>
                          </a:solidFill>
                          <a:effectLst/>
                        </a:rPr>
                        <a:t> 浜松新卒応援ハローワーク</a:t>
                      </a:r>
                      <a:endParaRPr lang="en-US" altLang="ja-JP"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430-7707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 </a:t>
                      </a:r>
                      <a:r>
                        <a:rPr lang="ja-JP" altLang="en-US" sz="700" b="0" u="none" strike="noStrike" dirty="0">
                          <a:solidFill>
                            <a:srgbClr val="000000"/>
                          </a:solidFill>
                          <a:effectLst/>
                        </a:rPr>
                        <a:t>浜松市中央区板屋町</a:t>
                      </a:r>
                      <a:r>
                        <a:rPr lang="en-US" altLang="ja-JP" sz="700" b="0" u="none" strike="noStrike" dirty="0">
                          <a:solidFill>
                            <a:srgbClr val="000000"/>
                          </a:solidFill>
                          <a:effectLst/>
                        </a:rPr>
                        <a:t>111-2</a:t>
                      </a:r>
                      <a:r>
                        <a:rPr lang="ja-JP" altLang="en-US" sz="700" b="0" u="none" strike="noStrike" dirty="0">
                          <a:solidFill>
                            <a:srgbClr val="000000"/>
                          </a:solidFill>
                          <a:effectLst/>
                        </a:rPr>
                        <a:t>　浜松アクトタワー７階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053-540-0008</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572987780"/>
                  </a:ext>
                </a:extLst>
              </a:tr>
              <a:tr h="154800">
                <a:tc>
                  <a:txBody>
                    <a:bodyPr/>
                    <a:lstStyle/>
                    <a:p>
                      <a:pPr algn="ctr"/>
                      <a:r>
                        <a:rPr kumimoji="1" lang="ja-JP" altLang="en-US" sz="700" dirty="0"/>
                        <a:t>愛知</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愛知新卒応援ハローワーク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46</a:t>
                      </a:r>
                      <a:r>
                        <a:rPr kumimoji="1" lang="en-US" altLang="ja-JP" sz="700" dirty="0"/>
                        <a:t>0</a:t>
                      </a:r>
                      <a:r>
                        <a:rPr kumimoji="1" lang="en-US" altLang="zh-TW" sz="700" dirty="0"/>
                        <a:t>-8640</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名古屋市中区錦</a:t>
                      </a:r>
                      <a:r>
                        <a:rPr kumimoji="1" lang="en-US" altLang="zh-TW" sz="700" dirty="0"/>
                        <a:t>2-14-25</a:t>
                      </a:r>
                      <a:r>
                        <a:rPr kumimoji="1" lang="ja-JP" altLang="en-US" sz="700" dirty="0"/>
                        <a:t>　ヤマイチビル９階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052-855-3750</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64753639"/>
                  </a:ext>
                </a:extLst>
              </a:tr>
              <a:tr h="154800">
                <a:tc>
                  <a:txBody>
                    <a:bodyPr/>
                    <a:lstStyle/>
                    <a:p>
                      <a:pPr algn="ctr"/>
                      <a:r>
                        <a:rPr kumimoji="1" lang="ja-JP" altLang="en-US" sz="700" dirty="0">
                          <a:latin typeface="+mn-ea"/>
                          <a:ea typeface="+mn-ea"/>
                        </a:rPr>
                        <a:t>愛知</a:t>
                      </a: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700" b="1" i="0" u="none" strike="noStrike" dirty="0">
                          <a:solidFill>
                            <a:srgbClr val="000000"/>
                          </a:solidFill>
                          <a:effectLst/>
                          <a:latin typeface="+mn-ea"/>
                          <a:ea typeface="+mn-ea"/>
                        </a:rPr>
                        <a:t>ハローワーク豊橋</a:t>
                      </a: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4</a:t>
                      </a:r>
                      <a:r>
                        <a:rPr kumimoji="1" lang="en-US" altLang="ja-JP" sz="700" dirty="0"/>
                        <a:t>40</a:t>
                      </a:r>
                      <a:r>
                        <a:rPr kumimoji="1" lang="en-US" altLang="zh-TW" sz="700" dirty="0"/>
                        <a:t>-8</a:t>
                      </a:r>
                      <a:r>
                        <a:rPr kumimoji="1" lang="en-US" altLang="ja-JP" sz="700" dirty="0"/>
                        <a:t>507</a:t>
                      </a:r>
                      <a:endParaRPr kumimoji="1" lang="en-US" altLang="zh-TW" sz="700" dirty="0">
                        <a:latin typeface="+mn-ea"/>
                        <a:ea typeface="+mn-ea"/>
                      </a:endParaRPr>
                    </a:p>
                  </a:txBody>
                  <a:tcPr marL="36000" marR="36000" marT="18000" marB="18000" anchor="ctr"/>
                </a:tc>
                <a:tc>
                  <a:txBody>
                    <a:bodyPr/>
                    <a:lstStyle/>
                    <a:p>
                      <a:pPr algn="l"/>
                      <a:r>
                        <a:rPr kumimoji="1" lang="ja-JP" altLang="en-US" sz="700" dirty="0">
                          <a:latin typeface="+mn-ea"/>
                          <a:ea typeface="+mn-ea"/>
                        </a:rPr>
                        <a:t>豊橋市大国町</a:t>
                      </a:r>
                      <a:r>
                        <a:rPr kumimoji="1" lang="en-US" altLang="ja-JP" sz="700" dirty="0">
                          <a:latin typeface="+mn-ea"/>
                          <a:ea typeface="+mn-ea"/>
                        </a:rPr>
                        <a:t>111</a:t>
                      </a:r>
                      <a:r>
                        <a:rPr kumimoji="1" lang="ja-JP" altLang="en-US" sz="700" dirty="0">
                          <a:latin typeface="+mn-ea"/>
                          <a:ea typeface="+mn-ea"/>
                        </a:rPr>
                        <a:t>　豊橋地方合同庁舎内</a:t>
                      </a:r>
                      <a:endParaRPr kumimoji="1" lang="zh-TW" altLang="en-US" sz="700" dirty="0">
                        <a:latin typeface="+mn-ea"/>
                        <a:ea typeface="+mn-ea"/>
                      </a:endParaRPr>
                    </a:p>
                  </a:txBody>
                  <a:tcPr marL="36000" marR="36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a:t>0532-52-7191</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68712296"/>
                  </a:ext>
                </a:extLst>
              </a:tr>
              <a:tr h="154800">
                <a:tc>
                  <a:txBody>
                    <a:bodyPr/>
                    <a:lstStyle/>
                    <a:p>
                      <a:pPr algn="ctr"/>
                      <a:r>
                        <a:rPr kumimoji="1" lang="ja-JP" altLang="en-US" sz="700" dirty="0"/>
                        <a:t>三重</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みえ新卒応援ハローワーク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514-0009</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津市羽所町</a:t>
                      </a:r>
                      <a:r>
                        <a:rPr kumimoji="1" lang="en-US" altLang="zh-TW" sz="700" dirty="0"/>
                        <a:t>700</a:t>
                      </a:r>
                      <a:r>
                        <a:rPr kumimoji="1" lang="ja-JP" altLang="en-US" sz="700" dirty="0"/>
                        <a:t>　アスト津３階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059-229-9591</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833942145"/>
                  </a:ext>
                </a:extLst>
              </a:tr>
              <a:tr h="154800">
                <a:tc>
                  <a:txBody>
                    <a:bodyPr/>
                    <a:lstStyle/>
                    <a:p>
                      <a:pPr algn="ctr"/>
                      <a:r>
                        <a:rPr kumimoji="1" lang="ja-JP" altLang="en-US" sz="700" dirty="0"/>
                        <a:t>三重</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ハローワーク四日市</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a:t>
                      </a:r>
                      <a:r>
                        <a:rPr kumimoji="1" lang="en-US" altLang="ja-JP" sz="700" dirty="0"/>
                        <a:t>510-0093</a:t>
                      </a:r>
                      <a:endParaRPr kumimoji="1" lang="en-US" altLang="zh-TW" sz="700" dirty="0">
                        <a:latin typeface="+mn-ea"/>
                        <a:ea typeface="+mn-ea"/>
                      </a:endParaRPr>
                    </a:p>
                  </a:txBody>
                  <a:tcPr marL="36000" marR="36000" marT="18000" marB="18000" anchor="ctr"/>
                </a:tc>
                <a:tc>
                  <a:txBody>
                    <a:bodyPr/>
                    <a:lstStyle/>
                    <a:p>
                      <a:pPr algn="l"/>
                      <a:r>
                        <a:rPr kumimoji="1" lang="ja-JP" altLang="en-US" sz="700" dirty="0"/>
                        <a:t>四日市市本町</a:t>
                      </a:r>
                      <a:r>
                        <a:rPr kumimoji="1" lang="en-US" altLang="ja-JP" sz="700" dirty="0"/>
                        <a:t>3-95</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059-353-5566</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699953342"/>
                  </a:ext>
                </a:extLst>
              </a:tr>
              <a:tr h="154800">
                <a:tc>
                  <a:txBody>
                    <a:bodyPr/>
                    <a:lstStyle/>
                    <a:p>
                      <a:pPr algn="ctr" fontAlgn="ctr"/>
                      <a:r>
                        <a:rPr lang="ja-JP" altLang="en-US" sz="700" b="0" u="none" strike="noStrike" dirty="0">
                          <a:solidFill>
                            <a:srgbClr val="000000"/>
                          </a:solidFill>
                          <a:effectLst/>
                        </a:rPr>
                        <a:t>滋賀</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滋賀新卒応援ハローワーク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525-0025</a:t>
                      </a:r>
                      <a:r>
                        <a:rPr lang="ja-JP" altLang="en-US" sz="700" b="0" u="none" strike="noStrike" dirty="0">
                          <a:solidFill>
                            <a:srgbClr val="000000"/>
                          </a:solidFill>
                          <a:effectLst/>
                        </a:rPr>
                        <a:t>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草津市西渋川</a:t>
                      </a:r>
                      <a:r>
                        <a:rPr lang="en-US" altLang="ja-JP" sz="700" b="0" u="none" strike="noStrike" dirty="0">
                          <a:solidFill>
                            <a:srgbClr val="000000"/>
                          </a:solidFill>
                          <a:effectLst/>
                        </a:rPr>
                        <a:t>1-1-14</a:t>
                      </a:r>
                      <a:r>
                        <a:rPr lang="ja-JP" altLang="en-US" sz="700" b="0" u="none" strike="noStrike" dirty="0">
                          <a:solidFill>
                            <a:srgbClr val="000000"/>
                          </a:solidFill>
                          <a:effectLst/>
                        </a:rPr>
                        <a:t>　行岡第一ビル４階 しが</a:t>
                      </a:r>
                      <a:r>
                        <a:rPr lang="ja-JP" altLang="en-US" sz="600" b="0" u="none" strike="noStrike" baseline="0" dirty="0">
                          <a:solidFill>
                            <a:srgbClr val="000000"/>
                          </a:solidFill>
                          <a:effectLst/>
                        </a:rPr>
                        <a:t>ジョブパーク</a:t>
                      </a:r>
                      <a:r>
                        <a:rPr lang="ja-JP" altLang="en-US" sz="700" b="0" u="none" strike="noStrike" dirty="0">
                          <a:solidFill>
                            <a:srgbClr val="000000"/>
                          </a:solidFill>
                          <a:effectLst/>
                        </a:rPr>
                        <a:t>内</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077-563-0301</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119320675"/>
                  </a:ext>
                </a:extLst>
              </a:tr>
              <a:tr h="154800">
                <a:tc>
                  <a:txBody>
                    <a:bodyPr/>
                    <a:lstStyle/>
                    <a:p>
                      <a:pPr algn="ctr" fontAlgn="ctr"/>
                      <a:r>
                        <a:rPr lang="ja-JP" altLang="en-US" sz="700" b="0" i="0" u="none" strike="noStrike" dirty="0">
                          <a:solidFill>
                            <a:srgbClr val="000000"/>
                          </a:solidFill>
                          <a:effectLst/>
                          <a:latin typeface="+mn-ea"/>
                          <a:ea typeface="+mn-ea"/>
                        </a:rPr>
                        <a:t>滋賀</a:t>
                      </a:r>
                    </a:p>
                  </a:txBody>
                  <a:tcPr marL="9525" marR="9525" marT="9525" marB="0" anchor="ctr"/>
                </a:tc>
                <a:tc>
                  <a:txBody>
                    <a:bodyPr/>
                    <a:lstStyle/>
                    <a:p>
                      <a:pPr algn="l" fontAlgn="ctr"/>
                      <a:endParaRPr lang="ja-JP" altLang="en-US" sz="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i="0" u="none" strike="noStrike" dirty="0">
                          <a:solidFill>
                            <a:srgbClr val="000000"/>
                          </a:solidFill>
                          <a:effectLst/>
                          <a:latin typeface="+mn-ea"/>
                          <a:ea typeface="+mn-ea"/>
                        </a:rPr>
                        <a:t> ハローワーク彦根</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522-0054</a:t>
                      </a:r>
                      <a:r>
                        <a:rPr lang="ja-JP" altLang="en-US" sz="700" b="0" u="none" strike="noStrike" dirty="0">
                          <a:solidFill>
                            <a:srgbClr val="000000"/>
                          </a:solidFill>
                          <a:effectLst/>
                        </a:rPr>
                        <a:t>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彦根市西今町</a:t>
                      </a:r>
                      <a:r>
                        <a:rPr lang="en-US" altLang="ja-JP" sz="700" b="0" u="none" strike="noStrike" dirty="0">
                          <a:solidFill>
                            <a:srgbClr val="000000"/>
                          </a:solidFill>
                          <a:effectLst/>
                        </a:rPr>
                        <a:t>58-3</a:t>
                      </a:r>
                      <a:r>
                        <a:rPr lang="ja-JP" altLang="en-US" sz="700" b="0" u="none" strike="noStrike" dirty="0">
                          <a:solidFill>
                            <a:srgbClr val="000000"/>
                          </a:solidFill>
                          <a:effectLst/>
                        </a:rPr>
                        <a:t>　彦根地方合同庁舎１階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0749-22-2500</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982091801"/>
                  </a:ext>
                </a:extLst>
              </a:tr>
              <a:tr h="154800">
                <a:tc>
                  <a:txBody>
                    <a:bodyPr/>
                    <a:lstStyle/>
                    <a:p>
                      <a:pPr algn="ctr"/>
                      <a:r>
                        <a:rPr kumimoji="1" lang="ja-JP" altLang="en-US" sz="700" dirty="0"/>
                        <a:t>京都</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京都新卒応援ハローワーク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700" dirty="0"/>
                        <a:t>〒</a:t>
                      </a:r>
                      <a:r>
                        <a:rPr kumimoji="1" lang="en-US" altLang="zh-CN" sz="700" dirty="0"/>
                        <a:t>601-8047</a:t>
                      </a:r>
                      <a:endParaRPr kumimoji="1" lang="en-US" altLang="zh-CN" sz="700" dirty="0">
                        <a:latin typeface="+mn-ea"/>
                        <a:ea typeface="+mn-ea"/>
                      </a:endParaRPr>
                    </a:p>
                  </a:txBody>
                  <a:tcPr marL="36000" marR="36000" marT="18000" marB="18000" anchor="ctr"/>
                </a:tc>
                <a:tc>
                  <a:txBody>
                    <a:bodyPr/>
                    <a:lstStyle/>
                    <a:p>
                      <a:pPr algn="l"/>
                      <a:r>
                        <a:rPr kumimoji="1" lang="zh-CN" altLang="en-US" sz="600" dirty="0"/>
                        <a:t>京都市南区東九条下殿田町</a:t>
                      </a:r>
                      <a:r>
                        <a:rPr kumimoji="1" lang="en-US" altLang="zh-CN" sz="600" dirty="0"/>
                        <a:t>70</a:t>
                      </a:r>
                      <a:r>
                        <a:rPr kumimoji="1" lang="ja-JP" altLang="en-US" sz="600" dirty="0"/>
                        <a:t> 京都テルサ西館３階 </a:t>
                      </a:r>
                      <a:r>
                        <a:rPr lang="ja-JP" altLang="en-US" sz="550" b="0" u="none" strike="noStrike" dirty="0">
                          <a:solidFill>
                            <a:srgbClr val="000000"/>
                          </a:solidFill>
                          <a:effectLst/>
                        </a:rPr>
                        <a:t>京都</a:t>
                      </a:r>
                      <a:r>
                        <a:rPr lang="ja-JP" altLang="en-US" sz="550" b="0" u="none" strike="noStrike" baseline="0" dirty="0">
                          <a:solidFill>
                            <a:srgbClr val="000000"/>
                          </a:solidFill>
                          <a:effectLst/>
                        </a:rPr>
                        <a:t>ジョブパーク</a:t>
                      </a:r>
                      <a:r>
                        <a:rPr lang="ja-JP" altLang="en-US" sz="550" b="0" u="none" strike="noStrike" dirty="0">
                          <a:solidFill>
                            <a:srgbClr val="000000"/>
                          </a:solidFill>
                          <a:effectLst/>
                        </a:rPr>
                        <a:t>内</a:t>
                      </a:r>
                      <a:endParaRPr kumimoji="1" lang="zh-TW" altLang="en-US" sz="550" dirty="0">
                        <a:latin typeface="+mn-ea"/>
                        <a:ea typeface="+mn-ea"/>
                      </a:endParaRPr>
                    </a:p>
                  </a:txBody>
                  <a:tcPr marL="36000" marR="36000" marT="18000" marB="18000" anchor="ctr"/>
                </a:tc>
                <a:tc>
                  <a:txBody>
                    <a:bodyPr/>
                    <a:lstStyle/>
                    <a:p>
                      <a:pPr algn="ctr"/>
                      <a:r>
                        <a:rPr kumimoji="1" lang="en-US" altLang="ja-JP" sz="700" dirty="0"/>
                        <a:t>075-280-8614</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2980916224"/>
                  </a:ext>
                </a:extLst>
              </a:tr>
              <a:tr h="154800">
                <a:tc>
                  <a:txBody>
                    <a:bodyPr/>
                    <a:lstStyle/>
                    <a:p>
                      <a:pPr algn="ctr" fontAlgn="ctr"/>
                      <a:r>
                        <a:rPr lang="ja-JP" altLang="en-US" sz="700" b="0" u="none" strike="noStrike" dirty="0">
                          <a:solidFill>
                            <a:srgbClr val="000000"/>
                          </a:solidFill>
                          <a:effectLst/>
                        </a:rPr>
                        <a:t>京都</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ハローワーク京都七条</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600-8235</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京都市下京区西洞院通塩小路下ル東油小路町</a:t>
                      </a:r>
                      <a:r>
                        <a:rPr lang="en-US" altLang="ja-JP" sz="700" b="0" u="none" strike="noStrike" dirty="0">
                          <a:solidFill>
                            <a:srgbClr val="000000"/>
                          </a:solidFill>
                          <a:effectLst/>
                        </a:rPr>
                        <a:t>803</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075-341-8609</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39924967"/>
                  </a:ext>
                </a:extLst>
              </a:tr>
              <a:tr h="154800">
                <a:tc>
                  <a:txBody>
                    <a:bodyPr/>
                    <a:lstStyle/>
                    <a:p>
                      <a:pPr algn="ctr"/>
                      <a:r>
                        <a:rPr kumimoji="1" lang="ja-JP" altLang="en-US" sz="700" dirty="0"/>
                        <a:t>大阪</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大阪新卒応援ハローワーク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700" dirty="0"/>
                        <a:t>〒</a:t>
                      </a:r>
                      <a:r>
                        <a:rPr kumimoji="1" lang="en-US" altLang="zh-CN" sz="700" dirty="0"/>
                        <a:t>530-0017</a:t>
                      </a:r>
                      <a:endParaRPr kumimoji="1" lang="en-US" altLang="zh-CN" sz="700" dirty="0">
                        <a:latin typeface="+mn-ea"/>
                        <a:ea typeface="+mn-ea"/>
                      </a:endParaRPr>
                    </a:p>
                  </a:txBody>
                  <a:tcPr marL="36000" marR="36000" marT="18000" marB="18000" anchor="ctr"/>
                </a:tc>
                <a:tc>
                  <a:txBody>
                    <a:bodyPr/>
                    <a:lstStyle/>
                    <a:p>
                      <a:pPr algn="l"/>
                      <a:r>
                        <a:rPr kumimoji="1" lang="zh-CN" altLang="en-US" sz="700" dirty="0"/>
                        <a:t>大阪市北区角田町</a:t>
                      </a:r>
                      <a:r>
                        <a:rPr kumimoji="1" lang="en-US" altLang="zh-CN" sz="700" dirty="0"/>
                        <a:t>8-47</a:t>
                      </a:r>
                      <a:r>
                        <a:rPr kumimoji="1" lang="ja-JP" altLang="en-US" sz="700" dirty="0"/>
                        <a:t>　阪急グランドビル</a:t>
                      </a:r>
                      <a:r>
                        <a:rPr kumimoji="1" lang="en-US" altLang="ja-JP" sz="700" dirty="0"/>
                        <a:t>18</a:t>
                      </a:r>
                      <a:r>
                        <a:rPr kumimoji="1" lang="ja-JP" altLang="en-US" sz="700" dirty="0"/>
                        <a:t>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06-7709-9455</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4124893161"/>
                  </a:ext>
                </a:extLst>
              </a:tr>
              <a:tr h="154800">
                <a:tc>
                  <a:txBody>
                    <a:bodyPr/>
                    <a:lstStyle/>
                    <a:p>
                      <a:pPr algn="ctr"/>
                      <a:r>
                        <a:rPr kumimoji="1" lang="ja-JP" altLang="en-US" sz="700" dirty="0">
                          <a:latin typeface="+mn-ea"/>
                          <a:ea typeface="+mn-ea"/>
                        </a:rPr>
                        <a:t>大阪</a:t>
                      </a: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fontAlgn="ctr"/>
                      <a:r>
                        <a:rPr lang="ja-JP" altLang="en-US" sz="700" b="1" i="0" u="none" strike="noStrike" dirty="0">
                          <a:solidFill>
                            <a:srgbClr val="000000"/>
                          </a:solidFill>
                          <a:effectLst/>
                          <a:latin typeface="+mn-ea"/>
                          <a:ea typeface="+mn-ea"/>
                        </a:rPr>
                        <a:t> ハローワーク大阪東</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540-0011</a:t>
                      </a:r>
                      <a:r>
                        <a:rPr lang="ja-JP" altLang="en-US" sz="700" b="0" u="none" strike="noStrike" dirty="0">
                          <a:solidFill>
                            <a:srgbClr val="000000"/>
                          </a:solidFill>
                          <a:effectLst/>
                        </a:rPr>
                        <a:t>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大阪市中央区農人橋２丁目</a:t>
                      </a:r>
                      <a:r>
                        <a:rPr lang="en-US" altLang="ja-JP" sz="700" b="0" u="none" strike="noStrike" dirty="0">
                          <a:solidFill>
                            <a:srgbClr val="000000"/>
                          </a:solidFill>
                          <a:effectLst/>
                        </a:rPr>
                        <a:t>1-36</a:t>
                      </a:r>
                      <a:r>
                        <a:rPr lang="ja-JP" altLang="en-US" sz="700" b="0" u="none" strike="noStrike" dirty="0">
                          <a:solidFill>
                            <a:srgbClr val="000000"/>
                          </a:solidFill>
                          <a:effectLst/>
                        </a:rPr>
                        <a:t>　ピップビル</a:t>
                      </a:r>
                      <a:r>
                        <a:rPr lang="en-US" altLang="ja-JP" sz="700" b="0" u="none" strike="noStrike" dirty="0">
                          <a:solidFill>
                            <a:srgbClr val="000000"/>
                          </a:solidFill>
                          <a:effectLst/>
                        </a:rPr>
                        <a:t>1</a:t>
                      </a:r>
                      <a:r>
                        <a:rPr lang="ja-JP" altLang="en-US" sz="700" b="0" u="none" strike="noStrike" dirty="0">
                          <a:solidFill>
                            <a:srgbClr val="000000"/>
                          </a:solidFill>
                          <a:effectLst/>
                        </a:rPr>
                        <a:t>～</a:t>
                      </a:r>
                      <a:r>
                        <a:rPr lang="en-US" altLang="ja-JP" sz="700" b="0" u="none" strike="noStrike" dirty="0">
                          <a:solidFill>
                            <a:srgbClr val="000000"/>
                          </a:solidFill>
                          <a:effectLst/>
                        </a:rPr>
                        <a:t>3</a:t>
                      </a:r>
                      <a:r>
                        <a:rPr lang="ja-JP" altLang="en-US" sz="700" b="0" u="none" strike="noStrike" dirty="0">
                          <a:solidFill>
                            <a:srgbClr val="000000"/>
                          </a:solidFill>
                          <a:effectLst/>
                        </a:rPr>
                        <a:t>階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06-6942-4771</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018827460"/>
                  </a:ext>
                </a:extLst>
              </a:tr>
              <a:tr h="154800">
                <a:tc>
                  <a:txBody>
                    <a:bodyPr/>
                    <a:lstStyle/>
                    <a:p>
                      <a:pPr algn="ctr"/>
                      <a:r>
                        <a:rPr kumimoji="1" lang="ja-JP" altLang="en-US" sz="700" dirty="0"/>
                        <a:t>大阪</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ハローワーク大阪西</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700" dirty="0"/>
                        <a:t>〒</a:t>
                      </a:r>
                      <a:r>
                        <a:rPr kumimoji="1" lang="en-US" altLang="zh-CN" sz="700" dirty="0"/>
                        <a:t>5</a:t>
                      </a:r>
                      <a:r>
                        <a:rPr kumimoji="1" lang="en-US" altLang="ja-JP" sz="700" dirty="0"/>
                        <a:t>52</a:t>
                      </a:r>
                      <a:r>
                        <a:rPr kumimoji="1" lang="en-US" altLang="zh-CN" sz="700" dirty="0"/>
                        <a:t>-001</a:t>
                      </a:r>
                      <a:r>
                        <a:rPr kumimoji="1" lang="en-US" altLang="ja-JP" sz="700" dirty="0"/>
                        <a:t>1</a:t>
                      </a:r>
                      <a:endParaRPr kumimoji="1" lang="en-US" altLang="zh-CN" sz="700" dirty="0">
                        <a:latin typeface="+mn-ea"/>
                        <a:ea typeface="+mn-ea"/>
                      </a:endParaRPr>
                    </a:p>
                  </a:txBody>
                  <a:tcPr marL="36000" marR="36000" marT="18000" marB="18000" anchor="ctr"/>
                </a:tc>
                <a:tc>
                  <a:txBody>
                    <a:bodyPr/>
                    <a:lstStyle/>
                    <a:p>
                      <a:pPr algn="l"/>
                      <a:r>
                        <a:rPr kumimoji="1" lang="zh-CN" altLang="en-US" sz="700" dirty="0"/>
                        <a:t>大阪市</a:t>
                      </a:r>
                      <a:r>
                        <a:rPr kumimoji="1" lang="ja-JP" altLang="en-US" sz="700" dirty="0"/>
                        <a:t>港区南市岡</a:t>
                      </a:r>
                      <a:r>
                        <a:rPr kumimoji="1" lang="en-US" altLang="ja-JP" sz="700" dirty="0"/>
                        <a:t>1</a:t>
                      </a:r>
                      <a:r>
                        <a:rPr kumimoji="1" lang="en-US" altLang="zh-CN" sz="700" dirty="0"/>
                        <a:t>-</a:t>
                      </a:r>
                      <a:r>
                        <a:rPr kumimoji="1" lang="ja-JP" altLang="en-US" sz="700" dirty="0"/>
                        <a:t>２</a:t>
                      </a:r>
                      <a:r>
                        <a:rPr kumimoji="1" lang="en-US" altLang="zh-CN" sz="700" dirty="0"/>
                        <a:t>-</a:t>
                      </a:r>
                      <a:r>
                        <a:rPr kumimoji="1" lang="en-US" altLang="ja-JP" sz="700" dirty="0"/>
                        <a:t>34</a:t>
                      </a:r>
                      <a:r>
                        <a:rPr kumimoji="1" lang="ja-JP" altLang="en-US" sz="700" dirty="0"/>
                        <a:t>　</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06-6582-5271</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128007832"/>
                  </a:ext>
                </a:extLst>
              </a:tr>
              <a:tr h="154800">
                <a:tc>
                  <a:txBody>
                    <a:bodyPr/>
                    <a:lstStyle/>
                    <a:p>
                      <a:pPr algn="ctr"/>
                      <a:r>
                        <a:rPr kumimoji="1" lang="ja-JP" altLang="en-US" sz="700" dirty="0"/>
                        <a:t>大阪</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ハローワーク布施</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700" dirty="0"/>
                        <a:t>〒</a:t>
                      </a:r>
                      <a:r>
                        <a:rPr kumimoji="1" lang="en-US" altLang="zh-CN" sz="700" dirty="0"/>
                        <a:t>5</a:t>
                      </a:r>
                      <a:r>
                        <a:rPr kumimoji="1" lang="en-US" altLang="ja-JP" sz="700" dirty="0"/>
                        <a:t>77</a:t>
                      </a:r>
                      <a:r>
                        <a:rPr kumimoji="1" lang="en-US" altLang="zh-CN" sz="700" dirty="0"/>
                        <a:t>-00</a:t>
                      </a:r>
                      <a:r>
                        <a:rPr kumimoji="1" lang="en-US" altLang="ja-JP" sz="700" dirty="0"/>
                        <a:t>56</a:t>
                      </a:r>
                      <a:endParaRPr kumimoji="1" lang="en-US" altLang="zh-CN" sz="700" dirty="0">
                        <a:latin typeface="+mn-ea"/>
                        <a:ea typeface="+mn-ea"/>
                      </a:endParaRPr>
                    </a:p>
                  </a:txBody>
                  <a:tcPr marL="36000" marR="36000" marT="18000" marB="18000" anchor="ctr"/>
                </a:tc>
                <a:tc>
                  <a:txBody>
                    <a:bodyPr/>
                    <a:lstStyle/>
                    <a:p>
                      <a:pPr algn="l"/>
                      <a:r>
                        <a:rPr kumimoji="1" lang="ja-JP" altLang="en-US" sz="700" dirty="0"/>
                        <a:t>東</a:t>
                      </a:r>
                      <a:r>
                        <a:rPr kumimoji="1" lang="zh-CN" altLang="en-US" sz="700" dirty="0"/>
                        <a:t>大阪市</a:t>
                      </a:r>
                      <a:r>
                        <a:rPr kumimoji="1" lang="ja-JP" altLang="en-US" sz="700" dirty="0"/>
                        <a:t>長堂</a:t>
                      </a:r>
                      <a:r>
                        <a:rPr kumimoji="1" lang="en-US" altLang="ja-JP" sz="700" dirty="0"/>
                        <a:t>1</a:t>
                      </a:r>
                      <a:r>
                        <a:rPr kumimoji="1" lang="en-US" altLang="zh-CN" sz="700" dirty="0"/>
                        <a:t>-</a:t>
                      </a:r>
                      <a:r>
                        <a:rPr kumimoji="1" lang="en-US" altLang="ja-JP" sz="700" dirty="0"/>
                        <a:t>8</a:t>
                      </a:r>
                      <a:r>
                        <a:rPr kumimoji="1" lang="en-US" altLang="zh-CN" sz="700" dirty="0"/>
                        <a:t>-</a:t>
                      </a:r>
                      <a:r>
                        <a:rPr kumimoji="1" lang="en-US" altLang="ja-JP" sz="700" dirty="0"/>
                        <a:t>37</a:t>
                      </a:r>
                      <a:r>
                        <a:rPr kumimoji="1" lang="ja-JP" altLang="en-US" sz="700" dirty="0"/>
                        <a:t>　イオン布施駅前店</a:t>
                      </a:r>
                      <a:r>
                        <a:rPr kumimoji="1" lang="en-US" altLang="ja-JP" sz="700" dirty="0"/>
                        <a:t>4</a:t>
                      </a:r>
                      <a:r>
                        <a:rPr kumimoji="1" lang="ja-JP" altLang="en-US" sz="700" dirty="0"/>
                        <a:t>階　</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06-6782-4221</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603335212"/>
                  </a:ext>
                </a:extLst>
              </a:tr>
              <a:tr h="151200">
                <a:tc>
                  <a:txBody>
                    <a:bodyPr/>
                    <a:lstStyle/>
                    <a:p>
                      <a:pPr algn="ctr"/>
                      <a:r>
                        <a:rPr kumimoji="1" lang="ja-JP" altLang="en-US" sz="700" dirty="0"/>
                        <a:t>大阪</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ハローワーク堺</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700" dirty="0"/>
                        <a:t>〒</a:t>
                      </a:r>
                      <a:r>
                        <a:rPr kumimoji="1" lang="en-US" altLang="zh-CN" sz="700" dirty="0"/>
                        <a:t>5</a:t>
                      </a:r>
                      <a:r>
                        <a:rPr kumimoji="1" lang="en-US" altLang="ja-JP" sz="700" dirty="0"/>
                        <a:t>90</a:t>
                      </a:r>
                      <a:r>
                        <a:rPr kumimoji="1" lang="en-US" altLang="zh-CN" sz="700" dirty="0"/>
                        <a:t>-00</a:t>
                      </a:r>
                      <a:r>
                        <a:rPr kumimoji="1" lang="en-US" altLang="ja-JP" sz="700" dirty="0"/>
                        <a:t>78</a:t>
                      </a:r>
                      <a:endParaRPr kumimoji="1" lang="en-US" altLang="zh-CN" sz="700" dirty="0">
                        <a:latin typeface="+mn-ea"/>
                        <a:ea typeface="+mn-ea"/>
                      </a:endParaRPr>
                    </a:p>
                  </a:txBody>
                  <a:tcPr marL="36000" marR="36000" marT="18000" marB="18000" anchor="ctr"/>
                </a:tc>
                <a:tc>
                  <a:txBody>
                    <a:bodyPr/>
                    <a:lstStyle/>
                    <a:p>
                      <a:pPr algn="l"/>
                      <a:r>
                        <a:rPr kumimoji="1" lang="ja-JP" altLang="en-US" sz="700" dirty="0"/>
                        <a:t>堺</a:t>
                      </a:r>
                      <a:r>
                        <a:rPr kumimoji="1" lang="zh-CN" altLang="en-US" sz="700" dirty="0"/>
                        <a:t>市</a:t>
                      </a:r>
                      <a:r>
                        <a:rPr kumimoji="1" lang="ja-JP" altLang="en-US" sz="700" dirty="0"/>
                        <a:t>堺区南瓦町</a:t>
                      </a:r>
                      <a:r>
                        <a:rPr kumimoji="1" lang="en-US" altLang="ja-JP" sz="700" dirty="0"/>
                        <a:t>2</a:t>
                      </a:r>
                      <a:r>
                        <a:rPr kumimoji="1" lang="en-US" altLang="zh-CN" sz="700" dirty="0"/>
                        <a:t>-</a:t>
                      </a:r>
                      <a:r>
                        <a:rPr kumimoji="1" lang="en-US" altLang="ja-JP" sz="700" dirty="0"/>
                        <a:t>29</a:t>
                      </a:r>
                      <a:r>
                        <a:rPr kumimoji="1" lang="ja-JP" altLang="en-US" sz="700" dirty="0"/>
                        <a:t>　堺地方合同庁舎１～</a:t>
                      </a:r>
                      <a:r>
                        <a:rPr kumimoji="1" lang="en-US" altLang="ja-JP" sz="700" dirty="0"/>
                        <a:t>3</a:t>
                      </a:r>
                      <a:r>
                        <a:rPr kumimoji="1" lang="ja-JP" altLang="en-US" sz="700" dirty="0"/>
                        <a:t>階　</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072-238-8301</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4130683973"/>
                  </a:ext>
                </a:extLst>
              </a:tr>
              <a:tr h="154800">
                <a:tc>
                  <a:txBody>
                    <a:bodyPr/>
                    <a:lstStyle/>
                    <a:p>
                      <a:pPr algn="ctr"/>
                      <a:r>
                        <a:rPr kumimoji="1" lang="ja-JP" altLang="en-US" sz="700" dirty="0"/>
                        <a:t>兵庫</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神戸新卒応援ハローワーク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650-0044</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神戸市中央区東川崎町</a:t>
                      </a:r>
                      <a:r>
                        <a:rPr kumimoji="1" lang="en-US" altLang="zh-TW" sz="700" dirty="0"/>
                        <a:t>1-1-3</a:t>
                      </a:r>
                      <a:r>
                        <a:rPr kumimoji="1" lang="ja-JP" altLang="en-US" sz="700" dirty="0"/>
                        <a:t>　神戸クリスタルタワー</a:t>
                      </a:r>
                      <a:r>
                        <a:rPr kumimoji="1" lang="en-US" altLang="ja-JP" sz="700" dirty="0"/>
                        <a:t>12</a:t>
                      </a:r>
                      <a:r>
                        <a:rPr kumimoji="1" lang="ja-JP" altLang="en-US" sz="700" dirty="0"/>
                        <a:t>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078-361-1151</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229173871"/>
                  </a:ext>
                </a:extLst>
              </a:tr>
              <a:tr h="154800">
                <a:tc>
                  <a:txBody>
                    <a:bodyPr/>
                    <a:lstStyle/>
                    <a:p>
                      <a:pPr algn="ctr" fontAlgn="ctr"/>
                      <a:r>
                        <a:rPr lang="ja-JP" altLang="en-US" sz="700" b="0" u="none" strike="noStrike" dirty="0">
                          <a:solidFill>
                            <a:srgbClr val="000000"/>
                          </a:solidFill>
                          <a:effectLst/>
                        </a:rPr>
                        <a:t>兵庫</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ハローワーク西宮</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662-0911</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700" b="0" u="none" strike="noStrike" dirty="0">
                          <a:solidFill>
                            <a:srgbClr val="000000"/>
                          </a:solidFill>
                          <a:effectLst/>
                        </a:rPr>
                        <a:t> 西宮市池田町</a:t>
                      </a:r>
                      <a:r>
                        <a:rPr lang="en-US" altLang="zh-TW" sz="700" b="0" u="none" strike="noStrike" dirty="0">
                          <a:solidFill>
                            <a:srgbClr val="000000"/>
                          </a:solidFill>
                          <a:effectLst/>
                        </a:rPr>
                        <a:t>13-3 JR</a:t>
                      </a:r>
                      <a:r>
                        <a:rPr lang="zh-TW" altLang="en-US" sz="700" b="0" u="none" strike="noStrike" dirty="0">
                          <a:solidFill>
                            <a:srgbClr val="000000"/>
                          </a:solidFill>
                          <a:effectLst/>
                        </a:rPr>
                        <a:t>西宮駅南庁舎</a:t>
                      </a:r>
                      <a:endParaRPr lang="zh-TW"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0798-22-8600</a:t>
                      </a:r>
                      <a:endParaRPr lang="ja-JP" altLang="en-US"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743339886"/>
                  </a:ext>
                </a:extLst>
              </a:tr>
              <a:tr h="154800">
                <a:tc>
                  <a:txBody>
                    <a:bodyPr/>
                    <a:lstStyle/>
                    <a:p>
                      <a:pPr algn="ctr" fontAlgn="ctr"/>
                      <a:r>
                        <a:rPr lang="ja-JP" altLang="en-US" sz="700" b="0" u="none" strike="noStrike" dirty="0">
                          <a:solidFill>
                            <a:srgbClr val="000000"/>
                          </a:solidFill>
                          <a:effectLst/>
                        </a:rPr>
                        <a:t>兵庫</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ハローワーク姫路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 </a:t>
                      </a:r>
                      <a:r>
                        <a:rPr lang="ja-JP" altLang="en-US" sz="700" b="0" u="none" strike="noStrike" dirty="0">
                          <a:solidFill>
                            <a:srgbClr val="000000"/>
                          </a:solidFill>
                          <a:effectLst/>
                        </a:rPr>
                        <a:t>〒</a:t>
                      </a:r>
                      <a:r>
                        <a:rPr lang="en-US" altLang="ja-JP" sz="700" b="0" u="none" strike="noStrike" dirty="0">
                          <a:solidFill>
                            <a:srgbClr val="000000"/>
                          </a:solidFill>
                          <a:effectLst/>
                        </a:rPr>
                        <a:t>670-0947</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zh-CN" altLang="en-US" sz="700" b="0" u="none" strike="noStrike" dirty="0">
                          <a:solidFill>
                            <a:srgbClr val="000000"/>
                          </a:solidFill>
                          <a:effectLst/>
                        </a:rPr>
                        <a:t> 姫路市北条字中道</a:t>
                      </a:r>
                      <a:r>
                        <a:rPr lang="en-US" altLang="zh-CN" sz="700" b="0" u="none" strike="noStrike" dirty="0">
                          <a:solidFill>
                            <a:srgbClr val="000000"/>
                          </a:solidFill>
                          <a:effectLst/>
                        </a:rPr>
                        <a:t>250</a:t>
                      </a:r>
                      <a:endParaRPr lang="en-US" altLang="zh-CN"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079-222-8609</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374884903"/>
                  </a:ext>
                </a:extLst>
              </a:tr>
              <a:tr h="154800">
                <a:tc>
                  <a:txBody>
                    <a:bodyPr/>
                    <a:lstStyle/>
                    <a:p>
                      <a:pPr algn="ctr" fontAlgn="ctr"/>
                      <a:r>
                        <a:rPr lang="ja-JP" altLang="en-US" sz="700" b="0" u="none" strike="noStrike" dirty="0">
                          <a:solidFill>
                            <a:srgbClr val="000000"/>
                          </a:solidFill>
                          <a:effectLst/>
                        </a:rPr>
                        <a:t>兵庫</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ハローワーク西神</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 </a:t>
                      </a:r>
                      <a:r>
                        <a:rPr lang="ja-JP" altLang="en-US" sz="700" b="0" u="none" strike="noStrike" dirty="0">
                          <a:solidFill>
                            <a:srgbClr val="000000"/>
                          </a:solidFill>
                          <a:effectLst/>
                        </a:rPr>
                        <a:t>〒</a:t>
                      </a:r>
                      <a:r>
                        <a:rPr lang="en-US" altLang="ja-JP" sz="700" b="0" u="none" strike="noStrike" dirty="0">
                          <a:solidFill>
                            <a:srgbClr val="000000"/>
                          </a:solidFill>
                          <a:effectLst/>
                        </a:rPr>
                        <a:t>651-2273</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zh-CN" altLang="en-US" sz="700" b="0" u="none" strike="noStrike" dirty="0">
                          <a:solidFill>
                            <a:srgbClr val="000000"/>
                          </a:solidFill>
                          <a:effectLst/>
                        </a:rPr>
                        <a:t> 神戸市西区糀台</a:t>
                      </a:r>
                      <a:r>
                        <a:rPr lang="en-US" altLang="zh-CN" sz="700" b="0" u="none" strike="noStrike" dirty="0">
                          <a:solidFill>
                            <a:srgbClr val="000000"/>
                          </a:solidFill>
                          <a:effectLst/>
                        </a:rPr>
                        <a:t>5-3-8</a:t>
                      </a:r>
                      <a:endParaRPr lang="en-US" altLang="zh-CN"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078-991-1100</a:t>
                      </a:r>
                      <a:endParaRPr lang="ja-JP" altLang="en-US"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59252147"/>
                  </a:ext>
                </a:extLst>
              </a:tr>
              <a:tr h="154800">
                <a:tc>
                  <a:txBody>
                    <a:bodyPr/>
                    <a:lstStyle/>
                    <a:p>
                      <a:pPr algn="ctr" fontAlgn="ctr"/>
                      <a:r>
                        <a:rPr lang="ja-JP" altLang="en-US" sz="700" b="0" u="none" strike="noStrike" dirty="0">
                          <a:solidFill>
                            <a:srgbClr val="000000"/>
                          </a:solidFill>
                          <a:effectLst/>
                        </a:rPr>
                        <a:t>奈良</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奈良新卒応援ハローワーク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630-8113</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700" b="0" u="none" strike="noStrike" dirty="0">
                          <a:solidFill>
                            <a:srgbClr val="000000"/>
                          </a:solidFill>
                          <a:effectLst/>
                        </a:rPr>
                        <a:t> </a:t>
                      </a:r>
                      <a:r>
                        <a:rPr lang="zh-TW" altLang="en-US" sz="600" b="0" u="none" strike="noStrike" dirty="0">
                          <a:solidFill>
                            <a:srgbClr val="000000"/>
                          </a:solidFill>
                          <a:effectLst/>
                        </a:rPr>
                        <a:t>奈良市法蓮町</a:t>
                      </a:r>
                      <a:r>
                        <a:rPr lang="en-US" altLang="ja-JP" sz="600" b="0" u="none" strike="noStrike" dirty="0">
                          <a:solidFill>
                            <a:srgbClr val="000000"/>
                          </a:solidFill>
                          <a:effectLst/>
                        </a:rPr>
                        <a:t>387</a:t>
                      </a:r>
                      <a:r>
                        <a:rPr lang="zh-TW" altLang="en-US" sz="600" b="0" u="none" strike="noStrike" dirty="0">
                          <a:solidFill>
                            <a:srgbClr val="000000"/>
                          </a:solidFill>
                          <a:effectLst/>
                        </a:rPr>
                        <a:t>　奈良第三地方合同庁舎</a:t>
                      </a:r>
                      <a:r>
                        <a:rPr lang="en-US" altLang="ja-JP" sz="600" b="0" u="none" strike="noStrike" dirty="0">
                          <a:solidFill>
                            <a:srgbClr val="000000"/>
                          </a:solidFill>
                          <a:effectLst/>
                        </a:rPr>
                        <a:t>1</a:t>
                      </a:r>
                      <a:r>
                        <a:rPr lang="ja-JP" altLang="en-US" sz="600" b="0" u="none" strike="noStrike" dirty="0">
                          <a:solidFill>
                            <a:srgbClr val="000000"/>
                          </a:solidFill>
                          <a:effectLst/>
                        </a:rPr>
                        <a:t>階　ハローワーク奈良内</a:t>
                      </a:r>
                      <a:r>
                        <a:rPr lang="zh-TW" altLang="en-US" sz="700" b="0" u="none" strike="noStrike" dirty="0">
                          <a:solidFill>
                            <a:srgbClr val="000000"/>
                          </a:solidFill>
                          <a:effectLst/>
                        </a:rPr>
                        <a:t>　</a:t>
                      </a:r>
                      <a:endParaRPr lang="zh-TW"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0742-36-1601</a:t>
                      </a:r>
                      <a:endParaRPr lang="ja-JP" altLang="en-US" sz="700" b="0" i="0" u="none" strike="noStrike" dirty="0">
                        <a:solidFill>
                          <a:srgbClr val="000000"/>
                        </a:solidFill>
                        <a:effectLst/>
                        <a:latin typeface="+mn-ea"/>
                        <a:ea typeface="+mn-ea"/>
                      </a:endParaRPr>
                    </a:p>
                  </a:txBody>
                  <a:tcPr marL="36000" marR="36000" marT="18000" marB="18000" anchor="ctr"/>
                </a:tc>
                <a:extLst>
                  <a:ext uri="{0D108BD9-81ED-4DB2-BD59-A6C34878D82A}">
                    <a16:rowId xmlns:a16="http://schemas.microsoft.com/office/drawing/2014/main" val="1102915187"/>
                  </a:ext>
                </a:extLst>
              </a:tr>
              <a:tr h="154800">
                <a:tc>
                  <a:txBody>
                    <a:bodyPr/>
                    <a:lstStyle/>
                    <a:p>
                      <a:pPr algn="ctr" fontAlgn="ctr"/>
                      <a:r>
                        <a:rPr lang="ja-JP" altLang="en-US" sz="700" b="0" u="none" strike="noStrike" dirty="0">
                          <a:solidFill>
                            <a:srgbClr val="000000"/>
                          </a:solidFill>
                          <a:effectLst/>
                        </a:rPr>
                        <a:t>和歌山</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endParaRPr lang="ja-JP" altLang="en-US" sz="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1" u="none" strike="noStrike" dirty="0">
                          <a:solidFill>
                            <a:srgbClr val="000000"/>
                          </a:solidFill>
                          <a:effectLst/>
                        </a:rPr>
                        <a:t> わかやま新卒応援ハローワーク　</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a:t>
                      </a:r>
                      <a:r>
                        <a:rPr lang="en-US" altLang="ja-JP" sz="700" b="0" u="none" strike="noStrike" dirty="0">
                          <a:solidFill>
                            <a:srgbClr val="000000"/>
                          </a:solidFill>
                          <a:effectLst/>
                        </a:rPr>
                        <a:t>640-8033</a:t>
                      </a:r>
                      <a:r>
                        <a:rPr lang="ja-JP" altLang="en-US" sz="700" b="0" u="none" strike="noStrike" dirty="0">
                          <a:solidFill>
                            <a:srgbClr val="000000"/>
                          </a:solidFill>
                          <a:effectLst/>
                        </a:rPr>
                        <a:t>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b="0" u="none" strike="noStrike" dirty="0">
                          <a:solidFill>
                            <a:srgbClr val="000000"/>
                          </a:solidFill>
                          <a:effectLst/>
                        </a:rPr>
                        <a:t> 和歌山市本町</a:t>
                      </a:r>
                      <a:r>
                        <a:rPr lang="en-US" altLang="ja-JP" sz="700" b="0" u="none" strike="noStrike" dirty="0">
                          <a:solidFill>
                            <a:srgbClr val="000000"/>
                          </a:solidFill>
                          <a:effectLst/>
                        </a:rPr>
                        <a:t>1</a:t>
                      </a:r>
                      <a:r>
                        <a:rPr lang="en-US" altLang="zh-CN" sz="700" b="0" u="none" strike="noStrike" dirty="0">
                          <a:solidFill>
                            <a:srgbClr val="000000"/>
                          </a:solidFill>
                          <a:effectLst/>
                        </a:rPr>
                        <a:t>-</a:t>
                      </a:r>
                      <a:r>
                        <a:rPr lang="en-US" altLang="ja-JP" sz="700" b="0" u="none" strike="noStrike" dirty="0">
                          <a:solidFill>
                            <a:srgbClr val="000000"/>
                          </a:solidFill>
                          <a:effectLst/>
                        </a:rPr>
                        <a:t>22</a:t>
                      </a:r>
                      <a:r>
                        <a:rPr lang="ja-JP" altLang="en-US" sz="700" b="0" u="none" strike="noStrike" dirty="0">
                          <a:solidFill>
                            <a:srgbClr val="000000"/>
                          </a:solidFill>
                          <a:effectLst/>
                        </a:rPr>
                        <a:t>　</a:t>
                      </a:r>
                      <a:r>
                        <a:rPr lang="en-US" altLang="ja-JP" sz="700" b="0" u="none" strike="noStrike" dirty="0" err="1">
                          <a:solidFill>
                            <a:srgbClr val="000000"/>
                          </a:solidFill>
                          <a:effectLst/>
                        </a:rPr>
                        <a:t>Wajima</a:t>
                      </a:r>
                      <a:r>
                        <a:rPr lang="ja-JP" altLang="en-US" sz="700" b="0" u="none" strike="noStrike" dirty="0">
                          <a:solidFill>
                            <a:srgbClr val="000000"/>
                          </a:solidFill>
                          <a:effectLst/>
                        </a:rPr>
                        <a:t>本町ビル２階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700" b="0" u="none" strike="noStrike" dirty="0">
                          <a:solidFill>
                            <a:srgbClr val="000000"/>
                          </a:solidFill>
                          <a:effectLst/>
                        </a:rPr>
                        <a:t>073-421-1220</a:t>
                      </a:r>
                      <a:endParaRPr lang="en-US" altLang="ja-JP" sz="700" b="0" i="0" u="none" strike="noStrike" dirty="0">
                        <a:solidFill>
                          <a:srgbClr val="000000"/>
                        </a:solidFill>
                        <a:effectLst/>
                        <a:latin typeface="+mn-ea"/>
                        <a:ea typeface="+mn-ea"/>
                      </a:endParaRPr>
                    </a:p>
                  </a:txBody>
                  <a:tcPr marL="36000" marR="36000" marT="18000" marB="18000" anchor="ctr"/>
                </a:tc>
                <a:extLst>
                  <a:ext uri="{0D108BD9-81ED-4DB2-BD59-A6C34878D82A}">
                    <a16:rowId xmlns:a16="http://schemas.microsoft.com/office/drawing/2014/main" val="4039787536"/>
                  </a:ext>
                </a:extLst>
              </a:tr>
              <a:tr h="154800">
                <a:tc>
                  <a:txBody>
                    <a:bodyPr/>
                    <a:lstStyle/>
                    <a:p>
                      <a:pPr algn="ctr"/>
                      <a:r>
                        <a:rPr kumimoji="1" lang="ja-JP" altLang="en-US" sz="700" dirty="0"/>
                        <a:t>岡山</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おかやま新卒応援ハローワーク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700-0901</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岡山市北区本町</a:t>
                      </a:r>
                      <a:r>
                        <a:rPr kumimoji="1" lang="en-US" altLang="zh-TW" sz="700" dirty="0"/>
                        <a:t>6-36</a:t>
                      </a:r>
                      <a:r>
                        <a:rPr kumimoji="1" lang="ja-JP" altLang="en-US" sz="700" dirty="0"/>
                        <a:t>　第１セントラルビル７階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086-222-2904</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978520239"/>
                  </a:ext>
                </a:extLst>
              </a:tr>
              <a:tr h="154800">
                <a:tc>
                  <a:txBody>
                    <a:bodyPr/>
                    <a:lstStyle/>
                    <a:p>
                      <a:pPr algn="ctr"/>
                      <a:r>
                        <a:rPr kumimoji="1" lang="ja-JP" altLang="en-US" sz="700" dirty="0"/>
                        <a:t>広島</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広島新卒応援ハローワーク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730-0011</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広島市中区基町</a:t>
                      </a:r>
                      <a:r>
                        <a:rPr kumimoji="1" lang="en-US" altLang="zh-TW" sz="700" dirty="0"/>
                        <a:t>12-8</a:t>
                      </a:r>
                      <a:r>
                        <a:rPr kumimoji="1" lang="ja-JP" altLang="en-US" sz="700" dirty="0"/>
                        <a:t>　宝ビル６階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082-224-1120</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557448663"/>
                  </a:ext>
                </a:extLst>
              </a:tr>
              <a:tr h="154800">
                <a:tc>
                  <a:txBody>
                    <a:bodyPr/>
                    <a:lstStyle/>
                    <a:p>
                      <a:pPr algn="ctr" fontAlgn="ctr"/>
                      <a:r>
                        <a:rPr lang="ja-JP" altLang="en-US" sz="700" b="0" u="none" strike="noStrike" dirty="0">
                          <a:solidFill>
                            <a:srgbClr val="000000"/>
                          </a:solidFill>
                          <a:effectLst/>
                        </a:rPr>
                        <a:t>広島</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fontAlgn="ctr"/>
                      <a:r>
                        <a:rPr lang="ja-JP" altLang="en-US" sz="700" b="1" u="none" strike="noStrike" dirty="0">
                          <a:solidFill>
                            <a:srgbClr val="000000"/>
                          </a:solidFill>
                          <a:effectLst/>
                        </a:rPr>
                        <a:t> ハローワーク福山</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720-8609</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700" b="0" u="none" strike="noStrike" dirty="0">
                          <a:solidFill>
                            <a:srgbClr val="000000"/>
                          </a:solidFill>
                          <a:effectLst/>
                        </a:rPr>
                        <a:t> 福山市東桜町</a:t>
                      </a:r>
                      <a:r>
                        <a:rPr lang="en-US" altLang="zh-TW" sz="700" b="0" u="none" strike="noStrike" dirty="0">
                          <a:solidFill>
                            <a:srgbClr val="000000"/>
                          </a:solidFill>
                          <a:effectLst/>
                        </a:rPr>
                        <a:t>3-12</a:t>
                      </a:r>
                      <a:endParaRPr lang="en-US" altLang="zh-TW"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084-923-8609</a:t>
                      </a:r>
                      <a:endParaRPr lang="ja-JP" altLang="en-US"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882748425"/>
                  </a:ext>
                </a:extLst>
              </a:tr>
              <a:tr h="154800">
                <a:tc>
                  <a:txBody>
                    <a:bodyPr/>
                    <a:lstStyle/>
                    <a:p>
                      <a:pPr algn="ctr" fontAlgn="ctr"/>
                      <a:r>
                        <a:rPr lang="ja-JP" altLang="en-US" sz="700" b="0" u="none" strike="noStrike" dirty="0">
                          <a:solidFill>
                            <a:srgbClr val="000000"/>
                          </a:solidFill>
                          <a:effectLst/>
                        </a:rPr>
                        <a:t>山口</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fontAlgn="ctr"/>
                      <a:r>
                        <a:rPr lang="ja-JP" altLang="en-US" sz="700" b="1" u="none" strike="noStrike" dirty="0">
                          <a:solidFill>
                            <a:srgbClr val="000000"/>
                          </a:solidFill>
                          <a:effectLst/>
                        </a:rPr>
                        <a:t> ハローワークプラザ下関</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750-0025</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下関市竹崎町</a:t>
                      </a:r>
                      <a:r>
                        <a:rPr lang="en-US" altLang="ja-JP" sz="700" b="0" u="none" strike="noStrike" dirty="0">
                          <a:solidFill>
                            <a:srgbClr val="000000"/>
                          </a:solidFill>
                          <a:effectLst/>
                        </a:rPr>
                        <a:t>4</a:t>
                      </a:r>
                      <a:r>
                        <a:rPr lang="ja-JP" altLang="en-US" sz="700" b="0" u="none" strike="noStrike" dirty="0">
                          <a:solidFill>
                            <a:srgbClr val="000000"/>
                          </a:solidFill>
                          <a:effectLst/>
                        </a:rPr>
                        <a:t>丁目</a:t>
                      </a:r>
                      <a:r>
                        <a:rPr lang="en-US" altLang="ja-JP" sz="700" b="0" u="none" strike="noStrike" dirty="0">
                          <a:solidFill>
                            <a:srgbClr val="000000"/>
                          </a:solidFill>
                          <a:effectLst/>
                        </a:rPr>
                        <a:t>3-3</a:t>
                      </a:r>
                      <a:r>
                        <a:rPr lang="ja-JP" altLang="en-US" sz="700" b="0" u="none" strike="noStrike" dirty="0">
                          <a:solidFill>
                            <a:srgbClr val="000000"/>
                          </a:solidFill>
                          <a:effectLst/>
                        </a:rPr>
                        <a:t>　</a:t>
                      </a:r>
                      <a:r>
                        <a:rPr lang="en-US" altLang="ja-JP" sz="700" b="0" u="none" strike="noStrike" dirty="0">
                          <a:solidFill>
                            <a:srgbClr val="000000"/>
                          </a:solidFill>
                          <a:effectLst/>
                        </a:rPr>
                        <a:t>JR</a:t>
                      </a:r>
                      <a:r>
                        <a:rPr lang="ja-JP" altLang="en-US" sz="700" b="0" u="none" strike="noStrike" dirty="0">
                          <a:solidFill>
                            <a:srgbClr val="000000"/>
                          </a:solidFill>
                          <a:effectLst/>
                        </a:rPr>
                        <a:t>下関駅ビル</a:t>
                      </a:r>
                      <a:r>
                        <a:rPr lang="en-US" altLang="ja-JP" sz="700" b="0" u="none" strike="noStrike" dirty="0" err="1">
                          <a:solidFill>
                            <a:srgbClr val="000000"/>
                          </a:solidFill>
                          <a:effectLst/>
                        </a:rPr>
                        <a:t>ripie</a:t>
                      </a:r>
                      <a:r>
                        <a:rPr lang="ja-JP" altLang="en-US" sz="700" b="0" u="none" strike="noStrike" dirty="0">
                          <a:solidFill>
                            <a:srgbClr val="000000"/>
                          </a:solidFill>
                          <a:effectLst/>
                        </a:rPr>
                        <a:t>（リピエ）２階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083-231-8189</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83034415"/>
                  </a:ext>
                </a:extLst>
              </a:tr>
              <a:tr h="154800">
                <a:tc>
                  <a:txBody>
                    <a:bodyPr/>
                    <a:lstStyle/>
                    <a:p>
                      <a:pPr algn="ctr"/>
                      <a:r>
                        <a:rPr kumimoji="1" lang="ja-JP" altLang="en-US" sz="700" dirty="0"/>
                        <a:t>香川</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高松新卒応援ハローワーク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760-00</a:t>
                      </a:r>
                      <a:r>
                        <a:rPr kumimoji="1" lang="en-US" altLang="ja-JP" sz="700" dirty="0"/>
                        <a:t>29</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高松市</a:t>
                      </a:r>
                      <a:r>
                        <a:rPr kumimoji="1" lang="ja-JP" altLang="en-US" sz="700" dirty="0"/>
                        <a:t>丸亀町</a:t>
                      </a:r>
                      <a:r>
                        <a:rPr kumimoji="1" lang="en-US" altLang="ja-JP" sz="700" dirty="0"/>
                        <a:t>13</a:t>
                      </a:r>
                      <a:r>
                        <a:rPr kumimoji="1" lang="en-US" altLang="zh-TW" sz="700" dirty="0"/>
                        <a:t>-</a:t>
                      </a:r>
                      <a:r>
                        <a:rPr kumimoji="1" lang="en-US" altLang="ja-JP" sz="700" dirty="0"/>
                        <a:t>2</a:t>
                      </a:r>
                      <a:r>
                        <a:rPr kumimoji="1" lang="ja-JP" altLang="en-US" sz="700" dirty="0"/>
                        <a:t>　しごとプラザ高松内</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087-823-8609</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286479283"/>
                  </a:ext>
                </a:extLst>
              </a:tr>
              <a:tr h="154800">
                <a:tc>
                  <a:txBody>
                    <a:bodyPr/>
                    <a:lstStyle/>
                    <a:p>
                      <a:pPr algn="ctr"/>
                      <a:r>
                        <a:rPr kumimoji="1" lang="ja-JP" altLang="en-US" sz="700" dirty="0"/>
                        <a:t>福岡</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福岡新卒応援ハローワーク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810-0001</a:t>
                      </a:r>
                      <a:endParaRPr kumimoji="1" lang="en-US" altLang="zh-TW" sz="700" dirty="0">
                        <a:latin typeface="+mn-ea"/>
                        <a:ea typeface="+mn-ea"/>
                      </a:endParaRPr>
                    </a:p>
                  </a:txBody>
                  <a:tcPr marL="36000" marR="36000" marT="18000" marB="18000" anchor="ctr"/>
                </a:tc>
                <a:tc>
                  <a:txBody>
                    <a:bodyPr/>
                    <a:lstStyle/>
                    <a:p>
                      <a:pPr algn="l"/>
                      <a:r>
                        <a:rPr kumimoji="1" lang="zh-TW" altLang="en-US" sz="700" dirty="0"/>
                        <a:t>福岡市中央区天神</a:t>
                      </a:r>
                      <a:r>
                        <a:rPr kumimoji="1" lang="en-US" altLang="zh-TW" sz="700" dirty="0"/>
                        <a:t>1-4-2</a:t>
                      </a:r>
                      <a:r>
                        <a:rPr kumimoji="1" lang="ja-JP" altLang="en-US" sz="700" dirty="0"/>
                        <a:t>　エルガーラオフィス</a:t>
                      </a:r>
                      <a:r>
                        <a:rPr kumimoji="1" lang="en-US" altLang="ja-JP" sz="700" dirty="0"/>
                        <a:t>12</a:t>
                      </a:r>
                      <a:r>
                        <a:rPr kumimoji="1" lang="ja-JP" altLang="en-US" sz="700" dirty="0"/>
                        <a:t>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092-714-1566</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1865757147"/>
                  </a:ext>
                </a:extLst>
              </a:tr>
              <a:tr h="154800">
                <a:tc>
                  <a:txBody>
                    <a:bodyPr/>
                    <a:lstStyle/>
                    <a:p>
                      <a:pPr algn="ctr"/>
                      <a:r>
                        <a:rPr kumimoji="1" lang="ja-JP" altLang="en-US" sz="700" dirty="0"/>
                        <a:t>福岡</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八幡新卒応援ハローワーク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8</a:t>
                      </a:r>
                      <a:r>
                        <a:rPr kumimoji="1" lang="en-US" altLang="ja-JP" sz="700" dirty="0"/>
                        <a:t>06</a:t>
                      </a:r>
                      <a:r>
                        <a:rPr kumimoji="1" lang="en-US" altLang="zh-TW" sz="700" dirty="0"/>
                        <a:t>-</a:t>
                      </a:r>
                      <a:r>
                        <a:rPr kumimoji="1" lang="en-US" altLang="ja-JP" sz="700" dirty="0"/>
                        <a:t>8509</a:t>
                      </a:r>
                      <a:endParaRPr kumimoji="1" lang="en-US" altLang="zh-TW" sz="700" dirty="0">
                        <a:latin typeface="+mn-ea"/>
                        <a:ea typeface="+mn-ea"/>
                      </a:endParaRPr>
                    </a:p>
                  </a:txBody>
                  <a:tcPr marL="36000" marR="36000" marT="18000" marB="18000" anchor="ctr"/>
                </a:tc>
                <a:tc>
                  <a:txBody>
                    <a:bodyPr/>
                    <a:lstStyle/>
                    <a:p>
                      <a:pPr algn="l"/>
                      <a:r>
                        <a:rPr kumimoji="1" lang="ja-JP" altLang="en-US" sz="700" dirty="0"/>
                        <a:t>北九州</a:t>
                      </a:r>
                      <a:r>
                        <a:rPr kumimoji="1" lang="zh-TW" altLang="en-US" sz="700" dirty="0"/>
                        <a:t>市</a:t>
                      </a:r>
                      <a:r>
                        <a:rPr kumimoji="1" lang="ja-JP" altLang="en-US" sz="700" dirty="0"/>
                        <a:t>八幡西区岸の浦</a:t>
                      </a:r>
                      <a:r>
                        <a:rPr kumimoji="1" lang="en-US" altLang="zh-TW" sz="700" dirty="0"/>
                        <a:t>1-</a:t>
                      </a:r>
                      <a:r>
                        <a:rPr kumimoji="1" lang="en-US" altLang="ja-JP" sz="700" dirty="0"/>
                        <a:t>5</a:t>
                      </a:r>
                      <a:r>
                        <a:rPr kumimoji="1" lang="en-US" altLang="zh-TW" sz="700" dirty="0"/>
                        <a:t>-</a:t>
                      </a:r>
                      <a:r>
                        <a:rPr kumimoji="1" lang="en-US" altLang="ja-JP" sz="700" dirty="0"/>
                        <a:t>10</a:t>
                      </a:r>
                      <a:r>
                        <a:rPr kumimoji="1" lang="ja-JP" altLang="en-US" sz="700" dirty="0"/>
                        <a:t>　ハローワーク八幡内</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093-622-6690</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299995086"/>
                  </a:ext>
                </a:extLst>
              </a:tr>
              <a:tr h="154800">
                <a:tc>
                  <a:txBody>
                    <a:bodyPr/>
                    <a:lstStyle/>
                    <a:p>
                      <a:pPr algn="ctr"/>
                      <a:r>
                        <a:rPr kumimoji="1" lang="ja-JP" altLang="en-US" sz="700" dirty="0"/>
                        <a:t>福岡</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小倉新卒応援ハローワーク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8</a:t>
                      </a:r>
                      <a:r>
                        <a:rPr kumimoji="1" lang="en-US" altLang="ja-JP" sz="700" dirty="0"/>
                        <a:t>02</a:t>
                      </a:r>
                      <a:r>
                        <a:rPr kumimoji="1" lang="en-US" altLang="zh-TW" sz="700" dirty="0"/>
                        <a:t>-</a:t>
                      </a:r>
                      <a:r>
                        <a:rPr kumimoji="1" lang="en-US" altLang="ja-JP" sz="700" dirty="0"/>
                        <a:t>0001</a:t>
                      </a:r>
                      <a:endParaRPr kumimoji="1" lang="en-US" altLang="zh-TW" sz="700" dirty="0">
                        <a:latin typeface="+mn-ea"/>
                        <a:ea typeface="+mn-ea"/>
                      </a:endParaRPr>
                    </a:p>
                  </a:txBody>
                  <a:tcPr marL="36000" marR="36000" marT="18000" marB="18000" anchor="ctr"/>
                </a:tc>
                <a:tc>
                  <a:txBody>
                    <a:bodyPr/>
                    <a:lstStyle/>
                    <a:p>
                      <a:pPr algn="l"/>
                      <a:r>
                        <a:rPr kumimoji="1" lang="ja-JP" altLang="en-US" sz="700" dirty="0"/>
                        <a:t>北九州</a:t>
                      </a:r>
                      <a:r>
                        <a:rPr kumimoji="1" lang="zh-TW" altLang="en-US" sz="700" dirty="0"/>
                        <a:t>市</a:t>
                      </a:r>
                      <a:r>
                        <a:rPr kumimoji="1" lang="ja-JP" altLang="en-US" sz="700" dirty="0"/>
                        <a:t>小倉北区浅野</a:t>
                      </a:r>
                      <a:r>
                        <a:rPr kumimoji="1" lang="en-US" altLang="ja-JP" sz="700" dirty="0"/>
                        <a:t>3</a:t>
                      </a:r>
                      <a:r>
                        <a:rPr kumimoji="1" lang="en-US" altLang="zh-TW" sz="700" dirty="0"/>
                        <a:t>-</a:t>
                      </a:r>
                      <a:r>
                        <a:rPr kumimoji="1" lang="en-US" altLang="ja-JP" sz="700" dirty="0"/>
                        <a:t>8</a:t>
                      </a:r>
                      <a:r>
                        <a:rPr kumimoji="1" lang="en-US" altLang="zh-TW" sz="700" dirty="0"/>
                        <a:t>-</a:t>
                      </a:r>
                      <a:r>
                        <a:rPr kumimoji="1" lang="en-US" altLang="ja-JP" sz="700" dirty="0"/>
                        <a:t>1</a:t>
                      </a:r>
                      <a:r>
                        <a:rPr kumimoji="1" lang="ja-JP" altLang="en-US" sz="700" dirty="0"/>
                        <a:t>　</a:t>
                      </a:r>
                      <a:r>
                        <a:rPr kumimoji="1" lang="en-US" altLang="ja-JP" sz="700" dirty="0"/>
                        <a:t>AIM</a:t>
                      </a:r>
                      <a:r>
                        <a:rPr kumimoji="1" lang="ja-JP" altLang="en-US" sz="700" dirty="0"/>
                        <a:t>ビル２階</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093-512-0304</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367400177"/>
                  </a:ext>
                </a:extLst>
              </a:tr>
              <a:tr h="154800">
                <a:tc>
                  <a:txBody>
                    <a:bodyPr/>
                    <a:lstStyle/>
                    <a:p>
                      <a:pPr algn="ctr"/>
                      <a:r>
                        <a:rPr kumimoji="1" lang="ja-JP" altLang="en-US" sz="700" dirty="0"/>
                        <a:t>福岡</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ハローワーク久留米</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t>〒</a:t>
                      </a:r>
                      <a:r>
                        <a:rPr kumimoji="1" lang="en-US" altLang="zh-TW" sz="700" dirty="0"/>
                        <a:t>8</a:t>
                      </a:r>
                      <a:r>
                        <a:rPr kumimoji="1" lang="en-US" altLang="ja-JP" sz="700" dirty="0"/>
                        <a:t>30</a:t>
                      </a:r>
                      <a:r>
                        <a:rPr kumimoji="1" lang="en-US" altLang="zh-TW" sz="700" dirty="0"/>
                        <a:t>-</a:t>
                      </a:r>
                      <a:r>
                        <a:rPr kumimoji="1" lang="en-US" altLang="ja-JP" sz="700" dirty="0"/>
                        <a:t>8505</a:t>
                      </a:r>
                      <a:endParaRPr kumimoji="1" lang="en-US" altLang="zh-TW" sz="700" dirty="0">
                        <a:latin typeface="+mn-ea"/>
                        <a:ea typeface="+mn-ea"/>
                      </a:endParaRPr>
                    </a:p>
                  </a:txBody>
                  <a:tcPr marL="36000" marR="36000" marT="18000" marB="18000" anchor="ctr"/>
                </a:tc>
                <a:tc>
                  <a:txBody>
                    <a:bodyPr/>
                    <a:lstStyle/>
                    <a:p>
                      <a:pPr algn="l"/>
                      <a:r>
                        <a:rPr kumimoji="1" lang="ja-JP" altLang="en-US" sz="700" dirty="0"/>
                        <a:t>久留米</a:t>
                      </a:r>
                      <a:r>
                        <a:rPr kumimoji="1" lang="zh-TW" altLang="en-US" sz="700" dirty="0"/>
                        <a:t>市</a:t>
                      </a:r>
                      <a:r>
                        <a:rPr kumimoji="1" lang="ja-JP" altLang="en-US" sz="700" dirty="0"/>
                        <a:t>諏訪野町</a:t>
                      </a:r>
                      <a:r>
                        <a:rPr kumimoji="1" lang="en-US" altLang="ja-JP" sz="700" dirty="0"/>
                        <a:t>2401</a:t>
                      </a:r>
                      <a:endParaRPr kumimoji="1" lang="zh-TW" altLang="en-US" sz="700" dirty="0">
                        <a:latin typeface="+mn-ea"/>
                        <a:ea typeface="+mn-ea"/>
                      </a:endParaRPr>
                    </a:p>
                  </a:txBody>
                  <a:tcPr marL="36000" marR="36000" marT="18000" marB="18000" anchor="ctr"/>
                </a:tc>
                <a:tc>
                  <a:txBody>
                    <a:bodyPr/>
                    <a:lstStyle/>
                    <a:p>
                      <a:pPr algn="ctr"/>
                      <a:r>
                        <a:rPr kumimoji="1" lang="en-US" altLang="ja-JP" sz="700" dirty="0"/>
                        <a:t>0942-35-8609</a:t>
                      </a:r>
                      <a:endParaRPr kumimoji="1" lang="ja-JP" altLang="en-US" sz="700" dirty="0">
                        <a:latin typeface="+mn-ea"/>
                        <a:ea typeface="+mn-ea"/>
                      </a:endParaRPr>
                    </a:p>
                  </a:txBody>
                  <a:tcPr marL="36000" marR="36000" marT="18000" marB="18000" anchor="ctr"/>
                </a:tc>
                <a:extLst>
                  <a:ext uri="{0D108BD9-81ED-4DB2-BD59-A6C34878D82A}">
                    <a16:rowId xmlns:a16="http://schemas.microsoft.com/office/drawing/2014/main" val="692998409"/>
                  </a:ext>
                </a:extLst>
              </a:tr>
              <a:tr h="154800">
                <a:tc>
                  <a:txBody>
                    <a:bodyPr/>
                    <a:lstStyle/>
                    <a:p>
                      <a:pPr algn="ctr"/>
                      <a:r>
                        <a:rPr kumimoji="1" lang="ja-JP" altLang="en-US" sz="700" dirty="0"/>
                        <a:t>長崎</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長崎新卒応援ハローワーク</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solidFill>
                            <a:schemeClr val="tx1"/>
                          </a:solidFill>
                        </a:rPr>
                        <a:t>〒</a:t>
                      </a:r>
                      <a:r>
                        <a:rPr kumimoji="1" lang="en-US" altLang="zh-TW" sz="700" dirty="0">
                          <a:solidFill>
                            <a:schemeClr val="tx1"/>
                          </a:solidFill>
                        </a:rPr>
                        <a:t>850-</a:t>
                      </a:r>
                      <a:r>
                        <a:rPr kumimoji="1" lang="en-US" altLang="ja-JP" sz="700" dirty="0">
                          <a:solidFill>
                            <a:schemeClr val="tx1"/>
                          </a:solidFill>
                        </a:rPr>
                        <a:t>0877</a:t>
                      </a:r>
                      <a:endParaRPr kumimoji="1" lang="en-US" altLang="zh-TW" sz="700" dirty="0">
                        <a:solidFill>
                          <a:schemeClr val="tx1"/>
                        </a:solidFill>
                        <a:latin typeface="+mn-ea"/>
                        <a:ea typeface="+mn-ea"/>
                      </a:endParaRPr>
                    </a:p>
                  </a:txBody>
                  <a:tcPr marL="36000" marR="36000" marT="18000" marB="18000" anchor="ctr"/>
                </a:tc>
                <a:tc>
                  <a:txBody>
                    <a:bodyPr/>
                    <a:lstStyle/>
                    <a:p>
                      <a:pPr algn="l"/>
                      <a:r>
                        <a:rPr kumimoji="1" lang="ja-JP" altLang="en-US" sz="700" dirty="0"/>
                        <a:t>長崎市築町</a:t>
                      </a:r>
                      <a:r>
                        <a:rPr kumimoji="1" lang="en-US" altLang="ja-JP" sz="700" dirty="0"/>
                        <a:t>3-18</a:t>
                      </a:r>
                      <a:r>
                        <a:rPr kumimoji="1" lang="ja-JP" altLang="en-US" sz="700" dirty="0"/>
                        <a:t>　メルカつきまち４階</a:t>
                      </a:r>
                      <a:endParaRPr kumimoji="1" lang="ja-JP" altLang="en-US" sz="700" dirty="0">
                        <a:latin typeface="+mn-ea"/>
                        <a:ea typeface="+mn-ea"/>
                      </a:endParaRPr>
                    </a:p>
                  </a:txBody>
                  <a:tcPr marL="36000" marR="36000" marT="18000" marB="18000" anchor="ctr"/>
                </a:tc>
                <a:tc>
                  <a:txBody>
                    <a:bodyPr/>
                    <a:lstStyle/>
                    <a:p>
                      <a:pPr algn="ctr"/>
                      <a:r>
                        <a:rPr kumimoji="1" lang="en-US" altLang="ja-JP" sz="700" dirty="0">
                          <a:solidFill>
                            <a:schemeClr val="tx1"/>
                          </a:solidFill>
                        </a:rPr>
                        <a:t>095-808-2020</a:t>
                      </a:r>
                      <a:endParaRPr kumimoji="1" lang="ja-JP" altLang="en-US" sz="7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63348532"/>
                  </a:ext>
                </a:extLst>
              </a:tr>
              <a:tr h="154800">
                <a:tc>
                  <a:txBody>
                    <a:bodyPr/>
                    <a:lstStyle/>
                    <a:p>
                      <a:pPr algn="ctr"/>
                      <a:r>
                        <a:rPr kumimoji="1" lang="ja-JP" altLang="en-US" sz="700" dirty="0"/>
                        <a:t>長崎</a:t>
                      </a:r>
                      <a:endParaRPr kumimoji="1" lang="ja-JP" altLang="en-US" sz="700" dirty="0">
                        <a:latin typeface="+mn-ea"/>
                        <a:ea typeface="+mn-ea"/>
                      </a:endParaRPr>
                    </a:p>
                  </a:txBody>
                  <a:tcPr marL="36000" marR="36000" marT="18000" marB="1800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a:r>
                        <a:rPr kumimoji="1" lang="ja-JP" altLang="en-US" sz="700" b="1" dirty="0"/>
                        <a:t>ハローワーク長崎</a:t>
                      </a:r>
                      <a:endParaRPr kumimoji="1" lang="ja-JP" altLang="en-US" sz="700" b="1" dirty="0">
                        <a:latin typeface="+mn-ea"/>
                        <a:ea typeface="+mn-ea"/>
                      </a:endParaRPr>
                    </a:p>
                  </a:txBody>
                  <a:tcPr marL="36000" marR="36000"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700" dirty="0">
                          <a:solidFill>
                            <a:schemeClr val="tx1"/>
                          </a:solidFill>
                        </a:rPr>
                        <a:t>〒</a:t>
                      </a:r>
                      <a:r>
                        <a:rPr kumimoji="1" lang="en-US" altLang="zh-TW" sz="700" dirty="0">
                          <a:solidFill>
                            <a:schemeClr val="tx1"/>
                          </a:solidFill>
                        </a:rPr>
                        <a:t>85</a:t>
                      </a:r>
                      <a:r>
                        <a:rPr kumimoji="1" lang="en-US" altLang="ja-JP" sz="700" dirty="0">
                          <a:solidFill>
                            <a:schemeClr val="tx1"/>
                          </a:solidFill>
                        </a:rPr>
                        <a:t>2</a:t>
                      </a:r>
                      <a:r>
                        <a:rPr kumimoji="1" lang="en-US" altLang="zh-TW" sz="700" dirty="0">
                          <a:solidFill>
                            <a:schemeClr val="tx1"/>
                          </a:solidFill>
                        </a:rPr>
                        <a:t>-</a:t>
                      </a:r>
                      <a:r>
                        <a:rPr kumimoji="1" lang="en-US" altLang="ja-JP" sz="700" dirty="0">
                          <a:solidFill>
                            <a:schemeClr val="tx1"/>
                          </a:solidFill>
                        </a:rPr>
                        <a:t>8522</a:t>
                      </a:r>
                      <a:endParaRPr kumimoji="1" lang="en-US" altLang="zh-TW" sz="700" dirty="0">
                        <a:solidFill>
                          <a:schemeClr val="tx1"/>
                        </a:solidFill>
                        <a:latin typeface="+mn-ea"/>
                        <a:ea typeface="+mn-ea"/>
                      </a:endParaRPr>
                    </a:p>
                  </a:txBody>
                  <a:tcPr marL="36000" marR="36000" marT="18000" marB="18000" anchor="ctr"/>
                </a:tc>
                <a:tc>
                  <a:txBody>
                    <a:bodyPr/>
                    <a:lstStyle/>
                    <a:p>
                      <a:pPr algn="l"/>
                      <a:r>
                        <a:rPr kumimoji="1" lang="ja-JP" altLang="en-US" sz="700" dirty="0"/>
                        <a:t>長崎市宝永町</a:t>
                      </a:r>
                      <a:r>
                        <a:rPr kumimoji="1" lang="en-US" altLang="ja-JP" sz="700" dirty="0"/>
                        <a:t>4-25</a:t>
                      </a:r>
                      <a:r>
                        <a:rPr kumimoji="1" lang="ja-JP" altLang="en-US" sz="700" dirty="0"/>
                        <a:t>　</a:t>
                      </a:r>
                      <a:endParaRPr kumimoji="1" lang="ja-JP" altLang="en-US" sz="700" dirty="0">
                        <a:latin typeface="+mn-ea"/>
                        <a:ea typeface="+mn-ea"/>
                      </a:endParaRPr>
                    </a:p>
                  </a:txBody>
                  <a:tcPr marL="36000" marR="36000" marT="18000" marB="18000" anchor="ctr"/>
                </a:tc>
                <a:tc>
                  <a:txBody>
                    <a:bodyPr/>
                    <a:lstStyle/>
                    <a:p>
                      <a:pPr algn="ctr"/>
                      <a:r>
                        <a:rPr kumimoji="1" lang="en-US" altLang="ja-JP" sz="700" dirty="0">
                          <a:solidFill>
                            <a:schemeClr val="tx1"/>
                          </a:solidFill>
                        </a:rPr>
                        <a:t>095-862-8609</a:t>
                      </a:r>
                      <a:endParaRPr kumimoji="1" lang="ja-JP" altLang="en-US" sz="700" dirty="0">
                        <a:solidFill>
                          <a:schemeClr val="tx1"/>
                        </a:solidFill>
                        <a:latin typeface="+mn-ea"/>
                        <a:ea typeface="+mn-ea"/>
                      </a:endParaRPr>
                    </a:p>
                  </a:txBody>
                  <a:tcPr marL="36000" marR="36000" marT="18000" marB="18000" anchor="ctr"/>
                </a:tc>
                <a:extLst>
                  <a:ext uri="{0D108BD9-81ED-4DB2-BD59-A6C34878D82A}">
                    <a16:rowId xmlns:a16="http://schemas.microsoft.com/office/drawing/2014/main" val="283703742"/>
                  </a:ext>
                </a:extLst>
              </a:tr>
              <a:tr h="154800">
                <a:tc>
                  <a:txBody>
                    <a:bodyPr/>
                    <a:lstStyle/>
                    <a:p>
                      <a:pPr algn="ctr" fontAlgn="ctr"/>
                      <a:r>
                        <a:rPr lang="ja-JP" altLang="en-US" sz="700" b="0" u="none" strike="noStrike" dirty="0">
                          <a:solidFill>
                            <a:srgbClr val="000000"/>
                          </a:solidFill>
                          <a:effectLst/>
                        </a:rPr>
                        <a:t>熊本</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fontAlgn="ctr"/>
                      <a:r>
                        <a:rPr lang="ja-JP" altLang="en-US" sz="700" b="1" u="none" strike="noStrike" dirty="0">
                          <a:solidFill>
                            <a:srgbClr val="000000"/>
                          </a:solidFill>
                          <a:effectLst/>
                        </a:rPr>
                        <a:t> くまもと新卒応援ハローワーク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862-0950</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熊本市中央区水前寺</a:t>
                      </a:r>
                      <a:r>
                        <a:rPr lang="en-US" altLang="ja-JP" sz="700" b="0" u="none" strike="noStrike" dirty="0">
                          <a:solidFill>
                            <a:srgbClr val="000000"/>
                          </a:solidFill>
                          <a:effectLst/>
                        </a:rPr>
                        <a:t>1-4-1</a:t>
                      </a:r>
                      <a:r>
                        <a:rPr lang="ja-JP" altLang="en-US" sz="700" b="0" u="none" strike="noStrike" dirty="0">
                          <a:solidFill>
                            <a:srgbClr val="000000"/>
                          </a:solidFill>
                          <a:effectLst/>
                        </a:rPr>
                        <a:t>　水前寺駅ビル２階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096-385-8240 </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934807239"/>
                  </a:ext>
                </a:extLst>
              </a:tr>
              <a:tr h="154800">
                <a:tc>
                  <a:txBody>
                    <a:bodyPr/>
                    <a:lstStyle/>
                    <a:p>
                      <a:pPr algn="ctr" fontAlgn="ctr"/>
                      <a:r>
                        <a:rPr lang="ja-JP" altLang="en-US" sz="700" b="0" u="none" strike="noStrike" dirty="0">
                          <a:solidFill>
                            <a:srgbClr val="000000"/>
                          </a:solidFill>
                          <a:effectLst/>
                        </a:rPr>
                        <a:t>大分</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fontAlgn="ctr"/>
                      <a:r>
                        <a:rPr lang="ja-JP" altLang="en-US" sz="700" b="1" u="none" strike="noStrike" dirty="0">
                          <a:solidFill>
                            <a:srgbClr val="000000"/>
                          </a:solidFill>
                          <a:effectLst/>
                        </a:rPr>
                        <a:t> ハローワーク別府</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874-0902</a:t>
                      </a:r>
                      <a:r>
                        <a:rPr lang="ja-JP" altLang="en-US" sz="700" b="0" u="none" strike="noStrike" dirty="0">
                          <a:solidFill>
                            <a:srgbClr val="000000"/>
                          </a:solidFill>
                          <a:effectLst/>
                        </a:rPr>
                        <a:t>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700" b="0" u="none" strike="noStrike" dirty="0">
                          <a:solidFill>
                            <a:srgbClr val="000000"/>
                          </a:solidFill>
                          <a:effectLst/>
                        </a:rPr>
                        <a:t> 別府市青山町</a:t>
                      </a:r>
                      <a:r>
                        <a:rPr lang="en-US" altLang="zh-TW" sz="700" b="0" u="none" strike="noStrike" dirty="0">
                          <a:solidFill>
                            <a:srgbClr val="000000"/>
                          </a:solidFill>
                          <a:effectLst/>
                        </a:rPr>
                        <a:t>11-22</a:t>
                      </a:r>
                      <a:r>
                        <a:rPr lang="zh-TW" altLang="en-US" sz="700" b="0" u="none" strike="noStrike" dirty="0">
                          <a:solidFill>
                            <a:srgbClr val="000000"/>
                          </a:solidFill>
                          <a:effectLst/>
                        </a:rPr>
                        <a:t>　</a:t>
                      </a:r>
                      <a:endParaRPr lang="zh-TW"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0977-23-8609</a:t>
                      </a:r>
                      <a:r>
                        <a:rPr lang="ja-JP" altLang="en-US" sz="700" b="0" u="none" strike="noStrike" dirty="0">
                          <a:solidFill>
                            <a:srgbClr val="000000"/>
                          </a:solidFill>
                          <a:effectLst/>
                        </a:rPr>
                        <a:t>　</a:t>
                      </a:r>
                      <a:endParaRPr lang="ja-JP" altLang="en-US"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496460515"/>
                  </a:ext>
                </a:extLst>
              </a:tr>
              <a:tr h="154800">
                <a:tc>
                  <a:txBody>
                    <a:bodyPr/>
                    <a:lstStyle/>
                    <a:p>
                      <a:pPr algn="ctr" fontAlgn="ctr"/>
                      <a:r>
                        <a:rPr lang="ja-JP" altLang="en-US" sz="700" b="0" u="none" strike="noStrike" dirty="0">
                          <a:solidFill>
                            <a:srgbClr val="000000"/>
                          </a:solidFill>
                          <a:effectLst/>
                        </a:rPr>
                        <a:t>鹿児島</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fontAlgn="ctr"/>
                      <a:r>
                        <a:rPr lang="ja-JP" altLang="en-US" sz="700" b="1" u="none" strike="noStrike" dirty="0">
                          <a:solidFill>
                            <a:srgbClr val="000000"/>
                          </a:solidFill>
                          <a:effectLst/>
                        </a:rPr>
                        <a:t> 鹿児島新卒応援ハローワーク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892-0842</a:t>
                      </a:r>
                      <a:endParaRPr lang="en-US" altLang="ja-JP"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ja-JP" altLang="en-US" sz="630" b="0" u="none" strike="noStrike" dirty="0">
                          <a:solidFill>
                            <a:srgbClr val="000000"/>
                          </a:solidFill>
                          <a:effectLst/>
                        </a:rPr>
                        <a:t>鹿児島市東千石町</a:t>
                      </a:r>
                      <a:r>
                        <a:rPr lang="en-US" altLang="ja-JP" sz="630" b="0" u="none" strike="noStrike" dirty="0">
                          <a:solidFill>
                            <a:srgbClr val="000000"/>
                          </a:solidFill>
                          <a:effectLst/>
                        </a:rPr>
                        <a:t>1-38</a:t>
                      </a:r>
                      <a:r>
                        <a:rPr lang="ja-JP" altLang="en-US" sz="630" b="0" u="none" strike="noStrike" dirty="0">
                          <a:solidFill>
                            <a:srgbClr val="000000"/>
                          </a:solidFill>
                          <a:effectLst/>
                        </a:rPr>
                        <a:t>　鹿児島商工会議所ビル（アイムビル）３階</a:t>
                      </a:r>
                      <a:endParaRPr lang="ja-JP" altLang="en-US" sz="63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099-224-3433</a:t>
                      </a:r>
                      <a:endParaRPr lang="en-US" altLang="ja-JP"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682780992"/>
                  </a:ext>
                </a:extLst>
              </a:tr>
              <a:tr h="154800">
                <a:tc>
                  <a:txBody>
                    <a:bodyPr/>
                    <a:lstStyle/>
                    <a:p>
                      <a:pPr algn="ctr" fontAlgn="ctr"/>
                      <a:r>
                        <a:rPr lang="ja-JP" altLang="en-US" sz="700" b="0" u="none" strike="noStrike" dirty="0">
                          <a:solidFill>
                            <a:srgbClr val="000000"/>
                          </a:solidFill>
                          <a:effectLst/>
                        </a:rPr>
                        <a:t>沖縄</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a:endParaRPr kumimoji="1" lang="ja-JP" altLang="en-US" sz="700" dirty="0">
                        <a:latin typeface="+mn-ea"/>
                        <a:ea typeface="+mn-ea"/>
                      </a:endParaRPr>
                    </a:p>
                  </a:txBody>
                  <a:tcPr marL="36000" marR="36000" marT="18000" marB="18000" anchor="ctr"/>
                </a:tc>
                <a:tc>
                  <a:txBody>
                    <a:bodyPr/>
                    <a:lstStyle/>
                    <a:p>
                      <a:pPr algn="l" fontAlgn="ctr"/>
                      <a:r>
                        <a:rPr lang="ja-JP" altLang="en-US" sz="700" b="1" u="none" strike="noStrike" dirty="0">
                          <a:solidFill>
                            <a:srgbClr val="000000"/>
                          </a:solidFill>
                          <a:effectLst/>
                        </a:rPr>
                        <a:t> なは新卒応援ハローワーク</a:t>
                      </a:r>
                      <a:endParaRPr lang="ja-JP" altLang="en-US" sz="700" b="1"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a:t>
                      </a:r>
                      <a:r>
                        <a:rPr lang="en-US" altLang="ja-JP" sz="700" b="0" u="none" strike="noStrike" dirty="0">
                          <a:solidFill>
                            <a:srgbClr val="000000"/>
                          </a:solidFill>
                          <a:effectLst/>
                        </a:rPr>
                        <a:t>900-8601</a:t>
                      </a:r>
                      <a:r>
                        <a:rPr lang="ja-JP" altLang="en-US" sz="700" b="0" u="none" strike="noStrike" dirty="0">
                          <a:solidFill>
                            <a:srgbClr val="000000"/>
                          </a:solidFill>
                          <a:effectLst/>
                        </a:rPr>
                        <a:t>　　</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700" b="0" u="none" strike="noStrike" dirty="0">
                          <a:solidFill>
                            <a:srgbClr val="000000"/>
                          </a:solidFill>
                          <a:effectLst/>
                        </a:rPr>
                        <a:t> 那覇市おもろまち</a:t>
                      </a:r>
                      <a:r>
                        <a:rPr lang="en-US" altLang="ja-JP" sz="700" b="0" u="none" strike="noStrike" dirty="0">
                          <a:solidFill>
                            <a:srgbClr val="000000"/>
                          </a:solidFill>
                          <a:effectLst/>
                        </a:rPr>
                        <a:t>1-3-25</a:t>
                      </a:r>
                      <a:r>
                        <a:rPr lang="ja-JP" altLang="en-US" sz="700" b="0" u="none" strike="noStrike" dirty="0">
                          <a:solidFill>
                            <a:srgbClr val="000000"/>
                          </a:solidFill>
                          <a:effectLst/>
                        </a:rPr>
                        <a:t>　沖縄職業総合庁舎３階</a:t>
                      </a:r>
                      <a:endParaRPr lang="ja-JP" altLang="en-US" sz="7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700" b="0" u="none" strike="noStrike" dirty="0">
                          <a:solidFill>
                            <a:srgbClr val="000000"/>
                          </a:solidFill>
                          <a:effectLst/>
                        </a:rPr>
                        <a:t>098-916-6204</a:t>
                      </a:r>
                      <a:endParaRPr lang="ja-JP" altLang="en-US" sz="7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765549167"/>
                  </a:ext>
                </a:extLst>
              </a:tr>
            </a:tbl>
          </a:graphicData>
        </a:graphic>
      </p:graphicFrame>
      <p:pic>
        <p:nvPicPr>
          <p:cNvPr id="17" name="Picture 48"/>
          <p:cNvPicPr>
            <a:picLocks noChangeAspect="1" noChangeArrowheads="1"/>
          </p:cNvPicPr>
          <p:nvPr/>
        </p:nvPicPr>
        <p:blipFill>
          <a:blip r:embed="rId3" cstate="print"/>
          <a:srcRect/>
          <a:stretch>
            <a:fillRect/>
          </a:stretch>
        </p:blipFill>
        <p:spPr bwMode="auto">
          <a:xfrm>
            <a:off x="188075" y="9420995"/>
            <a:ext cx="301904" cy="301904"/>
          </a:xfrm>
          <a:prstGeom prst="rect">
            <a:avLst/>
          </a:prstGeom>
          <a:noFill/>
          <a:ln w="9525">
            <a:noFill/>
            <a:miter lim="800000"/>
            <a:headEnd/>
            <a:tailEnd/>
          </a:ln>
        </p:spPr>
      </p:pic>
      <p:sp>
        <p:nvSpPr>
          <p:cNvPr id="18" name="テキスト ボックス 17"/>
          <p:cNvSpPr txBox="1"/>
          <p:nvPr/>
        </p:nvSpPr>
        <p:spPr>
          <a:xfrm>
            <a:off x="475128" y="9460846"/>
            <a:ext cx="5906114" cy="244682"/>
          </a:xfrm>
          <a:prstGeom prst="rect">
            <a:avLst/>
          </a:prstGeom>
          <a:noFill/>
        </p:spPr>
        <p:txBody>
          <a:bodyPr wrap="square" rtlCol="0">
            <a:spAutoFit/>
          </a:bodyPr>
          <a:lstStyle/>
          <a:p>
            <a:pPr>
              <a:lnSpc>
                <a:spcPct val="110000"/>
              </a:lnSpc>
            </a:pPr>
            <a:r>
              <a:rPr lang="ja-JP" altLang="en-US" sz="900" b="1" spc="100" dirty="0">
                <a:latin typeface="+mn-ea"/>
                <a:ea typeface="+mn-ea"/>
              </a:rPr>
              <a:t>ご不明な点などは、最寄りの都道府県労働局またはハローワークへお気軽にお問い合わせください。</a:t>
            </a:r>
          </a:p>
        </p:txBody>
      </p:sp>
      <p:sp>
        <p:nvSpPr>
          <p:cNvPr id="4" name="スライド番号プレースホルダー 3">
            <a:extLst>
              <a:ext uri="{FF2B5EF4-FFF2-40B4-BE49-F238E27FC236}">
                <a16:creationId xmlns:a16="http://schemas.microsoft.com/office/drawing/2014/main" id="{BAEA7471-63C6-4786-813E-65D6865CD12E}"/>
              </a:ext>
            </a:extLst>
          </p:cNvPr>
          <p:cNvSpPr>
            <a:spLocks noGrp="1"/>
          </p:cNvSpPr>
          <p:nvPr>
            <p:ph type="sldNum" sz="quarter" idx="12"/>
          </p:nvPr>
        </p:nvSpPr>
        <p:spPr>
          <a:xfrm>
            <a:off x="2601950" y="9631218"/>
            <a:ext cx="1601787" cy="290334"/>
          </a:xfrm>
        </p:spPr>
        <p:txBody>
          <a:bodyPr/>
          <a:lstStyle/>
          <a:p>
            <a:fld id="{CEEDAA78-6A46-42F5-929C-05E26BDD9515}" type="slidenum">
              <a:rPr lang="en-US" altLang="ja-JP" smtClean="0"/>
              <a:pPr/>
              <a:t>20</a:t>
            </a:fld>
            <a:endParaRPr lang="en-US" altLang="ja-JP" dirty="0"/>
          </a:p>
        </p:txBody>
      </p:sp>
    </p:spTree>
    <p:extLst>
      <p:ext uri="{BB962C8B-B14F-4D97-AF65-F5344CB8AC3E}">
        <p14:creationId xmlns:p14="http://schemas.microsoft.com/office/powerpoint/2010/main" val="332538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ext uri="{D42A27DB-BD31-4B8C-83A1-F6EECF244321}">
                <p14:modId xmlns:p14="http://schemas.microsoft.com/office/powerpoint/2010/main" val="3065866206"/>
              </p:ext>
            </p:extLst>
          </p:nvPr>
        </p:nvGraphicFramePr>
        <p:xfrm>
          <a:off x="189000" y="2504728"/>
          <a:ext cx="6480000" cy="7151852"/>
        </p:xfrm>
        <a:graphic>
          <a:graphicData uri="http://schemas.openxmlformats.org/drawingml/2006/table">
            <a:tbl>
              <a:tblPr firstRow="1" bandRow="1">
                <a:tableStyleId>{5940675A-B579-460E-94D1-54222C63F5DA}</a:tableStyleId>
              </a:tblPr>
              <a:tblGrid>
                <a:gridCol w="264005">
                  <a:extLst>
                    <a:ext uri="{9D8B030D-6E8A-4147-A177-3AD203B41FA5}">
                      <a16:colId xmlns:a16="http://schemas.microsoft.com/office/drawing/2014/main" val="3034320331"/>
                    </a:ext>
                  </a:extLst>
                </a:gridCol>
                <a:gridCol w="918878">
                  <a:extLst>
                    <a:ext uri="{9D8B030D-6E8A-4147-A177-3AD203B41FA5}">
                      <a16:colId xmlns:a16="http://schemas.microsoft.com/office/drawing/2014/main" val="20000"/>
                    </a:ext>
                  </a:extLst>
                </a:gridCol>
                <a:gridCol w="5297117">
                  <a:extLst>
                    <a:ext uri="{9D8B030D-6E8A-4147-A177-3AD203B41FA5}">
                      <a16:colId xmlns:a16="http://schemas.microsoft.com/office/drawing/2014/main" val="1798481424"/>
                    </a:ext>
                  </a:extLst>
                </a:gridCol>
              </a:tblGrid>
              <a:tr h="666252">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ja-JP" altLang="en-US" sz="1100" b="1" dirty="0">
                          <a:latin typeface="+mn-ea"/>
                          <a:ea typeface="+mn-ea"/>
                        </a:rPr>
                        <a:t>①</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050" b="1" spc="200" baseline="0" dirty="0">
                          <a:latin typeface="+mn-ea"/>
                          <a:ea typeface="+mn-ea"/>
                        </a:rPr>
                        <a:t>氏名</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a:lnSpc>
                          <a:spcPct val="110000"/>
                        </a:lnSpc>
                      </a:pPr>
                      <a:r>
                        <a:rPr lang="ja-JP" altLang="en-US" sz="1050" dirty="0">
                          <a:latin typeface="+mn-ea"/>
                          <a:ea typeface="+mn-ea"/>
                        </a:rPr>
                        <a:t>日常生活で使用している通称名ではなく、</a:t>
                      </a:r>
                      <a:r>
                        <a:rPr lang="ja-JP" altLang="en-US" sz="1050" b="1" u="none" dirty="0">
                          <a:latin typeface="+mn-ea"/>
                          <a:ea typeface="+mn-ea"/>
                        </a:rPr>
                        <a:t>必ず本名</a:t>
                      </a:r>
                      <a:r>
                        <a:rPr lang="ja-JP" altLang="en-US" sz="1050" dirty="0">
                          <a:latin typeface="+mn-ea"/>
                          <a:ea typeface="+mn-ea"/>
                        </a:rPr>
                        <a:t>を記入してください。在留カードの①「氏名」欄には、原則として、旅券（パスポート）の身分事項頁の氏名が記載されています。</a:t>
                      </a:r>
                    </a:p>
                  </a:txBody>
                  <a:tcPr marL="108000" marR="108000" marT="72000" marB="7200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04398">
                <a:tc>
                  <a:txBody>
                    <a:bodyPr/>
                    <a:lstStyle/>
                    <a:p>
                      <a:pPr algn="ctr">
                        <a:lnSpc>
                          <a:spcPct val="110000"/>
                        </a:lnSpc>
                      </a:pPr>
                      <a:r>
                        <a:rPr kumimoji="1" lang="ja-JP" altLang="en-US" sz="1100" b="1" dirty="0">
                          <a:latin typeface="+mn-ea"/>
                          <a:ea typeface="+mn-ea"/>
                        </a:rPr>
                        <a:t>②</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050" b="1" spc="200" baseline="0" dirty="0">
                          <a:latin typeface="+mn-ea"/>
                          <a:ea typeface="+mn-ea"/>
                        </a:rPr>
                        <a:t>在留資格等</a:t>
                      </a:r>
                      <a:endParaRPr lang="en-US" altLang="ja-JP" sz="1050" b="1" spc="200" baseline="0" dirty="0">
                        <a:latin typeface="+mn-ea"/>
                        <a:ea typeface="+mn-ea"/>
                      </a:endParaRP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nSpc>
                          <a:spcPct val="110000"/>
                        </a:lnSpc>
                      </a:pPr>
                      <a:r>
                        <a:rPr lang="ja-JP" altLang="en-US" sz="1000" dirty="0">
                          <a:solidFill>
                            <a:schemeClr val="tx1"/>
                          </a:solidFill>
                          <a:latin typeface="+mn-ea"/>
                          <a:ea typeface="+mn-ea"/>
                        </a:rPr>
                        <a:t>在留カードの②「在留資格」または旅券（パスポート）上の上陸許可証印</a:t>
                      </a:r>
                      <a:r>
                        <a:rPr lang="en-US" altLang="ja-JP" sz="1000" baseline="30000" dirty="0">
                          <a:solidFill>
                            <a:schemeClr val="tx1"/>
                          </a:solidFill>
                          <a:latin typeface="+mn-ea"/>
                          <a:ea typeface="+mn-ea"/>
                        </a:rPr>
                        <a:t>※1</a:t>
                      </a:r>
                      <a:r>
                        <a:rPr lang="ja-JP" altLang="en-US" sz="1000" dirty="0">
                          <a:solidFill>
                            <a:schemeClr val="tx1"/>
                          </a:solidFill>
                          <a:latin typeface="+mn-ea"/>
                          <a:ea typeface="+mn-ea"/>
                        </a:rPr>
                        <a:t>に記載されたとおりの内容を記入してください。</a:t>
                      </a:r>
                      <a:endParaRPr lang="en-US" altLang="ja-JP" sz="1000" dirty="0">
                        <a:solidFill>
                          <a:schemeClr val="tx1"/>
                        </a:solidFill>
                        <a:latin typeface="+mn-ea"/>
                        <a:ea typeface="+mn-ea"/>
                      </a:endParaRPr>
                    </a:p>
                    <a:p>
                      <a:pPr>
                        <a:lnSpc>
                          <a:spcPct val="110000"/>
                        </a:lnSpc>
                      </a:pPr>
                      <a:r>
                        <a:rPr lang="en-US" altLang="ja-JP" sz="1000" dirty="0">
                          <a:solidFill>
                            <a:srgbClr val="FF0000"/>
                          </a:solidFill>
                          <a:latin typeface="+mn-ea"/>
                          <a:ea typeface="+mn-ea"/>
                        </a:rPr>
                        <a:t>※</a:t>
                      </a:r>
                      <a:r>
                        <a:rPr lang="ja-JP" altLang="en-US" sz="1000" dirty="0">
                          <a:solidFill>
                            <a:srgbClr val="FF0000"/>
                          </a:solidFill>
                          <a:latin typeface="+mn-ea"/>
                          <a:ea typeface="+mn-ea"/>
                        </a:rPr>
                        <a:t>「被監理者」「仮滞在許可者」の場合も同様に記入してください。</a:t>
                      </a:r>
                    </a:p>
                    <a:p>
                      <a:pPr algn="just">
                        <a:lnSpc>
                          <a:spcPct val="110000"/>
                        </a:lnSpc>
                      </a:pPr>
                      <a:r>
                        <a:rPr lang="ja-JP" altLang="en-US" sz="1000" dirty="0">
                          <a:solidFill>
                            <a:schemeClr val="tx1"/>
                          </a:solidFill>
                          <a:latin typeface="+mn-ea"/>
                          <a:ea typeface="+mn-ea"/>
                        </a:rPr>
                        <a:t>在留資格が「特定技能」の場合には分野を、また「特定活動」の場合には活動類型を、通常、旅券に添付されている指定書</a:t>
                      </a:r>
                      <a:r>
                        <a:rPr lang="en-US" altLang="ja-JP" sz="1000" baseline="30000" dirty="0">
                          <a:solidFill>
                            <a:schemeClr val="tx1"/>
                          </a:solidFill>
                          <a:latin typeface="+mn-ea"/>
                          <a:ea typeface="+mn-ea"/>
                        </a:rPr>
                        <a:t>※2</a:t>
                      </a:r>
                      <a:r>
                        <a:rPr lang="ja-JP" altLang="en-US" sz="1000" dirty="0">
                          <a:solidFill>
                            <a:schemeClr val="tx1"/>
                          </a:solidFill>
                          <a:latin typeface="+mn-ea"/>
                          <a:ea typeface="+mn-ea"/>
                        </a:rPr>
                        <a:t>で、それぞれ確認し、以下のいずれかを記入してください。</a:t>
                      </a: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en-US" altLang="ja-JP" sz="1050" dirty="0">
                        <a:latin typeface="+mn-ea"/>
                        <a:ea typeface="+mn-ea"/>
                      </a:endParaRPr>
                    </a:p>
                    <a:p>
                      <a:pPr algn="just">
                        <a:lnSpc>
                          <a:spcPct val="110000"/>
                        </a:lnSpc>
                      </a:pPr>
                      <a:endParaRPr lang="ja-JP" altLang="en-US" sz="1050" dirty="0">
                        <a:latin typeface="+mn-ea"/>
                        <a:ea typeface="+mn-ea"/>
                      </a:endParaRPr>
                    </a:p>
                    <a:p>
                      <a:pPr algn="just">
                        <a:lnSpc>
                          <a:spcPct val="110000"/>
                        </a:lnSpc>
                      </a:pPr>
                      <a:endParaRPr lang="ja-JP" altLang="en-US" sz="1050" dirty="0">
                        <a:latin typeface="+mn-ea"/>
                        <a:ea typeface="+mn-ea"/>
                      </a:endParaRPr>
                    </a:p>
                  </a:txBody>
                  <a:tcPr marL="108000" marR="108000" marT="72000" marB="72000">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40751">
                <a:tc>
                  <a:txBody>
                    <a:bodyPr/>
                    <a:lstStyle/>
                    <a:p>
                      <a:pPr algn="ctr">
                        <a:lnSpc>
                          <a:spcPct val="110000"/>
                        </a:lnSpc>
                      </a:pPr>
                      <a:r>
                        <a:rPr lang="ja-JP" altLang="en-US" sz="1100" b="1" dirty="0">
                          <a:latin typeface="+mn-ea"/>
                          <a:ea typeface="+mn-ea"/>
                        </a:rPr>
                        <a:t>③</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lnSpc>
                          <a:spcPct val="110000"/>
                        </a:lnSpc>
                      </a:pPr>
                      <a:r>
                        <a:rPr lang="ja-JP" altLang="en-US" sz="1050" b="1" spc="200" baseline="0" dirty="0">
                          <a:latin typeface="+mn-ea"/>
                          <a:ea typeface="+mn-ea"/>
                        </a:rPr>
                        <a:t>在留期間等</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050" u="none" dirty="0">
                          <a:solidFill>
                            <a:schemeClr val="tx1"/>
                          </a:solidFill>
                          <a:latin typeface="+mn-ea"/>
                          <a:ea typeface="+mn-ea"/>
                        </a:rPr>
                        <a:t>在留カードの③「在留期間」欄に記載された日付または旅券（パスポート）上の上陸許可証印</a:t>
                      </a:r>
                      <a:r>
                        <a:rPr lang="en-US" altLang="ja-JP" sz="1050" baseline="30000" dirty="0">
                          <a:solidFill>
                            <a:schemeClr val="tx1"/>
                          </a:solidFill>
                          <a:latin typeface="+mn-ea"/>
                          <a:ea typeface="+mn-ea"/>
                        </a:rPr>
                        <a:t>※1</a:t>
                      </a:r>
                      <a:r>
                        <a:rPr lang="ja-JP" altLang="en-US" sz="1050" u="none" dirty="0">
                          <a:solidFill>
                            <a:schemeClr val="tx1"/>
                          </a:solidFill>
                          <a:latin typeface="+mn-ea"/>
                          <a:ea typeface="+mn-ea"/>
                        </a:rPr>
                        <a:t>に記載されたとおりの内容を記入してください。</a:t>
                      </a:r>
                      <a:endParaRPr lang="en-US" altLang="ja-JP" sz="1050" u="none" dirty="0">
                        <a:solidFill>
                          <a:schemeClr val="tx1"/>
                        </a:solidFill>
                        <a:latin typeface="+mn-ea"/>
                        <a:ea typeface="+mn-ea"/>
                      </a:endParaRPr>
                    </a:p>
                  </a:txBody>
                  <a:tcPr marL="108000" marR="108000" marT="72000" marB="7200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1180">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ja-JP" altLang="en-US" sz="1100" b="1" dirty="0">
                          <a:latin typeface="+mn-ea"/>
                          <a:ea typeface="+mn-ea"/>
                        </a:rPr>
                        <a:t>④</a:t>
                      </a:r>
                      <a:endParaRPr lang="en-US" altLang="ja-JP" sz="1100" b="1" dirty="0">
                        <a:latin typeface="+mn-ea"/>
                        <a:ea typeface="+mn-ea"/>
                      </a:endParaRPr>
                    </a:p>
                    <a:p>
                      <a:pPr marL="0" marR="0" lvl="0" indent="0" algn="ctr" defTabSz="914400" rtl="0" eaLnBrk="1" fontAlgn="auto" latinLnBrk="0" hangingPunct="1">
                        <a:lnSpc>
                          <a:spcPct val="110000"/>
                        </a:lnSpc>
                        <a:spcBef>
                          <a:spcPts val="0"/>
                        </a:spcBef>
                        <a:spcAft>
                          <a:spcPts val="0"/>
                        </a:spcAft>
                        <a:buClrTx/>
                        <a:buSzTx/>
                        <a:buFontTx/>
                        <a:buNone/>
                        <a:tabLst/>
                        <a:defRPr/>
                      </a:pPr>
                      <a:r>
                        <a:rPr lang="ja-JP" altLang="en-US" sz="1100" b="1" dirty="0">
                          <a:latin typeface="+mn-ea"/>
                          <a:ea typeface="+mn-ea"/>
                        </a:rPr>
                        <a:t>⑤</a:t>
                      </a:r>
                      <a:endParaRPr lang="en-US" altLang="ja-JP" sz="1100" b="1" dirty="0">
                        <a:latin typeface="+mn-ea"/>
                        <a:ea typeface="+mn-ea"/>
                      </a:endParaRPr>
                    </a:p>
                    <a:p>
                      <a:pPr marL="0" marR="0" lvl="0" indent="0" algn="ctr" defTabSz="914400" rtl="0" eaLnBrk="1" fontAlgn="auto" latinLnBrk="0" hangingPunct="1">
                        <a:lnSpc>
                          <a:spcPct val="110000"/>
                        </a:lnSpc>
                        <a:spcBef>
                          <a:spcPts val="0"/>
                        </a:spcBef>
                        <a:spcAft>
                          <a:spcPts val="0"/>
                        </a:spcAft>
                        <a:buClrTx/>
                        <a:buSzTx/>
                        <a:buFontTx/>
                        <a:buNone/>
                        <a:tabLst/>
                        <a:defRPr/>
                      </a:pPr>
                      <a:r>
                        <a:rPr lang="ja-JP" altLang="en-US" sz="1100" b="1" dirty="0">
                          <a:latin typeface="+mn-ea"/>
                          <a:ea typeface="+mn-ea"/>
                        </a:rPr>
                        <a:t>⑥</a:t>
                      </a:r>
                      <a:endParaRPr lang="en-US" altLang="ja-JP" sz="1100" b="1" dirty="0">
                        <a:latin typeface="+mn-ea"/>
                        <a:ea typeface="+mn-ea"/>
                      </a:endParaRP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生年月日　</a:t>
                      </a:r>
                      <a:endParaRPr lang="en-US" altLang="ja-JP" sz="1050" b="1" dirty="0">
                        <a:latin typeface="+mn-ea"/>
                        <a:ea typeface="+mn-ea"/>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性別　　</a:t>
                      </a:r>
                      <a:endParaRPr lang="en-US" altLang="ja-JP" sz="1050" b="1" dirty="0">
                        <a:latin typeface="+mn-ea"/>
                        <a:ea typeface="+mn-ea"/>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国籍・地域</a:t>
                      </a:r>
                      <a:endParaRPr lang="en-US" altLang="ja-JP" sz="1050" b="1" dirty="0">
                        <a:latin typeface="+mn-ea"/>
                        <a:ea typeface="+mn-ea"/>
                      </a:endParaRP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050" b="0" dirty="0">
                          <a:solidFill>
                            <a:schemeClr val="tx1"/>
                          </a:solidFill>
                          <a:latin typeface="+mn-ea"/>
                          <a:ea typeface="+mn-ea"/>
                        </a:rPr>
                        <a:t>在留カードまたは旅券（パスポート）上の該当箇所を転記してください。</a:t>
                      </a:r>
                      <a:endParaRPr lang="en-US" altLang="ja-JP" sz="1050" b="0" dirty="0">
                        <a:solidFill>
                          <a:schemeClr val="tx1"/>
                        </a:solidFill>
                        <a:latin typeface="+mn-ea"/>
                        <a:ea typeface="+mn-ea"/>
                      </a:endParaRPr>
                    </a:p>
                  </a:txBody>
                  <a:tcPr marL="108000" marR="108000" marT="72000" marB="7200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1405798"/>
                  </a:ext>
                </a:extLst>
              </a:tr>
              <a:tr h="840751">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ja-JP" altLang="en-US" sz="1100" b="1" dirty="0">
                          <a:latin typeface="+mn-ea"/>
                          <a:ea typeface="+mn-ea"/>
                        </a:rPr>
                        <a:t>⑦</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資格外活動</a:t>
                      </a:r>
                    </a:p>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許可または</a:t>
                      </a:r>
                      <a:endParaRPr lang="en-US" altLang="ja-JP" sz="1050" b="1" dirty="0">
                        <a:latin typeface="+mn-ea"/>
                        <a:ea typeface="+mn-ea"/>
                      </a:endParaRPr>
                    </a:p>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報酬活動許可の有無</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l">
                        <a:lnSpc>
                          <a:spcPct val="110000"/>
                        </a:lnSpc>
                      </a:pPr>
                      <a:r>
                        <a:rPr lang="ja-JP" altLang="en-US" sz="1000" b="0" dirty="0">
                          <a:solidFill>
                            <a:schemeClr val="tx1"/>
                          </a:solidFill>
                          <a:latin typeface="+mn-ea"/>
                          <a:ea typeface="+mn-ea"/>
                        </a:rPr>
                        <a:t>資格外活動許可を受けて就労する外国人の場合は、在留カード裏面の⑦「資格外活動許可欄」や資格外活動許可書</a:t>
                      </a:r>
                      <a:r>
                        <a:rPr lang="en-US" altLang="ja-JP" sz="1000" b="0" baseline="30000" dirty="0">
                          <a:solidFill>
                            <a:schemeClr val="tx1"/>
                          </a:solidFill>
                          <a:latin typeface="+mn-ea"/>
                          <a:ea typeface="+mn-ea"/>
                        </a:rPr>
                        <a:t>※3</a:t>
                      </a:r>
                      <a:r>
                        <a:rPr lang="ja-JP" altLang="en-US" sz="1000" b="0" dirty="0">
                          <a:solidFill>
                            <a:schemeClr val="tx1"/>
                          </a:solidFill>
                          <a:latin typeface="+mn-ea"/>
                          <a:ea typeface="+mn-ea"/>
                        </a:rPr>
                        <a:t>または旅券（パスポート）上の資格外活動許可証印</a:t>
                      </a:r>
                      <a:r>
                        <a:rPr lang="en-US" altLang="ja-JP" sz="1000" b="0" baseline="30000" dirty="0">
                          <a:solidFill>
                            <a:schemeClr val="tx1"/>
                          </a:solidFill>
                          <a:latin typeface="+mn-ea"/>
                          <a:ea typeface="+mn-ea"/>
                        </a:rPr>
                        <a:t>※4</a:t>
                      </a:r>
                      <a:r>
                        <a:rPr lang="ja-JP" altLang="en-US" sz="1000" b="0" dirty="0">
                          <a:solidFill>
                            <a:schemeClr val="tx1"/>
                          </a:solidFill>
                          <a:latin typeface="+mn-ea"/>
                          <a:ea typeface="+mn-ea"/>
                        </a:rPr>
                        <a:t>等で資格外活動許可の有無、許可の期限、許可されている活動の内容をご確認ください。</a:t>
                      </a:r>
                      <a:endParaRPr lang="en-US" altLang="ja-JP" sz="1000" b="0" dirty="0">
                        <a:solidFill>
                          <a:schemeClr val="tx1"/>
                        </a:solidFill>
                        <a:latin typeface="+mn-ea"/>
                        <a:ea typeface="+mn-ea"/>
                      </a:endParaRPr>
                    </a:p>
                    <a:p>
                      <a:pPr algn="l">
                        <a:lnSpc>
                          <a:spcPct val="110000"/>
                        </a:lnSpc>
                      </a:pPr>
                      <a:r>
                        <a:rPr kumimoji="1" lang="en-US" altLang="ja-JP" sz="1000" b="0" dirty="0">
                          <a:solidFill>
                            <a:srgbClr val="FF0000"/>
                          </a:solidFill>
                          <a:latin typeface="+mn-ea"/>
                          <a:ea typeface="+mn-ea"/>
                        </a:rPr>
                        <a:t>※</a:t>
                      </a:r>
                      <a:r>
                        <a:rPr kumimoji="1" lang="ja-JP" altLang="en-US" sz="1000" b="0" dirty="0">
                          <a:solidFill>
                            <a:srgbClr val="FF0000"/>
                          </a:solidFill>
                          <a:latin typeface="+mn-ea"/>
                          <a:ea typeface="+mn-ea"/>
                        </a:rPr>
                        <a:t>「被監理者」「仮滞在許可者」の場合は報酬活動許可を受けているかご確認ください。</a:t>
                      </a:r>
                      <a:endParaRPr kumimoji="1" lang="en-US" altLang="ja-JP" sz="1000" b="0" dirty="0">
                        <a:solidFill>
                          <a:srgbClr val="FF0000"/>
                        </a:solidFill>
                        <a:latin typeface="+mn-ea"/>
                        <a:ea typeface="+mn-ea"/>
                      </a:endParaRPr>
                    </a:p>
                  </a:txBody>
                  <a:tcPr marL="108000" marR="108000" marT="72000" marB="7200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89337">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ja-JP" altLang="en-US" sz="1100" b="1" dirty="0">
                          <a:latin typeface="+mn-ea"/>
                          <a:ea typeface="+mn-ea"/>
                        </a:rPr>
                        <a:t>⑧</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在留カード</a:t>
                      </a:r>
                      <a:endParaRPr lang="en-US" altLang="ja-JP" sz="1050" b="1" dirty="0">
                        <a:latin typeface="+mn-ea"/>
                        <a:ea typeface="+mn-ea"/>
                      </a:endParaRPr>
                    </a:p>
                    <a:p>
                      <a:pPr marL="0" marR="0" indent="0" algn="l" defTabSz="914400" rtl="0" eaLnBrk="1" fontAlgn="auto" latinLnBrk="0" hangingPunct="1">
                        <a:lnSpc>
                          <a:spcPct val="110000"/>
                        </a:lnSpc>
                        <a:spcBef>
                          <a:spcPts val="0"/>
                        </a:spcBef>
                        <a:spcAft>
                          <a:spcPts val="0"/>
                        </a:spcAft>
                        <a:buClrTx/>
                        <a:buSzTx/>
                        <a:buFontTx/>
                        <a:buNone/>
                        <a:tabLst/>
                        <a:defRPr/>
                      </a:pPr>
                      <a:r>
                        <a:rPr lang="ja-JP" altLang="en-US" sz="1050" b="1" dirty="0">
                          <a:latin typeface="+mn-ea"/>
                          <a:ea typeface="+mn-ea"/>
                        </a:rPr>
                        <a:t>番号</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l">
                        <a:lnSpc>
                          <a:spcPct val="110000"/>
                        </a:lnSpc>
                      </a:pPr>
                      <a:r>
                        <a:rPr kumimoji="1" lang="ja-JP" altLang="en-US" sz="1000" b="0" dirty="0">
                          <a:solidFill>
                            <a:schemeClr val="tx1"/>
                          </a:solidFill>
                          <a:latin typeface="+mn-ea"/>
                          <a:ea typeface="+mn-ea"/>
                        </a:rPr>
                        <a:t>在留カードの右上に記載されている</a:t>
                      </a:r>
                      <a:r>
                        <a:rPr kumimoji="1" lang="en-US" altLang="ja-JP" sz="1000" b="0" dirty="0">
                          <a:solidFill>
                            <a:schemeClr val="tx1"/>
                          </a:solidFill>
                          <a:latin typeface="+mn-ea"/>
                          <a:ea typeface="+mn-ea"/>
                        </a:rPr>
                        <a:t>12</a:t>
                      </a:r>
                      <a:r>
                        <a:rPr kumimoji="1" lang="ja-JP" altLang="en-US" sz="1000" b="0" dirty="0">
                          <a:solidFill>
                            <a:schemeClr val="tx1"/>
                          </a:solidFill>
                          <a:latin typeface="+mn-ea"/>
                          <a:ea typeface="+mn-ea"/>
                        </a:rPr>
                        <a:t>桁（英字２桁ｰ数字８桁ｰ英字２桁）の番号を記入してください。</a:t>
                      </a:r>
                    </a:p>
                  </a:txBody>
                  <a:tcPr marL="108000" marR="108000" marT="72000" marB="7200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43613022"/>
                  </a:ext>
                </a:extLst>
              </a:tr>
            </a:tbl>
          </a:graphicData>
        </a:graphic>
      </p:graphicFrame>
      <p:graphicFrame>
        <p:nvGraphicFramePr>
          <p:cNvPr id="44" name="表 43"/>
          <p:cNvGraphicFramePr>
            <a:graphicFrameLocks noGrp="1"/>
          </p:cNvGraphicFramePr>
          <p:nvPr>
            <p:extLst>
              <p:ext uri="{D42A27DB-BD31-4B8C-83A1-F6EECF244321}">
                <p14:modId xmlns:p14="http://schemas.microsoft.com/office/powerpoint/2010/main" val="3838509780"/>
              </p:ext>
            </p:extLst>
          </p:nvPr>
        </p:nvGraphicFramePr>
        <p:xfrm>
          <a:off x="1484784" y="5673080"/>
          <a:ext cx="4848570" cy="996696"/>
        </p:xfrm>
        <a:graphic>
          <a:graphicData uri="http://schemas.openxmlformats.org/drawingml/2006/table">
            <a:tbl>
              <a:tblPr firstRow="1" bandRow="1">
                <a:tableStyleId>{2D5ABB26-0587-4C30-8999-92F81FD0307C}</a:tableStyleId>
              </a:tblPr>
              <a:tblGrid>
                <a:gridCol w="2568474">
                  <a:extLst>
                    <a:ext uri="{9D8B030D-6E8A-4147-A177-3AD203B41FA5}">
                      <a16:colId xmlns:a16="http://schemas.microsoft.com/office/drawing/2014/main" val="20000"/>
                    </a:ext>
                  </a:extLst>
                </a:gridCol>
                <a:gridCol w="2280096">
                  <a:extLst>
                    <a:ext uri="{9D8B030D-6E8A-4147-A177-3AD203B41FA5}">
                      <a16:colId xmlns:a16="http://schemas.microsoft.com/office/drawing/2014/main" val="20001"/>
                    </a:ext>
                  </a:extLst>
                </a:gridCol>
              </a:tblGrid>
              <a:tr h="936104">
                <a:tc>
                  <a:txBody>
                    <a:bodyPr/>
                    <a:lstStyle/>
                    <a:p>
                      <a:pPr>
                        <a:lnSpc>
                          <a:spcPct val="110000"/>
                        </a:lnSpc>
                        <a:buFont typeface="Wingdings" pitchFamily="2" charset="2"/>
                        <a:buChar char="l"/>
                      </a:pPr>
                      <a:r>
                        <a:rPr kumimoji="1" lang="ja-JP" altLang="en-US" sz="600" b="0" dirty="0">
                          <a:solidFill>
                            <a:schemeClr val="tx1"/>
                          </a:solidFill>
                        </a:rPr>
                        <a:t>特定活動（ワーキングホリデー）　</a:t>
                      </a:r>
                    </a:p>
                    <a:p>
                      <a:pPr>
                        <a:lnSpc>
                          <a:spcPct val="110000"/>
                        </a:lnSpc>
                        <a:buFont typeface="Wingdings" pitchFamily="2" charset="2"/>
                        <a:buChar char="l"/>
                      </a:pPr>
                      <a:r>
                        <a:rPr kumimoji="1" lang="ja-JP" altLang="en-US" sz="600" b="0" dirty="0">
                          <a:solidFill>
                            <a:schemeClr val="tx1"/>
                          </a:solidFill>
                        </a:rPr>
                        <a:t>特定活動（</a:t>
                      </a:r>
                      <a:r>
                        <a:rPr kumimoji="1" lang="en-US" altLang="ja-JP" sz="600" b="0" dirty="0">
                          <a:solidFill>
                            <a:schemeClr val="tx1"/>
                          </a:solidFill>
                        </a:rPr>
                        <a:t>EPA</a:t>
                      </a:r>
                      <a:r>
                        <a:rPr kumimoji="1" lang="ja-JP" altLang="en-US" sz="600" b="0" dirty="0">
                          <a:solidFill>
                            <a:schemeClr val="tx1"/>
                          </a:solidFill>
                        </a:rPr>
                        <a:t>）</a:t>
                      </a:r>
                    </a:p>
                    <a:p>
                      <a:pPr>
                        <a:lnSpc>
                          <a:spcPct val="110000"/>
                        </a:lnSpc>
                        <a:buFont typeface="Wingdings" pitchFamily="2" charset="2"/>
                        <a:buChar char="l"/>
                      </a:pPr>
                      <a:r>
                        <a:rPr kumimoji="1" lang="ja-JP" altLang="en-US" sz="600" b="0" dirty="0">
                          <a:solidFill>
                            <a:schemeClr val="tx1"/>
                          </a:solidFill>
                        </a:rPr>
                        <a:t>特定活動（高度学術研究活動）　</a:t>
                      </a:r>
                    </a:p>
                    <a:p>
                      <a:pPr>
                        <a:lnSpc>
                          <a:spcPct val="110000"/>
                        </a:lnSpc>
                        <a:buFont typeface="Wingdings" pitchFamily="2" charset="2"/>
                        <a:buChar char="l"/>
                      </a:pPr>
                      <a:r>
                        <a:rPr kumimoji="1" lang="ja-JP" altLang="en-US" sz="600" b="0" dirty="0">
                          <a:solidFill>
                            <a:schemeClr val="tx1"/>
                          </a:solidFill>
                        </a:rPr>
                        <a:t>特定活動（高度専門・技術活動）</a:t>
                      </a:r>
                      <a:endParaRPr kumimoji="1" lang="en-US" altLang="ja-JP" sz="600" b="0" dirty="0">
                        <a:solidFill>
                          <a:schemeClr val="tx1"/>
                        </a:solidFill>
                      </a:endParaRPr>
                    </a:p>
                    <a:p>
                      <a:pPr marL="0" marR="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特定活動（高度経営・管理活動）</a:t>
                      </a:r>
                      <a:endParaRPr kumimoji="1" lang="en-US" altLang="ja-JP" sz="600" b="0" dirty="0">
                        <a:solidFill>
                          <a:schemeClr val="tx1"/>
                        </a:solidFill>
                      </a:endParaRPr>
                    </a:p>
                    <a:p>
                      <a:pPr marL="0" marR="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特定活動（高度人材外国人の就労配偶者）</a:t>
                      </a:r>
                      <a:endParaRPr kumimoji="1" lang="en-US" altLang="ja-JP" sz="600" b="0" dirty="0">
                        <a:solidFill>
                          <a:schemeClr val="tx1"/>
                        </a:solidFill>
                      </a:endParaRPr>
                    </a:p>
                    <a:p>
                      <a:pPr marL="0" marR="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特定活動（建設分野）</a:t>
                      </a:r>
                      <a:endParaRPr kumimoji="1" lang="en-US" altLang="ja-JP" sz="600" b="0" dirty="0">
                        <a:solidFill>
                          <a:schemeClr val="tx1"/>
                        </a:solidFill>
                      </a:endParaRPr>
                    </a:p>
                    <a:p>
                      <a:pPr marL="0" marR="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特定活動（造船分野）</a:t>
                      </a:r>
                      <a:endParaRPr kumimoji="1" lang="en-US" altLang="ja-JP" sz="600" b="0" dirty="0">
                        <a:solidFill>
                          <a:schemeClr val="tx1"/>
                        </a:solidFill>
                      </a:endParaRPr>
                    </a:p>
                    <a:p>
                      <a:pPr marL="0" marR="0" lvl="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特定活動（外国人調理師）</a:t>
                      </a:r>
                      <a:endParaRPr kumimoji="1" lang="en-US" altLang="ja-JP" sz="600" b="0" dirty="0">
                        <a:solidFill>
                          <a:schemeClr val="tx1"/>
                        </a:solidFill>
                      </a:endParaRPr>
                    </a:p>
                  </a:txBody>
                  <a:tcPr/>
                </a:tc>
                <a:tc>
                  <a:txBody>
                    <a:bodyPr/>
                    <a:lstStyle/>
                    <a:p>
                      <a:pPr marL="0" marR="0" lvl="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特定活動（ハラール牛肉生産）</a:t>
                      </a:r>
                      <a:endParaRPr kumimoji="1" lang="en-US" altLang="ja-JP" sz="600" b="0" dirty="0">
                        <a:solidFill>
                          <a:schemeClr val="tx1"/>
                        </a:solidFill>
                      </a:endParaRPr>
                    </a:p>
                    <a:p>
                      <a:pPr>
                        <a:lnSpc>
                          <a:spcPct val="110000"/>
                        </a:lnSpc>
                        <a:buFont typeface="Wingdings" pitchFamily="2" charset="2"/>
                        <a:buChar char="l"/>
                      </a:pPr>
                      <a:r>
                        <a:rPr kumimoji="1" lang="ja-JP" altLang="en-US" sz="600" b="0" dirty="0">
                          <a:solidFill>
                            <a:schemeClr val="tx1"/>
                          </a:solidFill>
                        </a:rPr>
                        <a:t>特定活動（製造分野）</a:t>
                      </a:r>
                      <a:endParaRPr kumimoji="1" lang="en-US" altLang="ja-JP" sz="600" b="0" dirty="0">
                        <a:solidFill>
                          <a:schemeClr val="tx1"/>
                        </a:solidFill>
                      </a:endParaRPr>
                    </a:p>
                    <a:p>
                      <a:pPr>
                        <a:lnSpc>
                          <a:spcPct val="110000"/>
                        </a:lnSpc>
                        <a:buFont typeface="Wingdings" pitchFamily="2" charset="2"/>
                        <a:buChar char="l"/>
                      </a:pPr>
                      <a:r>
                        <a:rPr kumimoji="1" lang="ja-JP" altLang="en-US" sz="600" b="0" dirty="0">
                          <a:solidFill>
                            <a:schemeClr val="tx1"/>
                          </a:solidFill>
                        </a:rPr>
                        <a:t>特定活動（家事支援）</a:t>
                      </a:r>
                      <a:endParaRPr kumimoji="1" lang="en-US" altLang="ja-JP" sz="600" b="0" dirty="0">
                        <a:solidFill>
                          <a:schemeClr val="tx1"/>
                        </a:solidFill>
                      </a:endParaRPr>
                    </a:p>
                    <a:p>
                      <a:pPr>
                        <a:lnSpc>
                          <a:spcPct val="110000"/>
                        </a:lnSpc>
                        <a:buFont typeface="Wingdings" pitchFamily="2" charset="2"/>
                        <a:buChar char="l"/>
                      </a:pPr>
                      <a:r>
                        <a:rPr kumimoji="1" lang="ja-JP" altLang="en-US" sz="600" b="0" dirty="0">
                          <a:solidFill>
                            <a:schemeClr val="tx1"/>
                          </a:solidFill>
                        </a:rPr>
                        <a:t>特定活動（就職活動）</a:t>
                      </a:r>
                      <a:endParaRPr kumimoji="1" lang="en-US" altLang="ja-JP" sz="600" b="0" dirty="0">
                        <a:solidFill>
                          <a:schemeClr val="tx1"/>
                        </a:solidFill>
                      </a:endParaRPr>
                    </a:p>
                    <a:p>
                      <a:pPr>
                        <a:lnSpc>
                          <a:spcPct val="110000"/>
                        </a:lnSpc>
                        <a:buFont typeface="Wingdings" pitchFamily="2" charset="2"/>
                        <a:buChar char="l"/>
                      </a:pPr>
                      <a:r>
                        <a:rPr kumimoji="1" lang="ja-JP" altLang="en-US" sz="600" b="0" dirty="0">
                          <a:solidFill>
                            <a:schemeClr val="tx1"/>
                          </a:solidFill>
                        </a:rPr>
                        <a:t>特定活動（農業）</a:t>
                      </a:r>
                      <a:endParaRPr kumimoji="1" lang="en-US" altLang="ja-JP" sz="600" b="0" dirty="0">
                        <a:solidFill>
                          <a:schemeClr val="tx1"/>
                        </a:solidFill>
                      </a:endParaRPr>
                    </a:p>
                    <a:p>
                      <a:pPr>
                        <a:lnSpc>
                          <a:spcPct val="110000"/>
                        </a:lnSpc>
                        <a:buFont typeface="Wingdings" pitchFamily="2" charset="2"/>
                        <a:buChar char="l"/>
                      </a:pPr>
                      <a:r>
                        <a:rPr kumimoji="1" lang="ja-JP" altLang="en-US" sz="600" b="0" dirty="0">
                          <a:solidFill>
                            <a:schemeClr val="tx1"/>
                          </a:solidFill>
                        </a:rPr>
                        <a:t>特定活動（日系４世）</a:t>
                      </a:r>
                      <a:endParaRPr kumimoji="1" lang="en-US" altLang="ja-JP" sz="600" b="0" dirty="0">
                        <a:solidFill>
                          <a:schemeClr val="tx1"/>
                        </a:solidFill>
                      </a:endParaRPr>
                    </a:p>
                    <a:p>
                      <a:pPr>
                        <a:lnSpc>
                          <a:spcPct val="110000"/>
                        </a:lnSpc>
                        <a:buFont typeface="Wingdings" pitchFamily="2" charset="2"/>
                        <a:buChar char="l"/>
                      </a:pPr>
                      <a:r>
                        <a:rPr kumimoji="1" lang="ja-JP" altLang="en-US" sz="600" b="0" dirty="0">
                          <a:solidFill>
                            <a:schemeClr val="tx1"/>
                          </a:solidFill>
                        </a:rPr>
                        <a:t>特定活動（本邦大学卒業者）</a:t>
                      </a:r>
                      <a:endParaRPr kumimoji="1" lang="en-US" altLang="ja-JP" sz="600" b="0" dirty="0">
                        <a:solidFill>
                          <a:schemeClr val="tx1"/>
                        </a:solidFill>
                      </a:endParaRPr>
                    </a:p>
                    <a:p>
                      <a:pPr>
                        <a:lnSpc>
                          <a:spcPct val="110000"/>
                        </a:lnSpc>
                        <a:buFont typeface="Wingdings" pitchFamily="2" charset="2"/>
                        <a:buChar char="l"/>
                      </a:pPr>
                      <a:r>
                        <a:rPr kumimoji="1" lang="ja-JP" altLang="en-US" sz="600" b="0" dirty="0">
                          <a:solidFill>
                            <a:schemeClr val="tx1"/>
                          </a:solidFill>
                        </a:rPr>
                        <a:t>特定活動（就労可）</a:t>
                      </a:r>
                    </a:p>
                    <a:p>
                      <a:pPr>
                        <a:lnSpc>
                          <a:spcPct val="110000"/>
                        </a:lnSpc>
                        <a:buFont typeface="Wingdings" pitchFamily="2" charset="2"/>
                        <a:buChar char="l"/>
                      </a:pPr>
                      <a:r>
                        <a:rPr kumimoji="1" lang="ja-JP" altLang="en-US" sz="600" b="0" dirty="0">
                          <a:solidFill>
                            <a:schemeClr val="tx1"/>
                          </a:solidFill>
                        </a:rPr>
                        <a:t>特定活動（その他）</a:t>
                      </a:r>
                      <a:endParaRPr kumimoji="1" lang="ja-JP" altLang="en-US" sz="600" b="0" dirty="0">
                        <a:solidFill>
                          <a:schemeClr val="tx1"/>
                        </a:solidFill>
                        <a:latin typeface="HG丸ｺﾞｼｯｸM-PRO" pitchFamily="50" charset="-128"/>
                        <a:ea typeface="HG丸ｺﾞｼｯｸM-PRO" pitchFamily="50" charset="-128"/>
                      </a:endParaRPr>
                    </a:p>
                  </a:txBody>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568050899"/>
              </p:ext>
            </p:extLst>
          </p:nvPr>
        </p:nvGraphicFramePr>
        <p:xfrm>
          <a:off x="1484784" y="4232920"/>
          <a:ext cx="5075178" cy="1631684"/>
        </p:xfrm>
        <a:graphic>
          <a:graphicData uri="http://schemas.openxmlformats.org/drawingml/2006/table">
            <a:tbl>
              <a:tblPr firstRow="1" bandRow="1">
                <a:tableStyleId>{2D5ABB26-0587-4C30-8999-92F81FD0307C}</a:tableStyleId>
              </a:tblPr>
              <a:tblGrid>
                <a:gridCol w="1764000">
                  <a:extLst>
                    <a:ext uri="{9D8B030D-6E8A-4147-A177-3AD203B41FA5}">
                      <a16:colId xmlns:a16="http://schemas.microsoft.com/office/drawing/2014/main" val="20000"/>
                    </a:ext>
                  </a:extLst>
                </a:gridCol>
                <a:gridCol w="1655589">
                  <a:extLst>
                    <a:ext uri="{9D8B030D-6E8A-4147-A177-3AD203B41FA5}">
                      <a16:colId xmlns:a16="http://schemas.microsoft.com/office/drawing/2014/main" val="1766798417"/>
                    </a:ext>
                  </a:extLst>
                </a:gridCol>
                <a:gridCol w="1655589">
                  <a:extLst>
                    <a:ext uri="{9D8B030D-6E8A-4147-A177-3AD203B41FA5}">
                      <a16:colId xmlns:a16="http://schemas.microsoft.com/office/drawing/2014/main" val="20001"/>
                    </a:ext>
                  </a:extLst>
                </a:gridCol>
              </a:tblGrid>
              <a:tr h="1631684">
                <a:tc>
                  <a:txBody>
                    <a:bodyPr/>
                    <a:lstStyle/>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特定技能１号（介護）</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特定技能１号（ビルクリーニング）</a:t>
                      </a:r>
                      <a:endParaRPr kumimoji="1" lang="en-US" altLang="ja-JP" sz="600" b="0" dirty="0">
                        <a:solidFill>
                          <a:schemeClr val="tx1"/>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特定技能１号（工業製品</a:t>
                      </a:r>
                      <a:r>
                        <a:rPr kumimoji="1" lang="zh-TW" altLang="en-US" sz="600" b="0" dirty="0">
                          <a:solidFill>
                            <a:schemeClr val="tx1"/>
                          </a:solidFill>
                        </a:rPr>
                        <a:t>製造業）</a:t>
                      </a:r>
                      <a:endParaRPr kumimoji="1" lang="en-US" altLang="ja-JP" sz="300" b="0" dirty="0">
                        <a:solidFill>
                          <a:srgbClr val="FF0000"/>
                        </a:solidFill>
                      </a:endParaRPr>
                    </a:p>
                    <a:p>
                      <a:pPr marL="0" marR="0" lvl="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特定技能１号（素形材産業）</a:t>
                      </a:r>
                      <a:r>
                        <a:rPr kumimoji="1" lang="en-US" altLang="ja-JP" sz="300" b="0" dirty="0">
                          <a:solidFill>
                            <a:srgbClr val="FF0000"/>
                          </a:solidFill>
                        </a:rPr>
                        <a:t>※a</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特定技能１号（産業機械製造業）</a:t>
                      </a:r>
                      <a:r>
                        <a:rPr kumimoji="1" lang="en-US" altLang="ja-JP" sz="300" b="0" dirty="0">
                          <a:solidFill>
                            <a:srgbClr val="FF0000"/>
                          </a:solidFill>
                        </a:rPr>
                        <a:t>※a</a:t>
                      </a:r>
                      <a:endParaRPr kumimoji="1" lang="ja-JP" altLang="en-US" sz="300" b="0" dirty="0">
                        <a:solidFill>
                          <a:srgbClr val="FF0000"/>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特定技能１号（電気・電子情報関連産業）</a:t>
                      </a:r>
                      <a:r>
                        <a:rPr kumimoji="1" lang="en-US" altLang="ja-JP" sz="300" b="0" dirty="0">
                          <a:solidFill>
                            <a:srgbClr val="FF0000"/>
                          </a:solidFill>
                        </a:rPr>
                        <a:t>※a</a:t>
                      </a:r>
                      <a:endParaRPr kumimoji="1" lang="ja-JP" altLang="en-US" sz="500" b="0" dirty="0">
                        <a:solidFill>
                          <a:srgbClr val="FF0000"/>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特定技能１号（建設）</a:t>
                      </a:r>
                    </a:p>
                    <a:p>
                      <a:pPr marL="0" marR="0" lvl="0" indent="0" algn="l" defTabSz="914400" rtl="0" eaLnBrk="1" fontAlgn="auto" latinLnBrk="0" hangingPunct="1">
                        <a:lnSpc>
                          <a:spcPct val="11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特定技能１号（造船・舶用工業）</a:t>
                      </a:r>
                      <a:endParaRPr kumimoji="1" lang="en-US" altLang="ja-JP" sz="600" b="0" dirty="0">
                        <a:solidFill>
                          <a:schemeClr val="tx1"/>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特定技能１号（自動車整備）</a:t>
                      </a:r>
                      <a:endParaRPr kumimoji="1" lang="en-US" altLang="ja-JP" sz="600" b="0" dirty="0">
                        <a:solidFill>
                          <a:schemeClr val="tx1"/>
                        </a:solidFill>
                      </a:endParaRPr>
                    </a:p>
                    <a:p>
                      <a:pPr>
                        <a:lnSpc>
                          <a:spcPct val="110000"/>
                        </a:lnSpc>
                        <a:spcBef>
                          <a:spcPts val="0"/>
                        </a:spcBef>
                        <a:spcAft>
                          <a:spcPts val="0"/>
                        </a:spcAft>
                        <a:buFont typeface="Wingdings" pitchFamily="2" charset="2"/>
                        <a:buChar char="l"/>
                      </a:pPr>
                      <a:r>
                        <a:rPr kumimoji="1" lang="zh-TW" altLang="en-US" sz="600" b="0" dirty="0">
                          <a:solidFill>
                            <a:schemeClr val="tx1"/>
                          </a:solidFill>
                        </a:rPr>
                        <a:t>特定技能１号（航空）</a:t>
                      </a:r>
                    </a:p>
                    <a:p>
                      <a:pPr>
                        <a:lnSpc>
                          <a:spcPct val="110000"/>
                        </a:lnSpc>
                        <a:spcBef>
                          <a:spcPts val="0"/>
                        </a:spcBef>
                        <a:spcAft>
                          <a:spcPts val="0"/>
                        </a:spcAft>
                        <a:buFont typeface="Wingdings" pitchFamily="2" charset="2"/>
                        <a:buChar char="l"/>
                      </a:pPr>
                      <a:r>
                        <a:rPr kumimoji="1" lang="zh-TW" altLang="en-US" sz="600" b="0" dirty="0">
                          <a:solidFill>
                            <a:schemeClr val="tx1"/>
                          </a:solidFill>
                        </a:rPr>
                        <a:t>特定技能１号（宿泊）</a:t>
                      </a:r>
                    </a:p>
                    <a:p>
                      <a:pPr>
                        <a:lnSpc>
                          <a:spcPct val="110000"/>
                        </a:lnSpc>
                        <a:spcBef>
                          <a:spcPts val="0"/>
                        </a:spcBef>
                        <a:spcAft>
                          <a:spcPts val="0"/>
                        </a:spcAft>
                        <a:buFont typeface="Wingdings" pitchFamily="2" charset="2"/>
                        <a:buChar char="l"/>
                      </a:pPr>
                      <a:r>
                        <a:rPr kumimoji="1" lang="zh-TW" altLang="en-US" sz="600" b="0" dirty="0">
                          <a:solidFill>
                            <a:schemeClr val="tx1"/>
                          </a:solidFill>
                        </a:rPr>
                        <a:t>特定技能１号（農業）</a:t>
                      </a:r>
                    </a:p>
                    <a:p>
                      <a:pPr>
                        <a:lnSpc>
                          <a:spcPct val="110000"/>
                        </a:lnSpc>
                        <a:spcBef>
                          <a:spcPts val="0"/>
                        </a:spcBef>
                        <a:spcAft>
                          <a:spcPts val="0"/>
                        </a:spcAft>
                        <a:buFont typeface="Wingdings" pitchFamily="2" charset="2"/>
                        <a:buChar char="l"/>
                      </a:pPr>
                      <a:r>
                        <a:rPr kumimoji="1" lang="zh-TW" altLang="en-US" sz="600" b="0" dirty="0">
                          <a:solidFill>
                            <a:schemeClr val="tx1"/>
                          </a:solidFill>
                        </a:rPr>
                        <a:t>特定技能１号（漁業）</a:t>
                      </a:r>
                    </a:p>
                  </a:txBody>
                  <a:tcPr/>
                </a:tc>
                <a:tc>
                  <a:txBody>
                    <a:bodyPr/>
                    <a:lstStyle/>
                    <a:p>
                      <a:pPr>
                        <a:lnSpc>
                          <a:spcPct val="110000"/>
                        </a:lnSpc>
                        <a:spcBef>
                          <a:spcPts val="0"/>
                        </a:spcBef>
                        <a:spcAft>
                          <a:spcPts val="0"/>
                        </a:spcAft>
                        <a:buFont typeface="Wingdings" pitchFamily="2" charset="2"/>
                        <a:buChar char="l"/>
                      </a:pPr>
                      <a:r>
                        <a:rPr kumimoji="1" lang="zh-TW" altLang="en-US" sz="600" b="0" dirty="0">
                          <a:solidFill>
                            <a:schemeClr val="tx1"/>
                          </a:solidFill>
                        </a:rPr>
                        <a:t>特定技能１号（飲食料品製造業）</a:t>
                      </a:r>
                    </a:p>
                    <a:p>
                      <a:pPr>
                        <a:lnSpc>
                          <a:spcPct val="110000"/>
                        </a:lnSpc>
                        <a:spcBef>
                          <a:spcPts val="0"/>
                        </a:spcBef>
                        <a:spcAft>
                          <a:spcPts val="0"/>
                        </a:spcAft>
                        <a:buFont typeface="Wingdings" pitchFamily="2" charset="2"/>
                        <a:buChar char="l"/>
                      </a:pPr>
                      <a:r>
                        <a:rPr kumimoji="1" lang="zh-TW" altLang="en-US" sz="600" b="0" dirty="0">
                          <a:solidFill>
                            <a:schemeClr val="tx1"/>
                          </a:solidFill>
                        </a:rPr>
                        <a:t>特定技能１号（外食業）</a:t>
                      </a:r>
                      <a:endParaRPr kumimoji="1" lang="ja-JP" altLang="en-US" sz="6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特定技能１号（自動車運送業）</a:t>
                      </a:r>
                      <a:endParaRPr kumimoji="1" lang="en-US" altLang="ja-JP" sz="600" b="0" dirty="0">
                        <a:solidFill>
                          <a:schemeClr val="tx1"/>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特定技能１号（鉄道）</a:t>
                      </a:r>
                      <a:endParaRPr kumimoji="1" lang="en-US" altLang="ja-JP" sz="600" b="0" dirty="0">
                        <a:solidFill>
                          <a:schemeClr val="tx1"/>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特定技能１号（林業）</a:t>
                      </a:r>
                      <a:endParaRPr kumimoji="1" lang="en-US" altLang="ja-JP" sz="600" b="0" dirty="0">
                        <a:solidFill>
                          <a:schemeClr val="tx1"/>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特定技能１号（木材産業）</a:t>
                      </a:r>
                      <a:endParaRPr kumimoji="1" lang="en-US" altLang="ja-JP" sz="600" b="0" i="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tc>
                <a:tc>
                  <a:txBody>
                    <a:bodyPr/>
                    <a:lstStyle/>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特定技能２号（ビルクリーニング）</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特定技能２号（工業製品</a:t>
                      </a:r>
                      <a:r>
                        <a:rPr kumimoji="1" lang="zh-TW" altLang="en-US" sz="600" b="0" dirty="0">
                          <a:solidFill>
                            <a:schemeClr val="tx1"/>
                          </a:solidFill>
                        </a:rPr>
                        <a:t>製造業）</a:t>
                      </a:r>
                      <a:endParaRPr kumimoji="1" lang="zh-TW" altLang="en-US" sz="300" b="0" dirty="0">
                        <a:solidFill>
                          <a:srgbClr val="FF0000"/>
                        </a:solidFill>
                      </a:endParaRP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特定技能２号（建設）</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特定技能２号（造船・舶用工業）</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特定技能２号（自動車整備）</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特定技能２号（航空）</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特定技能２号（宿泊）</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特定技能２号（農業）</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特定技能２号（漁業）</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特定技能２号（飲食料品製造業）</a:t>
                      </a:r>
                    </a:p>
                    <a:p>
                      <a:pPr>
                        <a:lnSpc>
                          <a:spcPct val="110000"/>
                        </a:lnSpc>
                        <a:spcBef>
                          <a:spcPts val="0"/>
                        </a:spcBef>
                        <a:spcAft>
                          <a:spcPts val="0"/>
                        </a:spcAft>
                        <a:buFont typeface="Wingdings" pitchFamily="2" charset="2"/>
                        <a:buChar char="l"/>
                      </a:pPr>
                      <a:r>
                        <a:rPr kumimoji="1" lang="ja-JP" altLang="en-US" sz="600" b="0" dirty="0">
                          <a:solidFill>
                            <a:schemeClr val="tx1"/>
                          </a:solidFill>
                        </a:rPr>
                        <a:t>特定技能２号（外食業）</a:t>
                      </a:r>
                      <a:r>
                        <a:rPr kumimoji="1" lang="ja-JP" altLang="en-US" sz="500" b="0" dirty="0">
                          <a:solidFill>
                            <a:srgbClr val="FF0000"/>
                          </a:solidFill>
                        </a:rPr>
                        <a:t>　　　　　　　</a:t>
                      </a:r>
                      <a:endParaRPr kumimoji="1" lang="en-US" altLang="ja-JP" sz="500" b="0" i="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tc>
                <a:extLst>
                  <a:ext uri="{0D108BD9-81ED-4DB2-BD59-A6C34878D82A}">
                    <a16:rowId xmlns:a16="http://schemas.microsoft.com/office/drawing/2014/main" val="10000"/>
                  </a:ext>
                </a:extLst>
              </a:tr>
            </a:tbl>
          </a:graphicData>
        </a:graphic>
      </p:graphicFrame>
      <p:sp>
        <p:nvSpPr>
          <p:cNvPr id="12" name="Text Box 45"/>
          <p:cNvSpPr txBox="1">
            <a:spLocks noChangeArrowheads="1"/>
          </p:cNvSpPr>
          <p:nvPr/>
        </p:nvSpPr>
        <p:spPr bwMode="auto">
          <a:xfrm>
            <a:off x="189000" y="491826"/>
            <a:ext cx="6480000" cy="1752291"/>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72000" rIns="108000" bIns="54000" anchor="t">
            <a:spAutoFit/>
          </a:bodyPr>
          <a:lstStyle/>
          <a:p>
            <a:pPr>
              <a:lnSpc>
                <a:spcPct val="110000"/>
              </a:lnSpc>
              <a:spcBef>
                <a:spcPts val="0"/>
              </a:spcBef>
              <a:spcAft>
                <a:spcPts val="0"/>
              </a:spcAft>
            </a:pPr>
            <a:r>
              <a:rPr lang="ja-JP" altLang="en-US" sz="1200" b="1" dirty="0">
                <a:latin typeface="+mn-ea"/>
              </a:rPr>
              <a:t>　</a:t>
            </a:r>
            <a:r>
              <a:rPr lang="ja-JP" altLang="en-US" sz="1200" dirty="0">
                <a:solidFill>
                  <a:schemeClr val="tx1"/>
                </a:solidFill>
                <a:latin typeface="+mn-ea"/>
              </a:rPr>
              <a:t>外国人雇用状況の届出に際しては、外国人労働者の</a:t>
            </a:r>
            <a:r>
              <a:rPr lang="ja-JP" altLang="en-US" sz="1200" b="1" dirty="0">
                <a:solidFill>
                  <a:schemeClr val="tx1"/>
                </a:solidFill>
                <a:latin typeface="+mn-ea"/>
              </a:rPr>
              <a:t>在留カード、旅券</a:t>
            </a:r>
            <a:r>
              <a:rPr lang="ja-JP" altLang="en-US" sz="1200" b="1" dirty="0">
                <a:latin typeface="+mn-ea"/>
              </a:rPr>
              <a:t>（パスポート）</a:t>
            </a:r>
            <a:r>
              <a:rPr lang="ja-JP" altLang="en-US" sz="1200" b="1" dirty="0">
                <a:solidFill>
                  <a:schemeClr val="tx1"/>
                </a:solidFill>
                <a:latin typeface="+mn-ea"/>
              </a:rPr>
              <a:t>などの提示を求め</a:t>
            </a:r>
            <a:r>
              <a:rPr lang="ja-JP" altLang="en-US" sz="1200" dirty="0">
                <a:solidFill>
                  <a:schemeClr val="tx1"/>
                </a:solidFill>
                <a:latin typeface="+mn-ea"/>
              </a:rPr>
              <a:t>、届け出る事項を確認してください。</a:t>
            </a:r>
          </a:p>
          <a:p>
            <a:pPr fontAlgn="auto">
              <a:lnSpc>
                <a:spcPct val="110000"/>
              </a:lnSpc>
              <a:spcBef>
                <a:spcPts val="0"/>
              </a:spcBef>
              <a:spcAft>
                <a:spcPts val="0"/>
              </a:spcAft>
              <a:defRPr/>
            </a:pPr>
            <a:r>
              <a:rPr lang="ja-JP" altLang="en-US" sz="1200" b="1" dirty="0">
                <a:solidFill>
                  <a:schemeClr val="tx1"/>
                </a:solidFill>
                <a:latin typeface="+mn-ea"/>
              </a:rPr>
              <a:t>　</a:t>
            </a:r>
            <a:r>
              <a:rPr lang="ja-JP" altLang="en-US" sz="1200" dirty="0">
                <a:solidFill>
                  <a:schemeClr val="tx1"/>
                </a:solidFill>
                <a:latin typeface="+mn-ea"/>
              </a:rPr>
              <a:t>なお、「留学」や「家族滞在」などの在留資格の外国人が資格外活動許可を受けて就労する場合は、</a:t>
            </a:r>
            <a:r>
              <a:rPr lang="ja-JP" altLang="en-US" sz="1200" b="1" dirty="0">
                <a:solidFill>
                  <a:schemeClr val="tx1"/>
                </a:solidFill>
                <a:latin typeface="+mn-ea"/>
              </a:rPr>
              <a:t>在留カード、旅券</a:t>
            </a:r>
            <a:r>
              <a:rPr lang="ja-JP" altLang="en-US" sz="1200" b="1" dirty="0">
                <a:latin typeface="+mn-ea"/>
              </a:rPr>
              <a:t>（パスポート）</a:t>
            </a:r>
            <a:r>
              <a:rPr lang="ja-JP" altLang="en-US" sz="1200" b="1" dirty="0">
                <a:solidFill>
                  <a:schemeClr val="tx1"/>
                </a:solidFill>
                <a:latin typeface="+mn-ea"/>
              </a:rPr>
              <a:t>または資格外活動許可書など</a:t>
            </a:r>
            <a:r>
              <a:rPr lang="ja-JP" altLang="en-US" sz="1200" dirty="0">
                <a:solidFill>
                  <a:schemeClr val="tx1"/>
                </a:solidFill>
                <a:latin typeface="+mn-ea"/>
              </a:rPr>
              <a:t>により、資格外活動許可を受けていることを確認してください。在留カード等のコピーをハローワークに提出する必要はありません。</a:t>
            </a:r>
            <a:endParaRPr lang="en-US" altLang="ja-JP" sz="1200" dirty="0">
              <a:solidFill>
                <a:schemeClr val="tx1"/>
              </a:solidFill>
              <a:latin typeface="+mn-ea"/>
            </a:endParaRPr>
          </a:p>
          <a:p>
            <a:pPr fontAlgn="auto">
              <a:lnSpc>
                <a:spcPct val="110000"/>
              </a:lnSpc>
              <a:spcBef>
                <a:spcPts val="0"/>
              </a:spcBef>
              <a:spcAft>
                <a:spcPts val="0"/>
              </a:spcAft>
              <a:defRPr/>
            </a:pPr>
            <a:r>
              <a:rPr lang="ja-JP" altLang="en-US" sz="1200" dirty="0">
                <a:solidFill>
                  <a:schemeClr val="tx1"/>
                </a:solidFill>
                <a:latin typeface="+mn-ea"/>
              </a:rPr>
              <a:t>　また、</a:t>
            </a:r>
            <a:r>
              <a:rPr lang="ja-JP" altLang="en-US" sz="1200" dirty="0">
                <a:latin typeface="+mn-ea"/>
              </a:rPr>
              <a:t>特別永住者（在日韓国・朝鮮人等）、在留資格「外交」・「公用」の方は、外国人雇用状況の届出制度の対象外とされておりますので確認・届出の必要はありません。</a:t>
            </a:r>
          </a:p>
        </p:txBody>
      </p:sp>
      <p:sp>
        <p:nvSpPr>
          <p:cNvPr id="10" name="ホームベース 9"/>
          <p:cNvSpPr/>
          <p:nvPr/>
        </p:nvSpPr>
        <p:spPr bwMode="auto">
          <a:xfrm>
            <a:off x="172410" y="2163738"/>
            <a:ext cx="6516000" cy="356815"/>
          </a:xfrm>
          <a:prstGeom prst="homePlate">
            <a:avLst>
              <a:gd name="adj" fmla="val 0"/>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届出事項の記載方法</a:t>
            </a:r>
            <a:endParaRPr lang="en-US" altLang="ja-JP" sz="1400" b="1" spc="300" dirty="0">
              <a:solidFill>
                <a:schemeClr val="bg1"/>
              </a:solidFill>
              <a:latin typeface="+mn-ea"/>
              <a:ea typeface="+mn-ea"/>
            </a:endParaRPr>
          </a:p>
        </p:txBody>
      </p:sp>
      <p:sp>
        <p:nvSpPr>
          <p:cNvPr id="14" name="ホームベース 51">
            <a:extLst>
              <a:ext uri="{FF2B5EF4-FFF2-40B4-BE49-F238E27FC236}">
                <a16:creationId xmlns:a16="http://schemas.microsoft.com/office/drawing/2014/main" id="{BB728EEA-A4AF-4A9E-8B0A-C491068CDD30}"/>
              </a:ext>
            </a:extLst>
          </p:cNvPr>
          <p:cNvSpPr/>
          <p:nvPr/>
        </p:nvSpPr>
        <p:spPr bwMode="auto">
          <a:xfrm>
            <a:off x="189000" y="72000"/>
            <a:ext cx="6480000" cy="428852"/>
          </a:xfrm>
          <a:prstGeom prst="homePlate">
            <a:avLst>
              <a:gd name="adj" fmla="val 0"/>
            </a:avLst>
          </a:prstGeom>
          <a:solidFill>
            <a:srgbClr val="FF9900"/>
          </a:solidFill>
          <a:ln w="9525" cap="flat" cmpd="sng" algn="ctr">
            <a:noFill/>
            <a:prstDash val="solid"/>
            <a:round/>
            <a:headEnd type="none" w="med" len="med"/>
            <a:tailEnd type="none" w="med" len="med"/>
          </a:ln>
          <a:effectLst/>
        </p:spPr>
        <p:txBody>
          <a:bodyPr vert="horz" wrap="square" lIns="144000" tIns="72000" rIns="108000" bIns="54000" numCol="1" rtlCol="0" anchor="ctr" anchorCtr="0" compatLnSpc="1">
            <a:prstTxWarp prst="textNoShape">
              <a:avLst/>
            </a:prstTxWarp>
            <a:spAutoFit/>
          </a:bodyPr>
          <a:lstStyle/>
          <a:p>
            <a:pPr fontAlgn="auto">
              <a:lnSpc>
                <a:spcPct val="130000"/>
              </a:lnSpc>
              <a:spcBef>
                <a:spcPts val="0"/>
              </a:spcBef>
              <a:spcAft>
                <a:spcPts val="0"/>
              </a:spcAft>
              <a:defRPr/>
            </a:pPr>
            <a:r>
              <a:rPr lang="ja-JP" altLang="en-US" sz="1600" b="1" spc="300" dirty="0">
                <a:solidFill>
                  <a:schemeClr val="bg1"/>
                </a:solidFill>
                <a:latin typeface="+mn-ea"/>
                <a:ea typeface="+mn-ea"/>
              </a:rPr>
              <a:t>■ 届出事項の確認・記載方法について</a:t>
            </a:r>
            <a:endParaRPr lang="en-US" altLang="ja-JP" sz="1600" b="1" spc="300" dirty="0">
              <a:solidFill>
                <a:schemeClr val="bg1"/>
              </a:solidFill>
              <a:latin typeface="+mn-ea"/>
              <a:ea typeface="+mn-ea"/>
            </a:endParaRPr>
          </a:p>
        </p:txBody>
      </p:sp>
      <p:sp>
        <p:nvSpPr>
          <p:cNvPr id="15" name="テキスト ボックス 14">
            <a:extLst>
              <a:ext uri="{FF2B5EF4-FFF2-40B4-BE49-F238E27FC236}">
                <a16:creationId xmlns:a16="http://schemas.microsoft.com/office/drawing/2014/main" id="{58DD93B1-892A-4D51-9386-2B8412EA58A4}"/>
              </a:ext>
            </a:extLst>
          </p:cNvPr>
          <p:cNvSpPr txBox="1"/>
          <p:nvPr/>
        </p:nvSpPr>
        <p:spPr>
          <a:xfrm>
            <a:off x="1473551" y="4250474"/>
            <a:ext cx="5086411" cy="1391802"/>
          </a:xfrm>
          <a:prstGeom prst="rect">
            <a:avLst/>
          </a:prstGeom>
          <a:noFill/>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36000" tIns="72000" rIns="34416" bIns="36000" rtlCol="0" anchor="ctr">
            <a:spAutoFit/>
          </a:bodyPr>
          <a:lstStyle/>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77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E5BE0AE0-7DA6-41ED-904B-609F92A6941A}"/>
              </a:ext>
            </a:extLst>
          </p:cNvPr>
          <p:cNvSpPr txBox="1"/>
          <p:nvPr/>
        </p:nvSpPr>
        <p:spPr>
          <a:xfrm>
            <a:off x="1484784" y="5701797"/>
            <a:ext cx="5086410" cy="939261"/>
          </a:xfrm>
          <a:prstGeom prst="rect">
            <a:avLst/>
          </a:prstGeom>
          <a:noFill/>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36000" tIns="72000" rIns="34416" bIns="36000" rtlCol="0" anchor="ctr">
            <a:spAutoFit/>
          </a:bodyPr>
          <a:lstStyle/>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4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2C90C653-38C8-4C85-A089-5B995120BBCC}"/>
              </a:ext>
            </a:extLst>
          </p:cNvPr>
          <p:cNvSpPr txBox="1"/>
          <p:nvPr/>
        </p:nvSpPr>
        <p:spPr>
          <a:xfrm>
            <a:off x="3861048" y="5415219"/>
            <a:ext cx="2683091" cy="246221"/>
          </a:xfrm>
          <a:prstGeom prst="rect">
            <a:avLst/>
          </a:prstGeom>
          <a:noFill/>
        </p:spPr>
        <p:txBody>
          <a:bodyPr wrap="square">
            <a:spAutoFit/>
          </a:bodyPr>
          <a:lstStyle/>
          <a:p>
            <a:r>
              <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ａ</a:t>
            </a:r>
            <a:r>
              <a:rPr lang="ja-JP" altLang="en-US" sz="500" dirty="0">
                <a:latin typeface="メイリオ" panose="020B0604030504040204" pitchFamily="50" charset="-128"/>
                <a:ea typeface="メイリオ" panose="020B0604030504040204" pitchFamily="50" charset="-128"/>
                <a:cs typeface="メイリオ" panose="020B0604030504040204" pitchFamily="50" charset="-128"/>
              </a:rPr>
              <a:t>　在留資格「特定技能１号（素形材産業）」「特定技能１号（産業機械製造業）」</a:t>
            </a:r>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500" dirty="0">
                <a:latin typeface="メイリオ" panose="020B0604030504040204" pitchFamily="50" charset="-128"/>
                <a:ea typeface="メイリオ" panose="020B0604030504040204" pitchFamily="50" charset="-128"/>
                <a:cs typeface="メイリオ" panose="020B0604030504040204" pitchFamily="50" charset="-128"/>
              </a:rPr>
              <a:t>　　「特定技能１号（電気・電子情報関連産業）」のまま離職の届出を行う場合のみ。</a:t>
            </a:r>
            <a:endParaRPr lang="en-US" altLang="ja-JP" sz="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4F6240CC-840C-4589-9A6D-5B2F616744E9}"/>
              </a:ext>
            </a:extLst>
          </p:cNvPr>
          <p:cNvSpPr>
            <a:spLocks noGrp="1"/>
          </p:cNvSpPr>
          <p:nvPr>
            <p:ph type="sldNum" sz="quarter" idx="12"/>
          </p:nvPr>
        </p:nvSpPr>
        <p:spPr/>
        <p:txBody>
          <a:bodyPr/>
          <a:lstStyle/>
          <a:p>
            <a:fld id="{CEEDAA78-6A46-42F5-929C-05E26BDD9515}" type="slidenum">
              <a:rPr lang="en-US" altLang="ja-JP" smtClean="0"/>
              <a:pPr/>
              <a:t>3</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240" y="7366785"/>
            <a:ext cx="756000" cy="756000"/>
          </a:xfrm>
          <a:prstGeom prst="rect">
            <a:avLst/>
          </a:prstGeom>
        </p:spPr>
      </p:pic>
      <p:sp>
        <p:nvSpPr>
          <p:cNvPr id="2" name="テキスト ボックス 1"/>
          <p:cNvSpPr txBox="1"/>
          <p:nvPr/>
        </p:nvSpPr>
        <p:spPr>
          <a:xfrm>
            <a:off x="189000" y="5527471"/>
            <a:ext cx="6480000" cy="552835"/>
          </a:xfrm>
          <a:prstGeom prst="rect">
            <a:avLst/>
          </a:prstGeom>
          <a:noFill/>
        </p:spPr>
        <p:txBody>
          <a:bodyPr wrap="square" lIns="108000" tIns="72000" rIns="108000" rtlCol="0">
            <a:spAutoFit/>
          </a:bodyPr>
          <a:lstStyle/>
          <a:p>
            <a:pPr fontAlgn="auto">
              <a:lnSpc>
                <a:spcPct val="120000"/>
              </a:lnSpc>
              <a:spcBef>
                <a:spcPts val="0"/>
              </a:spcBef>
              <a:spcAft>
                <a:spcPts val="0"/>
              </a:spcAft>
              <a:defRPr/>
            </a:pPr>
            <a:r>
              <a:rPr lang="ja-JP" altLang="en-US" sz="1200" dirty="0">
                <a:latin typeface="+mn-ea"/>
                <a:ea typeface="+mn-ea"/>
              </a:rPr>
              <a:t>　在留カードは、中長期在留者</a:t>
            </a:r>
            <a:r>
              <a:rPr lang="en-US" altLang="ja-JP" sz="1200" baseline="30000" dirty="0">
                <a:latin typeface="+mn-ea"/>
                <a:ea typeface="+mn-ea"/>
              </a:rPr>
              <a:t>※</a:t>
            </a:r>
            <a:r>
              <a:rPr lang="ja-JP" altLang="en-US" sz="1200" baseline="30000" dirty="0">
                <a:latin typeface="+mn-ea"/>
                <a:ea typeface="+mn-ea"/>
              </a:rPr>
              <a:t>５</a:t>
            </a:r>
            <a:r>
              <a:rPr lang="ja-JP" altLang="en-US" sz="1200" dirty="0">
                <a:latin typeface="+mn-ea"/>
                <a:ea typeface="+mn-ea"/>
              </a:rPr>
              <a:t>に対し、上陸許可や在留資格の変更、在留期間の更新などの在留に関する許可に伴って交付されるものです。</a:t>
            </a:r>
            <a:endParaRPr lang="en-US" altLang="ja-JP" sz="1200" dirty="0">
              <a:latin typeface="+mn-ea"/>
              <a:ea typeface="+mn-ea"/>
            </a:endParaRPr>
          </a:p>
        </p:txBody>
      </p:sp>
      <p:sp>
        <p:nvSpPr>
          <p:cNvPr id="61" name="テキスト ボックス 60"/>
          <p:cNvSpPr txBox="1"/>
          <p:nvPr/>
        </p:nvSpPr>
        <p:spPr>
          <a:xfrm>
            <a:off x="260646" y="6666302"/>
            <a:ext cx="3240000" cy="1589169"/>
          </a:xfrm>
          <a:prstGeom prst="rect">
            <a:avLst/>
          </a:prstGeom>
          <a:noFill/>
        </p:spPr>
        <p:txBody>
          <a:bodyPr wrap="square" lIns="108000" tIns="72000" rIns="108000" bIns="54000" rtlCol="0">
            <a:spAutoFit/>
          </a:bodyPr>
          <a:lstStyle/>
          <a:p>
            <a:pPr lvl="0" fontAlgn="auto">
              <a:spcBef>
                <a:spcPts val="300"/>
              </a:spcBef>
              <a:spcAft>
                <a:spcPts val="0"/>
              </a:spcAft>
              <a:defRPr/>
            </a:pPr>
            <a:r>
              <a:rPr lang="ja-JP" altLang="en-US" sz="1000" dirty="0">
                <a:latin typeface="+mn-ea"/>
                <a:ea typeface="+mn-ea"/>
              </a:rPr>
              <a:t>出入国在留管理庁ウェブサイト上で、在留カードおよび特別永住者証明書（以下、在留カード等）の番号が失効していないか確認することができます。</a:t>
            </a:r>
            <a:endParaRPr lang="en-US" altLang="ja-JP" sz="1000" dirty="0">
              <a:latin typeface="+mn-ea"/>
              <a:ea typeface="+mn-ea"/>
            </a:endParaRPr>
          </a:p>
          <a:p>
            <a:pPr lvl="0" fontAlgn="auto">
              <a:spcBef>
                <a:spcPts val="300"/>
              </a:spcBef>
              <a:spcAft>
                <a:spcPts val="0"/>
              </a:spcAft>
              <a:defRPr/>
            </a:pPr>
            <a:r>
              <a:rPr lang="ja-JP" altLang="en-US" sz="1000" dirty="0">
                <a:latin typeface="+mn-ea"/>
                <a:ea typeface="+mn-ea"/>
              </a:rPr>
              <a:t>また、在留カード等の情報が偽造・改ざんされたものでないかどうかを確認することができるアプリも無料配布されています。</a:t>
            </a:r>
            <a:endParaRPr lang="en-US" altLang="ja-JP" sz="1000" dirty="0">
              <a:latin typeface="+mn-ea"/>
              <a:ea typeface="+mn-ea"/>
            </a:endParaRPr>
          </a:p>
          <a:p>
            <a:pPr lvl="0" fontAlgn="auto">
              <a:spcBef>
                <a:spcPts val="300"/>
              </a:spcBef>
              <a:spcAft>
                <a:spcPts val="0"/>
              </a:spcAft>
              <a:defRPr/>
            </a:pPr>
            <a:r>
              <a:rPr lang="ja-JP" altLang="en-US" sz="1000" dirty="0">
                <a:latin typeface="+mn-ea"/>
                <a:ea typeface="+mn-ea"/>
              </a:rPr>
              <a:t>偽変造が疑われる在留カード等を発見した場合には、最寄りの地方出入国在留管理局にお問い合わせください。</a:t>
            </a:r>
            <a:endParaRPr kumimoji="1" lang="ja-JP" altLang="en-US" sz="1000" u="sng" dirty="0">
              <a:latin typeface="+mn-ea"/>
              <a:ea typeface="+mn-ea"/>
            </a:endParaRPr>
          </a:p>
        </p:txBody>
      </p:sp>
      <p:sp>
        <p:nvSpPr>
          <p:cNvPr id="11" name="ホームベース 10"/>
          <p:cNvSpPr/>
          <p:nvPr/>
        </p:nvSpPr>
        <p:spPr bwMode="auto">
          <a:xfrm>
            <a:off x="3533475" y="6702528"/>
            <a:ext cx="1332000" cy="386054"/>
          </a:xfrm>
          <a:prstGeom prst="rect">
            <a:avLst/>
          </a:prstGeom>
          <a:solidFill>
            <a:srgbClr val="FF99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72000" rIns="72000" bIns="36000" numCol="1" rtlCol="0" anchor="ctr" anchorCtr="0" compatLnSpc="1">
            <a:prstTxWarp prst="textNoShape">
              <a:avLst/>
            </a:prstTxWarp>
            <a:spAutoFit/>
          </a:bodyPr>
          <a:lstStyle/>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900" i="0" u="none" strike="noStrike" cap="none" normalizeH="0" baseline="0" dirty="0">
                <a:ln>
                  <a:noFill/>
                </a:ln>
                <a:solidFill>
                  <a:schemeClr val="bg1"/>
                </a:solidFill>
                <a:effectLst/>
                <a:latin typeface="+mn-ea"/>
              </a:rPr>
              <a:t>在留カード等</a:t>
            </a:r>
            <a:endParaRPr kumimoji="1" lang="en-US" altLang="ja-JP" sz="900" i="0" u="none" strike="noStrike" cap="none" normalizeH="0" baseline="0" dirty="0">
              <a:ln>
                <a:noFill/>
              </a:ln>
              <a:solidFill>
                <a:schemeClr val="bg1"/>
              </a:solidFill>
              <a:effectLst/>
              <a:latin typeface="+mn-ea"/>
            </a:endParaRPr>
          </a:p>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900" i="0" u="none" strike="noStrike" cap="none" normalizeH="0" baseline="0" dirty="0">
                <a:ln>
                  <a:noFill/>
                </a:ln>
                <a:solidFill>
                  <a:schemeClr val="bg1"/>
                </a:solidFill>
                <a:effectLst/>
                <a:latin typeface="+mn-ea"/>
              </a:rPr>
              <a:t>番号失効情報照会</a:t>
            </a:r>
          </a:p>
        </p:txBody>
      </p:sp>
      <p:sp>
        <p:nvSpPr>
          <p:cNvPr id="62" name="テキスト ボックス 61"/>
          <p:cNvSpPr txBox="1"/>
          <p:nvPr/>
        </p:nvSpPr>
        <p:spPr>
          <a:xfrm>
            <a:off x="3447506" y="7125578"/>
            <a:ext cx="1503938" cy="210827"/>
          </a:xfrm>
          <a:prstGeom prst="rect">
            <a:avLst/>
          </a:prstGeom>
          <a:noFill/>
        </p:spPr>
        <p:txBody>
          <a:bodyPr wrap="square" rtlCol="0">
            <a:spAutoFit/>
          </a:bodyPr>
          <a:lstStyle/>
          <a:p>
            <a:pPr lvl="0" fontAlgn="auto">
              <a:lnSpc>
                <a:spcPct val="110000"/>
              </a:lnSpc>
              <a:spcBef>
                <a:spcPts val="0"/>
              </a:spcBef>
              <a:spcAft>
                <a:spcPts val="0"/>
              </a:spcAft>
              <a:defRPr/>
            </a:pPr>
            <a:r>
              <a:rPr lang="en-US" altLang="ja-JP" sz="700" dirty="0">
                <a:solidFill>
                  <a:schemeClr val="accent1"/>
                </a:solidFill>
                <a:latin typeface="+mn-ea"/>
                <a:ea typeface="+mn-ea"/>
              </a:rPr>
              <a:t>https://lapse-immi.moj.go.jp/</a:t>
            </a:r>
          </a:p>
        </p:txBody>
      </p:sp>
      <p:sp>
        <p:nvSpPr>
          <p:cNvPr id="55" name="テキスト ボックス 54"/>
          <p:cNvSpPr txBox="1"/>
          <p:nvPr/>
        </p:nvSpPr>
        <p:spPr>
          <a:xfrm>
            <a:off x="189000" y="6085247"/>
            <a:ext cx="6480000" cy="534812"/>
          </a:xfrm>
          <a:prstGeom prst="rect">
            <a:avLst/>
          </a:prstGeom>
          <a:solidFill>
            <a:srgbClr val="FFF9F9"/>
          </a:solidFill>
          <a:ln w="6350">
            <a:prstDash val="dash"/>
          </a:ln>
        </p:spPr>
        <p:style>
          <a:lnRef idx="2">
            <a:schemeClr val="dk1"/>
          </a:lnRef>
          <a:fillRef idx="1">
            <a:schemeClr val="lt1"/>
          </a:fillRef>
          <a:effectRef idx="0">
            <a:schemeClr val="dk1"/>
          </a:effectRef>
          <a:fontRef idx="minor">
            <a:schemeClr val="dk1"/>
          </a:fontRef>
        </p:style>
        <p:txBody>
          <a:bodyPr wrap="square" lIns="108000" tIns="72000" rIns="108000" bIns="36000" rtlCol="0" anchor="ctr">
            <a:spAutoFit/>
          </a:bodyPr>
          <a:lstStyle/>
          <a:p>
            <a:pPr algn="just">
              <a:lnSpc>
                <a:spcPts val="1000"/>
              </a:lnSpc>
            </a:pPr>
            <a:r>
              <a:rPr kumimoji="1" lang="en-US" altLang="ja-JP" sz="900" dirty="0">
                <a:solidFill>
                  <a:schemeClr val="tx1"/>
                </a:solidFill>
                <a:latin typeface="+mn-ea"/>
              </a:rPr>
              <a:t>※</a:t>
            </a:r>
            <a:r>
              <a:rPr kumimoji="1" lang="ja-JP" altLang="en-US" sz="900" dirty="0">
                <a:solidFill>
                  <a:schemeClr val="tx1"/>
                </a:solidFill>
                <a:latin typeface="+mn-ea"/>
              </a:rPr>
              <a:t>５　</a:t>
            </a:r>
            <a:r>
              <a:rPr lang="ja-JP" altLang="en-US" sz="900" dirty="0">
                <a:solidFill>
                  <a:schemeClr val="tx1"/>
                </a:solidFill>
                <a:latin typeface="+mn-ea"/>
              </a:rPr>
              <a:t>中長期在留者とは、以下のいずれにも</a:t>
            </a:r>
            <a:r>
              <a:rPr lang="ja-JP" altLang="en-US" sz="900" b="1" dirty="0">
                <a:solidFill>
                  <a:schemeClr val="tx1"/>
                </a:solidFill>
                <a:latin typeface="+mn-ea"/>
              </a:rPr>
              <a:t>あてはまらない</a:t>
            </a:r>
            <a:r>
              <a:rPr lang="ja-JP" altLang="en-US" sz="900" dirty="0">
                <a:solidFill>
                  <a:schemeClr val="tx1"/>
                </a:solidFill>
                <a:latin typeface="+mn-ea"/>
              </a:rPr>
              <a:t>人です。</a:t>
            </a:r>
            <a:endParaRPr lang="en-US" altLang="ja-JP" sz="900" dirty="0">
              <a:solidFill>
                <a:schemeClr val="tx1"/>
              </a:solidFill>
              <a:latin typeface="+mn-ea"/>
            </a:endParaRPr>
          </a:p>
          <a:p>
            <a:pPr algn="just">
              <a:lnSpc>
                <a:spcPts val="300"/>
              </a:lnSpc>
            </a:pPr>
            <a:endParaRPr lang="en-US" altLang="ja-JP" sz="900" dirty="0">
              <a:solidFill>
                <a:schemeClr val="tx1"/>
              </a:solidFill>
              <a:latin typeface="+mn-ea"/>
            </a:endParaRPr>
          </a:p>
          <a:p>
            <a:pPr algn="just">
              <a:lnSpc>
                <a:spcPts val="1000"/>
              </a:lnSpc>
            </a:pPr>
            <a:r>
              <a:rPr lang="ja-JP" altLang="en-US" sz="900" dirty="0">
                <a:solidFill>
                  <a:schemeClr val="tx1"/>
                </a:solidFill>
                <a:latin typeface="+mn-ea"/>
              </a:rPr>
              <a:t>　①「３月」以下の在留期間が決定された人　　②「短期滞在」の在留資格が決定された人</a:t>
            </a:r>
            <a:endParaRPr lang="en-US" altLang="ja-JP" sz="900" dirty="0">
              <a:solidFill>
                <a:schemeClr val="tx1"/>
              </a:solidFill>
              <a:latin typeface="+mn-ea"/>
            </a:endParaRPr>
          </a:p>
          <a:p>
            <a:pPr algn="just">
              <a:lnSpc>
                <a:spcPts val="1000"/>
              </a:lnSpc>
            </a:pPr>
            <a:r>
              <a:rPr lang="ja-JP" altLang="en-US" sz="900" dirty="0">
                <a:solidFill>
                  <a:schemeClr val="tx1"/>
                </a:solidFill>
                <a:latin typeface="+mn-ea"/>
              </a:rPr>
              <a:t>　③「外交」または「公用」の在留資格が決定された人等　　④特別永住者　　⑤在留資格を有しない人</a:t>
            </a:r>
            <a:endParaRPr kumimoji="1" lang="ja-JP" altLang="en-US" sz="900" dirty="0">
              <a:solidFill>
                <a:schemeClr val="tx1"/>
              </a:solidFill>
              <a:latin typeface="+mn-ea"/>
            </a:endParaRPr>
          </a:p>
        </p:txBody>
      </p:sp>
      <p:pic>
        <p:nvPicPr>
          <p:cNvPr id="137" name="Picture 3"/>
          <p:cNvPicPr>
            <a:picLocks noChangeAspect="1" noChangeArrowheads="1"/>
          </p:cNvPicPr>
          <p:nvPr/>
        </p:nvPicPr>
        <p:blipFill>
          <a:blip r:embed="rId3" cstate="print"/>
          <a:srcRect/>
          <a:stretch>
            <a:fillRect/>
          </a:stretch>
        </p:blipFill>
        <p:spPr bwMode="auto">
          <a:xfrm>
            <a:off x="3819253" y="890499"/>
            <a:ext cx="2450149" cy="1542221"/>
          </a:xfrm>
          <a:prstGeom prst="rect">
            <a:avLst/>
          </a:prstGeom>
          <a:noFill/>
          <a:ln w="9525">
            <a:noFill/>
            <a:miter lim="800000"/>
            <a:headEnd/>
            <a:tailEnd/>
          </a:ln>
        </p:spPr>
      </p:pic>
      <p:sp>
        <p:nvSpPr>
          <p:cNvPr id="136" name="Rectangle 65"/>
          <p:cNvSpPr>
            <a:spLocks noChangeArrowheads="1"/>
          </p:cNvSpPr>
          <p:nvPr/>
        </p:nvSpPr>
        <p:spPr bwMode="auto">
          <a:xfrm>
            <a:off x="4262011" y="591772"/>
            <a:ext cx="1564632" cy="280452"/>
          </a:xfrm>
          <a:prstGeom prst="rect">
            <a:avLst/>
          </a:prstGeom>
          <a:noFill/>
          <a:ln w="9525">
            <a:noFill/>
            <a:miter lim="800000"/>
            <a:headEnd/>
            <a:tailEnd/>
          </a:ln>
        </p:spPr>
        <p:txBody>
          <a:bodyPr wrap="square" lIns="108000" tIns="72000" rIns="108000" anchor="ctr">
            <a:spAutoFit/>
          </a:bodyPr>
          <a:lstStyle/>
          <a:p>
            <a:pPr algn="ctr" fontAlgn="ctr"/>
            <a:r>
              <a:rPr lang="ja-JP" altLang="en-US" sz="1000" dirty="0">
                <a:latin typeface="+mn-ea"/>
                <a:ea typeface="+mn-ea"/>
              </a:rPr>
              <a:t>在留カード例（裏面）</a:t>
            </a:r>
          </a:p>
        </p:txBody>
      </p:sp>
      <p:grpSp>
        <p:nvGrpSpPr>
          <p:cNvPr id="141" name="グループ化 42"/>
          <p:cNvGrpSpPr/>
          <p:nvPr/>
        </p:nvGrpSpPr>
        <p:grpSpPr>
          <a:xfrm>
            <a:off x="1891754" y="2819970"/>
            <a:ext cx="1450417" cy="2103276"/>
            <a:chOff x="4921374" y="2004697"/>
            <a:chExt cx="1804096" cy="2516255"/>
          </a:xfrm>
        </p:grpSpPr>
        <p:pic>
          <p:nvPicPr>
            <p:cNvPr id="142" name="Picture 5"/>
            <p:cNvPicPr>
              <a:picLocks noChangeAspect="1" noChangeArrowheads="1"/>
            </p:cNvPicPr>
            <p:nvPr/>
          </p:nvPicPr>
          <p:blipFill>
            <a:blip r:embed="rId4" cstate="print"/>
            <a:srcRect/>
            <a:stretch>
              <a:fillRect/>
            </a:stretch>
          </p:blipFill>
          <p:spPr bwMode="auto">
            <a:xfrm>
              <a:off x="4921374" y="2285760"/>
              <a:ext cx="1804096" cy="2235192"/>
            </a:xfrm>
            <a:prstGeom prst="rect">
              <a:avLst/>
            </a:prstGeom>
            <a:noFill/>
            <a:ln w="9525">
              <a:solidFill>
                <a:schemeClr val="bg1">
                  <a:lumMod val="50000"/>
                </a:schemeClr>
              </a:solidFill>
              <a:miter lim="800000"/>
              <a:headEnd/>
              <a:tailEnd/>
            </a:ln>
          </p:spPr>
        </p:pic>
        <p:sp>
          <p:nvSpPr>
            <p:cNvPr id="143" name="Rectangle 65"/>
            <p:cNvSpPr>
              <a:spLocks noChangeArrowheads="1"/>
            </p:cNvSpPr>
            <p:nvPr/>
          </p:nvSpPr>
          <p:spPr bwMode="auto">
            <a:xfrm>
              <a:off x="5168319" y="2004697"/>
              <a:ext cx="1075105" cy="294567"/>
            </a:xfrm>
            <a:prstGeom prst="rect">
              <a:avLst/>
            </a:prstGeom>
            <a:noFill/>
            <a:ln w="9525">
              <a:noFill/>
              <a:miter lim="800000"/>
              <a:headEnd/>
              <a:tailEnd/>
            </a:ln>
          </p:spPr>
          <p:txBody>
            <a:bodyPr wrap="none" anchor="ctr">
              <a:spAutoFit/>
            </a:bodyPr>
            <a:lstStyle/>
            <a:p>
              <a:pPr fontAlgn="ctr"/>
              <a:r>
                <a:rPr lang="en-US" altLang="ja-JP" sz="1000" dirty="0">
                  <a:latin typeface="+mn-ea"/>
                  <a:ea typeface="+mn-ea"/>
                </a:rPr>
                <a:t>※2  </a:t>
              </a:r>
              <a:r>
                <a:rPr lang="ja-JP" altLang="en-US" sz="1000" dirty="0">
                  <a:latin typeface="+mn-ea"/>
                  <a:ea typeface="+mn-ea"/>
                </a:rPr>
                <a:t>指定書</a:t>
              </a:r>
            </a:p>
          </p:txBody>
        </p:sp>
      </p:grpSp>
      <p:sp>
        <p:nvSpPr>
          <p:cNvPr id="144" name="テキスト ボックス 143"/>
          <p:cNvSpPr txBox="1"/>
          <p:nvPr/>
        </p:nvSpPr>
        <p:spPr>
          <a:xfrm rot="18699583">
            <a:off x="2270309" y="3554957"/>
            <a:ext cx="725929" cy="1062300"/>
          </a:xfrm>
          <a:prstGeom prst="rect">
            <a:avLst/>
          </a:prstGeom>
          <a:noFill/>
        </p:spPr>
        <p:txBody>
          <a:bodyPr vert="vert" wrap="square" rtlCol="0">
            <a:spAutoFit/>
          </a:bodyPr>
          <a:lstStyle/>
          <a:p>
            <a:r>
              <a:rPr kumimoji="1" lang="ja-JP" altLang="en-US" sz="3200" dirty="0">
                <a:latin typeface="HG丸ｺﾞｼｯｸM-PRO" pitchFamily="50" charset="-128"/>
                <a:ea typeface="HG丸ｺﾞｼｯｸM-PRO" pitchFamily="50" charset="-128"/>
              </a:rPr>
              <a:t>見本</a:t>
            </a:r>
          </a:p>
        </p:txBody>
      </p:sp>
      <p:grpSp>
        <p:nvGrpSpPr>
          <p:cNvPr id="5" name="グループ化 4"/>
          <p:cNvGrpSpPr/>
          <p:nvPr/>
        </p:nvGrpSpPr>
        <p:grpSpPr>
          <a:xfrm>
            <a:off x="397774" y="2811027"/>
            <a:ext cx="1321915" cy="2106528"/>
            <a:chOff x="388305" y="2522378"/>
            <a:chExt cx="1321915" cy="2106528"/>
          </a:xfrm>
        </p:grpSpPr>
        <p:sp>
          <p:nvSpPr>
            <p:cNvPr id="139" name="Rectangle 65"/>
            <p:cNvSpPr>
              <a:spLocks noChangeArrowheads="1"/>
            </p:cNvSpPr>
            <p:nvPr/>
          </p:nvSpPr>
          <p:spPr bwMode="auto">
            <a:xfrm>
              <a:off x="422752" y="2522378"/>
              <a:ext cx="1205779" cy="246221"/>
            </a:xfrm>
            <a:prstGeom prst="rect">
              <a:avLst/>
            </a:prstGeom>
            <a:noFill/>
            <a:ln w="9525">
              <a:noFill/>
              <a:miter lim="800000"/>
              <a:headEnd/>
              <a:tailEnd/>
            </a:ln>
          </p:spPr>
          <p:txBody>
            <a:bodyPr wrap="none" anchor="ctr">
              <a:spAutoFit/>
            </a:bodyPr>
            <a:lstStyle/>
            <a:p>
              <a:pPr fontAlgn="ctr"/>
              <a:r>
                <a:rPr lang="en-US" altLang="ja-JP" sz="1000" dirty="0">
                  <a:latin typeface="+mn-ea"/>
                  <a:ea typeface="+mn-ea"/>
                </a:rPr>
                <a:t>※1 </a:t>
              </a:r>
              <a:r>
                <a:rPr lang="ja-JP" altLang="en-US" sz="1000" dirty="0">
                  <a:latin typeface="+mn-ea"/>
                  <a:ea typeface="+mn-ea"/>
                </a:rPr>
                <a:t>上陸許可証印</a:t>
              </a:r>
            </a:p>
          </p:txBody>
        </p:sp>
        <p:pic>
          <p:nvPicPr>
            <p:cNvPr id="1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305" y="2748934"/>
              <a:ext cx="1321915" cy="187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グループ化 6"/>
          <p:cNvGrpSpPr/>
          <p:nvPr/>
        </p:nvGrpSpPr>
        <p:grpSpPr>
          <a:xfrm>
            <a:off x="5033918" y="2795988"/>
            <a:ext cx="1590500" cy="2130401"/>
            <a:chOff x="5039275" y="2501683"/>
            <a:chExt cx="1590500" cy="2130401"/>
          </a:xfrm>
        </p:grpSpPr>
        <p:pic>
          <p:nvPicPr>
            <p:cNvPr id="133" name="コンテンツ プレースホルダ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2418" y="2723085"/>
              <a:ext cx="1372681" cy="1908999"/>
            </a:xfrm>
            <a:prstGeom prst="rect">
              <a:avLst/>
            </a:prstGeom>
          </p:spPr>
        </p:pic>
        <p:grpSp>
          <p:nvGrpSpPr>
            <p:cNvPr id="148" name="グループ化 147"/>
            <p:cNvGrpSpPr/>
            <p:nvPr/>
          </p:nvGrpSpPr>
          <p:grpSpPr>
            <a:xfrm>
              <a:off x="5039275" y="2501683"/>
              <a:ext cx="1590500" cy="1532733"/>
              <a:chOff x="4986146" y="7419918"/>
              <a:chExt cx="1689864" cy="1514255"/>
            </a:xfrm>
          </p:grpSpPr>
          <p:sp>
            <p:nvSpPr>
              <p:cNvPr id="152" name="テキスト ボックス 151"/>
              <p:cNvSpPr txBox="1"/>
              <p:nvPr/>
            </p:nvSpPr>
            <p:spPr>
              <a:xfrm rot="18699583">
                <a:off x="5619742" y="7989347"/>
                <a:ext cx="668945" cy="1220708"/>
              </a:xfrm>
              <a:prstGeom prst="rect">
                <a:avLst/>
              </a:prstGeom>
              <a:noFill/>
            </p:spPr>
            <p:txBody>
              <a:bodyPr vert="vert" wrap="square" rtlCol="0">
                <a:spAutoFit/>
              </a:bodyPr>
              <a:lstStyle/>
              <a:p>
                <a:r>
                  <a:rPr kumimoji="1" lang="ja-JP" altLang="en-US" sz="3200" dirty="0">
                    <a:latin typeface="+mn-ea"/>
                    <a:ea typeface="+mn-ea"/>
                  </a:rPr>
                  <a:t>見本</a:t>
                </a:r>
              </a:p>
            </p:txBody>
          </p:sp>
          <p:sp>
            <p:nvSpPr>
              <p:cNvPr id="150" name="Rectangle 66"/>
              <p:cNvSpPr>
                <a:spLocks noChangeArrowheads="1"/>
              </p:cNvSpPr>
              <p:nvPr/>
            </p:nvSpPr>
            <p:spPr bwMode="auto">
              <a:xfrm>
                <a:off x="4986146" y="7419918"/>
                <a:ext cx="1689864" cy="243253"/>
              </a:xfrm>
              <a:prstGeom prst="rect">
                <a:avLst/>
              </a:prstGeom>
              <a:noFill/>
              <a:ln w="9525">
                <a:noFill/>
                <a:miter lim="800000"/>
                <a:headEnd/>
                <a:tailEnd/>
              </a:ln>
            </p:spPr>
            <p:txBody>
              <a:bodyPr wrap="none" anchor="ctr">
                <a:spAutoFit/>
              </a:bodyPr>
              <a:lstStyle/>
              <a:p>
                <a:pPr fontAlgn="b"/>
                <a:r>
                  <a:rPr lang="en-US" altLang="ja-JP" sz="1000" dirty="0">
                    <a:latin typeface="+mn-ea"/>
                    <a:ea typeface="+mn-ea"/>
                  </a:rPr>
                  <a:t>※4 </a:t>
                </a:r>
                <a:r>
                  <a:rPr lang="ja-JP" altLang="en-US" sz="1000" dirty="0">
                    <a:latin typeface="+mn-ea"/>
                    <a:ea typeface="+mn-ea"/>
                  </a:rPr>
                  <a:t>資格外活動許可証印</a:t>
                </a:r>
              </a:p>
            </p:txBody>
          </p:sp>
        </p:grpSp>
      </p:grpSp>
      <p:sp>
        <p:nvSpPr>
          <p:cNvPr id="153" name="テキスト ボックス 152"/>
          <p:cNvSpPr txBox="1"/>
          <p:nvPr/>
        </p:nvSpPr>
        <p:spPr>
          <a:xfrm rot="18699583">
            <a:off x="757155" y="3763805"/>
            <a:ext cx="725929" cy="1062300"/>
          </a:xfrm>
          <a:prstGeom prst="rect">
            <a:avLst/>
          </a:prstGeom>
          <a:noFill/>
        </p:spPr>
        <p:txBody>
          <a:bodyPr vert="vert" wrap="square" rtlCol="0">
            <a:spAutoFit/>
          </a:bodyPr>
          <a:lstStyle/>
          <a:p>
            <a:r>
              <a:rPr kumimoji="1" lang="ja-JP" altLang="en-US" sz="3200" dirty="0">
                <a:latin typeface="HG丸ｺﾞｼｯｸM-PRO" pitchFamily="50" charset="-128"/>
                <a:ea typeface="HG丸ｺﾞｼｯｸM-PRO" pitchFamily="50" charset="-128"/>
              </a:rPr>
              <a:t>見本</a:t>
            </a:r>
          </a:p>
        </p:txBody>
      </p:sp>
      <p:sp>
        <p:nvSpPr>
          <p:cNvPr id="154" name="ホームベース 153"/>
          <p:cNvSpPr/>
          <p:nvPr/>
        </p:nvSpPr>
        <p:spPr bwMode="auto">
          <a:xfrm>
            <a:off x="189000" y="180000"/>
            <a:ext cx="6480000" cy="360000"/>
          </a:xfrm>
          <a:prstGeom prst="rect">
            <a:avLst/>
          </a:prstGeom>
          <a:solidFill>
            <a:srgbClr val="FF99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確認のための書類（見本）</a:t>
            </a:r>
            <a:endParaRPr lang="en-US" altLang="ja-JP" sz="1400" b="1" spc="300" dirty="0">
              <a:solidFill>
                <a:schemeClr val="bg1"/>
              </a:solidFill>
              <a:latin typeface="+mn-ea"/>
              <a:ea typeface="+mn-ea"/>
            </a:endParaRPr>
          </a:p>
        </p:txBody>
      </p:sp>
      <p:pic>
        <p:nvPicPr>
          <p:cNvPr id="132" name="図 1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516" y="890499"/>
            <a:ext cx="2401208" cy="1525579"/>
          </a:xfrm>
          <a:prstGeom prst="rect">
            <a:avLst/>
          </a:prstGeom>
        </p:spPr>
      </p:pic>
      <p:sp>
        <p:nvSpPr>
          <p:cNvPr id="161" name="Rectangle 65"/>
          <p:cNvSpPr>
            <a:spLocks noChangeArrowheads="1"/>
          </p:cNvSpPr>
          <p:nvPr/>
        </p:nvSpPr>
        <p:spPr bwMode="auto">
          <a:xfrm>
            <a:off x="1155804" y="591772"/>
            <a:ext cx="1564632" cy="280452"/>
          </a:xfrm>
          <a:prstGeom prst="rect">
            <a:avLst/>
          </a:prstGeom>
          <a:noFill/>
          <a:ln w="9525">
            <a:noFill/>
            <a:miter lim="800000"/>
            <a:headEnd/>
            <a:tailEnd/>
          </a:ln>
        </p:spPr>
        <p:txBody>
          <a:bodyPr wrap="square" lIns="108000" tIns="72000" rIns="108000" anchor="ctr">
            <a:spAutoFit/>
          </a:bodyPr>
          <a:lstStyle/>
          <a:p>
            <a:pPr algn="ctr" fontAlgn="ctr"/>
            <a:r>
              <a:rPr lang="ja-JP" altLang="en-US" sz="1000" dirty="0">
                <a:latin typeface="+mn-ea"/>
                <a:ea typeface="+mn-ea"/>
              </a:rPr>
              <a:t>在留カード例（表面）</a:t>
            </a:r>
          </a:p>
        </p:txBody>
      </p:sp>
      <p:sp>
        <p:nvSpPr>
          <p:cNvPr id="165" name="テキスト ボックス 164"/>
          <p:cNvSpPr txBox="1"/>
          <p:nvPr/>
        </p:nvSpPr>
        <p:spPr>
          <a:xfrm rot="18699583">
            <a:off x="3975462" y="3639045"/>
            <a:ext cx="725929" cy="1062300"/>
          </a:xfrm>
          <a:prstGeom prst="rect">
            <a:avLst/>
          </a:prstGeom>
          <a:noFill/>
        </p:spPr>
        <p:txBody>
          <a:bodyPr vert="vert" wrap="square" rtlCol="0">
            <a:spAutoFit/>
          </a:bodyPr>
          <a:lstStyle/>
          <a:p>
            <a:r>
              <a:rPr kumimoji="1" lang="ja-JP" altLang="en-US" sz="3200" dirty="0">
                <a:latin typeface="HG丸ｺﾞｼｯｸM-PRO" pitchFamily="50" charset="-128"/>
                <a:ea typeface="HG丸ｺﾞｼｯｸM-PRO" pitchFamily="50" charset="-128"/>
              </a:rPr>
              <a:t>見本</a:t>
            </a:r>
          </a:p>
        </p:txBody>
      </p:sp>
      <p:sp>
        <p:nvSpPr>
          <p:cNvPr id="166" name="Oval 74"/>
          <p:cNvSpPr>
            <a:spLocks noChangeAspect="1" noChangeArrowheads="1"/>
          </p:cNvSpPr>
          <p:nvPr/>
        </p:nvSpPr>
        <p:spPr bwMode="auto">
          <a:xfrm>
            <a:off x="3780032" y="3303388"/>
            <a:ext cx="135124" cy="142093"/>
          </a:xfrm>
          <a:prstGeom prst="ellipse">
            <a:avLst/>
          </a:prstGeom>
          <a:solidFill>
            <a:schemeClr val="bg1"/>
          </a:solidFill>
          <a:ln w="12700">
            <a:solidFill>
              <a:schemeClr val="tx1"/>
            </a:solidFill>
            <a:round/>
            <a:headEnd/>
            <a:tailEnd/>
          </a:ln>
        </p:spPr>
        <p:txBody>
          <a:bodyPr wrap="none" lIns="0" tIns="0" rIns="0" bIns="0" anchor="ctr"/>
          <a:lstStyle/>
          <a:p>
            <a:pPr algn="ctr" fontAlgn="b"/>
            <a:r>
              <a:rPr lang="ja-JP" altLang="en-US" sz="800" dirty="0">
                <a:latin typeface="HG丸ｺﾞｼｯｸM-PRO" pitchFamily="50" charset="-128"/>
                <a:ea typeface="HG丸ｺﾞｼｯｸM-PRO" pitchFamily="50" charset="-128"/>
              </a:rPr>
              <a:t>７</a:t>
            </a:r>
          </a:p>
        </p:txBody>
      </p:sp>
      <p:grpSp>
        <p:nvGrpSpPr>
          <p:cNvPr id="6" name="グループ化 5"/>
          <p:cNvGrpSpPr/>
          <p:nvPr/>
        </p:nvGrpSpPr>
        <p:grpSpPr>
          <a:xfrm>
            <a:off x="3453285" y="2804475"/>
            <a:ext cx="1505540" cy="2148525"/>
            <a:chOff x="3482571" y="2511699"/>
            <a:chExt cx="1505540" cy="2148525"/>
          </a:xfrm>
        </p:grpSpPr>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444" y="2736266"/>
              <a:ext cx="1378800" cy="1923958"/>
            </a:xfrm>
            <a:prstGeom prst="rect">
              <a:avLst/>
            </a:prstGeom>
            <a:ln w="3175">
              <a:solidFill>
                <a:schemeClr val="tx1"/>
              </a:solidFill>
            </a:ln>
          </p:spPr>
        </p:pic>
        <p:sp>
          <p:nvSpPr>
            <p:cNvPr id="89" name="Rectangle 66"/>
            <p:cNvSpPr>
              <a:spLocks noChangeArrowheads="1"/>
            </p:cNvSpPr>
            <p:nvPr/>
          </p:nvSpPr>
          <p:spPr bwMode="auto">
            <a:xfrm>
              <a:off x="3482571" y="2511699"/>
              <a:ext cx="1505540" cy="246221"/>
            </a:xfrm>
            <a:prstGeom prst="rect">
              <a:avLst/>
            </a:prstGeom>
            <a:noFill/>
            <a:ln w="9525">
              <a:noFill/>
              <a:miter lim="800000"/>
              <a:headEnd/>
              <a:tailEnd/>
            </a:ln>
          </p:spPr>
          <p:txBody>
            <a:bodyPr wrap="none" anchor="ctr">
              <a:spAutoFit/>
            </a:bodyPr>
            <a:lstStyle/>
            <a:p>
              <a:pPr fontAlgn="b"/>
              <a:r>
                <a:rPr lang="en-US" altLang="ja-JP" sz="1000" dirty="0">
                  <a:latin typeface="+mn-ea"/>
                  <a:ea typeface="+mn-ea"/>
                </a:rPr>
                <a:t>※3  </a:t>
              </a:r>
              <a:r>
                <a:rPr lang="ja-JP" altLang="en-US" sz="1000" dirty="0">
                  <a:latin typeface="+mn-ea"/>
                  <a:ea typeface="+mn-ea"/>
                </a:rPr>
                <a:t>資格外活動許可書</a:t>
              </a:r>
            </a:p>
          </p:txBody>
        </p:sp>
      </p:grpSp>
      <p:sp>
        <p:nvSpPr>
          <p:cNvPr id="64" name="ホームベース 63"/>
          <p:cNvSpPr/>
          <p:nvPr/>
        </p:nvSpPr>
        <p:spPr bwMode="auto">
          <a:xfrm flipH="1">
            <a:off x="5205744" y="6702528"/>
            <a:ext cx="1332000" cy="386054"/>
          </a:xfrm>
          <a:prstGeom prst="rect">
            <a:avLst/>
          </a:prstGeom>
          <a:solidFill>
            <a:srgbClr val="FF99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2000" tIns="72000" rIns="72000" bIns="36000" numCol="1" rtlCol="0" anchor="ctr" anchorCtr="0" compatLnSpc="1">
            <a:prstTxWarp prst="textNoShape">
              <a:avLst/>
            </a:prstTxWarp>
            <a:spAutoFit/>
          </a:bodyPr>
          <a:lstStyle/>
          <a:p>
            <a:pPr algn="ctr" defTabSz="957263"/>
            <a:r>
              <a:rPr lang="ja-JP" altLang="en-US" sz="900" dirty="0">
                <a:solidFill>
                  <a:schemeClr val="bg1"/>
                </a:solidFill>
                <a:latin typeface="+mn-ea"/>
              </a:rPr>
              <a:t>在留カード等</a:t>
            </a:r>
            <a:endParaRPr lang="en-US" altLang="ja-JP" sz="900" dirty="0">
              <a:solidFill>
                <a:schemeClr val="bg1"/>
              </a:solidFill>
              <a:latin typeface="+mn-ea"/>
            </a:endParaRPr>
          </a:p>
          <a:p>
            <a:pPr algn="ctr" defTabSz="957263"/>
            <a:r>
              <a:rPr lang="ja-JP" altLang="en-US" sz="900" dirty="0">
                <a:solidFill>
                  <a:schemeClr val="bg1"/>
                </a:solidFill>
                <a:latin typeface="+mn-ea"/>
              </a:rPr>
              <a:t>読取アプリケーション</a:t>
            </a:r>
            <a:endParaRPr kumimoji="1" lang="ja-JP" altLang="en-US" sz="900" i="0" u="none" strike="noStrike" cap="none" normalizeH="0" baseline="0" dirty="0">
              <a:ln>
                <a:noFill/>
              </a:ln>
              <a:solidFill>
                <a:schemeClr val="bg1"/>
              </a:solidFill>
              <a:effectLst/>
              <a:latin typeface="+mn-ea"/>
            </a:endParaRPr>
          </a:p>
        </p:txBody>
      </p:sp>
      <p:sp>
        <p:nvSpPr>
          <p:cNvPr id="66" name="テキスト ボックス 65"/>
          <p:cNvSpPr txBox="1"/>
          <p:nvPr/>
        </p:nvSpPr>
        <p:spPr>
          <a:xfrm>
            <a:off x="5013176" y="7130016"/>
            <a:ext cx="1717137" cy="298800"/>
          </a:xfrm>
          <a:prstGeom prst="rect">
            <a:avLst/>
          </a:prstGeom>
          <a:noFill/>
        </p:spPr>
        <p:txBody>
          <a:bodyPr wrap="square" rtlCol="0">
            <a:spAutoFit/>
          </a:bodyPr>
          <a:lstStyle/>
          <a:p>
            <a:pPr lvl="0" fontAlgn="auto">
              <a:lnSpc>
                <a:spcPts val="800"/>
              </a:lnSpc>
              <a:spcBef>
                <a:spcPts val="0"/>
              </a:spcBef>
              <a:spcAft>
                <a:spcPts val="0"/>
              </a:spcAft>
              <a:defRPr/>
            </a:pPr>
            <a:r>
              <a:rPr lang="en-US" altLang="ja-JP" sz="700" dirty="0">
                <a:solidFill>
                  <a:schemeClr val="accent1"/>
                </a:solidFill>
                <a:latin typeface="+mn-ea"/>
                <a:ea typeface="+mn-ea"/>
              </a:rPr>
              <a:t>http://www.moj.go.jp/isa/policies/policies/rcc-support.html</a:t>
            </a:r>
            <a:endParaRPr lang="en-US" altLang="ja-JP" sz="700" u="sng" dirty="0">
              <a:solidFill>
                <a:schemeClr val="accent1"/>
              </a:solidFill>
              <a:latin typeface="+mn-ea"/>
              <a:ea typeface="+mn-ea"/>
            </a:endParaRPr>
          </a:p>
        </p:txBody>
      </p:sp>
      <p:pic>
        <p:nvPicPr>
          <p:cNvPr id="19" name="図 18" descr="画面の領域"/>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6238" y="7426324"/>
            <a:ext cx="661361" cy="648000"/>
          </a:xfrm>
          <a:prstGeom prst="rect">
            <a:avLst/>
          </a:prstGeom>
        </p:spPr>
      </p:pic>
      <p:sp>
        <p:nvSpPr>
          <p:cNvPr id="67" name="AutoShape 5">
            <a:extLst>
              <a:ext uri="{FF2B5EF4-FFF2-40B4-BE49-F238E27FC236}">
                <a16:creationId xmlns:a16="http://schemas.microsoft.com/office/drawing/2014/main" id="{4B76A6FC-F667-4F1D-B578-FD93E8C05799}"/>
              </a:ext>
            </a:extLst>
          </p:cNvPr>
          <p:cNvSpPr>
            <a:spLocks noChangeArrowheads="1"/>
          </p:cNvSpPr>
          <p:nvPr/>
        </p:nvSpPr>
        <p:spPr bwMode="auto">
          <a:xfrm>
            <a:off x="189000" y="8561073"/>
            <a:ext cx="6480000" cy="100043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108000" tIns="72000" rIns="108000" bIns="50084">
            <a:spAutoFit/>
          </a:bodyPr>
          <a:lstStyle/>
          <a:p>
            <a:pPr defTabSz="1001201" hangingPunct="0">
              <a:lnSpc>
                <a:spcPct val="120000"/>
              </a:lnSpc>
              <a:spcAft>
                <a:spcPts val="0"/>
              </a:spcAft>
            </a:pPr>
            <a:r>
              <a:rPr lang="ja-JP" altLang="en-US" sz="1200" dirty="0">
                <a:solidFill>
                  <a:prstClr val="black"/>
                </a:solidFill>
                <a:latin typeface="+mn-ea"/>
                <a:cs typeface="メイリオ" panose="020B0604030504040204" pitchFamily="50" charset="-128"/>
              </a:rPr>
              <a:t>　</a:t>
            </a:r>
            <a:r>
              <a:rPr lang="ja-JP" altLang="en-US" sz="1200" b="1" dirty="0">
                <a:solidFill>
                  <a:prstClr val="black"/>
                </a:solidFill>
                <a:latin typeface="+mn-ea"/>
                <a:cs typeface="メイリオ" panose="020B0604030504040204" pitchFamily="50" charset="-128"/>
              </a:rPr>
              <a:t>日米地位協定に基づき在留する外国人</a:t>
            </a:r>
            <a:r>
              <a:rPr lang="ja-JP" altLang="en-US" sz="1200" dirty="0">
                <a:solidFill>
                  <a:prstClr val="black"/>
                </a:solidFill>
                <a:latin typeface="+mn-ea"/>
                <a:cs typeface="メイリオ" panose="020B0604030504040204" pitchFamily="50" charset="-128"/>
              </a:rPr>
              <a:t>を雇用した場合の外国人雇用状況の届出の記載方法</a:t>
            </a:r>
            <a:endParaRPr lang="en-US" altLang="ja-JP" sz="1200" dirty="0">
              <a:solidFill>
                <a:prstClr val="black"/>
              </a:solidFill>
              <a:latin typeface="+mn-ea"/>
              <a:cs typeface="メイリオ" panose="020B0604030504040204" pitchFamily="50" charset="-128"/>
            </a:endParaRPr>
          </a:p>
          <a:p>
            <a:pPr defTabSz="1001201" hangingPunct="0">
              <a:lnSpc>
                <a:spcPct val="120000"/>
              </a:lnSpc>
              <a:spcAft>
                <a:spcPts val="0"/>
              </a:spcAft>
            </a:pPr>
            <a:r>
              <a:rPr lang="ja-JP" altLang="en-US" sz="1200" dirty="0">
                <a:solidFill>
                  <a:prstClr val="black"/>
                </a:solidFill>
                <a:latin typeface="+mn-ea"/>
                <a:cs typeface="メイリオ" panose="020B0604030504040204" pitchFamily="50" charset="-128"/>
              </a:rPr>
              <a:t>については、管轄のハローワークにご相談ください。</a:t>
            </a:r>
            <a:endParaRPr lang="en-US" altLang="ja-JP" sz="1200" dirty="0">
              <a:solidFill>
                <a:prstClr val="black"/>
              </a:solidFill>
              <a:latin typeface="+mn-ea"/>
              <a:cs typeface="メイリオ" panose="020B0604030504040204" pitchFamily="50" charset="-128"/>
            </a:endParaRPr>
          </a:p>
          <a:p>
            <a:pPr defTabSz="1001201" hangingPunct="0">
              <a:lnSpc>
                <a:spcPct val="120000"/>
              </a:lnSpc>
              <a:spcAft>
                <a:spcPts val="0"/>
              </a:spcAft>
            </a:pPr>
            <a:r>
              <a:rPr lang="ja-JP" altLang="en-US" sz="1200" dirty="0">
                <a:solidFill>
                  <a:prstClr val="black"/>
                </a:solidFill>
                <a:latin typeface="+mn-ea"/>
                <a:cs typeface="メイリオ" panose="020B0604030504040204" pitchFamily="50" charset="-128"/>
              </a:rPr>
              <a:t>　その他、外国人雇用状況の届出に当たり、確認方法や記載方法についてご不明な点がありましたら、管轄のハローワークまでお問い合わせください。 </a:t>
            </a:r>
            <a:endParaRPr lang="en-US" altLang="ja-JP" sz="1200" dirty="0">
              <a:solidFill>
                <a:schemeClr val="tx1"/>
              </a:solidFill>
              <a:latin typeface="+mn-ea"/>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7BE08DDE-C858-4D38-9210-43CC526F3DFA}"/>
              </a:ext>
            </a:extLst>
          </p:cNvPr>
          <p:cNvSpPr txBox="1"/>
          <p:nvPr/>
        </p:nvSpPr>
        <p:spPr>
          <a:xfrm>
            <a:off x="189000" y="2432720"/>
            <a:ext cx="6624376" cy="274485"/>
          </a:xfrm>
          <a:prstGeom prst="rect">
            <a:avLst/>
          </a:prstGeom>
          <a:noFill/>
        </p:spPr>
        <p:txBody>
          <a:bodyPr wrap="square" lIns="108000" tIns="72000" rIns="108000" bIns="36000">
            <a:spAutoFit/>
          </a:bodyPr>
          <a:lstStyle/>
          <a:p>
            <a:pPr defTabSz="1001201" hangingPunct="0">
              <a:lnSpc>
                <a:spcPts val="1400"/>
              </a:lnSpc>
              <a:spcAft>
                <a:spcPts val="600"/>
              </a:spcAft>
            </a:pPr>
            <a:r>
              <a:rPr lang="ja-JP" altLang="en-US" sz="800" b="1" dirty="0">
                <a:latin typeface="+mn-ea"/>
                <a:ea typeface="+mn-ea"/>
                <a:cs typeface="メイリオ" panose="020B0604030504040204" pitchFamily="50" charset="-128"/>
              </a:rPr>
              <a:t>⑧ </a:t>
            </a:r>
            <a:r>
              <a:rPr lang="ja-JP" altLang="en-US" sz="800" b="1" dirty="0">
                <a:solidFill>
                  <a:srgbClr val="FF0000"/>
                </a:solidFill>
                <a:latin typeface="+mn-ea"/>
                <a:ea typeface="+mn-ea"/>
                <a:cs typeface="メイリオ" panose="020B0604030504040204" pitchFamily="50" charset="-128"/>
              </a:rPr>
              <a:t>令和２年３月１日以降</a:t>
            </a:r>
            <a:r>
              <a:rPr lang="ja-JP" altLang="en-US" sz="800" dirty="0">
                <a:solidFill>
                  <a:schemeClr val="tx1"/>
                </a:solidFill>
                <a:latin typeface="+mn-ea"/>
                <a:ea typeface="+mn-ea"/>
                <a:cs typeface="メイリオ" panose="020B0604030504040204" pitchFamily="50" charset="-128"/>
              </a:rPr>
              <a:t>に、雇入れ、離職をした外国人についての外国人雇用状況の届出においては、</a:t>
            </a:r>
            <a:r>
              <a:rPr lang="ja-JP" altLang="en-US" sz="800" b="1" dirty="0">
                <a:solidFill>
                  <a:srgbClr val="FF0000"/>
                </a:solidFill>
                <a:latin typeface="+mn-ea"/>
                <a:ea typeface="+mn-ea"/>
                <a:cs typeface="メイリオ" panose="020B0604030504040204" pitchFamily="50" charset="-128"/>
              </a:rPr>
              <a:t>在留カード番号</a:t>
            </a:r>
            <a:r>
              <a:rPr lang="ja-JP" altLang="en-US" sz="800" dirty="0">
                <a:solidFill>
                  <a:schemeClr val="tx1"/>
                </a:solidFill>
                <a:latin typeface="+mn-ea"/>
                <a:ea typeface="+mn-ea"/>
                <a:cs typeface="メイリオ" panose="020B0604030504040204" pitchFamily="50" charset="-128"/>
              </a:rPr>
              <a:t>の記載が必要です。</a:t>
            </a:r>
            <a:endParaRPr lang="en-US" altLang="ja-JP" sz="800" dirty="0">
              <a:solidFill>
                <a:schemeClr val="tx1"/>
              </a:solidFill>
              <a:latin typeface="+mn-ea"/>
              <a:ea typeface="+mn-ea"/>
              <a:cs typeface="メイリオ" panose="020B0604030504040204" pitchFamily="50" charset="-128"/>
            </a:endParaRPr>
          </a:p>
        </p:txBody>
      </p:sp>
      <p:sp>
        <p:nvSpPr>
          <p:cNvPr id="52" name="ホームベース 51"/>
          <p:cNvSpPr/>
          <p:nvPr/>
        </p:nvSpPr>
        <p:spPr bwMode="auto">
          <a:xfrm>
            <a:off x="189000" y="8196635"/>
            <a:ext cx="6480000" cy="360000"/>
          </a:xfrm>
          <a:prstGeom prst="homePlate">
            <a:avLst>
              <a:gd name="adj" fmla="val 0"/>
            </a:avLst>
          </a:prstGeom>
          <a:solidFill>
            <a:srgbClr val="FF99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留意事項について</a:t>
            </a:r>
            <a:endParaRPr lang="en-US" altLang="ja-JP" sz="1400" b="1" spc="300" dirty="0">
              <a:solidFill>
                <a:schemeClr val="bg1"/>
              </a:solidFill>
              <a:latin typeface="+mn-ea"/>
              <a:ea typeface="+mn-ea"/>
            </a:endParaRPr>
          </a:p>
        </p:txBody>
      </p:sp>
      <p:sp>
        <p:nvSpPr>
          <p:cNvPr id="51" name="ホームベース 50"/>
          <p:cNvSpPr/>
          <p:nvPr/>
        </p:nvSpPr>
        <p:spPr bwMode="auto">
          <a:xfrm>
            <a:off x="189000" y="5169024"/>
            <a:ext cx="6480000" cy="356815"/>
          </a:xfrm>
          <a:prstGeom prst="rect">
            <a:avLst/>
          </a:prstGeom>
          <a:solidFill>
            <a:srgbClr val="FF99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「在留カード」について</a:t>
            </a:r>
            <a:endParaRPr lang="en-US" altLang="ja-JP" sz="1400" b="1" spc="300" dirty="0">
              <a:solidFill>
                <a:schemeClr val="bg1"/>
              </a:solidFill>
              <a:latin typeface="+mn-ea"/>
              <a:ea typeface="+mn-ea"/>
            </a:endParaRPr>
          </a:p>
        </p:txBody>
      </p:sp>
      <p:sp>
        <p:nvSpPr>
          <p:cNvPr id="75" name="テキスト ボックス 74">
            <a:extLst>
              <a:ext uri="{FF2B5EF4-FFF2-40B4-BE49-F238E27FC236}">
                <a16:creationId xmlns:a16="http://schemas.microsoft.com/office/drawing/2014/main" id="{7DA66AC0-7279-44BE-ADC1-DF7D2FDC9CA0}"/>
              </a:ext>
            </a:extLst>
          </p:cNvPr>
          <p:cNvSpPr txBox="1"/>
          <p:nvPr/>
        </p:nvSpPr>
        <p:spPr>
          <a:xfrm rot="18699583">
            <a:off x="3946277" y="3581594"/>
            <a:ext cx="725929" cy="1062300"/>
          </a:xfrm>
          <a:prstGeom prst="rect">
            <a:avLst/>
          </a:prstGeom>
          <a:noFill/>
        </p:spPr>
        <p:txBody>
          <a:bodyPr vert="vert" wrap="square" rtlCol="0">
            <a:spAutoFit/>
          </a:bodyPr>
          <a:lstStyle/>
          <a:p>
            <a:r>
              <a:rPr kumimoji="1" lang="ja-JP" altLang="en-US" sz="3200" dirty="0">
                <a:latin typeface="HG丸ｺﾞｼｯｸM-PRO" pitchFamily="50" charset="-128"/>
                <a:ea typeface="HG丸ｺﾞｼｯｸM-PRO" pitchFamily="50" charset="-128"/>
              </a:rPr>
              <a:t>見本</a:t>
            </a:r>
          </a:p>
        </p:txBody>
      </p:sp>
      <p:sp>
        <p:nvSpPr>
          <p:cNvPr id="10" name="スライド番号プレースホルダー 9">
            <a:extLst>
              <a:ext uri="{FF2B5EF4-FFF2-40B4-BE49-F238E27FC236}">
                <a16:creationId xmlns:a16="http://schemas.microsoft.com/office/drawing/2014/main" id="{45C8733A-8981-4FA4-828E-137C3C1EC9C6}"/>
              </a:ext>
            </a:extLst>
          </p:cNvPr>
          <p:cNvSpPr>
            <a:spLocks noGrp="1"/>
          </p:cNvSpPr>
          <p:nvPr>
            <p:ph type="sldNum" sz="quarter" idx="12"/>
          </p:nvPr>
        </p:nvSpPr>
        <p:spPr/>
        <p:txBody>
          <a:bodyPr/>
          <a:lstStyle/>
          <a:p>
            <a:fld id="{CEEDAA78-6A46-42F5-929C-05E26BDD9515}" type="slidenum">
              <a:rPr lang="en-US" altLang="ja-JP" smtClean="0"/>
              <a:pPr/>
              <a:t>4</a:t>
            </a:fld>
            <a:endParaRPr lang="en-US" altLang="ja-JP" dirty="0"/>
          </a:p>
        </p:txBody>
      </p:sp>
      <p:sp>
        <p:nvSpPr>
          <p:cNvPr id="8" name="正方形/長方形 7">
            <a:extLst>
              <a:ext uri="{FF2B5EF4-FFF2-40B4-BE49-F238E27FC236}">
                <a16:creationId xmlns:a16="http://schemas.microsoft.com/office/drawing/2014/main" id="{FF0DC2C6-AA66-42CB-BC25-0BA1B05BAEA1}"/>
              </a:ext>
            </a:extLst>
          </p:cNvPr>
          <p:cNvSpPr/>
          <p:nvPr/>
        </p:nvSpPr>
        <p:spPr bwMode="auto">
          <a:xfrm>
            <a:off x="548680" y="1064568"/>
            <a:ext cx="1343074"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①</a:t>
            </a:r>
          </a:p>
        </p:txBody>
      </p:sp>
      <p:sp>
        <p:nvSpPr>
          <p:cNvPr id="58" name="正方形/長方形 57">
            <a:extLst>
              <a:ext uri="{FF2B5EF4-FFF2-40B4-BE49-F238E27FC236}">
                <a16:creationId xmlns:a16="http://schemas.microsoft.com/office/drawing/2014/main" id="{CA0670C2-6D7B-4D62-89C8-F5F5C8C1B0AC}"/>
              </a:ext>
            </a:extLst>
          </p:cNvPr>
          <p:cNvSpPr/>
          <p:nvPr/>
        </p:nvSpPr>
        <p:spPr bwMode="auto">
          <a:xfrm>
            <a:off x="548680" y="1573222"/>
            <a:ext cx="720080"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②</a:t>
            </a:r>
          </a:p>
        </p:txBody>
      </p:sp>
      <p:sp>
        <p:nvSpPr>
          <p:cNvPr id="59" name="正方形/長方形 58">
            <a:extLst>
              <a:ext uri="{FF2B5EF4-FFF2-40B4-BE49-F238E27FC236}">
                <a16:creationId xmlns:a16="http://schemas.microsoft.com/office/drawing/2014/main" id="{6BD37757-DDB3-41FC-A970-5FC407A3F239}"/>
              </a:ext>
            </a:extLst>
          </p:cNvPr>
          <p:cNvSpPr/>
          <p:nvPr/>
        </p:nvSpPr>
        <p:spPr bwMode="auto">
          <a:xfrm>
            <a:off x="3825450" y="1986390"/>
            <a:ext cx="1763790" cy="403627"/>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⑦</a:t>
            </a:r>
          </a:p>
        </p:txBody>
      </p:sp>
      <p:sp>
        <p:nvSpPr>
          <p:cNvPr id="60" name="正方形/長方形 59">
            <a:extLst>
              <a:ext uri="{FF2B5EF4-FFF2-40B4-BE49-F238E27FC236}">
                <a16:creationId xmlns:a16="http://schemas.microsoft.com/office/drawing/2014/main" id="{E639391C-59E8-4FDD-8CAC-85E4A3469F54}"/>
              </a:ext>
            </a:extLst>
          </p:cNvPr>
          <p:cNvSpPr/>
          <p:nvPr/>
        </p:nvSpPr>
        <p:spPr bwMode="auto">
          <a:xfrm>
            <a:off x="548680" y="1842517"/>
            <a:ext cx="1872208"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③</a:t>
            </a:r>
          </a:p>
        </p:txBody>
      </p:sp>
      <p:sp>
        <p:nvSpPr>
          <p:cNvPr id="63" name="正方形/長方形 62">
            <a:extLst>
              <a:ext uri="{FF2B5EF4-FFF2-40B4-BE49-F238E27FC236}">
                <a16:creationId xmlns:a16="http://schemas.microsoft.com/office/drawing/2014/main" id="{5CAD7442-8A27-40AC-AB00-8C56CF7A8C14}"/>
              </a:ext>
            </a:extLst>
          </p:cNvPr>
          <p:cNvSpPr/>
          <p:nvPr/>
        </p:nvSpPr>
        <p:spPr bwMode="auto">
          <a:xfrm>
            <a:off x="548680" y="1256432"/>
            <a:ext cx="1080120"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④</a:t>
            </a:r>
          </a:p>
        </p:txBody>
      </p:sp>
      <p:sp>
        <p:nvSpPr>
          <p:cNvPr id="65" name="正方形/長方形 64">
            <a:extLst>
              <a:ext uri="{FF2B5EF4-FFF2-40B4-BE49-F238E27FC236}">
                <a16:creationId xmlns:a16="http://schemas.microsoft.com/office/drawing/2014/main" id="{7C1D054B-B166-4649-8A7A-7FCDDA039F16}"/>
              </a:ext>
            </a:extLst>
          </p:cNvPr>
          <p:cNvSpPr/>
          <p:nvPr/>
        </p:nvSpPr>
        <p:spPr bwMode="auto">
          <a:xfrm>
            <a:off x="1662393" y="1262920"/>
            <a:ext cx="229361"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ctr"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⑤</a:t>
            </a:r>
          </a:p>
        </p:txBody>
      </p:sp>
      <p:sp>
        <p:nvSpPr>
          <p:cNvPr id="68" name="正方形/長方形 67">
            <a:extLst>
              <a:ext uri="{FF2B5EF4-FFF2-40B4-BE49-F238E27FC236}">
                <a16:creationId xmlns:a16="http://schemas.microsoft.com/office/drawing/2014/main" id="{4ADFB7A3-591C-4D1F-AFAC-1D7621AFE457}"/>
              </a:ext>
            </a:extLst>
          </p:cNvPr>
          <p:cNvSpPr/>
          <p:nvPr/>
        </p:nvSpPr>
        <p:spPr bwMode="auto">
          <a:xfrm>
            <a:off x="1938120" y="1262920"/>
            <a:ext cx="482768"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⑥</a:t>
            </a:r>
          </a:p>
        </p:txBody>
      </p:sp>
      <p:sp>
        <p:nvSpPr>
          <p:cNvPr id="69" name="正方形/長方形 68">
            <a:extLst>
              <a:ext uri="{FF2B5EF4-FFF2-40B4-BE49-F238E27FC236}">
                <a16:creationId xmlns:a16="http://schemas.microsoft.com/office/drawing/2014/main" id="{DB684604-4E1F-4207-A5F1-6BDFA6B008F8}"/>
              </a:ext>
            </a:extLst>
          </p:cNvPr>
          <p:cNvSpPr/>
          <p:nvPr/>
        </p:nvSpPr>
        <p:spPr bwMode="auto">
          <a:xfrm>
            <a:off x="2229234" y="924789"/>
            <a:ext cx="909489"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⑧</a:t>
            </a:r>
          </a:p>
        </p:txBody>
      </p:sp>
      <p:sp>
        <p:nvSpPr>
          <p:cNvPr id="70" name="正方形/長方形 69">
            <a:extLst>
              <a:ext uri="{FF2B5EF4-FFF2-40B4-BE49-F238E27FC236}">
                <a16:creationId xmlns:a16="http://schemas.microsoft.com/office/drawing/2014/main" id="{78DFDFAA-E902-4CB8-B284-57F612B2AA55}"/>
              </a:ext>
            </a:extLst>
          </p:cNvPr>
          <p:cNvSpPr/>
          <p:nvPr/>
        </p:nvSpPr>
        <p:spPr bwMode="auto">
          <a:xfrm>
            <a:off x="5159046" y="3036100"/>
            <a:ext cx="1323872" cy="1201073"/>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⑦</a:t>
            </a:r>
          </a:p>
        </p:txBody>
      </p:sp>
      <p:sp>
        <p:nvSpPr>
          <p:cNvPr id="71" name="正方形/長方形 70">
            <a:extLst>
              <a:ext uri="{FF2B5EF4-FFF2-40B4-BE49-F238E27FC236}">
                <a16:creationId xmlns:a16="http://schemas.microsoft.com/office/drawing/2014/main" id="{CFD6347E-46A6-476D-A281-E2D429DC9282}"/>
              </a:ext>
            </a:extLst>
          </p:cNvPr>
          <p:cNvSpPr/>
          <p:nvPr/>
        </p:nvSpPr>
        <p:spPr bwMode="auto">
          <a:xfrm>
            <a:off x="206826" y="3667852"/>
            <a:ext cx="1512000"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②</a:t>
            </a:r>
          </a:p>
        </p:txBody>
      </p:sp>
      <p:sp>
        <p:nvSpPr>
          <p:cNvPr id="72" name="正方形/長方形 71">
            <a:extLst>
              <a:ext uri="{FF2B5EF4-FFF2-40B4-BE49-F238E27FC236}">
                <a16:creationId xmlns:a16="http://schemas.microsoft.com/office/drawing/2014/main" id="{5772B454-C87B-4D49-AC97-342820783146}"/>
              </a:ext>
            </a:extLst>
          </p:cNvPr>
          <p:cNvSpPr/>
          <p:nvPr/>
        </p:nvSpPr>
        <p:spPr bwMode="auto">
          <a:xfrm>
            <a:off x="206828" y="3459882"/>
            <a:ext cx="1512000" cy="158155"/>
          </a:xfrm>
          <a:prstGeom prst="rect">
            <a:avLst/>
          </a:prstGeom>
          <a:noFill/>
          <a:ln w="12700">
            <a:solidFill>
              <a:srgbClr val="FF00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72000" rIns="72000" bIns="36000"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FF0000"/>
                </a:solidFill>
                <a:effectLst/>
                <a:latin typeface="+mn-ea"/>
              </a:rPr>
              <a:t>③</a:t>
            </a:r>
          </a:p>
        </p:txBody>
      </p:sp>
    </p:spTree>
    <p:extLst>
      <p:ext uri="{BB962C8B-B14F-4D97-AF65-F5344CB8AC3E}">
        <p14:creationId xmlns:p14="http://schemas.microsoft.com/office/powerpoint/2010/main" val="220125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996952" y="5502065"/>
            <a:ext cx="3744416" cy="563025"/>
          </a:xfrm>
          <a:prstGeom prst="rect">
            <a:avLst/>
          </a:prstGeom>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spAutoFit/>
          </a:bodyPr>
          <a:lstStyle>
            <a:defPPr>
              <a:defRPr lang="ja-JP"/>
            </a:defPPr>
            <a:lvl1pPr>
              <a:lnSpc>
                <a:spcPts val="1000"/>
              </a:lnSpc>
              <a:defRPr sz="900" b="1">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spcAft>
                <a:spcPts val="300"/>
              </a:spcAft>
            </a:pPr>
            <a:r>
              <a:rPr lang="en-US" altLang="ja-JP" dirty="0">
                <a:solidFill>
                  <a:schemeClr val="tx2"/>
                </a:solidFill>
              </a:rPr>
              <a:t> </a:t>
            </a:r>
            <a:r>
              <a:rPr lang="en-US" altLang="ja-JP" dirty="0">
                <a:solidFill>
                  <a:schemeClr val="tx1"/>
                </a:solidFill>
              </a:rPr>
              <a:t>｢17.</a:t>
            </a:r>
            <a:r>
              <a:rPr lang="ja-JP" altLang="en-US" dirty="0">
                <a:solidFill>
                  <a:schemeClr val="tx1"/>
                </a:solidFill>
              </a:rPr>
              <a:t>被保険者氏名（ローマ字）</a:t>
            </a:r>
            <a:r>
              <a:rPr lang="en-US" altLang="ja-JP" dirty="0">
                <a:solidFill>
                  <a:schemeClr val="tx1"/>
                </a:solidFill>
              </a:rPr>
              <a:t>｣</a:t>
            </a:r>
            <a:r>
              <a:rPr lang="ja-JP" altLang="en-US" dirty="0">
                <a:solidFill>
                  <a:schemeClr val="tx1"/>
                </a:solidFill>
              </a:rPr>
              <a:t>欄</a:t>
            </a:r>
            <a:endParaRPr lang="en-US" altLang="ja-JP" b="0" dirty="0">
              <a:solidFill>
                <a:schemeClr val="tx1"/>
              </a:solidFill>
            </a:endParaRPr>
          </a:p>
          <a:p>
            <a:pPr>
              <a:lnSpc>
                <a:spcPct val="100000"/>
              </a:lnSpc>
            </a:pPr>
            <a:r>
              <a:rPr lang="ja-JP" altLang="en-US" b="0" dirty="0"/>
              <a:t>届出される外国人の方の氏名を、在留カードどおりに記入してください。</a:t>
            </a:r>
            <a:endParaRPr lang="en-US" altLang="ja-JP" b="0" dirty="0"/>
          </a:p>
        </p:txBody>
      </p:sp>
      <p:sp>
        <p:nvSpPr>
          <p:cNvPr id="40" name="テキスト ボックス 39"/>
          <p:cNvSpPr txBox="1"/>
          <p:nvPr/>
        </p:nvSpPr>
        <p:spPr>
          <a:xfrm>
            <a:off x="3002046" y="6114671"/>
            <a:ext cx="3725895" cy="2557864"/>
          </a:xfrm>
          <a:prstGeom prst="rect">
            <a:avLst/>
          </a:prstGeom>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no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spcAft>
                <a:spcPts val="300"/>
              </a:spcAft>
            </a:pPr>
            <a:r>
              <a:rPr lang="ja-JP" altLang="en-US" dirty="0">
                <a:solidFill>
                  <a:schemeClr val="tx1"/>
                </a:solidFill>
              </a:rPr>
              <a:t>「</a:t>
            </a:r>
            <a:r>
              <a:rPr lang="en-US" altLang="ja-JP" dirty="0">
                <a:solidFill>
                  <a:schemeClr val="tx1"/>
                </a:solidFill>
              </a:rPr>
              <a:t>23.</a:t>
            </a:r>
            <a:r>
              <a:rPr lang="ja-JP" altLang="en-US" dirty="0">
                <a:solidFill>
                  <a:schemeClr val="tx1"/>
                </a:solidFill>
              </a:rPr>
              <a:t>在留資格」欄</a:t>
            </a:r>
            <a:endParaRPr lang="en-US" altLang="ja-JP" b="0" dirty="0">
              <a:solidFill>
                <a:schemeClr val="tx1"/>
              </a:solidFill>
            </a:endParaRPr>
          </a:p>
          <a:p>
            <a:pPr>
              <a:lnSpc>
                <a:spcPct val="100000"/>
              </a:lnSpc>
            </a:pPr>
            <a:r>
              <a:rPr lang="ja-JP" altLang="en-US" b="0" dirty="0">
                <a:solidFill>
                  <a:schemeClr val="tx1"/>
                </a:solidFill>
              </a:rPr>
              <a:t>在留カードの「在留資格」または旅券</a:t>
            </a:r>
            <a:r>
              <a:rPr lang="en-US" altLang="ja-JP" sz="800" b="0" dirty="0">
                <a:solidFill>
                  <a:schemeClr val="tx1"/>
                </a:solidFill>
              </a:rPr>
              <a:t>(</a:t>
            </a:r>
            <a:r>
              <a:rPr lang="ja-JP" altLang="en-US" sz="800" b="0" dirty="0">
                <a:solidFill>
                  <a:schemeClr val="tx1"/>
                </a:solidFill>
              </a:rPr>
              <a:t>パスポート）</a:t>
            </a:r>
            <a:r>
              <a:rPr lang="ja-JP" altLang="en-US" b="0" dirty="0">
                <a:solidFill>
                  <a:schemeClr val="tx1"/>
                </a:solidFill>
              </a:rPr>
              <a:t>上の上陸許可証印に記載されたとおりの内容を記入してください。</a:t>
            </a:r>
            <a:endParaRPr lang="en-US" altLang="ja-JP" b="0" dirty="0">
              <a:solidFill>
                <a:schemeClr val="tx1"/>
              </a:solidFill>
            </a:endParaRPr>
          </a:p>
          <a:p>
            <a:pPr>
              <a:lnSpc>
                <a:spcPct val="100000"/>
              </a:lnSpc>
            </a:pPr>
            <a:r>
              <a:rPr lang="en-US" altLang="ja-JP" b="0" dirty="0">
                <a:solidFill>
                  <a:srgbClr val="FF0000"/>
                </a:solidFill>
              </a:rPr>
              <a:t>※</a:t>
            </a:r>
            <a:r>
              <a:rPr lang="ja-JP" altLang="en-US" b="0" dirty="0">
                <a:solidFill>
                  <a:srgbClr val="FF0000"/>
                </a:solidFill>
              </a:rPr>
              <a:t>「被監理者」「仮滞在許可者」の場合も同様に記入してください。</a:t>
            </a:r>
            <a:endParaRPr lang="en-US" altLang="ja-JP" b="0" dirty="0">
              <a:solidFill>
                <a:srgbClr val="FF0000"/>
              </a:solidFill>
            </a:endParaRPr>
          </a:p>
          <a:p>
            <a:pPr>
              <a:lnSpc>
                <a:spcPct val="100000"/>
              </a:lnSpc>
            </a:pPr>
            <a:r>
              <a:rPr lang="ja-JP" altLang="en-US" b="0" dirty="0">
                <a:solidFill>
                  <a:schemeClr val="tx1"/>
                </a:solidFill>
              </a:rPr>
              <a:t>在留資格が「特定技能」または「特定活動」の場合には、以下のいずれかを記入してください。</a:t>
            </a: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p:txBody>
      </p:sp>
      <p:cxnSp>
        <p:nvCxnSpPr>
          <p:cNvPr id="16" name="直線コネクタ 15"/>
          <p:cNvCxnSpPr/>
          <p:nvPr/>
        </p:nvCxnSpPr>
        <p:spPr bwMode="auto">
          <a:xfrm>
            <a:off x="-956281" y="7014123"/>
            <a:ext cx="0" cy="576064"/>
          </a:xfrm>
          <a:prstGeom prst="line">
            <a:avLst/>
          </a:prstGeom>
          <a:solidFill>
            <a:srgbClr val="CCFF99"/>
          </a:solidFill>
          <a:ln w="9525" cap="flat" cmpd="sng" algn="ctr">
            <a:noFill/>
            <a:prstDash val="solid"/>
            <a:round/>
            <a:headEnd type="none" w="med" len="med"/>
            <a:tailEnd type="none" w="med" len="med"/>
          </a:ln>
          <a:effectLst/>
        </p:spPr>
      </p:cxnSp>
      <p:sp>
        <p:nvSpPr>
          <p:cNvPr id="39" name="テキスト ボックス 38"/>
          <p:cNvSpPr txBox="1"/>
          <p:nvPr/>
        </p:nvSpPr>
        <p:spPr>
          <a:xfrm>
            <a:off x="189000" y="4350922"/>
            <a:ext cx="6480000" cy="386054"/>
          </a:xfrm>
          <a:prstGeom prst="rect">
            <a:avLst/>
          </a:prstGeom>
          <a:solidFill>
            <a:srgbClr val="FF9900"/>
          </a:solidFill>
          <a:ln w="19050">
            <a:no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p>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届出内容に変更があった場合は、外国人雇用状況届出担当窓口にご相談ください。</a:t>
            </a:r>
            <a:endPar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例：事業所の移転</a:t>
            </a:r>
            <a:r>
              <a:rPr lang="en-US" altLang="ja-JP"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統合</a:t>
            </a:r>
            <a:r>
              <a:rPr lang="en-US" altLang="ja-JP"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廃止</a:t>
            </a:r>
            <a:r>
              <a:rPr lang="en-US" altLang="ja-JP"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被保険者の転勤</a:t>
            </a:r>
            <a:r>
              <a:rPr lang="en-US" altLang="ja-JP"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在留資格の変更など</a:t>
            </a:r>
            <a:endParaRPr lang="en-US" altLang="ja-JP" sz="800" u="sng"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2996952" y="4774550"/>
            <a:ext cx="3744416" cy="670747"/>
          </a:xfrm>
          <a:prstGeom prst="rect">
            <a:avLst/>
          </a:prstGeom>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spAutoFit/>
          </a:bodyPr>
          <a:lstStyle/>
          <a:p>
            <a:pPr algn="just">
              <a:spcAft>
                <a:spcPts val="300"/>
              </a:spcAft>
            </a:pP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「備考」欄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「外国人雇用状況届出書（様式第３号）」によって届出済みの場合、または在留資格変更申請中の場合に記入してください。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（例：様式第３号によって届出済、在留資格変更申請中　など）</a:t>
            </a:r>
            <a:endPar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フローチャート : 結合子 57"/>
          <p:cNvSpPr/>
          <p:nvPr/>
        </p:nvSpPr>
        <p:spPr bwMode="auto">
          <a:xfrm>
            <a:off x="501733" y="6681533"/>
            <a:ext cx="45719" cy="45719"/>
          </a:xfrm>
          <a:prstGeom prst="flowChartConnector">
            <a:avLst/>
          </a:prstGeom>
          <a:solidFill>
            <a:srgbClr val="0000CC"/>
          </a:solidFill>
          <a:ln w="1270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4416" tIns="45779" rIns="34416" bIns="45779" numCol="1" rtlCol="0" anchor="ctr" anchorCtr="0" compatLnSpc="1">
            <a:prstTxWarp prst="textNoShape">
              <a:avLst/>
            </a:prstTxWarp>
          </a:bodyPr>
          <a:lstStyle/>
          <a:p>
            <a:pPr defTabSz="915143"/>
            <a:endParaRPr lang="ja-JP" altLang="en-US" sz="1000" dirty="0">
              <a:solidFill>
                <a:schemeClr val="tx1"/>
              </a:solidFill>
              <a:latin typeface="Arial" charset="0"/>
              <a:ea typeface="ＭＳ Ｐゴシック" pitchFamily="50" charset="-128"/>
            </a:endParaRPr>
          </a:p>
        </p:txBody>
      </p:sp>
      <p:sp>
        <p:nvSpPr>
          <p:cNvPr id="59" name="フローチャート : 結合子 58"/>
          <p:cNvSpPr/>
          <p:nvPr/>
        </p:nvSpPr>
        <p:spPr bwMode="auto">
          <a:xfrm>
            <a:off x="2135071" y="7150462"/>
            <a:ext cx="45719" cy="45719"/>
          </a:xfrm>
          <a:prstGeom prst="flowChartConnector">
            <a:avLst/>
          </a:prstGeom>
          <a:solidFill>
            <a:srgbClr val="0000CC"/>
          </a:solidFill>
          <a:ln w="1270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4416" tIns="45779" rIns="34416" bIns="45779" numCol="1" rtlCol="0" anchor="ctr" anchorCtr="0" compatLnSpc="1">
            <a:prstTxWarp prst="textNoShape">
              <a:avLst/>
            </a:prstTxWarp>
          </a:bodyPr>
          <a:lstStyle/>
          <a:p>
            <a:pPr defTabSz="915143"/>
            <a:endParaRPr lang="ja-JP" altLang="en-US" sz="1000" dirty="0">
              <a:solidFill>
                <a:schemeClr val="tx1"/>
              </a:solidFill>
              <a:latin typeface="Arial" charset="0"/>
              <a:ea typeface="ＭＳ Ｐゴシック" pitchFamily="50" charset="-128"/>
            </a:endParaRPr>
          </a:p>
        </p:txBody>
      </p:sp>
      <p:graphicFrame>
        <p:nvGraphicFramePr>
          <p:cNvPr id="66" name="表 65"/>
          <p:cNvGraphicFramePr>
            <a:graphicFrameLocks noGrp="1"/>
          </p:cNvGraphicFramePr>
          <p:nvPr>
            <p:extLst>
              <p:ext uri="{D42A27DB-BD31-4B8C-83A1-F6EECF244321}">
                <p14:modId xmlns:p14="http://schemas.microsoft.com/office/powerpoint/2010/main" val="805815239"/>
              </p:ext>
            </p:extLst>
          </p:nvPr>
        </p:nvGraphicFramePr>
        <p:xfrm>
          <a:off x="152816" y="935018"/>
          <a:ext cx="6552368" cy="3139014"/>
        </p:xfrm>
        <a:graphic>
          <a:graphicData uri="http://schemas.openxmlformats.org/drawingml/2006/table">
            <a:tbl>
              <a:tblPr firstRow="1" bandRow="1">
                <a:tableStyleId>{5940675A-B579-460E-94D1-54222C63F5DA}</a:tableStyleId>
              </a:tblPr>
              <a:tblGrid>
                <a:gridCol w="971928">
                  <a:extLst>
                    <a:ext uri="{9D8B030D-6E8A-4147-A177-3AD203B41FA5}">
                      <a16:colId xmlns:a16="http://schemas.microsoft.com/office/drawing/2014/main" val="20000"/>
                    </a:ext>
                  </a:extLst>
                </a:gridCol>
                <a:gridCol w="5580440">
                  <a:extLst>
                    <a:ext uri="{9D8B030D-6E8A-4147-A177-3AD203B41FA5}">
                      <a16:colId xmlns:a16="http://schemas.microsoft.com/office/drawing/2014/main" val="20001"/>
                    </a:ext>
                  </a:extLst>
                </a:gridCol>
              </a:tblGrid>
              <a:tr h="878250">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届出事項</a:t>
                      </a:r>
                      <a:endParaRPr kumimoji="1" lang="en-US" altLang="ja-JP" sz="1200" b="1" kern="1200" spc="150" baseline="0" dirty="0">
                        <a:solidFill>
                          <a:schemeClr val="tx1"/>
                        </a:solidFill>
                        <a:latin typeface="+mn-ea"/>
                        <a:ea typeface="+mn-ea"/>
                        <a:cs typeface="+mn-cs"/>
                      </a:endParaRPr>
                    </a:p>
                    <a:p>
                      <a:pPr marL="0" marR="0" indent="0" algn="just" defTabSz="914400" rtl="0" eaLnBrk="1" fontAlgn="auto" latinLnBrk="0" hangingPunct="1">
                        <a:lnSpc>
                          <a:spcPct val="110000"/>
                        </a:lnSpc>
                        <a:spcBef>
                          <a:spcPts val="0"/>
                        </a:spcBef>
                        <a:spcAft>
                          <a:spcPts val="0"/>
                        </a:spcAft>
                        <a:buClrTx/>
                        <a:buSzTx/>
                        <a:buFontTx/>
                        <a:buNone/>
                        <a:tabLst/>
                        <a:defRPr/>
                      </a:pPr>
                      <a:r>
                        <a:rPr kumimoji="1" lang="en-US" altLang="ja-JP" sz="800" b="1" kern="1200" dirty="0">
                          <a:solidFill>
                            <a:schemeClr val="tx1"/>
                          </a:solidFill>
                          <a:latin typeface="+mn-ea"/>
                          <a:ea typeface="+mn-ea"/>
                          <a:cs typeface="+mn-cs"/>
                        </a:rPr>
                        <a:t>(P.3</a:t>
                      </a:r>
                      <a:r>
                        <a:rPr kumimoji="1" lang="ja-JP" altLang="en-US" sz="800" b="1" kern="1200" dirty="0">
                          <a:solidFill>
                            <a:schemeClr val="tx1"/>
                          </a:solidFill>
                          <a:latin typeface="+mn-ea"/>
                          <a:ea typeface="+mn-ea"/>
                          <a:cs typeface="+mn-cs"/>
                        </a:rPr>
                        <a:t>～４参照</a:t>
                      </a:r>
                      <a:r>
                        <a:rPr kumimoji="1" lang="en-US" altLang="ja-JP" sz="800" b="1" kern="1200" dirty="0">
                          <a:solidFill>
                            <a:schemeClr val="tx1"/>
                          </a:solidFill>
                          <a:latin typeface="+mn-ea"/>
                          <a:ea typeface="+mn-ea"/>
                          <a:cs typeface="+mn-cs"/>
                        </a:rPr>
                        <a:t>)</a:t>
                      </a:r>
                      <a:endParaRPr kumimoji="1" lang="ja-JP" altLang="en-US" sz="1200" b="1" kern="1200" dirty="0">
                        <a:solidFill>
                          <a:schemeClr val="tx1"/>
                        </a:solidFill>
                        <a:latin typeface="+mn-ea"/>
                        <a:ea typeface="+mn-ea"/>
                        <a:cs typeface="+mn-cs"/>
                      </a:endParaRP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0" kern="1200" dirty="0">
                          <a:solidFill>
                            <a:schemeClr val="tx1"/>
                          </a:solidFill>
                          <a:latin typeface="+mn-ea"/>
                          <a:ea typeface="+mn-ea"/>
                          <a:cs typeface="+mn-cs"/>
                        </a:rPr>
                        <a:t>①氏名　②在留資格</a:t>
                      </a:r>
                      <a:r>
                        <a:rPr kumimoji="1" lang="en-US" altLang="ja-JP" sz="1000" b="0" kern="1200" baseline="30000" dirty="0">
                          <a:solidFill>
                            <a:schemeClr val="tx1"/>
                          </a:solidFill>
                          <a:latin typeface="+mn-ea"/>
                          <a:ea typeface="+mn-ea"/>
                          <a:cs typeface="+mn-cs"/>
                        </a:rPr>
                        <a:t>※</a:t>
                      </a:r>
                      <a:r>
                        <a:rPr kumimoji="1" lang="ja-JP" altLang="en-US" sz="1000" b="0" kern="1200" baseline="0" dirty="0">
                          <a:solidFill>
                            <a:schemeClr val="tx1"/>
                          </a:solidFill>
                          <a:latin typeface="+mn-ea"/>
                          <a:ea typeface="+mn-ea"/>
                          <a:cs typeface="+mn-cs"/>
                        </a:rPr>
                        <a:t>等</a:t>
                      </a:r>
                      <a:r>
                        <a:rPr kumimoji="1" lang="ja-JP" altLang="en-US" sz="1000" b="0" kern="1200" dirty="0">
                          <a:solidFill>
                            <a:schemeClr val="tx1"/>
                          </a:solidFill>
                          <a:latin typeface="+mn-ea"/>
                          <a:ea typeface="+mn-ea"/>
                          <a:cs typeface="+mn-cs"/>
                        </a:rPr>
                        <a:t>　③在留期間等　④生年月日　⑤性別　⑥国籍・地域　⑦資格外活動許可または報酬活動許可の有無　⑧在留カード番号　⑨雇入れに係る事業所の名称および所在地など、取得届に記載が必要な事項</a:t>
                      </a:r>
                      <a:endParaRPr kumimoji="1" lang="en-US" altLang="ja-JP" sz="1000" b="0" kern="1200" dirty="0">
                        <a:solidFill>
                          <a:schemeClr val="tx1"/>
                        </a:solidFill>
                        <a:latin typeface="+mn-ea"/>
                        <a:ea typeface="+mn-ea"/>
                        <a:cs typeface="+mn-cs"/>
                      </a:endParaRPr>
                    </a:p>
                    <a:p>
                      <a:pPr algn="just" defTabSz="957263">
                        <a:lnSpc>
                          <a:spcPct val="110000"/>
                        </a:lnSpc>
                      </a:pPr>
                      <a:r>
                        <a:rPr kumimoji="1" lang="ja-JP" altLang="en-US" sz="1000" b="0" kern="1200" baseline="0" dirty="0">
                          <a:solidFill>
                            <a:schemeClr val="tx1"/>
                          </a:solidFill>
                          <a:latin typeface="+mn-ea"/>
                          <a:ea typeface="+mn-ea"/>
                          <a:cs typeface="+mn-cs"/>
                        </a:rPr>
                        <a:t> </a:t>
                      </a:r>
                      <a:r>
                        <a:rPr kumimoji="1" lang="en-US" altLang="ja-JP" sz="1000" b="0" kern="1200" dirty="0">
                          <a:solidFill>
                            <a:schemeClr val="tx1"/>
                          </a:solidFill>
                          <a:latin typeface="+mn-ea"/>
                          <a:ea typeface="+mn-ea"/>
                          <a:cs typeface="+mn-cs"/>
                        </a:rPr>
                        <a:t>※</a:t>
                      </a:r>
                      <a:r>
                        <a:rPr kumimoji="1" lang="ja-JP" altLang="en-US" sz="1000" b="0" kern="1200" dirty="0">
                          <a:solidFill>
                            <a:schemeClr val="tx1"/>
                          </a:solidFill>
                          <a:latin typeface="+mn-ea"/>
                          <a:ea typeface="+mn-ea"/>
                          <a:cs typeface="+mn-cs"/>
                        </a:rPr>
                        <a:t>在留資格「特定技能」の場合は分野、「特定活動」の場合は活動類型を含む（以下同じ）</a:t>
                      </a:r>
                      <a:endParaRPr kumimoji="1" lang="ja-JP" altLang="en-US" sz="1000" b="1" u="none" kern="1200" dirty="0">
                        <a:solidFill>
                          <a:schemeClr val="tx1"/>
                        </a:solidFill>
                        <a:latin typeface="+mn-ea"/>
                        <a:ea typeface="+mn-ea"/>
                        <a:cs typeface="+mn-cs"/>
                      </a:endParaRP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899166">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届出方法</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kern="1200" dirty="0">
                          <a:solidFill>
                            <a:schemeClr val="tx1"/>
                          </a:solidFill>
                          <a:latin typeface="+mn-ea"/>
                          <a:ea typeface="+mn-ea"/>
                          <a:cs typeface="+mn-cs"/>
                        </a:rPr>
                        <a:t>「</a:t>
                      </a:r>
                      <a:r>
                        <a:rPr kumimoji="1" lang="en-US" altLang="ja-JP" sz="1000" b="1" u="none" kern="1200" dirty="0">
                          <a:solidFill>
                            <a:schemeClr val="tx1"/>
                          </a:solidFill>
                          <a:latin typeface="+mn-ea"/>
                          <a:ea typeface="+mn-ea"/>
                          <a:cs typeface="+mn-cs"/>
                        </a:rPr>
                        <a:t>17</a:t>
                      </a:r>
                      <a:r>
                        <a:rPr kumimoji="1" lang="ja-JP" altLang="en-US" sz="1000" b="1" u="none" kern="1200" dirty="0">
                          <a:solidFill>
                            <a:schemeClr val="tx1"/>
                          </a:solidFill>
                          <a:latin typeface="+mn-ea"/>
                          <a:ea typeface="+mn-ea"/>
                          <a:cs typeface="+mn-cs"/>
                        </a:rPr>
                        <a:t>」～「</a:t>
                      </a:r>
                      <a:r>
                        <a:rPr kumimoji="1" lang="en-US" altLang="ja-JP" sz="1000" b="1" u="none" kern="1200" dirty="0">
                          <a:solidFill>
                            <a:schemeClr val="tx1"/>
                          </a:solidFill>
                          <a:latin typeface="+mn-ea"/>
                          <a:ea typeface="+mn-ea"/>
                          <a:cs typeface="+mn-cs"/>
                        </a:rPr>
                        <a:t>23</a:t>
                      </a:r>
                      <a:r>
                        <a:rPr kumimoji="1" lang="ja-JP" altLang="en-US" sz="1000" b="1" u="none" kern="1200" dirty="0">
                          <a:solidFill>
                            <a:schemeClr val="tx1"/>
                          </a:solidFill>
                          <a:latin typeface="+mn-ea"/>
                          <a:ea typeface="+mn-ea"/>
                          <a:cs typeface="+mn-cs"/>
                        </a:rPr>
                        <a:t>」欄</a:t>
                      </a:r>
                      <a:r>
                        <a:rPr kumimoji="1" lang="ja-JP" altLang="en-US" sz="1000" b="0" u="none" kern="1200" dirty="0">
                          <a:solidFill>
                            <a:schemeClr val="tx1"/>
                          </a:solidFill>
                          <a:latin typeface="+mn-ea"/>
                          <a:ea typeface="+mn-ea"/>
                          <a:cs typeface="+mn-cs"/>
                        </a:rPr>
                        <a:t>に「国籍・地域」や「在留資格等」などを記入してハローワークに提出することによって、外国人雇用状況の雇入れに係る届出を行ったことになります。</a:t>
                      </a:r>
                      <a:endParaRPr kumimoji="1" lang="en-US" altLang="ja-JP" sz="1000" b="0" u="none" kern="1200" dirty="0">
                        <a:solidFill>
                          <a:schemeClr val="tx1"/>
                        </a:solidFill>
                        <a:latin typeface="+mn-ea"/>
                        <a:ea typeface="+mn-ea"/>
                        <a:cs typeface="+mn-cs"/>
                      </a:endParaRPr>
                    </a:p>
                    <a:p>
                      <a:pPr algn="just" defTabSz="957263">
                        <a:lnSpc>
                          <a:spcPct val="110000"/>
                        </a:lnSpc>
                      </a:pPr>
                      <a:r>
                        <a:rPr kumimoji="1" lang="ja-JP" altLang="en-US" sz="1000" b="0" u="none" kern="1200" dirty="0">
                          <a:solidFill>
                            <a:schemeClr val="tx1"/>
                          </a:solidFill>
                          <a:latin typeface="+mn-ea"/>
                          <a:ea typeface="+mn-ea"/>
                          <a:cs typeface="+mn-cs"/>
                        </a:rPr>
                        <a:t>ただし、以下の場合は記入不要です。</a:t>
                      </a:r>
                    </a:p>
                    <a:p>
                      <a:pPr marL="0" indent="0" algn="just" defTabSz="957263">
                        <a:lnSpc>
                          <a:spcPct val="110000"/>
                        </a:lnSpc>
                        <a:buFont typeface="Arial" panose="020B0604020202020204" pitchFamily="34" charset="0"/>
                        <a:buNone/>
                      </a:pPr>
                      <a:r>
                        <a:rPr kumimoji="1" lang="ja-JP" altLang="en-US" sz="1000" b="0" u="none" kern="1200" dirty="0">
                          <a:solidFill>
                            <a:schemeClr val="tx1"/>
                          </a:solidFill>
                          <a:latin typeface="+mn-ea"/>
                          <a:ea typeface="+mn-ea"/>
                          <a:cs typeface="+mn-cs"/>
                        </a:rPr>
                        <a:t>・外国人雇用状況届出の対象外の方（特別永住者、在留資格「外交」・「公用」の方）</a:t>
                      </a: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1016430">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 出 先</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kern="1200" dirty="0">
                          <a:solidFill>
                            <a:schemeClr val="tx1"/>
                          </a:solidFill>
                          <a:latin typeface="+mn-ea"/>
                          <a:ea typeface="+mn-ea"/>
                          <a:cs typeface="メイリオ" panose="020B0604030504040204" pitchFamily="50" charset="-128"/>
                        </a:rPr>
                        <a:t>雇用保険の適用を受けている事業所を管轄するハローワークに届け出てください（インターネットより電子申請による届け出も可能です）。</a:t>
                      </a:r>
                      <a:endParaRPr kumimoji="1" lang="en-US" altLang="ja-JP" sz="1000" b="1" u="none" kern="1200" dirty="0">
                        <a:solidFill>
                          <a:schemeClr val="tx1"/>
                        </a:solidFill>
                        <a:latin typeface="+mn-ea"/>
                        <a:ea typeface="+mn-ea"/>
                        <a:cs typeface="メイリオ" panose="020B0604030504040204" pitchFamily="50" charset="-128"/>
                      </a:endParaRPr>
                    </a:p>
                    <a:p>
                      <a:pPr algn="just" defTabSz="957263">
                        <a:lnSpc>
                          <a:spcPct val="110000"/>
                        </a:lnSpc>
                      </a:pPr>
                      <a:r>
                        <a:rPr kumimoji="1" lang="en-US" altLang="ja-JP" sz="1000" b="0" u="none" kern="1200" dirty="0">
                          <a:solidFill>
                            <a:schemeClr val="tx1"/>
                          </a:solidFill>
                          <a:latin typeface="+mn-ea"/>
                          <a:ea typeface="+mn-ea"/>
                          <a:cs typeface="メイリオ" panose="020B0604030504040204" pitchFamily="50" charset="-128"/>
                        </a:rPr>
                        <a:t>※</a:t>
                      </a:r>
                      <a:r>
                        <a:rPr kumimoji="1" lang="ja-JP" altLang="en-US" sz="1000" b="0" u="none" kern="1200" dirty="0">
                          <a:solidFill>
                            <a:schemeClr val="tx1"/>
                          </a:solidFill>
                          <a:latin typeface="+mn-ea"/>
                          <a:ea typeface="+mn-ea"/>
                          <a:cs typeface="メイリオ" panose="020B0604030504040204" pitchFamily="50" charset="-128"/>
                        </a:rPr>
                        <a:t>雇用保険被保険者資格取得届を届け出るハローワークと同様です。</a:t>
                      </a:r>
                      <a:endParaRPr kumimoji="1" lang="en-US" altLang="ja-JP" sz="1000" b="0" u="none" kern="1200" dirty="0">
                        <a:solidFill>
                          <a:schemeClr val="tx1"/>
                        </a:solidFill>
                        <a:latin typeface="+mn-ea"/>
                        <a:ea typeface="+mn-ea"/>
                        <a:cs typeface="メイリオ" panose="020B0604030504040204" pitchFamily="50" charset="-128"/>
                      </a:endParaRPr>
                    </a:p>
                    <a:p>
                      <a:pPr algn="just" defTabSz="957263">
                        <a:lnSpc>
                          <a:spcPct val="110000"/>
                        </a:lnSpc>
                      </a:pPr>
                      <a:r>
                        <a:rPr kumimoji="1" lang="en-US" altLang="ja-JP" sz="1000" b="0" u="none" kern="1200" dirty="0">
                          <a:solidFill>
                            <a:schemeClr val="tx1"/>
                          </a:solidFill>
                          <a:latin typeface="+mn-ea"/>
                          <a:ea typeface="+mn-ea"/>
                          <a:cs typeface="+mn-cs"/>
                        </a:rPr>
                        <a:t>※</a:t>
                      </a:r>
                      <a:r>
                        <a:rPr kumimoji="1" lang="ja-JP" altLang="en-US" sz="1000" b="0" u="none" kern="1200" dirty="0">
                          <a:solidFill>
                            <a:schemeClr val="tx1"/>
                          </a:solidFill>
                          <a:latin typeface="+mn-ea"/>
                          <a:ea typeface="+mn-ea"/>
                          <a:cs typeface="+mn-cs"/>
                        </a:rPr>
                        <a:t>代理人による届出を行う場合には、あらかじめ代理人を選任することで提出は可能です。</a:t>
                      </a:r>
                      <a:endParaRPr kumimoji="1" lang="en-US" altLang="ja-JP" sz="1000" b="0" u="none" kern="1200" dirty="0">
                        <a:solidFill>
                          <a:schemeClr val="tx1"/>
                        </a:solidFill>
                        <a:latin typeface="+mn-ea"/>
                        <a:ea typeface="+mn-ea"/>
                        <a:cs typeface="+mn-cs"/>
                      </a:endParaRPr>
                    </a:p>
                    <a:p>
                      <a:pPr algn="just" defTabSz="957263">
                        <a:lnSpc>
                          <a:spcPct val="110000"/>
                        </a:lnSpc>
                      </a:pPr>
                      <a:r>
                        <a:rPr kumimoji="1" lang="ja-JP" altLang="en-US" sz="1000" b="0" u="none" kern="1200" dirty="0">
                          <a:solidFill>
                            <a:schemeClr val="tx1"/>
                          </a:solidFill>
                          <a:latin typeface="+mn-ea"/>
                          <a:ea typeface="+mn-ea"/>
                          <a:cs typeface="+mn-cs"/>
                        </a:rPr>
                        <a:t>代理人選任（解任）届が必要となりますので、管轄のハローワークまでお問い合わせください。</a:t>
                      </a:r>
                      <a:endParaRPr kumimoji="1" lang="en-US" altLang="ja-JP" sz="1000" b="0" u="none" kern="1200" dirty="0">
                        <a:solidFill>
                          <a:schemeClr val="tx1"/>
                        </a:solidFill>
                        <a:latin typeface="+mn-ea"/>
                        <a:ea typeface="+mn-ea"/>
                        <a:cs typeface="+mn-cs"/>
                      </a:endParaRP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93059">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届出期限</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kern="1200" dirty="0">
                          <a:solidFill>
                            <a:schemeClr val="tx1"/>
                          </a:solidFill>
                          <a:latin typeface="+mn-ea"/>
                          <a:ea typeface="+mn-ea"/>
                          <a:cs typeface="+mn-cs"/>
                        </a:rPr>
                        <a:t>雇い入れた日の翌月</a:t>
                      </a:r>
                      <a:r>
                        <a:rPr kumimoji="1" lang="en-US" altLang="ja-JP" sz="1000" b="1" u="none" kern="1200" dirty="0">
                          <a:solidFill>
                            <a:schemeClr val="tx1"/>
                          </a:solidFill>
                          <a:latin typeface="+mn-ea"/>
                          <a:ea typeface="+mn-ea"/>
                          <a:cs typeface="+mn-cs"/>
                        </a:rPr>
                        <a:t>10</a:t>
                      </a:r>
                      <a:r>
                        <a:rPr kumimoji="1" lang="ja-JP" altLang="en-US" sz="1000" b="1" u="none" kern="1200" dirty="0">
                          <a:solidFill>
                            <a:schemeClr val="tx1"/>
                          </a:solidFill>
                          <a:latin typeface="+mn-ea"/>
                          <a:ea typeface="+mn-ea"/>
                          <a:cs typeface="+mn-cs"/>
                        </a:rPr>
                        <a:t>日までです。</a:t>
                      </a:r>
                      <a:endParaRPr kumimoji="1" lang="ja-JP" altLang="en-US" sz="1000" b="0" u="none" kern="1200" dirty="0">
                        <a:solidFill>
                          <a:schemeClr val="tx1"/>
                        </a:solidFill>
                        <a:latin typeface="+mn-ea"/>
                        <a:ea typeface="+mn-ea"/>
                        <a:cs typeface="+mn-cs"/>
                      </a:endParaRP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4" name="ホームベース 63"/>
          <p:cNvSpPr/>
          <p:nvPr/>
        </p:nvSpPr>
        <p:spPr bwMode="auto">
          <a:xfrm>
            <a:off x="189000" y="527999"/>
            <a:ext cx="6480000" cy="356815"/>
          </a:xfrm>
          <a:prstGeom prst="rect">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雇用保険の被保険者となる外国人の場合（雇入れ時）</a:t>
            </a:r>
          </a:p>
        </p:txBody>
      </p:sp>
      <p:pic>
        <p:nvPicPr>
          <p:cNvPr id="6" name="図 5" descr="画面の領域"/>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5421" y="5373284"/>
            <a:ext cx="3798756" cy="2681973"/>
          </a:xfrm>
          <a:prstGeom prst="rect">
            <a:avLst/>
          </a:prstGeom>
          <a:solidFill>
            <a:schemeClr val="bg1"/>
          </a:solidFill>
          <a:ln>
            <a:solidFill>
              <a:schemeClr val="tx1"/>
            </a:solidFill>
          </a:ln>
          <a:effectLst/>
        </p:spPr>
      </p:pic>
      <p:sp>
        <p:nvSpPr>
          <p:cNvPr id="47" name="正方形/長方形 46"/>
          <p:cNvSpPr/>
          <p:nvPr/>
        </p:nvSpPr>
        <p:spPr>
          <a:xfrm>
            <a:off x="333499" y="6813449"/>
            <a:ext cx="2310483" cy="648072"/>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ja-JP" altLang="en-US" sz="1800">
              <a:solidFill>
                <a:prstClr val="white"/>
              </a:solidFill>
            </a:endParaRPr>
          </a:p>
        </p:txBody>
      </p:sp>
      <p:sp>
        <p:nvSpPr>
          <p:cNvPr id="45" name="テキスト ボックス 20"/>
          <p:cNvSpPr txBox="1">
            <a:spLocks noChangeArrowheads="1"/>
          </p:cNvSpPr>
          <p:nvPr/>
        </p:nvSpPr>
        <p:spPr bwMode="auto">
          <a:xfrm>
            <a:off x="322027" y="6561256"/>
            <a:ext cx="765125" cy="211596"/>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lIns="0" tIns="0" rIns="0" bIns="0" anchor="t">
            <a:spAutoFit/>
          </a:bodyPr>
          <a:lstStyle/>
          <a:p>
            <a:pPr algn="ctr" fontAlgn="auto">
              <a:lnSpc>
                <a:spcPct val="150000"/>
              </a:lnSpc>
              <a:spcBef>
                <a:spcPts val="0"/>
              </a:spcBef>
              <a:spcAft>
                <a:spcPts val="0"/>
              </a:spcAft>
            </a:pPr>
            <a:r>
              <a:rPr lang="en-US" altLang="ja-JP" sz="1000" b="1" dirty="0">
                <a:solidFill>
                  <a:srgbClr val="FF0000"/>
                </a:solidFill>
                <a:latin typeface="メイリオ" pitchFamily="50" charset="-128"/>
                <a:ea typeface="メイリオ" pitchFamily="50" charset="-128"/>
              </a:rPr>
              <a:t>17</a:t>
            </a:r>
            <a:r>
              <a:rPr lang="ja-JP" altLang="en-US" sz="1000" b="1" dirty="0">
                <a:solidFill>
                  <a:srgbClr val="FF0000"/>
                </a:solidFill>
                <a:latin typeface="メイリオ" pitchFamily="50" charset="-128"/>
                <a:ea typeface="メイリオ" pitchFamily="50" charset="-128"/>
              </a:rPr>
              <a:t>～</a:t>
            </a:r>
            <a:r>
              <a:rPr lang="en-US" altLang="ja-JP" sz="1000" b="1" dirty="0">
                <a:solidFill>
                  <a:srgbClr val="FF0000"/>
                </a:solidFill>
                <a:latin typeface="メイリオ" pitchFamily="50" charset="-128"/>
                <a:ea typeface="メイリオ" pitchFamily="50" charset="-128"/>
              </a:rPr>
              <a:t>2</a:t>
            </a:r>
            <a:r>
              <a:rPr lang="ja-JP" altLang="en-US" sz="1000" b="1" dirty="0">
                <a:solidFill>
                  <a:srgbClr val="FF0000"/>
                </a:solidFill>
                <a:latin typeface="メイリオ" pitchFamily="50" charset="-128"/>
                <a:ea typeface="メイリオ" pitchFamily="50" charset="-128"/>
              </a:rPr>
              <a:t>３欄</a:t>
            </a:r>
            <a:endParaRPr lang="en-US" altLang="ja-JP" sz="1000" b="1" dirty="0">
              <a:solidFill>
                <a:srgbClr val="FF0000"/>
              </a:solidFill>
              <a:latin typeface="メイリオ" pitchFamily="50" charset="-128"/>
              <a:ea typeface="メイリオ" pitchFamily="50" charset="-128"/>
            </a:endParaRPr>
          </a:p>
        </p:txBody>
      </p:sp>
      <p:sp>
        <p:nvSpPr>
          <p:cNvPr id="35" name="ホームベース 63">
            <a:extLst>
              <a:ext uri="{FF2B5EF4-FFF2-40B4-BE49-F238E27FC236}">
                <a16:creationId xmlns:a16="http://schemas.microsoft.com/office/drawing/2014/main" id="{94B0716A-3B53-4BEC-A205-6A344EB16073}"/>
              </a:ext>
            </a:extLst>
          </p:cNvPr>
          <p:cNvSpPr/>
          <p:nvPr/>
        </p:nvSpPr>
        <p:spPr bwMode="auto">
          <a:xfrm>
            <a:off x="189000" y="9080048"/>
            <a:ext cx="6480000" cy="481464"/>
          </a:xfrm>
          <a:prstGeom prst="rect">
            <a:avLst/>
          </a:prstGeom>
          <a:noFill/>
          <a:ln w="9525" cap="flat" cmpd="sng" algn="ctr">
            <a:noFill/>
            <a:prstDash val="solid"/>
            <a:round/>
            <a:headEnd type="none" w="med" len="med"/>
            <a:tailEnd type="none" w="med" len="med"/>
          </a:ln>
          <a:effectLst/>
        </p:spPr>
        <p:txBody>
          <a:bodyPr vert="horz" wrap="square" lIns="108000" tIns="72000" rIns="108000" bIns="36000" numCol="1" rtlCol="0" anchor="t" anchorCtr="0" compatLnSpc="1">
            <a:prstTxWarp prst="textNoShape">
              <a:avLst/>
            </a:prstTxWarp>
            <a:spAutoFit/>
          </a:bodyPr>
          <a:lstStyle/>
          <a:p>
            <a:pPr fontAlgn="auto">
              <a:lnSpc>
                <a:spcPct val="110000"/>
              </a:lnSpc>
              <a:spcBef>
                <a:spcPts val="0"/>
              </a:spcBef>
              <a:spcAft>
                <a:spcPts val="0"/>
              </a:spcAft>
              <a:defRPr/>
            </a:pPr>
            <a:r>
              <a:rPr lang="ja-JP" altLang="en-US" sz="1100" b="1" dirty="0">
                <a:latin typeface="+mn-ea"/>
                <a:ea typeface="+mn-ea"/>
              </a:rPr>
              <a:t>雇用保険の被保険者となる外国人</a:t>
            </a:r>
            <a:r>
              <a:rPr lang="ja-JP" altLang="en-US" sz="1100" dirty="0">
                <a:latin typeface="+mn-ea"/>
                <a:ea typeface="+mn-ea"/>
              </a:rPr>
              <a:t>の場合</a:t>
            </a:r>
            <a:r>
              <a:rPr lang="ja-JP" altLang="en-US" sz="1100" b="1" dirty="0">
                <a:latin typeface="+mn-ea"/>
                <a:ea typeface="+mn-ea"/>
              </a:rPr>
              <a:t>「</a:t>
            </a:r>
            <a:r>
              <a:rPr lang="en-US" altLang="ja-JP" sz="1100" b="1" dirty="0">
                <a:latin typeface="+mn-ea"/>
                <a:ea typeface="+mn-ea"/>
              </a:rPr>
              <a:t>e-Gov</a:t>
            </a:r>
            <a:r>
              <a:rPr lang="ja-JP" altLang="en-US" sz="1100" b="1" dirty="0">
                <a:latin typeface="+mn-ea"/>
                <a:ea typeface="+mn-ea"/>
              </a:rPr>
              <a:t>」電子申請</a:t>
            </a:r>
            <a:r>
              <a:rPr lang="ja-JP" altLang="en-US" sz="1100" dirty="0">
                <a:latin typeface="+mn-ea"/>
                <a:ea typeface="+mn-ea"/>
              </a:rPr>
              <a:t>からの届出も可能です。</a:t>
            </a:r>
            <a:endParaRPr lang="en-US" altLang="ja-JP" sz="1100" dirty="0">
              <a:latin typeface="+mn-ea"/>
              <a:ea typeface="+mn-ea"/>
            </a:endParaRPr>
          </a:p>
          <a:p>
            <a:pPr fontAlgn="auto">
              <a:lnSpc>
                <a:spcPct val="110000"/>
              </a:lnSpc>
              <a:spcBef>
                <a:spcPts val="0"/>
              </a:spcBef>
              <a:spcAft>
                <a:spcPts val="0"/>
              </a:spcAft>
              <a:defRPr/>
            </a:pPr>
            <a:r>
              <a:rPr lang="ja-JP" altLang="en-US" sz="1100" b="1" dirty="0">
                <a:latin typeface="+mn-ea"/>
                <a:ea typeface="+mn-ea"/>
              </a:rPr>
              <a:t>その場合、届出用紙による届出は不要です。</a:t>
            </a:r>
            <a:endParaRPr lang="en-US" altLang="ja-JP" sz="1100" b="1" dirty="0">
              <a:latin typeface="+mn-ea"/>
              <a:ea typeface="+mn-ea"/>
            </a:endParaRPr>
          </a:p>
        </p:txBody>
      </p:sp>
      <p:pic>
        <p:nvPicPr>
          <p:cNvPr id="37" name="図 36" descr="QR コード&#10;&#10;自動的に生成された説明">
            <a:extLst>
              <a:ext uri="{FF2B5EF4-FFF2-40B4-BE49-F238E27FC236}">
                <a16:creationId xmlns:a16="http://schemas.microsoft.com/office/drawing/2014/main" id="{856FFD4C-C276-4FA4-B28F-6BCF36E60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597" y="9213263"/>
            <a:ext cx="562813" cy="576000"/>
          </a:xfrm>
          <a:prstGeom prst="rect">
            <a:avLst/>
          </a:prstGeom>
          <a:noFill/>
        </p:spPr>
      </p:pic>
      <p:sp>
        <p:nvSpPr>
          <p:cNvPr id="43" name="ホームベース 51">
            <a:extLst>
              <a:ext uri="{FF2B5EF4-FFF2-40B4-BE49-F238E27FC236}">
                <a16:creationId xmlns:a16="http://schemas.microsoft.com/office/drawing/2014/main" id="{BA5FB914-8ED7-471B-AE6D-A7BCCB9837B0}"/>
              </a:ext>
            </a:extLst>
          </p:cNvPr>
          <p:cNvSpPr/>
          <p:nvPr/>
        </p:nvSpPr>
        <p:spPr bwMode="auto">
          <a:xfrm>
            <a:off x="189000" y="8700897"/>
            <a:ext cx="6480000" cy="356815"/>
          </a:xfrm>
          <a:prstGeom prst="rect">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電子申請について（雇入れ時・離職時）</a:t>
            </a:r>
            <a:endParaRPr lang="en-US" altLang="ja-JP" sz="1400" b="1" spc="300" dirty="0">
              <a:solidFill>
                <a:schemeClr val="bg1"/>
              </a:solidFill>
              <a:latin typeface="+mn-ea"/>
              <a:ea typeface="+mn-ea"/>
            </a:endParaRPr>
          </a:p>
        </p:txBody>
      </p:sp>
      <p:sp>
        <p:nvSpPr>
          <p:cNvPr id="44" name="ホームベース 51">
            <a:extLst>
              <a:ext uri="{FF2B5EF4-FFF2-40B4-BE49-F238E27FC236}">
                <a16:creationId xmlns:a16="http://schemas.microsoft.com/office/drawing/2014/main" id="{80DB9EBA-813A-4818-B2C7-E7B7365EF0A8}"/>
              </a:ext>
            </a:extLst>
          </p:cNvPr>
          <p:cNvSpPr/>
          <p:nvPr/>
        </p:nvSpPr>
        <p:spPr bwMode="auto">
          <a:xfrm>
            <a:off x="189000" y="72000"/>
            <a:ext cx="6480000" cy="410385"/>
          </a:xfrm>
          <a:prstGeom prst="rect">
            <a:avLst/>
          </a:prstGeom>
          <a:solidFill>
            <a:srgbClr val="FF9900"/>
          </a:solidFill>
          <a:ln w="9525" cap="flat" cmpd="sng" algn="ctr">
            <a:noFill/>
            <a:prstDash val="solid"/>
            <a:round/>
            <a:headEnd type="none" w="med" len="med"/>
            <a:tailEnd type="none" w="med" len="med"/>
          </a:ln>
          <a:effectLst/>
        </p:spPr>
        <p:txBody>
          <a:bodyPr vert="horz" wrap="square" lIns="108000" tIns="72000" rIns="108000" bIns="54000" numCol="1" rtlCol="0" anchor="t" anchorCtr="0" compatLnSpc="1">
            <a:prstTxWarp prst="textNoShape">
              <a:avLst/>
            </a:prstTxWarp>
            <a:spAutoFit/>
          </a:bodyPr>
          <a:lstStyle/>
          <a:p>
            <a:pPr fontAlgn="auto">
              <a:lnSpc>
                <a:spcPct val="120000"/>
              </a:lnSpc>
              <a:spcBef>
                <a:spcPts val="0"/>
              </a:spcBef>
              <a:spcAft>
                <a:spcPts val="0"/>
              </a:spcAft>
              <a:defRPr/>
            </a:pPr>
            <a:r>
              <a:rPr lang="ja-JP" altLang="en-US" sz="1600" b="1" spc="150" dirty="0">
                <a:solidFill>
                  <a:schemeClr val="bg1"/>
                </a:solidFill>
                <a:latin typeface="+mn-ea"/>
                <a:ea typeface="+mn-ea"/>
              </a:rPr>
              <a:t>■ 届出の方法について </a:t>
            </a:r>
            <a:r>
              <a:rPr lang="ja-JP" altLang="en-US" sz="1200" b="1" dirty="0">
                <a:solidFill>
                  <a:schemeClr val="bg1"/>
                </a:solidFill>
                <a:latin typeface="+mn-ea"/>
                <a:ea typeface="+mn-ea"/>
              </a:rPr>
              <a:t>①</a:t>
            </a:r>
            <a:r>
              <a:rPr lang="en-US" altLang="ja-JP" sz="1200" b="1" dirty="0">
                <a:solidFill>
                  <a:schemeClr val="bg1"/>
                </a:solidFill>
                <a:latin typeface="+mn-ea"/>
                <a:ea typeface="+mn-ea"/>
              </a:rPr>
              <a:t>-</a:t>
            </a:r>
            <a:r>
              <a:rPr lang="ja-JP" altLang="en-US" sz="1200" b="1" dirty="0">
                <a:solidFill>
                  <a:schemeClr val="bg1"/>
                </a:solidFill>
                <a:latin typeface="+mn-ea"/>
                <a:ea typeface="+mn-ea"/>
              </a:rPr>
              <a:t>１＜雇用保険被保険者資格取得届</a:t>
            </a:r>
            <a:r>
              <a:rPr lang="zh-CN" altLang="en-US" sz="1200" b="1" dirty="0">
                <a:solidFill>
                  <a:schemeClr val="bg1"/>
                </a:solidFill>
                <a:latin typeface="+mn-ea"/>
                <a:ea typeface="+mn-ea"/>
              </a:rPr>
              <a:t>（様式第２号</a:t>
            </a:r>
            <a:r>
              <a:rPr lang="ja-JP" altLang="en-US" sz="1200" b="1" dirty="0">
                <a:solidFill>
                  <a:schemeClr val="bg1"/>
                </a:solidFill>
                <a:latin typeface="+mn-ea"/>
                <a:ea typeface="+mn-ea"/>
              </a:rPr>
              <a:t>）＞</a:t>
            </a:r>
            <a:endParaRPr lang="en-US" altLang="ja-JP" sz="1400" b="1" dirty="0">
              <a:solidFill>
                <a:schemeClr val="bg1"/>
              </a:solidFill>
              <a:latin typeface="+mn-ea"/>
              <a:ea typeface="+mn-ea"/>
            </a:endParaRPr>
          </a:p>
        </p:txBody>
      </p:sp>
      <p:pic>
        <p:nvPicPr>
          <p:cNvPr id="60" name="グラフィックス 59">
            <a:extLst>
              <a:ext uri="{FF2B5EF4-FFF2-40B4-BE49-F238E27FC236}">
                <a16:creationId xmlns:a16="http://schemas.microsoft.com/office/drawing/2014/main" id="{EDBC624B-9F3C-4388-9B0B-39F27854B0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2924" y="9345488"/>
            <a:ext cx="636095" cy="115654"/>
          </a:xfrm>
          <a:prstGeom prst="rect">
            <a:avLst/>
          </a:prstGeom>
        </p:spPr>
      </p:pic>
      <p:sp>
        <p:nvSpPr>
          <p:cNvPr id="68" name="テキスト ボックス 20"/>
          <p:cNvSpPr txBox="1">
            <a:spLocks noChangeArrowheads="1"/>
          </p:cNvSpPr>
          <p:nvPr/>
        </p:nvSpPr>
        <p:spPr bwMode="auto">
          <a:xfrm>
            <a:off x="189000" y="4067696"/>
            <a:ext cx="4719342" cy="312187"/>
          </a:xfrm>
          <a:prstGeom prst="rect">
            <a:avLst/>
          </a:prstGeom>
          <a:noFill/>
          <a:ln w="6350">
            <a:noFill/>
            <a:headEnd/>
            <a:tailEnd/>
          </a:ln>
        </p:spPr>
        <p:style>
          <a:lnRef idx="2">
            <a:schemeClr val="dk1"/>
          </a:lnRef>
          <a:fillRef idx="1">
            <a:schemeClr val="lt1"/>
          </a:fillRef>
          <a:effectRef idx="0">
            <a:schemeClr val="dk1"/>
          </a:effectRef>
          <a:fontRef idx="minor">
            <a:schemeClr val="dk1"/>
          </a:fontRef>
        </p:style>
        <p:txBody>
          <a:bodyPr wrap="square" lIns="108000" tIns="72000" rIns="108000" bIns="36000" anchor="ctr" anchorCtr="0">
            <a:spAutoFit/>
          </a:bodyPr>
          <a:lstStyle/>
          <a:p>
            <a:pPr fontAlgn="auto">
              <a:lnSpc>
                <a:spcPct val="110000"/>
              </a:lnSpc>
              <a:spcBef>
                <a:spcPts val="0"/>
              </a:spcBef>
              <a:spcAft>
                <a:spcPts val="0"/>
              </a:spcAft>
            </a:pPr>
            <a:r>
              <a:rPr lang="ja-JP" altLang="en-US" sz="1200" b="1"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＜「雇用保険被保険者資格取得届」の様式（様式第２号）＞</a:t>
            </a:r>
            <a:endParaRPr lang="en-US" altLang="ja-JP" sz="1200" b="1" spc="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F7868EC7-D5D3-49E2-B603-5FF13E07704A}"/>
              </a:ext>
            </a:extLst>
          </p:cNvPr>
          <p:cNvSpPr>
            <a:spLocks noGrp="1"/>
          </p:cNvSpPr>
          <p:nvPr>
            <p:ph type="sldNum" sz="quarter" idx="12"/>
          </p:nvPr>
        </p:nvSpPr>
        <p:spPr/>
        <p:txBody>
          <a:bodyPr/>
          <a:lstStyle/>
          <a:p>
            <a:fld id="{CEEDAA78-6A46-42F5-929C-05E26BDD9515}" type="slidenum">
              <a:rPr lang="en-US" altLang="ja-JP" smtClean="0"/>
              <a:pPr/>
              <a:t>5</a:t>
            </a:fld>
            <a:endParaRPr lang="en-US" altLang="ja-JP" dirty="0"/>
          </a:p>
        </p:txBody>
      </p:sp>
      <p:sp>
        <p:nvSpPr>
          <p:cNvPr id="5" name="テキスト ボックス 4">
            <a:extLst>
              <a:ext uri="{FF2B5EF4-FFF2-40B4-BE49-F238E27FC236}">
                <a16:creationId xmlns:a16="http://schemas.microsoft.com/office/drawing/2014/main" id="{D27AE392-79F6-48CC-A7A3-90117185443C}"/>
              </a:ext>
            </a:extLst>
          </p:cNvPr>
          <p:cNvSpPr txBox="1"/>
          <p:nvPr/>
        </p:nvSpPr>
        <p:spPr bwMode="auto">
          <a:xfrm>
            <a:off x="4384813" y="9489504"/>
            <a:ext cx="1795464" cy="304202"/>
          </a:xfrm>
          <a:prstGeom prst="rect">
            <a:avLst/>
          </a:prstGeom>
          <a:noFill/>
          <a:ln w="6350" cap="rnd">
            <a:noFill/>
            <a:prstDash val="sysDot"/>
            <a:miter lim="800000"/>
            <a:headEnd/>
            <a:tailEnd/>
          </a:ln>
        </p:spPr>
        <p:txBody>
          <a:bodyPr vert="horz" wrap="none" lIns="108000" tIns="72000" rIns="108000" bIns="54000" numCol="1" rtlCol="0" anchor="t" anchorCtr="0" compatLnSpc="1">
            <a:prstTxWarp prst="textNoShape">
              <a:avLst/>
            </a:prstTxWarp>
            <a:spAutoFit/>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en-US" altLang="ja-JP" sz="1000" i="0" u="none" strike="noStrike" cap="none" normalizeH="0" baseline="0" dirty="0">
                <a:ln>
                  <a:noFill/>
                </a:ln>
                <a:solidFill>
                  <a:schemeClr val="accent1"/>
                </a:solidFill>
                <a:effectLst/>
                <a:latin typeface="+mn-ea"/>
                <a:ea typeface="+mn-ea"/>
                <a:cs typeface="ＭＳ Ｐゴシック" pitchFamily="50" charset="-128"/>
              </a:rPr>
              <a:t>https://www.e-gov.go.jp</a:t>
            </a:r>
            <a:endParaRPr kumimoji="1" lang="ja-JP" altLang="en-US" sz="1000" i="0" u="none" strike="noStrike" cap="none" normalizeH="0" baseline="0" dirty="0">
              <a:ln>
                <a:noFill/>
              </a:ln>
              <a:solidFill>
                <a:schemeClr val="accent1"/>
              </a:solidFill>
              <a:effectLst/>
              <a:latin typeface="+mn-ea"/>
              <a:ea typeface="+mn-ea"/>
              <a:cs typeface="ＭＳ Ｐゴシック" pitchFamily="50" charset="-128"/>
            </a:endParaRPr>
          </a:p>
        </p:txBody>
      </p:sp>
      <p:sp>
        <p:nvSpPr>
          <p:cNvPr id="48" name="L 字 47">
            <a:extLst>
              <a:ext uri="{FF2B5EF4-FFF2-40B4-BE49-F238E27FC236}">
                <a16:creationId xmlns:a16="http://schemas.microsoft.com/office/drawing/2014/main" id="{89A4BDAF-AEB1-4B85-BD90-7D89B46E7E16}"/>
              </a:ext>
            </a:extLst>
          </p:cNvPr>
          <p:cNvSpPr/>
          <p:nvPr/>
        </p:nvSpPr>
        <p:spPr>
          <a:xfrm flipV="1">
            <a:off x="396672" y="6858941"/>
            <a:ext cx="2196000" cy="324000"/>
          </a:xfrm>
          <a:prstGeom prst="corner">
            <a:avLst>
              <a:gd name="adj1" fmla="val 50000"/>
              <a:gd name="adj2" fmla="val 304784"/>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n-US" altLang="ja-JP" sz="1800" dirty="0">
              <a:solidFill>
                <a:srgbClr val="FF0000"/>
              </a:solidFill>
            </a:endParaRPr>
          </a:p>
        </p:txBody>
      </p:sp>
      <p:sp>
        <p:nvSpPr>
          <p:cNvPr id="51" name="正方形/長方形 50">
            <a:extLst>
              <a:ext uri="{FF2B5EF4-FFF2-40B4-BE49-F238E27FC236}">
                <a16:creationId xmlns:a16="http://schemas.microsoft.com/office/drawing/2014/main" id="{3D7051FA-9DB0-4A41-8E52-F379BD0B4EFA}"/>
              </a:ext>
            </a:extLst>
          </p:cNvPr>
          <p:cNvSpPr/>
          <p:nvPr/>
        </p:nvSpPr>
        <p:spPr>
          <a:xfrm>
            <a:off x="1491134" y="7285856"/>
            <a:ext cx="973590" cy="131674"/>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72000" rIns="91429" bIns="45715" anchor="ctr"/>
          <a:lstStyle/>
          <a:p>
            <a:pPr algn="ctr" fontAlgn="auto">
              <a:spcBef>
                <a:spcPts val="0"/>
              </a:spcBef>
              <a:spcAft>
                <a:spcPts val="0"/>
              </a:spcAft>
              <a:defRPr/>
            </a:pPr>
            <a:r>
              <a:rPr lang="en-US" altLang="ja-JP" sz="1000" dirty="0">
                <a:solidFill>
                  <a:srgbClr val="FF0000"/>
                </a:solidFill>
              </a:rPr>
              <a:t>23</a:t>
            </a:r>
            <a:endParaRPr lang="ja-JP" altLang="en-US" sz="1000" dirty="0">
              <a:solidFill>
                <a:srgbClr val="FF0000"/>
              </a:solidFill>
            </a:endParaRPr>
          </a:p>
        </p:txBody>
      </p:sp>
      <p:sp>
        <p:nvSpPr>
          <p:cNvPr id="52" name="正方形/長方形 51">
            <a:extLst>
              <a:ext uri="{FF2B5EF4-FFF2-40B4-BE49-F238E27FC236}">
                <a16:creationId xmlns:a16="http://schemas.microsoft.com/office/drawing/2014/main" id="{BCE7EBD1-B99F-49AB-A793-9D70F91BCA10}"/>
              </a:ext>
            </a:extLst>
          </p:cNvPr>
          <p:cNvSpPr/>
          <p:nvPr/>
        </p:nvSpPr>
        <p:spPr>
          <a:xfrm>
            <a:off x="1798533" y="6632874"/>
            <a:ext cx="829574" cy="148260"/>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r>
              <a:rPr lang="ja-JP" altLang="en-US" sz="800" dirty="0">
                <a:solidFill>
                  <a:srgbClr val="FF0000"/>
                </a:solidFill>
              </a:rPr>
              <a:t>備考</a:t>
            </a:r>
            <a:r>
              <a:rPr lang="en-US" altLang="ja-JP" sz="800" dirty="0">
                <a:solidFill>
                  <a:srgbClr val="FF0000"/>
                </a:solidFill>
              </a:rPr>
              <a:t> </a:t>
            </a:r>
          </a:p>
        </p:txBody>
      </p:sp>
      <p:sp>
        <p:nvSpPr>
          <p:cNvPr id="13" name="テキスト ボックス 12">
            <a:extLst>
              <a:ext uri="{FF2B5EF4-FFF2-40B4-BE49-F238E27FC236}">
                <a16:creationId xmlns:a16="http://schemas.microsoft.com/office/drawing/2014/main" id="{E80E9AD7-54D9-4311-832D-4C61534EC217}"/>
              </a:ext>
            </a:extLst>
          </p:cNvPr>
          <p:cNvSpPr txBox="1"/>
          <p:nvPr/>
        </p:nvSpPr>
        <p:spPr bwMode="auto">
          <a:xfrm>
            <a:off x="382166" y="6872402"/>
            <a:ext cx="410470" cy="339596"/>
          </a:xfrm>
          <a:prstGeom prst="rect">
            <a:avLst/>
          </a:prstGeom>
          <a:noFill/>
          <a:ln w="6350" cap="rnd">
            <a:noFill/>
            <a:prstDash val="sysDot"/>
            <a:miter lim="800000"/>
            <a:headEnd/>
            <a:tailEnd/>
          </a:ln>
        </p:spPr>
        <p:txBody>
          <a:bodyPr vert="horz" wrap="none" lIns="108000" tIns="72000" rIns="108000" bIns="54000" numCol="1" rtlCol="0" anchor="t" anchorCtr="0" compatLnSpc="1">
            <a:prstTxWarp prst="textNoShape">
              <a:avLst/>
            </a:prstTxWarp>
            <a:spAutoFit/>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en-US" altLang="ja-JP" sz="1200" i="0" u="none" strike="noStrike" cap="none" normalizeH="0" baseline="0" dirty="0">
                <a:ln>
                  <a:noFill/>
                </a:ln>
                <a:solidFill>
                  <a:srgbClr val="FF0000"/>
                </a:solidFill>
                <a:effectLst/>
                <a:latin typeface="+mn-ea"/>
                <a:ea typeface="+mn-ea"/>
                <a:cs typeface="ＭＳ Ｐゴシック" pitchFamily="50" charset="-128"/>
              </a:rPr>
              <a:t>17</a:t>
            </a:r>
            <a:endParaRPr kumimoji="1" lang="ja-JP" altLang="en-US" sz="1200" i="0" u="none" strike="noStrike" cap="none" normalizeH="0" baseline="0" dirty="0">
              <a:ln>
                <a:noFill/>
              </a:ln>
              <a:solidFill>
                <a:srgbClr val="FF0000"/>
              </a:solidFill>
              <a:effectLst/>
              <a:latin typeface="+mn-ea"/>
              <a:ea typeface="+mn-ea"/>
              <a:cs typeface="ＭＳ Ｐゴシック"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2725079857"/>
              </p:ext>
            </p:extLst>
          </p:nvPr>
        </p:nvGraphicFramePr>
        <p:xfrm>
          <a:off x="3068652" y="7014123"/>
          <a:ext cx="2050655" cy="1593024"/>
        </p:xfrm>
        <a:graphic>
          <a:graphicData uri="http://schemas.openxmlformats.org/drawingml/2006/table">
            <a:tbl>
              <a:tblPr firstRow="1" bandRow="1">
                <a:tableStyleId>{2D5ABB26-0587-4C30-8999-92F81FD0307C}</a:tableStyleId>
              </a:tblPr>
              <a:tblGrid>
                <a:gridCol w="2050655">
                  <a:extLst>
                    <a:ext uri="{9D8B030D-6E8A-4147-A177-3AD203B41FA5}">
                      <a16:colId xmlns:a16="http://schemas.microsoft.com/office/drawing/2014/main" val="20000"/>
                    </a:ext>
                  </a:extLst>
                </a:gridCol>
              </a:tblGrid>
              <a:tr h="1593024">
                <a:tc>
                  <a:txBody>
                    <a:bodyPr/>
                    <a:lstStyle/>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特定技能１号（介護）</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特定技能１号（ビルクリーニング）</a:t>
                      </a:r>
                      <a:endParaRPr kumimoji="1" lang="en-US" altLang="ja-JP" sz="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特定技能１号（素形材産業）</a:t>
                      </a:r>
                      <a:r>
                        <a:rPr kumimoji="1" lang="en-US" altLang="ja-JP" sz="500" b="0" dirty="0">
                          <a:solidFill>
                            <a:srgbClr val="FF0000"/>
                          </a:solidFill>
                        </a:rPr>
                        <a:t>※a</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特定技能１号（産業機械製造業）</a:t>
                      </a:r>
                      <a:r>
                        <a:rPr kumimoji="1" lang="en-US" altLang="ja-JP" sz="500" b="0" dirty="0">
                          <a:solidFill>
                            <a:srgbClr val="FF0000"/>
                          </a:solidFill>
                        </a:rPr>
                        <a:t>※a</a:t>
                      </a:r>
                      <a:endParaRPr kumimoji="1" lang="en-US" altLang="ja-JP" sz="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特定技能１号（電気・電子情報関連産業）</a:t>
                      </a:r>
                      <a:r>
                        <a:rPr kumimoji="1" lang="en-US" altLang="ja-JP" sz="500" b="0" dirty="0">
                          <a:solidFill>
                            <a:srgbClr val="FF0000"/>
                          </a:solidFill>
                        </a:rPr>
                        <a:t>※a</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a:t>
                      </a:r>
                      <a:r>
                        <a:rPr kumimoji="1" lang="ja-JP" altLang="en-US" sz="500" b="0" baseline="0" dirty="0">
                          <a:solidFill>
                            <a:schemeClr val="tx1"/>
                          </a:solidFill>
                        </a:rPr>
                        <a:t>（工業製品</a:t>
                      </a:r>
                      <a:r>
                        <a:rPr kumimoji="1" lang="ja-JP" altLang="en-US" sz="500" b="0" dirty="0">
                          <a:solidFill>
                            <a:schemeClr val="tx1"/>
                          </a:solidFill>
                        </a:rPr>
                        <a:t>製造業）</a:t>
                      </a:r>
                      <a:endParaRPr kumimoji="1" lang="ja-JP" altLang="en-US" sz="500" b="0" dirty="0">
                        <a:solidFill>
                          <a:srgbClr val="FF0000"/>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特定技能１号（建設）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特定技能１号（造船・舶用工業）</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特定技能１号（自動車整備）</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特定技能１号（航空）</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特定技能１号（宿泊）</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特定技能１号（農業）</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特定技能１号（漁業）</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特定技能１号（飲食料品製造業）</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特定技能１号（外食業）</a:t>
                      </a:r>
                      <a:endParaRPr kumimoji="1" lang="en-US" altLang="ja-JP" sz="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特定技能１号（自動車運送業）</a:t>
                      </a:r>
                      <a:endParaRPr kumimoji="1" lang="en-US" altLang="ja-JP" sz="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特定技能１号（鉄道）</a:t>
                      </a:r>
                      <a:endParaRPr kumimoji="1" lang="en-US" altLang="ja-JP" sz="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特定技能１号（林業）</a:t>
                      </a:r>
                      <a:endParaRPr kumimoji="1" lang="en-US" altLang="ja-JP" sz="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特定技能１号（木材産業）</a:t>
                      </a:r>
                      <a:endParaRPr kumimoji="1" lang="en-US" altLang="ja-JP" sz="500" b="0" dirty="0">
                        <a:solidFill>
                          <a:schemeClr val="tx1"/>
                        </a:solidFill>
                      </a:endParaRPr>
                    </a:p>
                  </a:txBody>
                  <a:tcPr marL="34286" marR="0" marT="34512" marB="34512" anchor="ctr">
                    <a:noFill/>
                  </a:tcPr>
                </a:tc>
                <a:extLst>
                  <a:ext uri="{0D108BD9-81ED-4DB2-BD59-A6C34878D82A}">
                    <a16:rowId xmlns:a16="http://schemas.microsoft.com/office/drawing/2014/main" val="10000"/>
                  </a:ext>
                </a:extLst>
              </a:tr>
            </a:tbl>
          </a:graphicData>
        </a:graphic>
      </p:graphicFrame>
      <p:graphicFrame>
        <p:nvGraphicFramePr>
          <p:cNvPr id="2" name="表 1">
            <a:extLst>
              <a:ext uri="{FF2B5EF4-FFF2-40B4-BE49-F238E27FC236}">
                <a16:creationId xmlns:a16="http://schemas.microsoft.com/office/drawing/2014/main" id="{B62237B8-9EEB-09E8-43E2-AD2518965F8B}"/>
              </a:ext>
            </a:extLst>
          </p:cNvPr>
          <p:cNvGraphicFramePr>
            <a:graphicFrameLocks noGrp="1"/>
          </p:cNvGraphicFramePr>
          <p:nvPr>
            <p:extLst>
              <p:ext uri="{D42A27DB-BD31-4B8C-83A1-F6EECF244321}">
                <p14:modId xmlns:p14="http://schemas.microsoft.com/office/powerpoint/2010/main" val="749137622"/>
              </p:ext>
            </p:extLst>
          </p:nvPr>
        </p:nvGraphicFramePr>
        <p:xfrm>
          <a:off x="5658288" y="6981951"/>
          <a:ext cx="1192400" cy="1128537"/>
        </p:xfrm>
        <a:graphic>
          <a:graphicData uri="http://schemas.openxmlformats.org/drawingml/2006/table">
            <a:tbl>
              <a:tblPr firstRow="1" bandRow="1">
                <a:tableStyleId>{2D5ABB26-0587-4C30-8999-92F81FD0307C}</a:tableStyleId>
              </a:tblPr>
              <a:tblGrid>
                <a:gridCol w="1192400">
                  <a:extLst>
                    <a:ext uri="{9D8B030D-6E8A-4147-A177-3AD203B41FA5}">
                      <a16:colId xmlns:a16="http://schemas.microsoft.com/office/drawing/2014/main" val="20000"/>
                    </a:ext>
                  </a:extLst>
                </a:gridCol>
              </a:tblGrid>
              <a:tr h="1128537">
                <a:tc>
                  <a:txBody>
                    <a:bodyPr/>
                    <a:lstStyle/>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特定活動（建設分野）</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特定活動（造船分野）</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特定活動（外国人調理師）</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特定活動（ハラール牛肉生産）</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特定活動（製造分野）</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特定活動（家事支援）</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特定活動（就職活動）</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特定活動（農業）</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特定活動（日系４世）</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特定活動（本邦大学卒業者）</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特定活動（就労可）</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特定活動（その他）</a:t>
                      </a:r>
                      <a:endParaRPr kumimoji="1" lang="ja-JP" altLang="en-US" sz="500" b="0" dirty="0">
                        <a:solidFill>
                          <a:srgbClr val="FF0000"/>
                        </a:solidFill>
                      </a:endParaRPr>
                    </a:p>
                  </a:txBody>
                  <a:tcPr marL="34286" marR="0" marT="34512" marB="34512" anchor="ctr">
                    <a:noFill/>
                  </a:tcPr>
                </a:tc>
                <a:extLst>
                  <a:ext uri="{0D108BD9-81ED-4DB2-BD59-A6C34878D82A}">
                    <a16:rowId xmlns:a16="http://schemas.microsoft.com/office/drawing/2014/main" val="10000"/>
                  </a:ext>
                </a:extLst>
              </a:tr>
            </a:tbl>
          </a:graphicData>
        </a:graphic>
      </p:graphicFrame>
      <p:graphicFrame>
        <p:nvGraphicFramePr>
          <p:cNvPr id="3" name="表 2">
            <a:extLst>
              <a:ext uri="{FF2B5EF4-FFF2-40B4-BE49-F238E27FC236}">
                <a16:creationId xmlns:a16="http://schemas.microsoft.com/office/drawing/2014/main" id="{3616856F-185C-04B6-208A-CFD7B49EEA07}"/>
              </a:ext>
            </a:extLst>
          </p:cNvPr>
          <p:cNvGraphicFramePr>
            <a:graphicFrameLocks noGrp="1"/>
          </p:cNvGraphicFramePr>
          <p:nvPr>
            <p:extLst>
              <p:ext uri="{D42A27DB-BD31-4B8C-83A1-F6EECF244321}">
                <p14:modId xmlns:p14="http://schemas.microsoft.com/office/powerpoint/2010/main" val="352277775"/>
              </p:ext>
            </p:extLst>
          </p:nvPr>
        </p:nvGraphicFramePr>
        <p:xfrm>
          <a:off x="4457580" y="7054477"/>
          <a:ext cx="1323454" cy="1364424"/>
        </p:xfrm>
        <a:graphic>
          <a:graphicData uri="http://schemas.openxmlformats.org/drawingml/2006/table">
            <a:tbl>
              <a:tblPr firstRow="1" bandRow="1">
                <a:tableStyleId>{2D5ABB26-0587-4C30-8999-92F81FD0307C}</a:tableStyleId>
              </a:tblPr>
              <a:tblGrid>
                <a:gridCol w="1323454">
                  <a:extLst>
                    <a:ext uri="{9D8B030D-6E8A-4147-A177-3AD203B41FA5}">
                      <a16:colId xmlns:a16="http://schemas.microsoft.com/office/drawing/2014/main" val="20000"/>
                    </a:ext>
                  </a:extLst>
                </a:gridCol>
              </a:tblGrid>
              <a:tr h="1166208">
                <a:tc>
                  <a:txBody>
                    <a:bodyPr/>
                    <a:lstStyle/>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特定技能２号（ビルクリーニング）</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特定技能２号（工業製品製造業）</a:t>
                      </a:r>
                      <a:endParaRPr kumimoji="1" lang="ja-JP" altLang="en-US" sz="400" b="0" dirty="0">
                        <a:solidFill>
                          <a:srgbClr val="FF0000"/>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特定技能２号（建設）</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特定技能２号（造船・舶用工業）</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特定技能２号（自動車整備）</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特定技能２号（航空）</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特定技能２号（宿泊）</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特定技能２号（農業）</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特定技能２号（漁業）</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特定技能２号（飲食料品製造業）</a:t>
                      </a:r>
                      <a:endParaRPr kumimoji="1" lang="en-US" altLang="ja-JP" sz="5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500" b="0" dirty="0">
                          <a:solidFill>
                            <a:schemeClr val="tx1"/>
                          </a:solidFill>
                        </a:rPr>
                        <a:t>特定技能２号（外食業）</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特定活動（ワーキングホリデー）</a:t>
                      </a:r>
                      <a:endParaRPr kumimoji="1" lang="en-US" altLang="ja-JP" sz="500" b="0" dirty="0">
                        <a:solidFill>
                          <a:schemeClr val="tx1"/>
                        </a:solidFill>
                      </a:endParaRP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a:t>
                      </a:r>
                      <a:r>
                        <a:rPr kumimoji="1" lang="en-US" altLang="ja-JP" sz="500" b="0" dirty="0">
                          <a:solidFill>
                            <a:schemeClr val="tx1"/>
                          </a:solidFill>
                        </a:rPr>
                        <a:t>EPA</a:t>
                      </a:r>
                      <a:r>
                        <a:rPr kumimoji="1" lang="ja-JP" altLang="en-US" sz="500" b="0" dirty="0">
                          <a:solidFill>
                            <a:schemeClr val="tx1"/>
                          </a:solidFill>
                        </a:rPr>
                        <a:t>）</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特定活動（高度学術研究活動）　</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特定活動（高度専門・技術活動）</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特定活動（高度経営・管理活動）</a:t>
                      </a:r>
                    </a:p>
                    <a:p>
                      <a:pPr>
                        <a:lnSpc>
                          <a:spcPct val="100000"/>
                        </a:lnSpc>
                        <a:spcBef>
                          <a:spcPts val="0"/>
                        </a:spcBef>
                        <a:spcAft>
                          <a:spcPts val="0"/>
                        </a:spcAft>
                        <a:buFont typeface="Wingdings" pitchFamily="2" charset="2"/>
                        <a:buChar char="l"/>
                      </a:pPr>
                      <a:r>
                        <a:rPr kumimoji="1" lang="ja-JP" altLang="en-US" sz="500" b="0" dirty="0">
                          <a:solidFill>
                            <a:schemeClr val="tx1"/>
                          </a:solidFill>
                        </a:rPr>
                        <a:t>特定活動（高度人材外国人の就労配偶者）</a:t>
                      </a:r>
                      <a:endParaRPr kumimoji="1" lang="en-US" altLang="ja-JP" sz="500" b="0" dirty="0">
                        <a:solidFill>
                          <a:schemeClr val="tx1"/>
                        </a:solidFill>
                      </a:endParaRPr>
                    </a:p>
                  </a:txBody>
                  <a:tcPr marL="34286" marR="0" marT="34512" marB="34512" anchor="ctr">
                    <a:noFill/>
                  </a:tcPr>
                </a:tc>
                <a:extLst>
                  <a:ext uri="{0D108BD9-81ED-4DB2-BD59-A6C34878D82A}">
                    <a16:rowId xmlns:a16="http://schemas.microsoft.com/office/drawing/2014/main" val="10000"/>
                  </a:ext>
                </a:extLst>
              </a:tr>
            </a:tbl>
          </a:graphicData>
        </a:graphic>
      </p:graphicFrame>
      <p:sp>
        <p:nvSpPr>
          <p:cNvPr id="4" name="テキスト ボックス 3">
            <a:extLst>
              <a:ext uri="{FF2B5EF4-FFF2-40B4-BE49-F238E27FC236}">
                <a16:creationId xmlns:a16="http://schemas.microsoft.com/office/drawing/2014/main" id="{F70932F5-601B-5907-2777-6CEE8667F496}"/>
              </a:ext>
            </a:extLst>
          </p:cNvPr>
          <p:cNvSpPr txBox="1"/>
          <p:nvPr/>
        </p:nvSpPr>
        <p:spPr>
          <a:xfrm>
            <a:off x="4089797" y="8394877"/>
            <a:ext cx="2683091" cy="246221"/>
          </a:xfrm>
          <a:prstGeom prst="rect">
            <a:avLst/>
          </a:prstGeom>
          <a:noFill/>
        </p:spPr>
        <p:txBody>
          <a:bodyPr wrap="square">
            <a:spAutoFit/>
          </a:bodyPr>
          <a:lstStyle/>
          <a:p>
            <a:r>
              <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ａ</a:t>
            </a:r>
            <a:r>
              <a:rPr lang="ja-JP" altLang="en-US" sz="500" dirty="0">
                <a:latin typeface="メイリオ" panose="020B0604030504040204" pitchFamily="50" charset="-128"/>
                <a:ea typeface="メイリオ" panose="020B0604030504040204" pitchFamily="50" charset="-128"/>
                <a:cs typeface="メイリオ" panose="020B0604030504040204" pitchFamily="50" charset="-128"/>
              </a:rPr>
              <a:t>　在留資格「特定技能１号（素形材産業）」「特定技能１号（産業機械製造業）」</a:t>
            </a:r>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500" dirty="0">
                <a:latin typeface="メイリオ" panose="020B0604030504040204" pitchFamily="50" charset="-128"/>
                <a:ea typeface="メイリオ" panose="020B0604030504040204" pitchFamily="50" charset="-128"/>
                <a:cs typeface="メイリオ" panose="020B0604030504040204" pitchFamily="50" charset="-128"/>
              </a:rPr>
              <a:t>　　「特定技能１号（電気・電子情報関連産業）」のまま離職の届出を行う場合のみ。</a:t>
            </a:r>
            <a:endParaRPr lang="en-US" altLang="ja-JP" sz="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EE5AA15D-9A81-448A-9E32-D09698D902F3}"/>
              </a:ext>
            </a:extLst>
          </p:cNvPr>
          <p:cNvSpPr txBox="1"/>
          <p:nvPr/>
        </p:nvSpPr>
        <p:spPr>
          <a:xfrm>
            <a:off x="3046993" y="7042200"/>
            <a:ext cx="3636000" cy="1584000"/>
          </a:xfrm>
          <a:prstGeom prst="rect">
            <a:avLst/>
          </a:prstGeom>
          <a:noFill/>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36000" tIns="72000" rIns="34416" bIns="36000" rtlCol="0" anchor="t" anchorCtr="0">
            <a:no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a:p>
            <a:pPr marL="90000">
              <a:lnSpc>
                <a:spcPct val="100000"/>
              </a:lnSpc>
            </a:pPr>
            <a:endParaRPr lang="en-US" altLang="ja-JP" sz="800" b="0" dirty="0">
              <a:solidFill>
                <a:schemeClr val="tx1"/>
              </a:solidFill>
            </a:endParaRPr>
          </a:p>
        </p:txBody>
      </p:sp>
    </p:spTree>
    <p:extLst>
      <p:ext uri="{BB962C8B-B14F-4D97-AF65-F5344CB8AC3E}">
        <p14:creationId xmlns:p14="http://schemas.microsoft.com/office/powerpoint/2010/main" val="185196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13" y="6822495"/>
            <a:ext cx="3600000" cy="1431139"/>
          </a:xfrm>
          <a:prstGeom prst="rect">
            <a:avLst/>
          </a:prstGeom>
          <a:ln>
            <a:solidFill>
              <a:schemeClr val="tx1"/>
            </a:solidFill>
          </a:ln>
          <a:effectLst/>
        </p:spPr>
      </p:pic>
      <p:graphicFrame>
        <p:nvGraphicFramePr>
          <p:cNvPr id="57" name="表 56"/>
          <p:cNvGraphicFramePr>
            <a:graphicFrameLocks noGrp="1"/>
          </p:cNvGraphicFramePr>
          <p:nvPr>
            <p:extLst>
              <p:ext uri="{D42A27DB-BD31-4B8C-83A1-F6EECF244321}">
                <p14:modId xmlns:p14="http://schemas.microsoft.com/office/powerpoint/2010/main" val="921744215"/>
              </p:ext>
            </p:extLst>
          </p:nvPr>
        </p:nvGraphicFramePr>
        <p:xfrm>
          <a:off x="189000" y="959300"/>
          <a:ext cx="6552368" cy="2968776"/>
        </p:xfrm>
        <a:graphic>
          <a:graphicData uri="http://schemas.openxmlformats.org/drawingml/2006/table">
            <a:tbl>
              <a:tblPr firstRow="1" bandRow="1">
                <a:tableStyleId>{5940675A-B579-460E-94D1-54222C63F5DA}</a:tableStyleId>
              </a:tblPr>
              <a:tblGrid>
                <a:gridCol w="946194">
                  <a:extLst>
                    <a:ext uri="{9D8B030D-6E8A-4147-A177-3AD203B41FA5}">
                      <a16:colId xmlns:a16="http://schemas.microsoft.com/office/drawing/2014/main" val="20000"/>
                    </a:ext>
                  </a:extLst>
                </a:gridCol>
                <a:gridCol w="5606174">
                  <a:extLst>
                    <a:ext uri="{9D8B030D-6E8A-4147-A177-3AD203B41FA5}">
                      <a16:colId xmlns:a16="http://schemas.microsoft.com/office/drawing/2014/main" val="20001"/>
                    </a:ext>
                  </a:extLst>
                </a:gridCol>
              </a:tblGrid>
              <a:tr h="609324">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届出事項</a:t>
                      </a:r>
                      <a:endParaRPr kumimoji="1" lang="en-US" altLang="ja-JP" sz="1200" b="1" kern="1200" spc="150" baseline="0" dirty="0">
                        <a:solidFill>
                          <a:schemeClr val="tx1"/>
                        </a:solidFill>
                        <a:latin typeface="+mn-ea"/>
                        <a:ea typeface="+mn-ea"/>
                        <a:cs typeface="+mn-cs"/>
                      </a:endParaRPr>
                    </a:p>
                    <a:p>
                      <a:pPr marL="0" marR="0" indent="0" algn="just" defTabSz="914400" rtl="0" eaLnBrk="1" fontAlgn="auto" latinLnBrk="0" hangingPunct="1">
                        <a:lnSpc>
                          <a:spcPct val="110000"/>
                        </a:lnSpc>
                        <a:spcBef>
                          <a:spcPts val="0"/>
                        </a:spcBef>
                        <a:spcAft>
                          <a:spcPts val="0"/>
                        </a:spcAft>
                        <a:buClrTx/>
                        <a:buSzTx/>
                        <a:buFontTx/>
                        <a:buNone/>
                        <a:tabLst/>
                        <a:defRPr/>
                      </a:pPr>
                      <a:r>
                        <a:rPr kumimoji="1" lang="en-US" altLang="ja-JP" sz="800" b="1" kern="1200" dirty="0">
                          <a:solidFill>
                            <a:schemeClr val="tx1"/>
                          </a:solidFill>
                          <a:latin typeface="+mn-ea"/>
                          <a:ea typeface="+mn-ea"/>
                          <a:cs typeface="+mn-cs"/>
                        </a:rPr>
                        <a:t>(P.3</a:t>
                      </a:r>
                      <a:r>
                        <a:rPr kumimoji="1" lang="ja-JP" altLang="en-US" sz="800" b="1" kern="1200" dirty="0">
                          <a:solidFill>
                            <a:schemeClr val="tx1"/>
                          </a:solidFill>
                          <a:latin typeface="+mn-ea"/>
                          <a:ea typeface="+mn-ea"/>
                          <a:cs typeface="+mn-cs"/>
                        </a:rPr>
                        <a:t>～</a:t>
                      </a:r>
                      <a:r>
                        <a:rPr kumimoji="1" lang="en-US" altLang="ja-JP" sz="800" b="1" kern="1200" dirty="0">
                          <a:solidFill>
                            <a:schemeClr val="tx1"/>
                          </a:solidFill>
                          <a:latin typeface="+mn-ea"/>
                          <a:ea typeface="+mn-ea"/>
                          <a:cs typeface="+mn-cs"/>
                        </a:rPr>
                        <a:t>4</a:t>
                      </a:r>
                      <a:r>
                        <a:rPr kumimoji="1" lang="ja-JP" altLang="en-US" sz="800" b="1" kern="1200" dirty="0">
                          <a:solidFill>
                            <a:schemeClr val="tx1"/>
                          </a:solidFill>
                          <a:latin typeface="+mn-ea"/>
                          <a:ea typeface="+mn-ea"/>
                          <a:cs typeface="+mn-cs"/>
                        </a:rPr>
                        <a:t>参照</a:t>
                      </a:r>
                      <a:r>
                        <a:rPr kumimoji="1" lang="en-US" altLang="ja-JP" sz="800" b="1" kern="1200" dirty="0">
                          <a:solidFill>
                            <a:schemeClr val="tx1"/>
                          </a:solidFill>
                          <a:latin typeface="+mn-ea"/>
                          <a:ea typeface="+mn-ea"/>
                          <a:cs typeface="+mn-cs"/>
                        </a:rPr>
                        <a:t>)</a:t>
                      </a:r>
                      <a:endParaRPr kumimoji="1" lang="ja-JP" altLang="en-US" sz="1200" b="1" kern="1200" dirty="0">
                        <a:solidFill>
                          <a:schemeClr val="tx1"/>
                        </a:solidFill>
                        <a:latin typeface="+mn-ea"/>
                        <a:ea typeface="+mn-ea"/>
                        <a:cs typeface="+mn-cs"/>
                      </a:endParaRP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0" kern="1200" dirty="0">
                          <a:solidFill>
                            <a:schemeClr val="tx1"/>
                          </a:solidFill>
                          <a:latin typeface="+mn-ea"/>
                          <a:ea typeface="+mn-ea"/>
                          <a:cs typeface="+mn-cs"/>
                        </a:rPr>
                        <a:t>①氏名　②在留資格等　③在留期間等　④生年月日　⑤性別　⑥国籍・地域　⑦在留カード番号　⑧離職に係る事業所の名称および所在地など、喪失届に記載が必要な事項</a:t>
                      </a:r>
                      <a:endParaRPr kumimoji="1" lang="ja-JP" altLang="en-US" sz="1000" b="1" u="none" kern="1200" dirty="0">
                        <a:solidFill>
                          <a:schemeClr val="tx1"/>
                        </a:solidFill>
                        <a:latin typeface="+mn-ea"/>
                        <a:ea typeface="+mn-ea"/>
                        <a:cs typeface="+mn-cs"/>
                      </a:endParaRP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896761">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届出方法</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dirty="0">
                          <a:latin typeface="+mn-ea"/>
                          <a:ea typeface="+mn-ea"/>
                        </a:rPr>
                        <a:t>表面の「住所（被保険者の住所又は居所）」欄</a:t>
                      </a:r>
                      <a:r>
                        <a:rPr kumimoji="1" lang="ja-JP" altLang="en-US" sz="1000" b="0" u="none" dirty="0">
                          <a:latin typeface="+mn-ea"/>
                          <a:ea typeface="+mn-ea"/>
                        </a:rPr>
                        <a:t>の他、</a:t>
                      </a:r>
                      <a:r>
                        <a:rPr kumimoji="1" lang="ja-JP" altLang="en-US" sz="1000" b="1" u="none" dirty="0">
                          <a:latin typeface="+mn-ea"/>
                          <a:ea typeface="+mn-ea"/>
                        </a:rPr>
                        <a:t>裏面の「</a:t>
                      </a:r>
                      <a:r>
                        <a:rPr kumimoji="1" lang="en-US" altLang="ja-JP" sz="1000" b="1" u="none" dirty="0">
                          <a:latin typeface="+mn-ea"/>
                          <a:ea typeface="+mn-ea"/>
                        </a:rPr>
                        <a:t>14</a:t>
                      </a:r>
                      <a:r>
                        <a:rPr kumimoji="1" lang="ja-JP" altLang="en-US" sz="1000" b="1" u="none" dirty="0">
                          <a:latin typeface="+mn-ea"/>
                          <a:ea typeface="+mn-ea"/>
                        </a:rPr>
                        <a:t>」～「</a:t>
                      </a:r>
                      <a:r>
                        <a:rPr kumimoji="1" lang="en-US" altLang="ja-JP" sz="1000" b="1" u="none" dirty="0">
                          <a:latin typeface="+mn-ea"/>
                          <a:ea typeface="+mn-ea"/>
                        </a:rPr>
                        <a:t>19</a:t>
                      </a:r>
                      <a:r>
                        <a:rPr kumimoji="1" lang="ja-JP" altLang="en-US" sz="1000" b="1" u="none" dirty="0">
                          <a:latin typeface="+mn-ea"/>
                          <a:ea typeface="+mn-ea"/>
                        </a:rPr>
                        <a:t>」欄</a:t>
                      </a:r>
                      <a:r>
                        <a:rPr kumimoji="1" lang="ja-JP" altLang="en-US" sz="1000" b="0" u="none" dirty="0">
                          <a:latin typeface="+mn-ea"/>
                          <a:ea typeface="+mn-ea"/>
                        </a:rPr>
                        <a:t>に 「国籍・地域」や「在留資格等」などを記入してハローワークに提出することで、外国人雇用状況の離職に係る届出を行ったことになります。ただし、以下の場合は記入不要です。</a:t>
                      </a:r>
                    </a:p>
                    <a:p>
                      <a:pPr algn="just" defTabSz="957263">
                        <a:lnSpc>
                          <a:spcPct val="110000"/>
                        </a:lnSpc>
                      </a:pPr>
                      <a:r>
                        <a:rPr kumimoji="1" lang="ja-JP" altLang="en-US" sz="1000" b="0" u="none" dirty="0">
                          <a:latin typeface="+mn-ea"/>
                          <a:ea typeface="+mn-ea"/>
                        </a:rPr>
                        <a:t>・外国人雇用状況届出の対象外の方（特別永住者、在留資格「外交」・「公用」の方）</a:t>
                      </a: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1117523">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 出 先</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kern="1200" dirty="0">
                          <a:solidFill>
                            <a:schemeClr val="tx1"/>
                          </a:solidFill>
                          <a:latin typeface="+mn-ea"/>
                          <a:ea typeface="+mn-ea"/>
                          <a:cs typeface="メイリオ" panose="020B0604030504040204" pitchFamily="50" charset="-128"/>
                        </a:rPr>
                        <a:t>雇用保険の適用を受けている事業所を管轄するハローワークに届け出てください（インターネットより電子申請による届け出も可能です）。</a:t>
                      </a:r>
                      <a:endParaRPr kumimoji="1" lang="en-US" altLang="ja-JP" sz="1000" b="1" u="none" kern="1200" dirty="0">
                        <a:solidFill>
                          <a:schemeClr val="tx1"/>
                        </a:solidFill>
                        <a:latin typeface="+mn-ea"/>
                        <a:ea typeface="+mn-ea"/>
                        <a:cs typeface="メイリオ" panose="020B0604030504040204" pitchFamily="50" charset="-128"/>
                      </a:endParaRPr>
                    </a:p>
                    <a:p>
                      <a:pPr algn="just" defTabSz="957263">
                        <a:lnSpc>
                          <a:spcPct val="110000"/>
                        </a:lnSpc>
                      </a:pPr>
                      <a:r>
                        <a:rPr kumimoji="1" lang="en-US" altLang="ja-JP" sz="1000" b="0" u="none" kern="1200" dirty="0">
                          <a:solidFill>
                            <a:schemeClr val="tx1"/>
                          </a:solidFill>
                          <a:latin typeface="+mn-ea"/>
                          <a:ea typeface="+mn-ea"/>
                          <a:cs typeface="メイリオ" panose="020B0604030504040204" pitchFamily="50" charset="-128"/>
                        </a:rPr>
                        <a:t>※</a:t>
                      </a:r>
                      <a:r>
                        <a:rPr kumimoji="1" lang="ja-JP" altLang="en-US" sz="1000" b="0" u="none" kern="1200" dirty="0">
                          <a:solidFill>
                            <a:schemeClr val="tx1"/>
                          </a:solidFill>
                          <a:latin typeface="+mn-ea"/>
                          <a:ea typeface="+mn-ea"/>
                          <a:cs typeface="メイリオ" panose="020B0604030504040204" pitchFamily="50" charset="-128"/>
                        </a:rPr>
                        <a:t>雇用保険被保険者資格取得届を届け出るハローワークと同様です。</a:t>
                      </a:r>
                      <a:endParaRPr kumimoji="1" lang="en-US" altLang="ja-JP" sz="1000" b="0" u="none" kern="1200" dirty="0">
                        <a:solidFill>
                          <a:schemeClr val="tx1"/>
                        </a:solidFill>
                        <a:latin typeface="+mn-ea"/>
                        <a:ea typeface="+mn-ea"/>
                        <a:cs typeface="メイリオ" panose="020B0604030504040204" pitchFamily="50" charset="-128"/>
                      </a:endParaRPr>
                    </a:p>
                    <a:p>
                      <a:pPr algn="just" defTabSz="957263">
                        <a:lnSpc>
                          <a:spcPct val="110000"/>
                        </a:lnSpc>
                      </a:pPr>
                      <a:r>
                        <a:rPr kumimoji="1" lang="en-US" altLang="ja-JP" sz="1000" b="0" u="none" kern="1200" dirty="0">
                          <a:solidFill>
                            <a:schemeClr val="tx1"/>
                          </a:solidFill>
                          <a:latin typeface="+mn-ea"/>
                          <a:ea typeface="+mn-ea"/>
                          <a:cs typeface="+mn-cs"/>
                        </a:rPr>
                        <a:t>※</a:t>
                      </a:r>
                      <a:r>
                        <a:rPr kumimoji="1" lang="ja-JP" altLang="en-US" sz="1000" b="0" u="none" kern="1200" dirty="0">
                          <a:solidFill>
                            <a:schemeClr val="tx1"/>
                          </a:solidFill>
                          <a:latin typeface="+mn-ea"/>
                          <a:ea typeface="+mn-ea"/>
                          <a:cs typeface="+mn-cs"/>
                        </a:rPr>
                        <a:t>代理人による届出を行う場合には、あらかじめ代理人を選任することで提出は可能です。</a:t>
                      </a:r>
                      <a:endParaRPr kumimoji="1" lang="en-US" altLang="ja-JP" sz="1000" b="0" u="none" kern="1200" dirty="0">
                        <a:solidFill>
                          <a:schemeClr val="tx1"/>
                        </a:solidFill>
                        <a:latin typeface="+mn-ea"/>
                        <a:ea typeface="+mn-ea"/>
                        <a:cs typeface="+mn-cs"/>
                      </a:endParaRPr>
                    </a:p>
                    <a:p>
                      <a:pPr algn="just" defTabSz="957263">
                        <a:lnSpc>
                          <a:spcPct val="110000"/>
                        </a:lnSpc>
                      </a:pPr>
                      <a:r>
                        <a:rPr kumimoji="1" lang="ja-JP" altLang="en-US" sz="1000" b="0" u="none" kern="1200" dirty="0">
                          <a:solidFill>
                            <a:schemeClr val="tx1"/>
                          </a:solidFill>
                          <a:latin typeface="+mn-ea"/>
                          <a:ea typeface="+mn-ea"/>
                          <a:cs typeface="+mn-cs"/>
                        </a:rPr>
                        <a:t>代理人選任（解任）届が必要となりますので、管轄のハローワークまでお問い合わせください。</a:t>
                      </a:r>
                      <a:endParaRPr kumimoji="1" lang="en-US" altLang="ja-JP" sz="1000" b="0" u="none" kern="1200" dirty="0">
                        <a:solidFill>
                          <a:schemeClr val="tx1"/>
                        </a:solidFill>
                        <a:latin typeface="+mn-ea"/>
                        <a:ea typeface="+mn-ea"/>
                        <a:cs typeface="+mn-cs"/>
                      </a:endParaRP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16160">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kumimoji="1" lang="ja-JP" altLang="en-US" sz="1200" b="1" kern="1200" spc="150" baseline="0" dirty="0">
                          <a:solidFill>
                            <a:schemeClr val="tx1"/>
                          </a:solidFill>
                          <a:latin typeface="+mn-ea"/>
                          <a:ea typeface="+mn-ea"/>
                          <a:cs typeface="+mn-cs"/>
                        </a:rPr>
                        <a:t>届出期限</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kern="1200" dirty="0">
                          <a:solidFill>
                            <a:schemeClr val="tx1"/>
                          </a:solidFill>
                          <a:latin typeface="+mn-ea"/>
                          <a:ea typeface="+mn-ea"/>
                          <a:cs typeface="+mn-cs"/>
                        </a:rPr>
                        <a:t>退職した日の翌日から</a:t>
                      </a:r>
                      <a:r>
                        <a:rPr kumimoji="1" lang="en-US" altLang="ja-JP" sz="1000" b="1" u="none" kern="1200" dirty="0">
                          <a:solidFill>
                            <a:schemeClr val="tx1"/>
                          </a:solidFill>
                          <a:latin typeface="+mn-ea"/>
                          <a:ea typeface="+mn-ea"/>
                          <a:cs typeface="+mn-cs"/>
                        </a:rPr>
                        <a:t>10</a:t>
                      </a:r>
                      <a:r>
                        <a:rPr kumimoji="1" lang="ja-JP" altLang="en-US" sz="1000" b="1" u="none" kern="1200" dirty="0">
                          <a:solidFill>
                            <a:schemeClr val="tx1"/>
                          </a:solidFill>
                          <a:latin typeface="+mn-ea"/>
                          <a:ea typeface="+mn-ea"/>
                          <a:cs typeface="+mn-cs"/>
                        </a:rPr>
                        <a:t>日以内です。</a:t>
                      </a:r>
                      <a:endParaRPr kumimoji="1" lang="ja-JP" altLang="en-US" sz="1000" b="0" u="none" kern="1200" dirty="0">
                        <a:solidFill>
                          <a:schemeClr val="tx1"/>
                        </a:solidFill>
                        <a:latin typeface="+mn-ea"/>
                        <a:ea typeface="+mn-ea"/>
                        <a:cs typeface="+mn-cs"/>
                      </a:endParaRP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1" name="テキスト ボックス 60"/>
          <p:cNvSpPr txBox="1"/>
          <p:nvPr/>
        </p:nvSpPr>
        <p:spPr>
          <a:xfrm>
            <a:off x="207692" y="8305570"/>
            <a:ext cx="2160240" cy="924663"/>
          </a:xfrm>
          <a:prstGeom prst="rect">
            <a:avLst/>
          </a:prstGeom>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pPr>
            <a:r>
              <a:rPr lang="ja-JP" altLang="en-US" dirty="0">
                <a:solidFill>
                  <a:schemeClr val="tx1"/>
                </a:solidFill>
              </a:rPr>
              <a:t>「備考」欄</a:t>
            </a:r>
            <a:endParaRPr lang="en-US" altLang="ja-JP" b="0" dirty="0">
              <a:solidFill>
                <a:schemeClr val="tx1"/>
              </a:solidFill>
            </a:endParaRPr>
          </a:p>
          <a:p>
            <a:pPr>
              <a:lnSpc>
                <a:spcPct val="100000"/>
              </a:lnSpc>
            </a:pPr>
            <a:r>
              <a:rPr lang="ja-JP" altLang="en-US" b="0" dirty="0">
                <a:solidFill>
                  <a:schemeClr val="tx1"/>
                </a:solidFill>
              </a:rPr>
              <a:t>すでに</a:t>
            </a:r>
            <a:r>
              <a:rPr lang="zh-CN" altLang="en-US" b="0" dirty="0">
                <a:solidFill>
                  <a:schemeClr val="tx1"/>
                </a:solidFill>
              </a:rPr>
              <a:t>「外国人雇用状況届出書（様式第３号）」</a:t>
            </a:r>
            <a:r>
              <a:rPr lang="ja-JP" altLang="en-US" b="0" dirty="0">
                <a:solidFill>
                  <a:schemeClr val="tx1"/>
                </a:solidFill>
              </a:rPr>
              <a:t>によって届出済みの場合や、在留資格変更申請中の場合に記入してください。</a:t>
            </a:r>
            <a:endParaRPr lang="en-US" altLang="ja-JP" b="0" dirty="0">
              <a:solidFill>
                <a:schemeClr val="tx1"/>
              </a:solidFill>
            </a:endParaRPr>
          </a:p>
          <a:p>
            <a:pPr>
              <a:lnSpc>
                <a:spcPct val="100000"/>
              </a:lnSpc>
            </a:pPr>
            <a:endParaRPr lang="en-US" altLang="ja-JP" sz="800" b="0" dirty="0">
              <a:solidFill>
                <a:schemeClr val="tx1"/>
              </a:solidFill>
            </a:endParaRPr>
          </a:p>
        </p:txBody>
      </p:sp>
      <p:sp>
        <p:nvSpPr>
          <p:cNvPr id="62" name="テキスト ボックス 61"/>
          <p:cNvSpPr txBox="1"/>
          <p:nvPr/>
        </p:nvSpPr>
        <p:spPr>
          <a:xfrm>
            <a:off x="3900491" y="4232921"/>
            <a:ext cx="2912885" cy="4824535"/>
          </a:xfrm>
          <a:prstGeom prst="rect">
            <a:avLst/>
          </a:prstGeom>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no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10000"/>
              </a:lnSpc>
              <a:spcAft>
                <a:spcPts val="300"/>
              </a:spcAft>
            </a:pPr>
            <a:r>
              <a:rPr lang="ja-JP" altLang="en-US" dirty="0">
                <a:solidFill>
                  <a:schemeClr val="tx1"/>
                </a:solidFill>
              </a:rPr>
              <a:t>「</a:t>
            </a:r>
            <a:r>
              <a:rPr lang="en-US" altLang="ja-JP" dirty="0">
                <a:solidFill>
                  <a:schemeClr val="tx1"/>
                </a:solidFill>
              </a:rPr>
              <a:t>19.</a:t>
            </a:r>
            <a:r>
              <a:rPr lang="ja-JP" altLang="en-US" dirty="0">
                <a:solidFill>
                  <a:schemeClr val="tx1"/>
                </a:solidFill>
              </a:rPr>
              <a:t>在留資格」欄</a:t>
            </a:r>
            <a:endParaRPr lang="en-US" altLang="ja-JP" b="0" dirty="0">
              <a:solidFill>
                <a:schemeClr val="tx1"/>
              </a:solidFill>
            </a:endParaRPr>
          </a:p>
          <a:p>
            <a:pPr>
              <a:lnSpc>
                <a:spcPct val="110000"/>
              </a:lnSpc>
            </a:pPr>
            <a:r>
              <a:rPr lang="ja-JP" altLang="en-US" b="0" dirty="0">
                <a:solidFill>
                  <a:schemeClr val="tx1"/>
                </a:solidFill>
              </a:rPr>
              <a:t>在留カードの「在留資格」または旅券</a:t>
            </a:r>
            <a:r>
              <a:rPr lang="en-US" altLang="ja-JP" b="0" dirty="0">
                <a:solidFill>
                  <a:schemeClr val="tx1"/>
                </a:solidFill>
              </a:rPr>
              <a:t>(</a:t>
            </a:r>
            <a:r>
              <a:rPr lang="ja-JP" altLang="en-US" b="0" dirty="0">
                <a:solidFill>
                  <a:schemeClr val="tx1"/>
                </a:solidFill>
              </a:rPr>
              <a:t>パスポート）上の上陸許可証印に記載されたとおりの内容を記入してください。</a:t>
            </a:r>
            <a:endParaRPr lang="en-US" altLang="ja-JP" b="0" dirty="0">
              <a:solidFill>
                <a:schemeClr val="tx1"/>
              </a:solidFill>
            </a:endParaRPr>
          </a:p>
          <a:p>
            <a:pPr>
              <a:lnSpc>
                <a:spcPct val="110000"/>
              </a:lnSpc>
            </a:pPr>
            <a:r>
              <a:rPr lang="en-US" altLang="ja-JP" b="0" dirty="0">
                <a:solidFill>
                  <a:srgbClr val="FF0000"/>
                </a:solidFill>
              </a:rPr>
              <a:t>※</a:t>
            </a:r>
            <a:r>
              <a:rPr lang="ja-JP" altLang="en-US" b="0" dirty="0">
                <a:solidFill>
                  <a:srgbClr val="FF0000"/>
                </a:solidFill>
              </a:rPr>
              <a:t>「被監理者」「仮滞在許可者」の場合も同様に記入してください。</a:t>
            </a:r>
            <a:endParaRPr lang="en-US" altLang="ja-JP" b="0" dirty="0">
              <a:solidFill>
                <a:srgbClr val="FF0000"/>
              </a:solidFill>
            </a:endParaRPr>
          </a:p>
          <a:p>
            <a:pPr>
              <a:lnSpc>
                <a:spcPct val="110000"/>
              </a:lnSpc>
            </a:pPr>
            <a:r>
              <a:rPr lang="ja-JP" altLang="en-US" b="0" dirty="0">
                <a:solidFill>
                  <a:schemeClr val="tx1"/>
                </a:solidFill>
              </a:rPr>
              <a:t>在留資格が「特定技能」または「特定活動」の場合には、以下のいずれかを記入してください。</a:t>
            </a:r>
            <a:endParaRPr lang="en-US" altLang="ja-JP" b="0" dirty="0">
              <a:solidFill>
                <a:schemeClr val="tx1"/>
              </a:solidFill>
            </a:endParaRPr>
          </a:p>
        </p:txBody>
      </p:sp>
      <p:sp>
        <p:nvSpPr>
          <p:cNvPr id="60" name="テキスト ボックス 59"/>
          <p:cNvSpPr txBox="1"/>
          <p:nvPr/>
        </p:nvSpPr>
        <p:spPr>
          <a:xfrm>
            <a:off x="2439940" y="8294129"/>
            <a:ext cx="1368152" cy="940051"/>
          </a:xfrm>
          <a:prstGeom prst="rect">
            <a:avLst/>
          </a:prstGeom>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spAutoFit/>
          </a:bodyPr>
          <a:lstStyle/>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｢14.</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被保険者氏名（ローマ字）</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届出される外国人の方の氏名を、在留カードどおりに記入してください。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p:cNvSpPr txBox="1"/>
          <p:nvPr/>
        </p:nvSpPr>
        <p:spPr>
          <a:xfrm>
            <a:off x="905211" y="8878904"/>
            <a:ext cx="1387943" cy="293721"/>
          </a:xfrm>
          <a:prstGeom prst="rect">
            <a:avLst/>
          </a:prstGeom>
          <a:noFill/>
          <a:ln w="9525">
            <a:noFill/>
          </a:ln>
        </p:spPr>
        <p:txBody>
          <a:bodyPr wrap="square" lIns="36000" tIns="72000" rIns="36000" bIns="36000" rtlCol="0" anchor="ctr">
            <a:sp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pPr>
            <a:r>
              <a:rPr lang="ja-JP" altLang="en-US" sz="600" b="0" dirty="0">
                <a:solidFill>
                  <a:schemeClr val="tx1"/>
                </a:solidFill>
              </a:rPr>
              <a:t>例：様式第３号によって届出済</a:t>
            </a:r>
            <a:endParaRPr lang="en-US" altLang="ja-JP" sz="600" b="0" dirty="0">
              <a:solidFill>
                <a:schemeClr val="tx1"/>
              </a:solidFill>
            </a:endParaRPr>
          </a:p>
          <a:p>
            <a:pPr>
              <a:lnSpc>
                <a:spcPct val="100000"/>
              </a:lnSpc>
            </a:pPr>
            <a:r>
              <a:rPr lang="ja-JP" altLang="en-US" sz="600" b="0" dirty="0">
                <a:solidFill>
                  <a:schemeClr val="tx1"/>
                </a:solidFill>
              </a:rPr>
              <a:t>　　在留資格変更申請中　など</a:t>
            </a:r>
            <a:endParaRPr lang="en-US" altLang="ja-JP" sz="600" b="0" dirty="0">
              <a:solidFill>
                <a:schemeClr val="tx1"/>
              </a:solidFill>
            </a:endParaRPr>
          </a:p>
        </p:txBody>
      </p:sp>
      <p:sp>
        <p:nvSpPr>
          <p:cNvPr id="32" name="大かっこ 31"/>
          <p:cNvSpPr/>
          <p:nvPr/>
        </p:nvSpPr>
        <p:spPr bwMode="auto">
          <a:xfrm>
            <a:off x="905211" y="8927335"/>
            <a:ext cx="1211185" cy="212666"/>
          </a:xfrm>
          <a:prstGeom prst="bracketPair">
            <a:avLst/>
          </a:prstGeom>
          <a:noFill/>
          <a:ln w="6350" cap="flat" cmpd="sng" algn="ctr">
            <a:solidFill>
              <a:schemeClr val="tx1"/>
            </a:solidFill>
            <a:prstDash val="solid"/>
            <a:round/>
            <a:headEnd type="none" w="med" len="med"/>
            <a:tailEnd type="none" w="med" len="med"/>
          </a:ln>
          <a:effectLst/>
        </p:spPr>
        <p:txBody>
          <a:bodyPr vert="horz" wrap="square" lIns="95771" tIns="47886" rIns="95771" bIns="47886"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ja-JP" altLang="en-US" sz="1900" b="0" i="0" u="none" strike="noStrike" cap="none" normalizeH="0" baseline="0">
              <a:ln>
                <a:noFill/>
              </a:ln>
              <a:solidFill>
                <a:schemeClr val="tx1"/>
              </a:solidFill>
              <a:effectLst/>
              <a:latin typeface="Arial" charset="0"/>
              <a:ea typeface="ＭＳ Ｐゴシック" pitchFamily="50" charset="-128"/>
            </a:endParaRPr>
          </a:p>
        </p:txBody>
      </p:sp>
      <p:sp>
        <p:nvSpPr>
          <p:cNvPr id="37" name="正方形/長方形 36"/>
          <p:cNvSpPr/>
          <p:nvPr/>
        </p:nvSpPr>
        <p:spPr>
          <a:xfrm>
            <a:off x="276605" y="7121274"/>
            <a:ext cx="3190495" cy="1073554"/>
          </a:xfrm>
          <a:prstGeom prst="rect">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ja-JP" altLang="en-US" sz="1800">
              <a:solidFill>
                <a:prstClr val="white"/>
              </a:solidFill>
            </a:endParaRPr>
          </a:p>
        </p:txBody>
      </p:sp>
      <p:sp>
        <p:nvSpPr>
          <p:cNvPr id="76" name="テキスト ボックス 20"/>
          <p:cNvSpPr txBox="1">
            <a:spLocks noChangeArrowheads="1"/>
          </p:cNvSpPr>
          <p:nvPr/>
        </p:nvSpPr>
        <p:spPr bwMode="auto">
          <a:xfrm>
            <a:off x="188913" y="6676716"/>
            <a:ext cx="631378" cy="232756"/>
          </a:xfrm>
          <a:prstGeom prst="rect">
            <a:avLst/>
          </a:prstGeom>
          <a:ln>
            <a:solidFill>
              <a:srgbClr val="FFCC00"/>
            </a:solidFill>
            <a:headEnd/>
            <a:tailEnd/>
          </a:ln>
        </p:spPr>
        <p:style>
          <a:lnRef idx="2">
            <a:schemeClr val="accent1"/>
          </a:lnRef>
          <a:fillRef idx="1">
            <a:schemeClr val="lt1"/>
          </a:fillRef>
          <a:effectRef idx="0">
            <a:schemeClr val="accent1"/>
          </a:effectRef>
          <a:fontRef idx="minor">
            <a:schemeClr val="dk1"/>
          </a:fontRef>
        </p:style>
        <p:txBody>
          <a:bodyPr wrap="square" lIns="0" tIns="0" rIns="0" bIns="0" anchor="t">
            <a:spAutoFit/>
          </a:bodyPr>
          <a:lstStyle/>
          <a:p>
            <a:pPr algn="ctr" fontAlgn="auto">
              <a:lnSpc>
                <a:spcPct val="150000"/>
              </a:lnSpc>
              <a:spcBef>
                <a:spcPts val="0"/>
              </a:spcBef>
              <a:spcAft>
                <a:spcPts val="0"/>
              </a:spcAft>
            </a:pPr>
            <a:r>
              <a:rPr lang="ja-JP" altLang="en-US" sz="1100" b="1" dirty="0">
                <a:solidFill>
                  <a:schemeClr val="tx1"/>
                </a:solidFill>
                <a:latin typeface="メイリオ" pitchFamily="50" charset="-128"/>
                <a:ea typeface="メイリオ" pitchFamily="50" charset="-128"/>
              </a:rPr>
              <a:t>裏　面</a:t>
            </a:r>
            <a:endParaRPr lang="en-US" altLang="ja-JP" sz="1100" b="1" dirty="0">
              <a:solidFill>
                <a:schemeClr val="tx1"/>
              </a:solidFill>
              <a:latin typeface="メイリオ" pitchFamily="50" charset="-128"/>
              <a:ea typeface="メイリオ" pitchFamily="50" charset="-128"/>
            </a:endParaRPr>
          </a:p>
        </p:txBody>
      </p:sp>
      <p:sp>
        <p:nvSpPr>
          <p:cNvPr id="42" name="テキスト ボックス 20"/>
          <p:cNvSpPr txBox="1">
            <a:spLocks noChangeArrowheads="1"/>
          </p:cNvSpPr>
          <p:nvPr/>
        </p:nvSpPr>
        <p:spPr bwMode="auto">
          <a:xfrm>
            <a:off x="349245" y="7093801"/>
            <a:ext cx="677897" cy="190240"/>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lIns="0" tIns="36000" rIns="0" bIns="0" anchor="t">
            <a:spAutoFit/>
          </a:bodyPr>
          <a:lstStyle/>
          <a:p>
            <a:pPr algn="ctr" fontAlgn="auto">
              <a:spcBef>
                <a:spcPts val="0"/>
              </a:spcBef>
              <a:spcAft>
                <a:spcPts val="0"/>
              </a:spcAft>
            </a:pPr>
            <a:r>
              <a:rPr lang="en-US" altLang="ja-JP" sz="1000" b="1" dirty="0">
                <a:solidFill>
                  <a:srgbClr val="FF0000"/>
                </a:solidFill>
                <a:latin typeface="メイリオ" pitchFamily="50" charset="-128"/>
                <a:ea typeface="メイリオ" pitchFamily="50" charset="-128"/>
              </a:rPr>
              <a:t>14</a:t>
            </a:r>
            <a:r>
              <a:rPr lang="ja-JP" altLang="en-US" sz="1000" b="1" dirty="0">
                <a:solidFill>
                  <a:srgbClr val="FF0000"/>
                </a:solidFill>
                <a:latin typeface="メイリオ" pitchFamily="50" charset="-128"/>
                <a:ea typeface="メイリオ" pitchFamily="50" charset="-128"/>
              </a:rPr>
              <a:t>～</a:t>
            </a:r>
            <a:r>
              <a:rPr lang="en-US" altLang="ja-JP" sz="1000" b="1" dirty="0">
                <a:solidFill>
                  <a:srgbClr val="FF0000"/>
                </a:solidFill>
                <a:latin typeface="メイリオ" pitchFamily="50" charset="-128"/>
                <a:ea typeface="メイリオ" pitchFamily="50" charset="-128"/>
              </a:rPr>
              <a:t>19</a:t>
            </a:r>
            <a:r>
              <a:rPr lang="ja-JP" altLang="en-US" sz="1000" b="1" dirty="0">
                <a:solidFill>
                  <a:srgbClr val="FF0000"/>
                </a:solidFill>
                <a:latin typeface="メイリオ" pitchFamily="50" charset="-128"/>
                <a:ea typeface="メイリオ" pitchFamily="50" charset="-128"/>
              </a:rPr>
              <a:t>欄</a:t>
            </a:r>
            <a:endParaRPr lang="en-US" altLang="ja-JP" sz="1000" b="1" dirty="0">
              <a:solidFill>
                <a:srgbClr val="FF0000"/>
              </a:solidFill>
              <a:latin typeface="メイリオ" pitchFamily="50" charset="-128"/>
              <a:ea typeface="メイリオ" pitchFamily="50" charset="-128"/>
            </a:endParaRPr>
          </a:p>
        </p:txBody>
      </p:sp>
      <p:pic>
        <p:nvPicPr>
          <p:cNvPr id="4" name="図 3"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13" y="4447330"/>
            <a:ext cx="3600000" cy="2190615"/>
          </a:xfrm>
          <a:prstGeom prst="rect">
            <a:avLst/>
          </a:prstGeom>
          <a:ln>
            <a:solidFill>
              <a:schemeClr val="tx1"/>
            </a:solidFill>
          </a:ln>
          <a:effectLst/>
        </p:spPr>
      </p:pic>
      <p:sp>
        <p:nvSpPr>
          <p:cNvPr id="52" name="正方形/長方形 51"/>
          <p:cNvSpPr/>
          <p:nvPr/>
        </p:nvSpPr>
        <p:spPr>
          <a:xfrm>
            <a:off x="417290" y="5926423"/>
            <a:ext cx="2939702" cy="185314"/>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ja-JP" altLang="en-US" sz="1800">
              <a:solidFill>
                <a:prstClr val="white"/>
              </a:solidFill>
            </a:endParaRPr>
          </a:p>
        </p:txBody>
      </p:sp>
      <p:sp>
        <p:nvSpPr>
          <p:cNvPr id="54" name="テキスト ボックス 20"/>
          <p:cNvSpPr txBox="1">
            <a:spLocks noChangeArrowheads="1"/>
          </p:cNvSpPr>
          <p:nvPr/>
        </p:nvSpPr>
        <p:spPr bwMode="auto">
          <a:xfrm>
            <a:off x="421232" y="5736556"/>
            <a:ext cx="631379" cy="190240"/>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lIns="0" tIns="36000" rIns="0" bIns="0" anchor="t">
            <a:spAutoFit/>
          </a:bodyPr>
          <a:lstStyle>
            <a:defPPr>
              <a:defRPr lang="ja-JP"/>
            </a:defPPr>
            <a:lvl1pPr algn="ctr" fontAlgn="auto">
              <a:lnSpc>
                <a:spcPct val="150000"/>
              </a:lnSpc>
              <a:spcBef>
                <a:spcPts val="0"/>
              </a:spcBef>
              <a:spcAft>
                <a:spcPts val="0"/>
              </a:spcAft>
              <a:defRPr sz="1100" b="1">
                <a:solidFill>
                  <a:srgbClr val="0000CC"/>
                </a:solidFill>
                <a:latin typeface="メイリオ" pitchFamily="50" charset="-128"/>
                <a:ea typeface="メイリオ" pitchFamily="50" charset="-128"/>
              </a:defRPr>
            </a:lvl1pPr>
          </a:lstStyle>
          <a:p>
            <a:pPr>
              <a:lnSpc>
                <a:spcPct val="100000"/>
              </a:lnSpc>
            </a:pPr>
            <a:r>
              <a:rPr lang="ja-JP" altLang="en-US" sz="1000" dirty="0">
                <a:solidFill>
                  <a:srgbClr val="FF0000"/>
                </a:solidFill>
              </a:rPr>
              <a:t>住所欄</a:t>
            </a:r>
            <a:endParaRPr lang="en-US" altLang="ja-JP" sz="1000" dirty="0">
              <a:solidFill>
                <a:srgbClr val="FF0000"/>
              </a:solidFill>
            </a:endParaRPr>
          </a:p>
        </p:txBody>
      </p:sp>
      <p:sp>
        <p:nvSpPr>
          <p:cNvPr id="78" name="テキスト ボックス 20"/>
          <p:cNvSpPr txBox="1">
            <a:spLocks noChangeArrowheads="1"/>
          </p:cNvSpPr>
          <p:nvPr/>
        </p:nvSpPr>
        <p:spPr bwMode="auto">
          <a:xfrm>
            <a:off x="188913" y="4282532"/>
            <a:ext cx="631378" cy="232756"/>
          </a:xfrm>
          <a:prstGeom prst="rect">
            <a:avLst/>
          </a:prstGeom>
          <a:ln>
            <a:solidFill>
              <a:srgbClr val="FFCC00"/>
            </a:solidFill>
            <a:headEnd/>
            <a:tailEnd/>
          </a:ln>
        </p:spPr>
        <p:style>
          <a:lnRef idx="2">
            <a:schemeClr val="accent1"/>
          </a:lnRef>
          <a:fillRef idx="1">
            <a:schemeClr val="lt1"/>
          </a:fillRef>
          <a:effectRef idx="0">
            <a:schemeClr val="accent1"/>
          </a:effectRef>
          <a:fontRef idx="minor">
            <a:schemeClr val="dk1"/>
          </a:fontRef>
        </p:style>
        <p:txBody>
          <a:bodyPr wrap="square" lIns="0" tIns="0" rIns="0" bIns="0" anchor="t">
            <a:spAutoFit/>
          </a:bodyPr>
          <a:lstStyle/>
          <a:p>
            <a:pPr algn="ctr" fontAlgn="auto">
              <a:lnSpc>
                <a:spcPct val="150000"/>
              </a:lnSpc>
              <a:spcBef>
                <a:spcPts val="0"/>
              </a:spcBef>
              <a:spcAft>
                <a:spcPts val="0"/>
              </a:spcAft>
            </a:pPr>
            <a:r>
              <a:rPr lang="ja-JP" altLang="en-US" sz="1100" b="1" dirty="0">
                <a:solidFill>
                  <a:schemeClr val="tx1"/>
                </a:solidFill>
                <a:latin typeface="メイリオ" pitchFamily="50" charset="-128"/>
                <a:ea typeface="メイリオ" pitchFamily="50" charset="-128"/>
              </a:rPr>
              <a:t>表　面</a:t>
            </a:r>
            <a:endParaRPr lang="en-US" altLang="ja-JP" sz="1100" b="1" dirty="0">
              <a:solidFill>
                <a:schemeClr val="tx1"/>
              </a:solidFill>
              <a:latin typeface="メイリオ" pitchFamily="50" charset="-128"/>
              <a:ea typeface="メイリオ" pitchFamily="50" charset="-128"/>
            </a:endParaRPr>
          </a:p>
        </p:txBody>
      </p:sp>
      <p:sp>
        <p:nvSpPr>
          <p:cNvPr id="45" name="テキスト ボックス 44">
            <a:extLst>
              <a:ext uri="{FF2B5EF4-FFF2-40B4-BE49-F238E27FC236}">
                <a16:creationId xmlns:a16="http://schemas.microsoft.com/office/drawing/2014/main" id="{7ED051E1-BD31-4172-9799-278FDFB2DC2F}"/>
              </a:ext>
            </a:extLst>
          </p:cNvPr>
          <p:cNvSpPr txBox="1"/>
          <p:nvPr/>
        </p:nvSpPr>
        <p:spPr>
          <a:xfrm>
            <a:off x="3933056" y="8582329"/>
            <a:ext cx="2619686" cy="386054"/>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wrap="square" lIns="72000" tIns="72000" rIns="72000" bIns="36000" rtlCol="0" anchor="ctr">
            <a:spAutoFit/>
          </a:bodyPr>
          <a:lstStyle/>
          <a:p>
            <a:r>
              <a:rPr lang="en-US" altLang="ja-JP"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ａ</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　在留資格「特定技能１号（素形材産業）」「特定技能１号（産業　</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　　機械製造業）」「特定技能１号（電気・電子情報関連産業）」のま</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　　ま離職の届出を行う場合のみ。</a:t>
            </a:r>
            <a:endParaRPr lang="en-US" altLang="ja-JP" sz="4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20"/>
          <p:cNvSpPr txBox="1">
            <a:spLocks noChangeArrowheads="1"/>
          </p:cNvSpPr>
          <p:nvPr/>
        </p:nvSpPr>
        <p:spPr bwMode="auto">
          <a:xfrm>
            <a:off x="189000" y="3944888"/>
            <a:ext cx="4373094" cy="319821"/>
          </a:xfrm>
          <a:prstGeom prst="rect">
            <a:avLst/>
          </a:prstGeom>
          <a:noFill/>
          <a:ln w="6350">
            <a:noFill/>
            <a:headEnd/>
            <a:tailEnd/>
          </a:ln>
        </p:spPr>
        <p:style>
          <a:lnRef idx="2">
            <a:schemeClr val="dk1"/>
          </a:lnRef>
          <a:fillRef idx="1">
            <a:schemeClr val="lt1"/>
          </a:fillRef>
          <a:effectRef idx="0">
            <a:schemeClr val="dk1"/>
          </a:effectRef>
          <a:fontRef idx="minor">
            <a:schemeClr val="dk1"/>
          </a:fontRef>
        </p:style>
        <p:txBody>
          <a:bodyPr wrap="square" lIns="108000" tIns="72000" rIns="108000" bIns="34416" anchor="ctr" anchorCtr="0">
            <a:spAutoFit/>
          </a:bodyPr>
          <a:lstStyle/>
          <a:p>
            <a:pPr algn="ctr" fontAlgn="auto">
              <a:lnSpc>
                <a:spcPct val="120000"/>
              </a:lnSpc>
              <a:spcBef>
                <a:spcPts val="0"/>
              </a:spcBef>
              <a:spcAft>
                <a:spcPts val="0"/>
              </a:spcAft>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＜「雇用保険被保険者資格喪失届」の様式（様式第４号）＞</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2E0A30DA-0525-4F86-B854-7996609A114F}"/>
              </a:ext>
            </a:extLst>
          </p:cNvPr>
          <p:cNvSpPr>
            <a:spLocks noGrp="1"/>
          </p:cNvSpPr>
          <p:nvPr>
            <p:ph type="sldNum" sz="quarter" idx="12"/>
          </p:nvPr>
        </p:nvSpPr>
        <p:spPr>
          <a:xfrm>
            <a:off x="2628107" y="9559210"/>
            <a:ext cx="1601787" cy="290334"/>
          </a:xfrm>
        </p:spPr>
        <p:txBody>
          <a:bodyPr/>
          <a:lstStyle/>
          <a:p>
            <a:fld id="{CEEDAA78-6A46-42F5-929C-05E26BDD9515}" type="slidenum">
              <a:rPr lang="en-US" altLang="ja-JP" smtClean="0"/>
              <a:pPr/>
              <a:t>6</a:t>
            </a:fld>
            <a:endParaRPr lang="en-US" altLang="ja-JP" dirty="0"/>
          </a:p>
        </p:txBody>
      </p:sp>
      <p:sp>
        <p:nvSpPr>
          <p:cNvPr id="40" name="ホームベース 51">
            <a:extLst>
              <a:ext uri="{FF2B5EF4-FFF2-40B4-BE49-F238E27FC236}">
                <a16:creationId xmlns:a16="http://schemas.microsoft.com/office/drawing/2014/main" id="{01A2DA64-6D62-4852-8491-7634DC45AB26}"/>
              </a:ext>
            </a:extLst>
          </p:cNvPr>
          <p:cNvSpPr/>
          <p:nvPr/>
        </p:nvSpPr>
        <p:spPr bwMode="auto">
          <a:xfrm>
            <a:off x="189000" y="72000"/>
            <a:ext cx="6480000" cy="410385"/>
          </a:xfrm>
          <a:prstGeom prst="rect">
            <a:avLst/>
          </a:prstGeom>
          <a:solidFill>
            <a:srgbClr val="FF9900"/>
          </a:solidFill>
          <a:ln w="9525" cap="flat" cmpd="sng" algn="ctr">
            <a:noFill/>
            <a:prstDash val="solid"/>
            <a:round/>
            <a:headEnd type="none" w="med" len="med"/>
            <a:tailEnd type="none" w="med" len="med"/>
          </a:ln>
          <a:effectLst/>
        </p:spPr>
        <p:txBody>
          <a:bodyPr vert="horz" wrap="square" lIns="108000" tIns="72000" rIns="108000" bIns="54000" numCol="1" rtlCol="0" anchor="t" anchorCtr="0" compatLnSpc="1">
            <a:prstTxWarp prst="textNoShape">
              <a:avLst/>
            </a:prstTxWarp>
            <a:spAutoFit/>
          </a:bodyPr>
          <a:lstStyle/>
          <a:p>
            <a:pPr fontAlgn="auto">
              <a:lnSpc>
                <a:spcPct val="120000"/>
              </a:lnSpc>
              <a:spcBef>
                <a:spcPts val="0"/>
              </a:spcBef>
              <a:spcAft>
                <a:spcPts val="0"/>
              </a:spcAft>
              <a:defRPr/>
            </a:pPr>
            <a:r>
              <a:rPr lang="ja-JP" altLang="en-US" sz="1600" b="1" spc="150" dirty="0">
                <a:solidFill>
                  <a:schemeClr val="bg1"/>
                </a:solidFill>
                <a:latin typeface="+mn-ea"/>
                <a:ea typeface="+mn-ea"/>
              </a:rPr>
              <a:t>■ 届出の方法について </a:t>
            </a:r>
            <a:r>
              <a:rPr lang="ja-JP" altLang="en-US" sz="1200" b="1" dirty="0">
                <a:solidFill>
                  <a:schemeClr val="bg1"/>
                </a:solidFill>
                <a:latin typeface="+mn-ea"/>
                <a:ea typeface="+mn-ea"/>
              </a:rPr>
              <a:t>①</a:t>
            </a:r>
            <a:r>
              <a:rPr lang="en-US" altLang="ja-JP" sz="1200" b="1" dirty="0">
                <a:solidFill>
                  <a:schemeClr val="bg1"/>
                </a:solidFill>
                <a:latin typeface="+mn-ea"/>
                <a:ea typeface="+mn-ea"/>
              </a:rPr>
              <a:t>-2</a:t>
            </a:r>
            <a:r>
              <a:rPr lang="ja-JP" altLang="en-US" sz="1200" b="1" dirty="0">
                <a:solidFill>
                  <a:schemeClr val="bg1"/>
                </a:solidFill>
                <a:latin typeface="+mn-ea"/>
                <a:ea typeface="+mn-ea"/>
              </a:rPr>
              <a:t>＜雇用保険被保険者資格喪失届</a:t>
            </a:r>
            <a:r>
              <a:rPr lang="zh-CN" altLang="en-US" sz="1200" b="1" dirty="0">
                <a:solidFill>
                  <a:schemeClr val="bg1"/>
                </a:solidFill>
                <a:latin typeface="+mn-ea"/>
                <a:ea typeface="+mn-ea"/>
              </a:rPr>
              <a:t>（様式第</a:t>
            </a:r>
            <a:r>
              <a:rPr lang="ja-JP" altLang="en-US" sz="1200" b="1" dirty="0">
                <a:solidFill>
                  <a:schemeClr val="bg1"/>
                </a:solidFill>
                <a:latin typeface="+mn-ea"/>
                <a:ea typeface="+mn-ea"/>
              </a:rPr>
              <a:t>４</a:t>
            </a:r>
            <a:r>
              <a:rPr lang="zh-CN" altLang="en-US" sz="1200" b="1" dirty="0">
                <a:solidFill>
                  <a:schemeClr val="bg1"/>
                </a:solidFill>
                <a:latin typeface="+mn-ea"/>
                <a:ea typeface="+mn-ea"/>
              </a:rPr>
              <a:t>号</a:t>
            </a:r>
            <a:r>
              <a:rPr lang="ja-JP" altLang="en-US" sz="1200" b="1" dirty="0">
                <a:solidFill>
                  <a:schemeClr val="bg1"/>
                </a:solidFill>
                <a:latin typeface="+mn-ea"/>
                <a:ea typeface="+mn-ea"/>
              </a:rPr>
              <a:t>）＞</a:t>
            </a:r>
            <a:endParaRPr lang="en-US" altLang="ja-JP" sz="1400" b="1" dirty="0">
              <a:solidFill>
                <a:schemeClr val="bg1"/>
              </a:solidFill>
              <a:latin typeface="+mn-ea"/>
              <a:ea typeface="+mn-ea"/>
            </a:endParaRPr>
          </a:p>
        </p:txBody>
      </p:sp>
      <p:sp>
        <p:nvSpPr>
          <p:cNvPr id="41" name="ホームベース 63">
            <a:extLst>
              <a:ext uri="{FF2B5EF4-FFF2-40B4-BE49-F238E27FC236}">
                <a16:creationId xmlns:a16="http://schemas.microsoft.com/office/drawing/2014/main" id="{7B412AF2-DE3A-4BB8-A946-BDCCA6CA57B0}"/>
              </a:ext>
            </a:extLst>
          </p:cNvPr>
          <p:cNvSpPr/>
          <p:nvPr/>
        </p:nvSpPr>
        <p:spPr bwMode="auto">
          <a:xfrm>
            <a:off x="189000" y="527999"/>
            <a:ext cx="6480000" cy="356815"/>
          </a:xfrm>
          <a:prstGeom prst="rect">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雇用保険の被保険者となる外国人の場合（離職時）</a:t>
            </a:r>
          </a:p>
        </p:txBody>
      </p:sp>
      <p:sp>
        <p:nvSpPr>
          <p:cNvPr id="35" name="正方形/長方形 34">
            <a:extLst>
              <a:ext uri="{FF2B5EF4-FFF2-40B4-BE49-F238E27FC236}">
                <a16:creationId xmlns:a16="http://schemas.microsoft.com/office/drawing/2014/main" id="{4FAE5B7A-E896-42D9-ADF9-214F3BB288A4}"/>
              </a:ext>
            </a:extLst>
          </p:cNvPr>
          <p:cNvSpPr/>
          <p:nvPr/>
        </p:nvSpPr>
        <p:spPr>
          <a:xfrm>
            <a:off x="1307100" y="7159549"/>
            <a:ext cx="2124000" cy="396000"/>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en-US" altLang="ja-JP" sz="1400" dirty="0">
                <a:solidFill>
                  <a:srgbClr val="FF0000"/>
                </a:solidFill>
              </a:rPr>
              <a:t>14</a:t>
            </a:r>
            <a:endParaRPr lang="ja-JP" altLang="en-US" sz="1400" dirty="0">
              <a:solidFill>
                <a:srgbClr val="FF0000"/>
              </a:solidFill>
            </a:endParaRPr>
          </a:p>
        </p:txBody>
      </p:sp>
      <p:sp>
        <p:nvSpPr>
          <p:cNvPr id="36" name="正方形/長方形 35">
            <a:extLst>
              <a:ext uri="{FF2B5EF4-FFF2-40B4-BE49-F238E27FC236}">
                <a16:creationId xmlns:a16="http://schemas.microsoft.com/office/drawing/2014/main" id="{F618B9E4-214C-49B4-964C-11CE2035D510}"/>
              </a:ext>
            </a:extLst>
          </p:cNvPr>
          <p:cNvSpPr/>
          <p:nvPr/>
        </p:nvSpPr>
        <p:spPr>
          <a:xfrm>
            <a:off x="1281012" y="7788097"/>
            <a:ext cx="1139876" cy="288861"/>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72000" rIns="91429" bIns="45715" anchor="ctr"/>
          <a:lstStyle/>
          <a:p>
            <a:pPr fontAlgn="auto">
              <a:spcBef>
                <a:spcPts val="0"/>
              </a:spcBef>
              <a:spcAft>
                <a:spcPts val="0"/>
              </a:spcAft>
              <a:defRPr/>
            </a:pPr>
            <a:r>
              <a:rPr lang="en-US" altLang="ja-JP" sz="1200" dirty="0">
                <a:solidFill>
                  <a:srgbClr val="FF0000"/>
                </a:solidFill>
              </a:rPr>
              <a:t>19</a:t>
            </a:r>
          </a:p>
        </p:txBody>
      </p:sp>
      <p:sp>
        <p:nvSpPr>
          <p:cNvPr id="38" name="正方形/長方形 37">
            <a:extLst>
              <a:ext uri="{FF2B5EF4-FFF2-40B4-BE49-F238E27FC236}">
                <a16:creationId xmlns:a16="http://schemas.microsoft.com/office/drawing/2014/main" id="{6C730538-B8F9-4C89-9F14-D55F8DD16D13}"/>
              </a:ext>
            </a:extLst>
          </p:cNvPr>
          <p:cNvSpPr/>
          <p:nvPr/>
        </p:nvSpPr>
        <p:spPr>
          <a:xfrm>
            <a:off x="2745000" y="7816749"/>
            <a:ext cx="684000" cy="288861"/>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r>
              <a:rPr lang="ja-JP" altLang="en-US" sz="800" dirty="0">
                <a:solidFill>
                  <a:srgbClr val="FF0000"/>
                </a:solidFill>
              </a:rPr>
              <a:t>備考</a:t>
            </a:r>
            <a:r>
              <a:rPr lang="en-US" altLang="ja-JP" sz="800" dirty="0">
                <a:solidFill>
                  <a:srgbClr val="FF0000"/>
                </a:solidFill>
              </a:rPr>
              <a:t> </a:t>
            </a:r>
          </a:p>
        </p:txBody>
      </p:sp>
      <p:graphicFrame>
        <p:nvGraphicFramePr>
          <p:cNvPr id="2" name="表 1">
            <a:extLst>
              <a:ext uri="{FF2B5EF4-FFF2-40B4-BE49-F238E27FC236}">
                <a16:creationId xmlns:a16="http://schemas.microsoft.com/office/drawing/2014/main" id="{5FD50117-445C-9378-57DD-9CA40B58B64F}"/>
              </a:ext>
            </a:extLst>
          </p:cNvPr>
          <p:cNvGraphicFramePr>
            <a:graphicFrameLocks noGrp="1"/>
          </p:cNvGraphicFramePr>
          <p:nvPr>
            <p:extLst>
              <p:ext uri="{D42A27DB-BD31-4B8C-83A1-F6EECF244321}">
                <p14:modId xmlns:p14="http://schemas.microsoft.com/office/powerpoint/2010/main" val="3947260267"/>
              </p:ext>
            </p:extLst>
          </p:nvPr>
        </p:nvGraphicFramePr>
        <p:xfrm>
          <a:off x="5256213" y="6866445"/>
          <a:ext cx="1601787" cy="1714944"/>
        </p:xfrm>
        <a:graphic>
          <a:graphicData uri="http://schemas.openxmlformats.org/drawingml/2006/table">
            <a:tbl>
              <a:tblPr firstRow="1" bandRow="1">
                <a:tableStyleId>{2D5ABB26-0587-4C30-8999-92F81FD0307C}</a:tableStyleId>
              </a:tblPr>
              <a:tblGrid>
                <a:gridCol w="1601787">
                  <a:extLst>
                    <a:ext uri="{9D8B030D-6E8A-4147-A177-3AD203B41FA5}">
                      <a16:colId xmlns:a16="http://schemas.microsoft.com/office/drawing/2014/main" val="20000"/>
                    </a:ext>
                  </a:extLst>
                </a:gridCol>
              </a:tblGrid>
              <a:tr h="1497616">
                <a:tc>
                  <a:txBody>
                    <a:bodyPr/>
                    <a:lstStyle/>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特定活動（ワーキングホリデー）</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a:t>
                      </a:r>
                      <a:r>
                        <a:rPr kumimoji="1" lang="en-US" altLang="ja-JP" sz="600" b="0" dirty="0">
                          <a:solidFill>
                            <a:schemeClr val="tx1"/>
                          </a:solidFill>
                        </a:rPr>
                        <a:t>EPA</a:t>
                      </a:r>
                      <a:r>
                        <a:rPr kumimoji="1" lang="ja-JP" altLang="en-US" sz="600" b="0" dirty="0">
                          <a:solidFill>
                            <a:schemeClr val="tx1"/>
                          </a:solidFill>
                        </a:rPr>
                        <a:t>）</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特定活動（高度学術研究活動）　</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特定活動（高度専門・技術活動）</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特定活動（高度経営・管理活動）</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特定活動（高度人材外国人の就労配偶者）</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特定活動（建設分野）</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特定活動（造船分野）</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特定活動（外国人調理師）</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特定活動（ハラール牛肉生産）</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特定活動（製造分野）</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特定活動（家事支援）</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特定活動（就職活動）</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特定活動（農業）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特定活動（日系４世）</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特定活動（本邦大学卒業者）</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特定活動（就労可）</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特定活動（その他）</a:t>
                      </a:r>
                    </a:p>
                  </a:txBody>
                  <a:tcPr marL="34286" marR="0" marT="34512" marB="34512" anchor="ctr">
                    <a:noFill/>
                  </a:tcPr>
                </a:tc>
                <a:extLst>
                  <a:ext uri="{0D108BD9-81ED-4DB2-BD59-A6C34878D82A}">
                    <a16:rowId xmlns:a16="http://schemas.microsoft.com/office/drawing/2014/main" val="10000"/>
                  </a:ext>
                </a:extLst>
              </a:tr>
            </a:tbl>
          </a:graphicData>
        </a:graphic>
      </p:graphicFrame>
      <p:graphicFrame>
        <p:nvGraphicFramePr>
          <p:cNvPr id="6" name="表 5">
            <a:extLst>
              <a:ext uri="{FF2B5EF4-FFF2-40B4-BE49-F238E27FC236}">
                <a16:creationId xmlns:a16="http://schemas.microsoft.com/office/drawing/2014/main" id="{5CE54EC2-F245-81D8-CEAD-2FD55109C651}"/>
              </a:ext>
            </a:extLst>
          </p:cNvPr>
          <p:cNvGraphicFramePr>
            <a:graphicFrameLocks noGrp="1"/>
          </p:cNvGraphicFramePr>
          <p:nvPr>
            <p:extLst>
              <p:ext uri="{D42A27DB-BD31-4B8C-83A1-F6EECF244321}">
                <p14:modId xmlns:p14="http://schemas.microsoft.com/office/powerpoint/2010/main" val="2873874004"/>
              </p:ext>
            </p:extLst>
          </p:nvPr>
        </p:nvGraphicFramePr>
        <p:xfrm>
          <a:off x="3933056" y="5612688"/>
          <a:ext cx="2513246" cy="1806384"/>
        </p:xfrm>
        <a:graphic>
          <a:graphicData uri="http://schemas.openxmlformats.org/drawingml/2006/table">
            <a:tbl>
              <a:tblPr firstRow="1" bandRow="1">
                <a:tableStyleId>{2D5ABB26-0587-4C30-8999-92F81FD0307C}</a:tableStyleId>
              </a:tblPr>
              <a:tblGrid>
                <a:gridCol w="2513246">
                  <a:extLst>
                    <a:ext uri="{9D8B030D-6E8A-4147-A177-3AD203B41FA5}">
                      <a16:colId xmlns:a16="http://schemas.microsoft.com/office/drawing/2014/main" val="20000"/>
                    </a:ext>
                  </a:extLst>
                </a:gridCol>
              </a:tblGrid>
              <a:tr h="1593024">
                <a:tc>
                  <a:txBody>
                    <a:bodyPr/>
                    <a:lstStyle/>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特定技能１号（介護）</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特定技能１号（ビルクリーニング）</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a:t>
                      </a:r>
                      <a:r>
                        <a:rPr kumimoji="1" lang="ja-JP" altLang="en-US" sz="600" b="0" baseline="0" dirty="0">
                          <a:solidFill>
                            <a:schemeClr val="tx1"/>
                          </a:solidFill>
                        </a:rPr>
                        <a:t>（工業製品</a:t>
                      </a:r>
                      <a:r>
                        <a:rPr kumimoji="1" lang="ja-JP" altLang="en-US" sz="600" b="0" dirty="0">
                          <a:solidFill>
                            <a:schemeClr val="tx1"/>
                          </a:solidFill>
                        </a:rPr>
                        <a:t>製造業）</a:t>
                      </a:r>
                      <a:endParaRPr kumimoji="1" lang="en-US" altLang="ja-JP" sz="500" b="0" dirty="0">
                        <a:solidFill>
                          <a:srgbClr val="FF0000"/>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特定技能１号（素形材産業）</a:t>
                      </a:r>
                      <a:r>
                        <a:rPr kumimoji="1" lang="en-US" altLang="ja-JP" sz="500" b="0" dirty="0">
                          <a:solidFill>
                            <a:srgbClr val="FF0000"/>
                          </a:solidFill>
                        </a:rPr>
                        <a:t>※a</a:t>
                      </a:r>
                      <a:endParaRPr kumimoji="1" lang="ja-JP" altLang="en-US" sz="500" b="0" dirty="0">
                        <a:solidFill>
                          <a:srgbClr val="FF0000"/>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特定技能１号（産業機械製造業）</a:t>
                      </a:r>
                      <a:r>
                        <a:rPr kumimoji="1" lang="en-US" altLang="ja-JP" sz="500" b="0" dirty="0">
                          <a:solidFill>
                            <a:srgbClr val="FF0000"/>
                          </a:solidFill>
                        </a:rPr>
                        <a:t>※a</a:t>
                      </a:r>
                      <a:endParaRPr kumimoji="1" lang="ja-JP" altLang="en-US" sz="500" b="0" dirty="0">
                        <a:solidFill>
                          <a:srgbClr val="FF0000"/>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特定技能１号（電気・電子情報関連産業）</a:t>
                      </a:r>
                      <a:r>
                        <a:rPr kumimoji="1" lang="en-US" altLang="ja-JP" sz="500" b="0" dirty="0">
                          <a:solidFill>
                            <a:srgbClr val="FF0000"/>
                          </a:solidFill>
                        </a:rPr>
                        <a:t>※a</a:t>
                      </a:r>
                      <a:endParaRPr kumimoji="1" lang="ja-JP" altLang="en-US" sz="500" b="0" dirty="0">
                        <a:solidFill>
                          <a:srgbClr val="FF0000"/>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特定技能１号（建設）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特定技能１号（造船・舶用工業）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特定技能１号（自動車整備）</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特定技能１号（航空）</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特定技能１号（宿泊）</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特定技能１号（農業）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特定技能１号（漁業）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特定技能１号（飲食料品製造業）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特定技能１号（外食業）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特定技能１号（自動車運送業）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特定技能１号（鉄道）</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特定技能１号（林業）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特定技能１号（木材産業）</a:t>
                      </a:r>
                    </a:p>
                  </a:txBody>
                  <a:tcPr marL="34286" marR="0" marT="34512" marB="34512" anchor="ctr">
                    <a:noFill/>
                  </a:tcPr>
                </a:tc>
                <a:extLst>
                  <a:ext uri="{0D108BD9-81ED-4DB2-BD59-A6C34878D82A}">
                    <a16:rowId xmlns:a16="http://schemas.microsoft.com/office/drawing/2014/main" val="10000"/>
                  </a:ext>
                </a:extLst>
              </a:tr>
            </a:tbl>
          </a:graphicData>
        </a:graphic>
      </p:graphicFrame>
      <p:sp>
        <p:nvSpPr>
          <p:cNvPr id="7" name="テキスト ボックス 6">
            <a:extLst>
              <a:ext uri="{FF2B5EF4-FFF2-40B4-BE49-F238E27FC236}">
                <a16:creationId xmlns:a16="http://schemas.microsoft.com/office/drawing/2014/main" id="{CEBA522B-6F46-A3BD-411C-1CB9F2EB79BE}"/>
              </a:ext>
            </a:extLst>
          </p:cNvPr>
          <p:cNvSpPr txBox="1"/>
          <p:nvPr/>
        </p:nvSpPr>
        <p:spPr>
          <a:xfrm>
            <a:off x="3933368" y="5582009"/>
            <a:ext cx="2844000" cy="3404063"/>
          </a:xfrm>
          <a:prstGeom prst="rect">
            <a:avLst/>
          </a:prstGeom>
          <a:noFill/>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no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10000"/>
              </a:lnSpc>
              <a:spcAft>
                <a:spcPts val="300"/>
              </a:spcAft>
            </a:pPr>
            <a:endParaRPr lang="en-US" altLang="ja-JP" b="0" dirty="0">
              <a:solidFill>
                <a:schemeClr val="tx1"/>
              </a:solidFill>
            </a:endParaRPr>
          </a:p>
        </p:txBody>
      </p:sp>
      <p:graphicFrame>
        <p:nvGraphicFramePr>
          <p:cNvPr id="8" name="表 7">
            <a:extLst>
              <a:ext uri="{FF2B5EF4-FFF2-40B4-BE49-F238E27FC236}">
                <a16:creationId xmlns:a16="http://schemas.microsoft.com/office/drawing/2014/main" id="{FF774F10-0C07-4EAA-4A03-D7AF4EA8AB55}"/>
              </a:ext>
            </a:extLst>
          </p:cNvPr>
          <p:cNvGraphicFramePr>
            <a:graphicFrameLocks noGrp="1"/>
          </p:cNvGraphicFramePr>
          <p:nvPr>
            <p:extLst>
              <p:ext uri="{D42A27DB-BD31-4B8C-83A1-F6EECF244321}">
                <p14:modId xmlns:p14="http://schemas.microsoft.com/office/powerpoint/2010/main" val="3731729740"/>
              </p:ext>
            </p:extLst>
          </p:nvPr>
        </p:nvGraphicFramePr>
        <p:xfrm>
          <a:off x="3933056" y="7287603"/>
          <a:ext cx="1601787" cy="1418193"/>
        </p:xfrm>
        <a:graphic>
          <a:graphicData uri="http://schemas.openxmlformats.org/drawingml/2006/table">
            <a:tbl>
              <a:tblPr firstRow="1" bandRow="1">
                <a:tableStyleId>{2D5ABB26-0587-4C30-8999-92F81FD0307C}</a:tableStyleId>
              </a:tblPr>
              <a:tblGrid>
                <a:gridCol w="1601787">
                  <a:extLst>
                    <a:ext uri="{9D8B030D-6E8A-4147-A177-3AD203B41FA5}">
                      <a16:colId xmlns:a16="http://schemas.microsoft.com/office/drawing/2014/main" val="20000"/>
                    </a:ext>
                  </a:extLst>
                </a:gridCol>
              </a:tblGrid>
              <a:tr h="1418193">
                <a:tc>
                  <a:txBody>
                    <a:bodyPr/>
                    <a:lstStyle/>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特定技能２号（ビルクリーニング）</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特定技能２号（工業製品製造業）</a:t>
                      </a:r>
                      <a:endParaRPr kumimoji="1" lang="ja-JP" altLang="en-US" sz="500" b="0" dirty="0">
                        <a:solidFill>
                          <a:srgbClr val="FF0000"/>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特定技能２号（建設）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特定技能２号（造船・舶用工業）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特定技能２号（自動車整備）</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特定技能２号（航空）</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特定技能２号（宿泊）</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特定技能２号（農業）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特定技能２号（漁業）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特定技能２号（飲食料品製造業）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特定技能２号（外食業）</a:t>
                      </a:r>
                    </a:p>
                  </a:txBody>
                  <a:tcPr marL="34286" marR="0" marT="34512" marB="34512" anchor="c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247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6DCEB38-1DB6-03DA-4194-709B50C78A9F}"/>
              </a:ext>
            </a:extLst>
          </p:cNvPr>
          <p:cNvPicPr>
            <a:picLocks noChangeAspect="1"/>
          </p:cNvPicPr>
          <p:nvPr/>
        </p:nvPicPr>
        <p:blipFill>
          <a:blip r:embed="rId2"/>
          <a:stretch>
            <a:fillRect/>
          </a:stretch>
        </p:blipFill>
        <p:spPr>
          <a:xfrm>
            <a:off x="195493" y="4088904"/>
            <a:ext cx="2548937" cy="3711979"/>
          </a:xfrm>
          <a:prstGeom prst="rect">
            <a:avLst/>
          </a:prstGeom>
          <a:ln>
            <a:solidFill>
              <a:schemeClr val="tx1"/>
            </a:solidFill>
          </a:ln>
        </p:spPr>
      </p:pic>
      <p:sp>
        <p:nvSpPr>
          <p:cNvPr id="16" name="正方形/長方形 15"/>
          <p:cNvSpPr/>
          <p:nvPr/>
        </p:nvSpPr>
        <p:spPr>
          <a:xfrm>
            <a:off x="266820" y="4463072"/>
            <a:ext cx="2414319" cy="1254160"/>
          </a:xfrm>
          <a:prstGeom prst="rect">
            <a:avLst/>
          </a:prstGeom>
          <a:noFill/>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438385277"/>
              </p:ext>
            </p:extLst>
          </p:nvPr>
        </p:nvGraphicFramePr>
        <p:xfrm>
          <a:off x="188640" y="910521"/>
          <a:ext cx="6480360" cy="2926501"/>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5616264">
                  <a:extLst>
                    <a:ext uri="{9D8B030D-6E8A-4147-A177-3AD203B41FA5}">
                      <a16:colId xmlns:a16="http://schemas.microsoft.com/office/drawing/2014/main" val="20001"/>
                    </a:ext>
                  </a:extLst>
                </a:gridCol>
              </a:tblGrid>
              <a:tr h="578404">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kumimoji="1" lang="ja-JP" altLang="en-US" sz="1100" b="1" kern="1200" spc="150" baseline="0" dirty="0">
                          <a:solidFill>
                            <a:schemeClr val="tx1"/>
                          </a:solidFill>
                          <a:latin typeface="+mn-ea"/>
                          <a:ea typeface="+mn-ea"/>
                          <a:cs typeface="+mn-cs"/>
                        </a:rPr>
                        <a:t>届出事項</a:t>
                      </a:r>
                      <a:endParaRPr kumimoji="1" lang="en-US" altLang="ja-JP" sz="1100" b="1" kern="1200" spc="150" baseline="0" dirty="0">
                        <a:solidFill>
                          <a:schemeClr val="tx1"/>
                        </a:solidFill>
                        <a:latin typeface="+mn-ea"/>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kumimoji="1" lang="en-US" altLang="ja-JP" sz="800" b="1" kern="1200" dirty="0">
                          <a:solidFill>
                            <a:schemeClr val="tx1"/>
                          </a:solidFill>
                          <a:latin typeface="+mn-ea"/>
                          <a:ea typeface="+mn-ea"/>
                          <a:cs typeface="+mn-cs"/>
                        </a:rPr>
                        <a:t>(P.3</a:t>
                      </a:r>
                      <a:r>
                        <a:rPr kumimoji="1" lang="ja-JP" altLang="en-US" sz="800" b="1" kern="1200" dirty="0">
                          <a:solidFill>
                            <a:schemeClr val="tx1"/>
                          </a:solidFill>
                          <a:latin typeface="+mn-ea"/>
                          <a:ea typeface="+mn-ea"/>
                          <a:cs typeface="+mn-cs"/>
                        </a:rPr>
                        <a:t>～</a:t>
                      </a:r>
                      <a:r>
                        <a:rPr kumimoji="1" lang="en-US" altLang="ja-JP" sz="800" b="1" kern="1200" dirty="0">
                          <a:solidFill>
                            <a:schemeClr val="tx1"/>
                          </a:solidFill>
                          <a:latin typeface="+mn-ea"/>
                          <a:ea typeface="+mn-ea"/>
                          <a:cs typeface="+mn-cs"/>
                        </a:rPr>
                        <a:t>4</a:t>
                      </a:r>
                      <a:r>
                        <a:rPr kumimoji="1" lang="ja-JP" altLang="en-US" sz="800" b="1" kern="1200" dirty="0">
                          <a:solidFill>
                            <a:schemeClr val="tx1"/>
                          </a:solidFill>
                          <a:latin typeface="+mn-ea"/>
                          <a:ea typeface="+mn-ea"/>
                          <a:cs typeface="+mn-cs"/>
                        </a:rPr>
                        <a:t>参照</a:t>
                      </a:r>
                      <a:r>
                        <a:rPr kumimoji="1" lang="en-US" altLang="ja-JP" sz="800" b="1" kern="1200" dirty="0">
                          <a:solidFill>
                            <a:schemeClr val="tx1"/>
                          </a:solidFill>
                          <a:latin typeface="+mn-ea"/>
                          <a:ea typeface="+mn-ea"/>
                          <a:cs typeface="+mn-cs"/>
                        </a:rPr>
                        <a:t>)</a:t>
                      </a:r>
                      <a:endParaRPr kumimoji="1" lang="ja-JP" altLang="en-US" sz="800" b="1" kern="1200" dirty="0">
                        <a:solidFill>
                          <a:schemeClr val="tx1"/>
                        </a:solidFill>
                        <a:latin typeface="+mn-ea"/>
                        <a:ea typeface="+mn-ea"/>
                        <a:cs typeface="+mn-cs"/>
                      </a:endParaRP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0" u="none" kern="1200" dirty="0">
                          <a:solidFill>
                            <a:schemeClr val="tx1"/>
                          </a:solidFill>
                          <a:latin typeface="+mn-ea"/>
                          <a:ea typeface="+mn-ea"/>
                          <a:cs typeface="+mn-cs"/>
                        </a:rPr>
                        <a:t>①氏名　②在留資格等　③在留期間等　④生年月日　⑤性別　⑥国籍・地域　⑦資格外活動許可または報酬活動許可の有無　⑧在留カード番号　⑨雇入れまたは離職年月日　⑩雇入れまたは離職に係る事業所の名称、所在地等</a:t>
                      </a:r>
                      <a:endParaRPr kumimoji="1" lang="en-US" altLang="ja-JP" sz="1000" b="0" u="none" kern="1200" dirty="0">
                        <a:solidFill>
                          <a:schemeClr val="tx1"/>
                        </a:solidFill>
                        <a:latin typeface="+mn-ea"/>
                        <a:ea typeface="+mn-ea"/>
                        <a:cs typeface="+mn-cs"/>
                      </a:endParaRPr>
                    </a:p>
                    <a:p>
                      <a:pPr marL="0" marR="0" indent="0" algn="just" defTabSz="957263" rtl="0" eaLnBrk="1" fontAlgn="auto" latinLnBrk="0" hangingPunct="1">
                        <a:lnSpc>
                          <a:spcPct val="110000"/>
                        </a:lnSpc>
                        <a:spcBef>
                          <a:spcPts val="0"/>
                        </a:spcBef>
                        <a:spcAft>
                          <a:spcPts val="0"/>
                        </a:spcAft>
                        <a:buClrTx/>
                        <a:buSzTx/>
                        <a:buFontTx/>
                        <a:buNone/>
                        <a:tabLst/>
                        <a:defRPr/>
                      </a:pPr>
                      <a:r>
                        <a:rPr lang="en-US" altLang="ja-JP" sz="1000" b="0" u="none" dirty="0">
                          <a:latin typeface="+mn-ea"/>
                          <a:ea typeface="+mn-ea"/>
                        </a:rPr>
                        <a:t>※</a:t>
                      </a:r>
                      <a:r>
                        <a:rPr lang="ja-JP" altLang="en-US" sz="1000" b="0" u="none" dirty="0">
                          <a:latin typeface="+mn-ea"/>
                          <a:ea typeface="+mn-ea"/>
                        </a:rPr>
                        <a:t>⑦については雇入れ時のみの届出事項です。</a:t>
                      </a:r>
                      <a:r>
                        <a:rPr kumimoji="1" lang="ja-JP" altLang="en-US" sz="1000" b="0" u="none" kern="1200" dirty="0">
                          <a:solidFill>
                            <a:schemeClr val="tx1"/>
                          </a:solidFill>
                          <a:latin typeface="+mn-ea"/>
                          <a:ea typeface="+mn-ea"/>
                          <a:cs typeface="+mn-cs"/>
                        </a:rPr>
                        <a:t>　</a:t>
                      </a: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968977">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kumimoji="1" lang="ja-JP" altLang="en-US" sz="1100" b="1" kern="1200" spc="150" baseline="0" dirty="0">
                          <a:solidFill>
                            <a:schemeClr val="tx1"/>
                          </a:solidFill>
                          <a:latin typeface="+mn-ea"/>
                          <a:ea typeface="+mn-ea"/>
                          <a:cs typeface="+mn-cs"/>
                        </a:rPr>
                        <a:t>届出方法</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kern="1200" dirty="0">
                          <a:solidFill>
                            <a:schemeClr val="tx1"/>
                          </a:solidFill>
                          <a:latin typeface="+mn-ea"/>
                          <a:ea typeface="+mn-ea"/>
                          <a:cs typeface="+mn-cs"/>
                        </a:rPr>
                        <a:t>外国人雇用状況届出書（様式第３号）</a:t>
                      </a:r>
                      <a:r>
                        <a:rPr kumimoji="1" lang="ja-JP" altLang="en-US" sz="1000" b="0" u="none" kern="1200" dirty="0">
                          <a:solidFill>
                            <a:schemeClr val="tx1"/>
                          </a:solidFill>
                          <a:latin typeface="+mn-ea"/>
                          <a:ea typeface="+mn-ea"/>
                          <a:cs typeface="+mn-cs"/>
                        </a:rPr>
                        <a:t>に、上記①～⑩の届出事項を記載して届け出てください。</a:t>
                      </a:r>
                      <a:endParaRPr kumimoji="1" lang="en-US" altLang="ja-JP" sz="1000" b="0" u="none" kern="1200" dirty="0">
                        <a:solidFill>
                          <a:schemeClr val="tx1"/>
                        </a:solidFill>
                        <a:latin typeface="+mn-ea"/>
                        <a:ea typeface="+mn-ea"/>
                        <a:cs typeface="+mn-cs"/>
                      </a:endParaRPr>
                    </a:p>
                    <a:p>
                      <a:pPr marL="0" marR="0" lvl="0" indent="0" algn="just" defTabSz="957263" rtl="0" eaLnBrk="1" fontAlgn="auto" latinLnBrk="0" hangingPunct="1">
                        <a:lnSpc>
                          <a:spcPct val="110000"/>
                        </a:lnSpc>
                        <a:spcBef>
                          <a:spcPts val="0"/>
                        </a:spcBef>
                        <a:spcAft>
                          <a:spcPts val="0"/>
                        </a:spcAft>
                        <a:buClrTx/>
                        <a:buSzTx/>
                        <a:buFontTx/>
                        <a:buNone/>
                        <a:tabLst/>
                        <a:defRPr/>
                      </a:pPr>
                      <a:r>
                        <a:rPr kumimoji="1" lang="ja-JP" altLang="en-US" sz="1000" b="0" u="none" dirty="0">
                          <a:latin typeface="+mn-ea"/>
                          <a:ea typeface="+mn-ea"/>
                        </a:rPr>
                        <a:t>ただし、外国人雇用状況届出の対象外の方（特別永住者、在留資格「外交」・「公用」の方）は、記入不要です。</a:t>
                      </a:r>
                      <a:endParaRPr kumimoji="1" lang="en-US" altLang="ja-JP" sz="1000" b="0" u="none" kern="1200" dirty="0">
                        <a:solidFill>
                          <a:schemeClr val="tx1"/>
                        </a:solidFill>
                        <a:latin typeface="+mn-ea"/>
                        <a:ea typeface="+mn-ea"/>
                        <a:cs typeface="+mn-cs"/>
                      </a:endParaRPr>
                    </a:p>
                    <a:p>
                      <a:pPr algn="just" defTabSz="957263">
                        <a:lnSpc>
                          <a:spcPct val="110000"/>
                        </a:lnSpc>
                      </a:pPr>
                      <a:r>
                        <a:rPr kumimoji="1" lang="en-US" altLang="ja-JP" sz="800" b="0" u="none" kern="1200" dirty="0">
                          <a:solidFill>
                            <a:schemeClr val="tx1"/>
                          </a:solidFill>
                          <a:latin typeface="+mn-ea"/>
                          <a:ea typeface="+mn-ea"/>
                          <a:cs typeface="+mn-cs"/>
                        </a:rPr>
                        <a:t>※</a:t>
                      </a:r>
                      <a:r>
                        <a:rPr kumimoji="1" lang="ja-JP" altLang="en-US" sz="800" b="0" u="none" kern="1200" dirty="0">
                          <a:solidFill>
                            <a:schemeClr val="tx1"/>
                          </a:solidFill>
                          <a:latin typeface="+mn-ea"/>
                          <a:ea typeface="+mn-ea"/>
                          <a:cs typeface="+mn-cs"/>
                        </a:rPr>
                        <a:t>届出様式はハローワークの窓口で配布しているほか、厚生労働省ウェブサイトからダウンロードすることもできます。</a:t>
                      </a:r>
                      <a:endParaRPr kumimoji="1" lang="en-US" altLang="ja-JP" sz="800" b="0" u="none" kern="1200" dirty="0">
                        <a:solidFill>
                          <a:schemeClr val="tx1"/>
                        </a:solidFill>
                        <a:latin typeface="+mn-ea"/>
                        <a:ea typeface="+mn-ea"/>
                        <a:cs typeface="+mn-cs"/>
                      </a:endParaRPr>
                    </a:p>
                    <a:p>
                      <a:pPr algn="just" defTabSz="957263">
                        <a:lnSpc>
                          <a:spcPct val="110000"/>
                        </a:lnSpc>
                      </a:pPr>
                      <a:r>
                        <a:rPr kumimoji="1" lang="en-US" altLang="ja-JP" sz="800" b="0" u="none" kern="1200" dirty="0">
                          <a:solidFill>
                            <a:schemeClr val="accent1"/>
                          </a:solidFill>
                          <a:latin typeface="+mn-ea"/>
                          <a:ea typeface="+mn-ea"/>
                          <a:cs typeface="+mn-cs"/>
                        </a:rPr>
                        <a:t>https://www.mhlw.go.jp/stf/seisakunitsuite/bunya/koyou_roudou/koyou/gaikokujin/todokede/index.html</a:t>
                      </a: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36320">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kumimoji="1" lang="ja-JP" altLang="en-US" sz="1100" b="1" kern="1200" spc="150" baseline="0" dirty="0">
                          <a:solidFill>
                            <a:schemeClr val="tx1"/>
                          </a:solidFill>
                          <a:latin typeface="+mn-ea"/>
                          <a:ea typeface="+mn-ea"/>
                          <a:cs typeface="+mn-cs"/>
                        </a:rPr>
                        <a:t>届 出 先</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marL="0" marR="0" lvl="0" indent="0" algn="just" defTabSz="957263" rtl="0" eaLnBrk="1" fontAlgn="auto" latinLnBrk="0" hangingPunct="1">
                        <a:lnSpc>
                          <a:spcPct val="110000"/>
                        </a:lnSpc>
                        <a:spcBef>
                          <a:spcPts val="0"/>
                        </a:spcBef>
                        <a:spcAft>
                          <a:spcPts val="0"/>
                        </a:spcAft>
                        <a:buClrTx/>
                        <a:buSzTx/>
                        <a:buFontTx/>
                        <a:buNone/>
                        <a:tabLst/>
                        <a:defRPr/>
                      </a:pPr>
                      <a:r>
                        <a:rPr kumimoji="1" lang="ja-JP" altLang="en-US" sz="1000" b="1" u="none" kern="1200" dirty="0">
                          <a:solidFill>
                            <a:schemeClr val="tx1"/>
                          </a:solidFill>
                          <a:latin typeface="+mn-ea"/>
                          <a:ea typeface="+mn-ea"/>
                          <a:cs typeface="+mn-cs"/>
                        </a:rPr>
                        <a:t>当該外国人が勤務する事業所施設（支店、店舗、工場など）の住所を管轄するハローワークに届け出てください</a:t>
                      </a:r>
                      <a:r>
                        <a:rPr kumimoji="1" lang="ja-JP" altLang="en-US" sz="900" b="1" u="none" kern="1200" dirty="0">
                          <a:solidFill>
                            <a:schemeClr val="tx1"/>
                          </a:solidFill>
                          <a:latin typeface="+mn-ea"/>
                          <a:ea typeface="+mn-ea"/>
                          <a:cs typeface="メイリオ" panose="020B0604030504040204" pitchFamily="50" charset="-128"/>
                        </a:rPr>
                        <a:t>（インターネットより電子申請による届け出も可能です）</a:t>
                      </a:r>
                      <a:r>
                        <a:rPr kumimoji="1" lang="ja-JP" altLang="en-US" sz="1000" b="1" u="none" kern="1200" dirty="0">
                          <a:solidFill>
                            <a:schemeClr val="tx1"/>
                          </a:solidFill>
                          <a:latin typeface="+mn-ea"/>
                          <a:ea typeface="+mn-ea"/>
                          <a:cs typeface="メイリオ" panose="020B0604030504040204" pitchFamily="50" charset="-128"/>
                        </a:rPr>
                        <a:t>。</a:t>
                      </a:r>
                      <a:endParaRPr kumimoji="1" lang="en-US" altLang="ja-JP" sz="1000" b="1" u="none" kern="1200" dirty="0">
                        <a:solidFill>
                          <a:schemeClr val="tx1"/>
                        </a:solidFill>
                        <a:latin typeface="+mn-ea"/>
                        <a:ea typeface="+mn-ea"/>
                        <a:cs typeface="メイリオ" panose="020B0604030504040204" pitchFamily="50" charset="-128"/>
                      </a:endParaRPr>
                    </a:p>
                    <a:p>
                      <a:pPr algn="just" defTabSz="957263">
                        <a:lnSpc>
                          <a:spcPct val="110000"/>
                        </a:lnSpc>
                      </a:pPr>
                      <a:r>
                        <a:rPr kumimoji="1" lang="en-US" altLang="ja-JP" sz="1000" b="0" u="none" kern="1200" dirty="0">
                          <a:solidFill>
                            <a:schemeClr val="tx1"/>
                          </a:solidFill>
                          <a:latin typeface="+mn-ea"/>
                          <a:ea typeface="+mn-ea"/>
                          <a:cs typeface="+mn-cs"/>
                        </a:rPr>
                        <a:t>※</a:t>
                      </a:r>
                      <a:r>
                        <a:rPr kumimoji="1" lang="ja-JP" altLang="en-US" sz="1000" b="0" u="none" kern="1200" dirty="0">
                          <a:solidFill>
                            <a:schemeClr val="tx1"/>
                          </a:solidFill>
                          <a:latin typeface="+mn-ea"/>
                          <a:ea typeface="+mn-ea"/>
                          <a:cs typeface="+mn-cs"/>
                        </a:rPr>
                        <a:t>代理人による届出を行う場合には、あらかじめ代理人を選任することで提出は可能です。</a:t>
                      </a:r>
                      <a:endParaRPr kumimoji="1" lang="en-US" altLang="ja-JP" sz="1000" b="0" u="none" kern="1200" dirty="0">
                        <a:solidFill>
                          <a:schemeClr val="tx1"/>
                        </a:solidFill>
                        <a:latin typeface="+mn-ea"/>
                        <a:ea typeface="+mn-ea"/>
                        <a:cs typeface="+mn-cs"/>
                      </a:endParaRPr>
                    </a:p>
                    <a:p>
                      <a:pPr algn="just" defTabSz="957263">
                        <a:lnSpc>
                          <a:spcPct val="110000"/>
                        </a:lnSpc>
                      </a:pPr>
                      <a:r>
                        <a:rPr kumimoji="1" lang="ja-JP" altLang="en-US" sz="1000" b="0" u="none" kern="1200" dirty="0">
                          <a:solidFill>
                            <a:schemeClr val="tx1"/>
                          </a:solidFill>
                          <a:latin typeface="+mn-ea"/>
                          <a:ea typeface="+mn-ea"/>
                          <a:cs typeface="+mn-cs"/>
                        </a:rPr>
                        <a:t>代理人選任（解任）届が必要となりますので、管轄のハローワークまでお問い合わせください。</a:t>
                      </a:r>
                      <a:endParaRPr kumimoji="1" lang="en-US" altLang="ja-JP" sz="1000" b="0" u="none" kern="1200" dirty="0">
                        <a:solidFill>
                          <a:schemeClr val="tx1"/>
                        </a:solidFill>
                        <a:latin typeface="+mn-ea"/>
                        <a:ea typeface="+mn-ea"/>
                        <a:cs typeface="+mn-cs"/>
                      </a:endParaRP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52337">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kumimoji="1" lang="ja-JP" altLang="en-US" sz="1100" b="1" kern="1200" spc="150" baseline="0" dirty="0">
                          <a:solidFill>
                            <a:schemeClr val="tx1"/>
                          </a:solidFill>
                          <a:latin typeface="+mn-ea"/>
                          <a:ea typeface="+mn-ea"/>
                          <a:cs typeface="+mn-cs"/>
                        </a:rPr>
                        <a:t>届出期限</a:t>
                      </a:r>
                    </a:p>
                  </a:txBody>
                  <a:tcPr marL="108000" marR="108000" marT="72000" marB="72000" anchor="ctr">
                    <a:lnL w="12700" cap="flat" cmpd="sng" algn="ctr">
                      <a:solidFill>
                        <a:schemeClr val="bg1">
                          <a:lumMod val="50000"/>
                        </a:schemeClr>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just" defTabSz="957263">
                        <a:lnSpc>
                          <a:spcPct val="110000"/>
                        </a:lnSpc>
                      </a:pPr>
                      <a:r>
                        <a:rPr kumimoji="1" lang="ja-JP" altLang="en-US" sz="1000" b="1" u="none" kern="1200" dirty="0">
                          <a:solidFill>
                            <a:schemeClr val="tx1"/>
                          </a:solidFill>
                          <a:latin typeface="+mn-ea"/>
                          <a:ea typeface="+mn-ea"/>
                          <a:cs typeface="+mn-cs"/>
                        </a:rPr>
                        <a:t>雇入れ、離職の場合ともに翌月の末日までです。</a:t>
                      </a:r>
                    </a:p>
                  </a:txBody>
                  <a:tcPr marL="108000" marR="108000" marT="72000" marB="72000" anchor="ctr">
                    <a:lnL w="12700" cap="flat" cmpd="sng" algn="ctr">
                      <a:noFill/>
                      <a:prstDash val="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3" name="テキスト ボックス 32"/>
          <p:cNvSpPr txBox="1"/>
          <p:nvPr/>
        </p:nvSpPr>
        <p:spPr>
          <a:xfrm>
            <a:off x="2817320" y="4088904"/>
            <a:ext cx="3924048" cy="386054"/>
          </a:xfrm>
          <a:prstGeom prst="rect">
            <a:avLst/>
          </a:prstGeom>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①外国人の氏名（ローマ字）</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届出される外国人の方の氏名を在留カードどおりに記入してください。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2817320" y="4501982"/>
            <a:ext cx="3924048" cy="3203872"/>
          </a:xfrm>
          <a:prstGeom prst="rect">
            <a:avLst/>
          </a:prstGeom>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no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just">
              <a:lnSpc>
                <a:spcPct val="100000"/>
              </a:lnSpc>
            </a:pPr>
            <a:r>
              <a:rPr lang="ja-JP" altLang="en-US" dirty="0">
                <a:solidFill>
                  <a:schemeClr val="tx1"/>
                </a:solidFill>
              </a:rPr>
              <a:t>「② ①の者の在留資格」欄</a:t>
            </a:r>
            <a:endParaRPr lang="en-US" altLang="ja-JP" b="0" dirty="0">
              <a:solidFill>
                <a:schemeClr val="tx1"/>
              </a:solidFill>
            </a:endParaRPr>
          </a:p>
          <a:p>
            <a:pPr algn="just">
              <a:lnSpc>
                <a:spcPct val="100000"/>
              </a:lnSpc>
            </a:pPr>
            <a:r>
              <a:rPr lang="ja-JP" altLang="en-US" b="0" dirty="0">
                <a:solidFill>
                  <a:schemeClr val="tx1"/>
                </a:solidFill>
              </a:rPr>
              <a:t>在留カードの「在留資格」または旅券</a:t>
            </a:r>
            <a:r>
              <a:rPr lang="en-US" altLang="ja-JP" b="0" dirty="0">
                <a:solidFill>
                  <a:schemeClr val="tx1"/>
                </a:solidFill>
              </a:rPr>
              <a:t>(</a:t>
            </a:r>
            <a:r>
              <a:rPr lang="ja-JP" altLang="en-US" b="0" dirty="0">
                <a:solidFill>
                  <a:schemeClr val="tx1"/>
                </a:solidFill>
              </a:rPr>
              <a:t>パスポート）上の上陸許可証印に記載されたとおりの内容を記入してください。</a:t>
            </a:r>
            <a:endParaRPr lang="en-US" altLang="ja-JP" b="0" dirty="0">
              <a:solidFill>
                <a:schemeClr val="tx1"/>
              </a:solidFill>
            </a:endParaRPr>
          </a:p>
          <a:p>
            <a:pPr algn="just">
              <a:lnSpc>
                <a:spcPct val="100000"/>
              </a:lnSpc>
            </a:pPr>
            <a:r>
              <a:rPr lang="en-US" altLang="ja-JP" b="0" dirty="0">
                <a:solidFill>
                  <a:srgbClr val="FF0000"/>
                </a:solidFill>
              </a:rPr>
              <a:t>※</a:t>
            </a:r>
            <a:r>
              <a:rPr lang="ja-JP" altLang="en-US" b="0" dirty="0">
                <a:solidFill>
                  <a:srgbClr val="FF0000"/>
                </a:solidFill>
              </a:rPr>
              <a:t>「被監理者」「仮滞在許可者」の場合も同様に記入してください。</a:t>
            </a:r>
            <a:endParaRPr lang="en-US" altLang="ja-JP" b="0" dirty="0">
              <a:solidFill>
                <a:srgbClr val="FF0000"/>
              </a:solidFill>
            </a:endParaRPr>
          </a:p>
          <a:p>
            <a:pPr algn="just">
              <a:lnSpc>
                <a:spcPct val="100000"/>
              </a:lnSpc>
            </a:pPr>
            <a:r>
              <a:rPr lang="ja-JP" altLang="en-US" b="0" dirty="0">
                <a:solidFill>
                  <a:schemeClr val="tx1"/>
                </a:solidFill>
              </a:rPr>
              <a:t>また、在留資格が「特定技能」または「特定活動」の場合には以下のいずれかを記入してください。</a:t>
            </a:r>
            <a:endParaRPr lang="en-US" altLang="ja-JP" b="0" dirty="0">
              <a:solidFill>
                <a:schemeClr val="tx1"/>
              </a:solidFill>
            </a:endParaRPr>
          </a:p>
        </p:txBody>
      </p:sp>
      <p:sp>
        <p:nvSpPr>
          <p:cNvPr id="63" name="テキスト ボックス 62"/>
          <p:cNvSpPr txBox="1"/>
          <p:nvPr/>
        </p:nvSpPr>
        <p:spPr>
          <a:xfrm>
            <a:off x="2819030" y="7731173"/>
            <a:ext cx="3922338" cy="663053"/>
          </a:xfrm>
          <a:prstGeom prst="rect">
            <a:avLst/>
          </a:prstGeom>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 ①の者の資格外活動許可の有無</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在留資格「留学」など資格外活動許可を受けるべき者である場合に記入してください。</a:t>
            </a:r>
            <a:r>
              <a:rPr lang="en-US" altLang="ja-JP"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「被監理者」「仮滞在許可者」の場合は報酬活動許可を受けているかご確認ください。</a:t>
            </a:r>
            <a:endParaRPr lang="en-US" altLang="ja-JP"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248173344"/>
              </p:ext>
            </p:extLst>
          </p:nvPr>
        </p:nvGraphicFramePr>
        <p:xfrm>
          <a:off x="3000531" y="5386206"/>
          <a:ext cx="2262577" cy="2355024"/>
        </p:xfrm>
        <a:graphic>
          <a:graphicData uri="http://schemas.openxmlformats.org/drawingml/2006/table">
            <a:tbl>
              <a:tblPr firstRow="1" bandRow="1">
                <a:tableStyleId>{2D5ABB26-0587-4C30-8999-92F81FD0307C}</a:tableStyleId>
              </a:tblPr>
              <a:tblGrid>
                <a:gridCol w="2262577">
                  <a:extLst>
                    <a:ext uri="{9D8B030D-6E8A-4147-A177-3AD203B41FA5}">
                      <a16:colId xmlns:a16="http://schemas.microsoft.com/office/drawing/2014/main" val="20000"/>
                    </a:ext>
                  </a:extLst>
                </a:gridCol>
              </a:tblGrid>
              <a:tr h="1720345">
                <a:tc>
                  <a:txBody>
                    <a:bodyPr/>
                    <a:lstStyle/>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特定技能１号（介護）</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特定技能１号（ビルクリーニング）</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特定技能１号（工業製品製造業）</a:t>
                      </a:r>
                      <a:endParaRPr kumimoji="1" lang="ja-JP" altLang="en-US" sz="3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特定技能１号（素形材産業）</a:t>
                      </a:r>
                      <a:r>
                        <a:rPr kumimoji="1" lang="en-US" altLang="ja-JP" sz="400" b="0" dirty="0">
                          <a:solidFill>
                            <a:srgbClr val="FF0000"/>
                          </a:solidFill>
                        </a:rPr>
                        <a:t>※a</a:t>
                      </a:r>
                      <a:endParaRPr kumimoji="1" lang="en-US" altLang="ja-JP" sz="6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特定技能１号（産業機械製造業）</a:t>
                      </a:r>
                      <a:r>
                        <a:rPr kumimoji="1" lang="en-US" altLang="ja-JP" sz="400" b="0" dirty="0">
                          <a:solidFill>
                            <a:srgbClr val="FF0000"/>
                          </a:solidFill>
                        </a:rPr>
                        <a:t>※a</a:t>
                      </a:r>
                      <a:endParaRPr kumimoji="1" lang="ja-JP" altLang="en-US" sz="6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特定技能１号（電気・電子情報関連産業）</a:t>
                      </a:r>
                      <a:r>
                        <a:rPr kumimoji="1" lang="en-US" altLang="ja-JP" sz="400" b="0" dirty="0">
                          <a:solidFill>
                            <a:srgbClr val="FF0000"/>
                          </a:solidFill>
                        </a:rPr>
                        <a:t>※a</a:t>
                      </a:r>
                      <a:endParaRPr kumimoji="1" lang="ja-JP" altLang="en-US" sz="500" b="0" dirty="0">
                        <a:solidFill>
                          <a:srgbClr val="FF0000"/>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特定技能１号（建設）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特定技能１号（造船・舶用工業）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特定技能１号（自動車整備）</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特定技能１号（航空）</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特定技能１号（宿泊）</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特定技能１号（農業）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特定技能１号（漁業）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特定技能１号（飲食料品製造業）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特定技能１号（外食業）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特定技能１号（自動車運送業）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特定技能１号（鉄道）</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特定技能１号（林業）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r>
                        <a:rPr kumimoji="1" lang="ja-JP" altLang="en-US" sz="600" b="0" dirty="0">
                          <a:solidFill>
                            <a:schemeClr val="tx1"/>
                          </a:solidFill>
                        </a:rPr>
                        <a:t>特定技能１号（木材産業）</a:t>
                      </a:r>
                      <a:endParaRPr kumimoji="1" lang="en-US" altLang="ja-JP" sz="600" b="0" dirty="0">
                        <a:solidFill>
                          <a:schemeClr val="tx1"/>
                        </a:solidFill>
                      </a:endParaRPr>
                    </a:p>
                    <a:p>
                      <a:pPr>
                        <a:lnSpc>
                          <a:spcPct val="100000"/>
                        </a:lnSpc>
                        <a:spcBef>
                          <a:spcPts val="0"/>
                        </a:spcBef>
                        <a:spcAft>
                          <a:spcPts val="0"/>
                        </a:spcAft>
                        <a:buFont typeface="Wingdings" pitchFamily="2" charset="2"/>
                        <a:buChar char="l"/>
                      </a:pPr>
                      <a:endParaRPr kumimoji="1" lang="en-US" altLang="ja-JP" sz="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zh-TW" altLang="en-US" sz="600" b="0" dirty="0">
                          <a:solidFill>
                            <a:schemeClr val="tx1"/>
                          </a:solidFill>
                        </a:rPr>
                        <a:t>特定技能</a:t>
                      </a:r>
                      <a:r>
                        <a:rPr kumimoji="1" lang="ja-JP" altLang="en-US" sz="600" b="0" dirty="0">
                          <a:solidFill>
                            <a:schemeClr val="tx1"/>
                          </a:solidFill>
                        </a:rPr>
                        <a:t>２</a:t>
                      </a:r>
                      <a:r>
                        <a:rPr kumimoji="1" lang="zh-TW" altLang="en-US" sz="600" b="0" dirty="0">
                          <a:solidFill>
                            <a:schemeClr val="tx1"/>
                          </a:solidFill>
                        </a:rPr>
                        <a:t>号（漁業）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zh-TW" altLang="en-US" sz="600" b="0" dirty="0">
                          <a:solidFill>
                            <a:schemeClr val="tx1"/>
                          </a:solidFill>
                        </a:rPr>
                        <a:t>特定技能</a:t>
                      </a:r>
                      <a:r>
                        <a:rPr kumimoji="1" lang="ja-JP" altLang="en-US" sz="600" b="0" dirty="0">
                          <a:solidFill>
                            <a:schemeClr val="tx1"/>
                          </a:solidFill>
                        </a:rPr>
                        <a:t>２</a:t>
                      </a:r>
                      <a:r>
                        <a:rPr kumimoji="1" lang="zh-TW" altLang="en-US" sz="600" b="0" dirty="0">
                          <a:solidFill>
                            <a:schemeClr val="tx1"/>
                          </a:solidFill>
                        </a:rPr>
                        <a:t>号（飲食料品製造業）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zh-TW" altLang="en-US" sz="600" b="0" dirty="0">
                          <a:solidFill>
                            <a:schemeClr val="tx1"/>
                          </a:solidFill>
                        </a:rPr>
                        <a:t>特定技能</a:t>
                      </a:r>
                      <a:r>
                        <a:rPr kumimoji="1" lang="ja-JP" altLang="en-US" sz="600" b="0" dirty="0">
                          <a:solidFill>
                            <a:schemeClr val="tx1"/>
                          </a:solidFill>
                        </a:rPr>
                        <a:t>２</a:t>
                      </a:r>
                      <a:r>
                        <a:rPr kumimoji="1" lang="zh-TW" altLang="en-US" sz="600" b="0" dirty="0">
                          <a:solidFill>
                            <a:schemeClr val="tx1"/>
                          </a:solidFill>
                        </a:rPr>
                        <a:t>号（外食業）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特定技能２号（ビルクリーニング）</a:t>
                      </a:r>
                    </a:p>
                    <a:p>
                      <a:pPr>
                        <a:lnSpc>
                          <a:spcPct val="100000"/>
                        </a:lnSpc>
                        <a:spcBef>
                          <a:spcPts val="0"/>
                        </a:spcBef>
                        <a:spcAft>
                          <a:spcPts val="0"/>
                        </a:spcAft>
                        <a:buFont typeface="Wingdings" pitchFamily="2" charset="2"/>
                        <a:buChar char="l"/>
                      </a:pPr>
                      <a:endParaRPr kumimoji="1" lang="en-US" altLang="ja-JP" sz="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4286" marR="0" marT="34512" marB="34512" anchor="ctr"/>
                </a:tc>
                <a:extLst>
                  <a:ext uri="{0D108BD9-81ED-4DB2-BD59-A6C34878D82A}">
                    <a16:rowId xmlns:a16="http://schemas.microsoft.com/office/drawing/2014/main" val="10000"/>
                  </a:ext>
                </a:extLst>
              </a:tr>
            </a:tbl>
          </a:graphicData>
        </a:graphic>
      </p:graphicFrame>
      <p:sp>
        <p:nvSpPr>
          <p:cNvPr id="66" name="テキスト ボックス 65"/>
          <p:cNvSpPr txBox="1"/>
          <p:nvPr/>
        </p:nvSpPr>
        <p:spPr>
          <a:xfrm>
            <a:off x="2817320" y="8424542"/>
            <a:ext cx="3924048" cy="602775"/>
          </a:xfrm>
          <a:prstGeom prst="rect">
            <a:avLst/>
          </a:prstGeom>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雇入れ年月日・離職年月日</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届出期限内に離職した場合は、雇入れ年月日と離職年月日の両方を記入してください。また、届出期限内に複数回にわたって雇入れ・離職した場合は、まとめて記入してください。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p:cNvSpPr txBox="1"/>
          <p:nvPr/>
        </p:nvSpPr>
        <p:spPr>
          <a:xfrm>
            <a:off x="2817320" y="9072614"/>
            <a:ext cx="3924048" cy="602775"/>
          </a:xfrm>
          <a:prstGeom prst="rect">
            <a:avLst/>
          </a:prstGeom>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雇入れ又は離職に係る事業所</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外国人が就労する事業所（支店、店舗、工場など）を記入してください。なお、当該事業所が雇用保険適用事業所である場合には、適用事業所番号を記入してください。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195495" y="7849158"/>
            <a:ext cx="2548936" cy="663053"/>
          </a:xfrm>
          <a:prstGeom prst="rect">
            <a:avLst/>
          </a:prstGeom>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主たる事務所</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欄</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雇入れまたは離職に係る事業所が支店、店舗、工場などである場合には、本社や雇用保険適用事業所を記入してください。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テキスト ボックス 74"/>
          <p:cNvSpPr txBox="1"/>
          <p:nvPr/>
        </p:nvSpPr>
        <p:spPr>
          <a:xfrm>
            <a:off x="188640" y="8560486"/>
            <a:ext cx="2548936" cy="1217050"/>
          </a:xfrm>
          <a:prstGeom prst="rect">
            <a:avLst/>
          </a:prstGeom>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ctr">
            <a:spAutoFit/>
          </a:bodyPr>
          <a:lstStyle/>
          <a:p>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派遣・請負労働者に係る届出の場合</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派遣の場合、 「雇入れ又は離職に係る事業所」欄には派遣先ではなく派遣元の事業所を記入し、□に✓を入れてください。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請負業者に雇用される労働者が、注文主の事業所等で就労する場合、「雇入れ又は離職に係る事業所」欄には請負業者の事業所を記入し、□に✓を入れてください。</a:t>
            </a:r>
          </a:p>
        </p:txBody>
      </p:sp>
      <p:sp>
        <p:nvSpPr>
          <p:cNvPr id="45" name="テキスト ボックス 44">
            <a:extLst>
              <a:ext uri="{FF2B5EF4-FFF2-40B4-BE49-F238E27FC236}">
                <a16:creationId xmlns:a16="http://schemas.microsoft.com/office/drawing/2014/main" id="{22F763C9-223E-4FE7-8B08-4BD4937B205C}"/>
              </a:ext>
            </a:extLst>
          </p:cNvPr>
          <p:cNvSpPr txBox="1"/>
          <p:nvPr/>
        </p:nvSpPr>
        <p:spPr>
          <a:xfrm>
            <a:off x="4365104" y="7468461"/>
            <a:ext cx="2458963" cy="247554"/>
          </a:xfrm>
          <a:prstGeom prst="rect">
            <a:avLst/>
          </a:prstGeom>
          <a:noFill/>
          <a:ln w="19050">
            <a:noFill/>
          </a:ln>
        </p:spPr>
        <p:txBody>
          <a:bodyPr wrap="square" lIns="72000" tIns="72000" rIns="72000" bIns="36000" rtlCol="0" anchor="ctr">
            <a:spAutoFit/>
          </a:bodyPr>
          <a:lstStyle/>
          <a:p>
            <a:r>
              <a:rPr lang="en-US" altLang="ja-JP" sz="4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ａ　</a:t>
            </a:r>
            <a:r>
              <a:rPr lang="ja-JP" altLang="en-US" sz="450" dirty="0">
                <a:latin typeface="メイリオ" panose="020B0604030504040204" pitchFamily="50" charset="-128"/>
                <a:ea typeface="メイリオ" panose="020B0604030504040204" pitchFamily="50" charset="-128"/>
                <a:cs typeface="メイリオ" panose="020B0604030504040204" pitchFamily="50" charset="-128"/>
              </a:rPr>
              <a:t>在留資格「特定技能１号（素形材産業）」「特定技能１号（産業機械製造業）」「特定技能１号（電気・電子情報関連産業）」のまま離職の届出を行う場合のみ。</a:t>
            </a:r>
            <a:endParaRPr lang="en-US" altLang="ja-JP" sz="45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B972A14D-E146-4F49-B659-12864B125405}"/>
              </a:ext>
            </a:extLst>
          </p:cNvPr>
          <p:cNvSpPr txBox="1"/>
          <p:nvPr/>
        </p:nvSpPr>
        <p:spPr>
          <a:xfrm>
            <a:off x="2931061" y="5392744"/>
            <a:ext cx="3737939" cy="2293132"/>
          </a:xfrm>
          <a:prstGeom prst="rect">
            <a:avLst/>
          </a:prstGeom>
          <a:noFill/>
          <a:ln w="12700">
            <a:solidFill>
              <a:srgbClr val="FFCC00"/>
            </a:solidFill>
          </a:ln>
        </p:spPr>
        <p:style>
          <a:lnRef idx="2">
            <a:schemeClr val="accent1"/>
          </a:lnRef>
          <a:fillRef idx="1">
            <a:schemeClr val="lt1"/>
          </a:fillRef>
          <a:effectRef idx="0">
            <a:schemeClr val="accent1"/>
          </a:effectRef>
          <a:fontRef idx="minor">
            <a:schemeClr val="dk1"/>
          </a:fontRef>
        </p:style>
        <p:txBody>
          <a:bodyPr wrap="square" lIns="36000" tIns="72000" rIns="34416" bIns="36000" rtlCol="0" anchor="t" anchorCtr="0">
            <a:noAutofit/>
          </a:bodyPr>
          <a:lstStyle>
            <a:defPPr>
              <a:defRPr lang="ja-JP"/>
            </a:defPPr>
            <a:lvl1pPr>
              <a:lnSpc>
                <a:spcPts val="1000"/>
              </a:lnSpc>
              <a:defRPr sz="900" b="1">
                <a:solidFill>
                  <a:srgbClr val="0000C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a:p>
            <a:pPr marL="90000">
              <a:lnSpc>
                <a:spcPct val="100000"/>
              </a:lnSpc>
            </a:pPr>
            <a:endParaRPr lang="en-US" altLang="ja-JP" b="0" dirty="0">
              <a:solidFill>
                <a:schemeClr val="tx1"/>
              </a:solidFill>
            </a:endParaRPr>
          </a:p>
        </p:txBody>
      </p:sp>
      <p:sp>
        <p:nvSpPr>
          <p:cNvPr id="44" name="テキスト ボックス 20"/>
          <p:cNvSpPr txBox="1">
            <a:spLocks noChangeArrowheads="1"/>
          </p:cNvSpPr>
          <p:nvPr/>
        </p:nvSpPr>
        <p:spPr bwMode="auto">
          <a:xfrm>
            <a:off x="173429" y="3779513"/>
            <a:ext cx="4283804" cy="319821"/>
          </a:xfrm>
          <a:prstGeom prst="rect">
            <a:avLst/>
          </a:prstGeom>
          <a:noFill/>
          <a:ln w="6350">
            <a:noFill/>
            <a:headEnd/>
            <a:tailEnd/>
          </a:ln>
        </p:spPr>
        <p:style>
          <a:lnRef idx="2">
            <a:schemeClr val="dk1"/>
          </a:lnRef>
          <a:fillRef idx="1">
            <a:schemeClr val="lt1"/>
          </a:fillRef>
          <a:effectRef idx="0">
            <a:schemeClr val="dk1"/>
          </a:effectRef>
          <a:fontRef idx="minor">
            <a:schemeClr val="dk1"/>
          </a:fontRef>
        </p:style>
        <p:txBody>
          <a:bodyPr wrap="square" lIns="108000" tIns="72000" rIns="108000" bIns="34416" anchor="ctr" anchorCtr="0">
            <a:spAutoFit/>
          </a:bodyPr>
          <a:lstStyle/>
          <a:p>
            <a:pPr fontAlgn="auto">
              <a:lnSpc>
                <a:spcPct val="120000"/>
              </a:lnSpc>
              <a:spcBef>
                <a:spcPts val="0"/>
              </a:spcBef>
              <a:spcAft>
                <a:spcPts val="0"/>
              </a:spcAft>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＜「外国人雇用状況届出書」の様式（様式第３号）＞</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EE67A920-EDB4-493F-8A4A-6D006812839D}"/>
              </a:ext>
            </a:extLst>
          </p:cNvPr>
          <p:cNvSpPr>
            <a:spLocks noGrp="1"/>
          </p:cNvSpPr>
          <p:nvPr>
            <p:ph type="sldNum" sz="quarter" idx="12"/>
          </p:nvPr>
        </p:nvSpPr>
        <p:spPr>
          <a:xfrm>
            <a:off x="2628107" y="9613428"/>
            <a:ext cx="1601787" cy="290334"/>
          </a:xfrm>
        </p:spPr>
        <p:txBody>
          <a:bodyPr/>
          <a:lstStyle/>
          <a:p>
            <a:fld id="{CEEDAA78-6A46-42F5-929C-05E26BDD9515}" type="slidenum">
              <a:rPr lang="en-US" altLang="ja-JP" smtClean="0"/>
              <a:pPr/>
              <a:t>7</a:t>
            </a:fld>
            <a:endParaRPr lang="en-US" altLang="ja-JP" dirty="0"/>
          </a:p>
        </p:txBody>
      </p:sp>
      <p:sp>
        <p:nvSpPr>
          <p:cNvPr id="41" name="ホームベース 51">
            <a:extLst>
              <a:ext uri="{FF2B5EF4-FFF2-40B4-BE49-F238E27FC236}">
                <a16:creationId xmlns:a16="http://schemas.microsoft.com/office/drawing/2014/main" id="{E29F47AE-1EA6-4FD7-9AB5-B60B60E7DDAB}"/>
              </a:ext>
            </a:extLst>
          </p:cNvPr>
          <p:cNvSpPr/>
          <p:nvPr/>
        </p:nvSpPr>
        <p:spPr bwMode="auto">
          <a:xfrm>
            <a:off x="189000" y="72000"/>
            <a:ext cx="6480000" cy="410385"/>
          </a:xfrm>
          <a:prstGeom prst="rect">
            <a:avLst/>
          </a:prstGeom>
          <a:solidFill>
            <a:srgbClr val="FF9900"/>
          </a:solidFill>
          <a:ln w="9525" cap="flat" cmpd="sng" algn="ctr">
            <a:noFill/>
            <a:prstDash val="solid"/>
            <a:round/>
            <a:headEnd type="none" w="med" len="med"/>
            <a:tailEnd type="none" w="med" len="med"/>
          </a:ln>
          <a:effectLst/>
        </p:spPr>
        <p:txBody>
          <a:bodyPr vert="horz" wrap="square" lIns="108000" tIns="72000" rIns="108000" bIns="54000" numCol="1" rtlCol="0" anchor="t" anchorCtr="0" compatLnSpc="1">
            <a:prstTxWarp prst="textNoShape">
              <a:avLst/>
            </a:prstTxWarp>
            <a:spAutoFit/>
          </a:bodyPr>
          <a:lstStyle/>
          <a:p>
            <a:pPr fontAlgn="auto">
              <a:lnSpc>
                <a:spcPct val="120000"/>
              </a:lnSpc>
              <a:spcBef>
                <a:spcPts val="0"/>
              </a:spcBef>
              <a:spcAft>
                <a:spcPts val="0"/>
              </a:spcAft>
              <a:defRPr/>
            </a:pPr>
            <a:r>
              <a:rPr lang="ja-JP" altLang="en-US" sz="1600" b="1" spc="150" dirty="0">
                <a:solidFill>
                  <a:schemeClr val="bg1"/>
                </a:solidFill>
                <a:latin typeface="+mn-ea"/>
                <a:ea typeface="+mn-ea"/>
              </a:rPr>
              <a:t>■ 届出の方法について </a:t>
            </a:r>
            <a:r>
              <a:rPr lang="ja-JP" altLang="en-US" sz="1050" b="1" spc="150" dirty="0">
                <a:solidFill>
                  <a:schemeClr val="bg1"/>
                </a:solidFill>
                <a:latin typeface="+mn-ea"/>
                <a:ea typeface="+mn-ea"/>
              </a:rPr>
              <a:t>②</a:t>
            </a:r>
            <a:r>
              <a:rPr lang="ja-JP" altLang="en-US" sz="1200" b="1" dirty="0">
                <a:solidFill>
                  <a:schemeClr val="bg1"/>
                </a:solidFill>
                <a:latin typeface="+mn-ea"/>
                <a:ea typeface="+mn-ea"/>
              </a:rPr>
              <a:t>＜外国人雇用状況届出書</a:t>
            </a:r>
            <a:r>
              <a:rPr lang="zh-CN" altLang="en-US" sz="1200" b="1" dirty="0">
                <a:solidFill>
                  <a:schemeClr val="bg1"/>
                </a:solidFill>
                <a:latin typeface="+mn-ea"/>
                <a:ea typeface="+mn-ea"/>
              </a:rPr>
              <a:t>（様式第</a:t>
            </a:r>
            <a:r>
              <a:rPr lang="ja-JP" altLang="en-US" sz="1200" b="1" dirty="0">
                <a:solidFill>
                  <a:schemeClr val="bg1"/>
                </a:solidFill>
                <a:latin typeface="+mn-ea"/>
                <a:ea typeface="+mn-ea"/>
              </a:rPr>
              <a:t>３</a:t>
            </a:r>
            <a:r>
              <a:rPr lang="zh-CN" altLang="en-US" sz="1200" b="1" dirty="0">
                <a:solidFill>
                  <a:schemeClr val="bg1"/>
                </a:solidFill>
                <a:latin typeface="+mn-ea"/>
                <a:ea typeface="+mn-ea"/>
              </a:rPr>
              <a:t>号</a:t>
            </a:r>
            <a:r>
              <a:rPr lang="ja-JP" altLang="en-US" sz="1200" b="1" dirty="0">
                <a:solidFill>
                  <a:schemeClr val="bg1"/>
                </a:solidFill>
                <a:latin typeface="+mn-ea"/>
                <a:ea typeface="+mn-ea"/>
              </a:rPr>
              <a:t>）＞</a:t>
            </a:r>
            <a:endParaRPr lang="en-US" altLang="ja-JP" sz="1400" b="1" dirty="0">
              <a:solidFill>
                <a:schemeClr val="bg1"/>
              </a:solidFill>
              <a:latin typeface="+mn-ea"/>
              <a:ea typeface="+mn-ea"/>
            </a:endParaRPr>
          </a:p>
        </p:txBody>
      </p:sp>
      <p:sp>
        <p:nvSpPr>
          <p:cNvPr id="42" name="ホームベース 63">
            <a:extLst>
              <a:ext uri="{FF2B5EF4-FFF2-40B4-BE49-F238E27FC236}">
                <a16:creationId xmlns:a16="http://schemas.microsoft.com/office/drawing/2014/main" id="{35727754-8441-4192-91FD-F395C83618F7}"/>
              </a:ext>
            </a:extLst>
          </p:cNvPr>
          <p:cNvSpPr/>
          <p:nvPr/>
        </p:nvSpPr>
        <p:spPr bwMode="auto">
          <a:xfrm>
            <a:off x="189000" y="515299"/>
            <a:ext cx="6480000" cy="356815"/>
          </a:xfrm>
          <a:prstGeom prst="rect">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雇用保険の被保険者とならない外国人の場合</a:t>
            </a:r>
            <a:r>
              <a:rPr lang="ja-JP" altLang="en-US" sz="1200" b="1" spc="300" dirty="0">
                <a:solidFill>
                  <a:schemeClr val="bg1"/>
                </a:solidFill>
                <a:latin typeface="+mn-ea"/>
                <a:ea typeface="+mn-ea"/>
              </a:rPr>
              <a:t>（雇入れ・離職時）</a:t>
            </a:r>
            <a:endParaRPr lang="ja-JP" altLang="en-US" sz="1400" b="1" spc="300" dirty="0">
              <a:solidFill>
                <a:schemeClr val="bg1"/>
              </a:solidFill>
              <a:latin typeface="+mn-ea"/>
              <a:ea typeface="+mn-ea"/>
            </a:endParaRPr>
          </a:p>
        </p:txBody>
      </p:sp>
      <p:sp>
        <p:nvSpPr>
          <p:cNvPr id="39" name="正方形/長方形 38">
            <a:extLst>
              <a:ext uri="{FF2B5EF4-FFF2-40B4-BE49-F238E27FC236}">
                <a16:creationId xmlns:a16="http://schemas.microsoft.com/office/drawing/2014/main" id="{6FDC71C7-4797-4145-85E8-21BC5E12085E}"/>
              </a:ext>
            </a:extLst>
          </p:cNvPr>
          <p:cNvSpPr/>
          <p:nvPr/>
        </p:nvSpPr>
        <p:spPr>
          <a:xfrm>
            <a:off x="264087" y="5745088"/>
            <a:ext cx="2417052" cy="404079"/>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72000" rIns="91429" bIns="45715" anchor="ctr"/>
          <a:lstStyle/>
          <a:p>
            <a:pPr fontAlgn="auto">
              <a:spcBef>
                <a:spcPts val="0"/>
              </a:spcBef>
              <a:spcAft>
                <a:spcPts val="0"/>
              </a:spcAft>
              <a:defRPr/>
            </a:pPr>
            <a:r>
              <a:rPr lang="en-US" altLang="ja-JP" sz="1200" dirty="0">
                <a:solidFill>
                  <a:srgbClr val="FF0000"/>
                </a:solidFill>
              </a:rPr>
              <a:t>A</a:t>
            </a:r>
          </a:p>
        </p:txBody>
      </p:sp>
      <p:sp>
        <p:nvSpPr>
          <p:cNvPr id="40" name="正方形/長方形 39">
            <a:extLst>
              <a:ext uri="{FF2B5EF4-FFF2-40B4-BE49-F238E27FC236}">
                <a16:creationId xmlns:a16="http://schemas.microsoft.com/office/drawing/2014/main" id="{7E88485B-F0C1-4A38-8A3E-54265A247F0C}"/>
              </a:ext>
            </a:extLst>
          </p:cNvPr>
          <p:cNvSpPr/>
          <p:nvPr/>
        </p:nvSpPr>
        <p:spPr>
          <a:xfrm>
            <a:off x="980728" y="6365755"/>
            <a:ext cx="1700411" cy="884629"/>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72000" rIns="91429" bIns="45715" anchor="ctr"/>
          <a:lstStyle/>
          <a:p>
            <a:pPr fontAlgn="auto">
              <a:spcBef>
                <a:spcPts val="0"/>
              </a:spcBef>
              <a:spcAft>
                <a:spcPts val="0"/>
              </a:spcAft>
              <a:defRPr/>
            </a:pPr>
            <a:r>
              <a:rPr lang="en-US" altLang="ja-JP" sz="1200" dirty="0">
                <a:solidFill>
                  <a:srgbClr val="FF0000"/>
                </a:solidFill>
              </a:rPr>
              <a:t>B</a:t>
            </a:r>
          </a:p>
        </p:txBody>
      </p:sp>
      <p:sp>
        <p:nvSpPr>
          <p:cNvPr id="46" name="正方形/長方形 45">
            <a:extLst>
              <a:ext uri="{FF2B5EF4-FFF2-40B4-BE49-F238E27FC236}">
                <a16:creationId xmlns:a16="http://schemas.microsoft.com/office/drawing/2014/main" id="{B09D494B-A1C9-48D8-A5F3-97B9D81FF588}"/>
              </a:ext>
            </a:extLst>
          </p:cNvPr>
          <p:cNvSpPr/>
          <p:nvPr/>
        </p:nvSpPr>
        <p:spPr>
          <a:xfrm>
            <a:off x="1844824" y="6566684"/>
            <a:ext cx="771261" cy="228310"/>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72000" rIns="91429" bIns="45715" anchor="ctr"/>
          <a:lstStyle/>
          <a:p>
            <a:pPr fontAlgn="auto">
              <a:spcBef>
                <a:spcPts val="0"/>
              </a:spcBef>
              <a:spcAft>
                <a:spcPts val="0"/>
              </a:spcAft>
              <a:defRPr/>
            </a:pPr>
            <a:r>
              <a:rPr lang="en-US" altLang="ja-JP" sz="1200" dirty="0">
                <a:solidFill>
                  <a:srgbClr val="FF0000"/>
                </a:solidFill>
              </a:rPr>
              <a:t>C</a:t>
            </a:r>
          </a:p>
        </p:txBody>
      </p:sp>
      <p:graphicFrame>
        <p:nvGraphicFramePr>
          <p:cNvPr id="4" name="表 3">
            <a:extLst>
              <a:ext uri="{FF2B5EF4-FFF2-40B4-BE49-F238E27FC236}">
                <a16:creationId xmlns:a16="http://schemas.microsoft.com/office/drawing/2014/main" id="{43182436-8FE4-5FB7-461B-2630424F53E6}"/>
              </a:ext>
            </a:extLst>
          </p:cNvPr>
          <p:cNvGraphicFramePr>
            <a:graphicFrameLocks noGrp="1"/>
          </p:cNvGraphicFramePr>
          <p:nvPr>
            <p:extLst>
              <p:ext uri="{D42A27DB-BD31-4B8C-83A1-F6EECF244321}">
                <p14:modId xmlns:p14="http://schemas.microsoft.com/office/powerpoint/2010/main" val="3866835107"/>
              </p:ext>
            </p:extLst>
          </p:nvPr>
        </p:nvGraphicFramePr>
        <p:xfrm>
          <a:off x="4660292" y="5176287"/>
          <a:ext cx="2262577" cy="993785"/>
        </p:xfrm>
        <a:graphic>
          <a:graphicData uri="http://schemas.openxmlformats.org/drawingml/2006/table">
            <a:tbl>
              <a:tblPr firstRow="1" bandRow="1">
                <a:tableStyleId>{2D5ABB26-0587-4C30-8999-92F81FD0307C}</a:tableStyleId>
              </a:tblPr>
              <a:tblGrid>
                <a:gridCol w="2262577">
                  <a:extLst>
                    <a:ext uri="{9D8B030D-6E8A-4147-A177-3AD203B41FA5}">
                      <a16:colId xmlns:a16="http://schemas.microsoft.com/office/drawing/2014/main" val="20000"/>
                    </a:ext>
                  </a:extLst>
                </a:gridCol>
              </a:tblGrid>
              <a:tr h="993785">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endParaRPr kumimoji="1" lang="en-US" altLang="ja-JP" sz="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特定技能２号（工業製品製造業）</a:t>
                      </a:r>
                      <a:endParaRPr kumimoji="1" lang="en-US" altLang="ja-JP" sz="4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特定技能２号（建設）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特定技能２号（造船・舶用工業）</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特定技能２号（自動車整備）</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特定技能２号（航空）</a:t>
                      </a:r>
                      <a:endParaRPr kumimoji="1" lang="en-US" altLang="ja-JP" sz="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特定技能２号（宿泊）</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特定技能２号（農業）　　</a:t>
                      </a:r>
                      <a:endParaRPr kumimoji="1" lang="en-US" altLang="ja-JP" sz="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4286" marR="0" marT="34512" marB="34512" anchor="ctr"/>
                </a:tc>
                <a:extLst>
                  <a:ext uri="{0D108BD9-81ED-4DB2-BD59-A6C34878D82A}">
                    <a16:rowId xmlns:a16="http://schemas.microsoft.com/office/drawing/2014/main" val="10000"/>
                  </a:ext>
                </a:extLst>
              </a:tr>
            </a:tbl>
          </a:graphicData>
        </a:graphic>
      </p:graphicFrame>
      <p:graphicFrame>
        <p:nvGraphicFramePr>
          <p:cNvPr id="5" name="表 4">
            <a:extLst>
              <a:ext uri="{FF2B5EF4-FFF2-40B4-BE49-F238E27FC236}">
                <a16:creationId xmlns:a16="http://schemas.microsoft.com/office/drawing/2014/main" id="{289EC6C1-8614-ABB8-1781-D497DAC4B8DF}"/>
              </a:ext>
            </a:extLst>
          </p:cNvPr>
          <p:cNvGraphicFramePr>
            <a:graphicFrameLocks noGrp="1"/>
          </p:cNvGraphicFramePr>
          <p:nvPr>
            <p:extLst>
              <p:ext uri="{D42A27DB-BD31-4B8C-83A1-F6EECF244321}">
                <p14:modId xmlns:p14="http://schemas.microsoft.com/office/powerpoint/2010/main" val="1822470569"/>
              </p:ext>
            </p:extLst>
          </p:nvPr>
        </p:nvGraphicFramePr>
        <p:xfrm>
          <a:off x="4660292" y="6013957"/>
          <a:ext cx="1674942" cy="1584176"/>
        </p:xfrm>
        <a:graphic>
          <a:graphicData uri="http://schemas.openxmlformats.org/drawingml/2006/table">
            <a:tbl>
              <a:tblPr firstRow="1" bandRow="1">
                <a:tableStyleId>{2D5ABB26-0587-4C30-8999-92F81FD0307C}</a:tableStyleId>
              </a:tblPr>
              <a:tblGrid>
                <a:gridCol w="1674942">
                  <a:extLst>
                    <a:ext uri="{9D8B030D-6E8A-4147-A177-3AD203B41FA5}">
                      <a16:colId xmlns:a16="http://schemas.microsoft.com/office/drawing/2014/main" val="20000"/>
                    </a:ext>
                  </a:extLst>
                </a:gridCol>
              </a:tblGrid>
              <a:tr h="1584176">
                <a:tc>
                  <a:txBody>
                    <a:bodyPr/>
                    <a:lstStyle/>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特定活動（ワーキングホリデー）</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a:t>
                      </a:r>
                      <a:r>
                        <a:rPr kumimoji="1" lang="en-US" altLang="ja-JP" sz="600" b="0" dirty="0">
                          <a:solidFill>
                            <a:schemeClr val="tx1"/>
                          </a:solidFill>
                        </a:rPr>
                        <a:t>EPA</a:t>
                      </a:r>
                      <a:r>
                        <a:rPr kumimoji="1" lang="ja-JP" altLang="en-US" sz="600" b="0" dirty="0">
                          <a:solidFill>
                            <a:schemeClr val="tx1"/>
                          </a:solidFill>
                        </a:rPr>
                        <a:t>）</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特定活動（高度学術研究活動）　</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特定活動（高度専門・技術活動）</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特定活動（高度経営・管理活動）</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特定活動（高度人材の就労配偶者）</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特定活動（外国人調理師）</a:t>
                      </a:r>
                      <a:endParaRPr kumimoji="1" lang="en-US" altLang="ja-JP" sz="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600" b="0" dirty="0">
                          <a:solidFill>
                            <a:schemeClr val="tx1"/>
                          </a:solidFill>
                        </a:rPr>
                        <a:t>特定活動（ハラール牛肉生産）</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特定活動（製造分野）</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特定活動（家事支援）</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特定活動（就職活動）</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特定活動（農業）</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特定活動（日系４世）</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特定活動（本邦大学卒業者）</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特定活動（就労可）</a:t>
                      </a:r>
                    </a:p>
                    <a:p>
                      <a:pPr>
                        <a:lnSpc>
                          <a:spcPct val="100000"/>
                        </a:lnSpc>
                        <a:spcBef>
                          <a:spcPts val="0"/>
                        </a:spcBef>
                        <a:spcAft>
                          <a:spcPts val="0"/>
                        </a:spcAft>
                        <a:buFont typeface="Wingdings" pitchFamily="2" charset="2"/>
                        <a:buChar char="l"/>
                      </a:pPr>
                      <a:r>
                        <a:rPr kumimoji="1" lang="ja-JP" altLang="en-US" sz="600" b="0" dirty="0">
                          <a:solidFill>
                            <a:schemeClr val="tx1"/>
                          </a:solidFill>
                        </a:rPr>
                        <a:t>特定活動（その他）　　</a:t>
                      </a:r>
                      <a:endParaRPr kumimoji="1" lang="en-US" altLang="ja-JP" sz="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4286" marR="0" marT="34512" marB="34512"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754DBCF-E2A9-4369-99CF-23C647D63C8D}"/>
              </a:ext>
            </a:extLst>
          </p:cNvPr>
          <p:cNvSpPr txBox="1"/>
          <p:nvPr/>
        </p:nvSpPr>
        <p:spPr>
          <a:xfrm>
            <a:off x="189000" y="3863928"/>
            <a:ext cx="6480000" cy="2761028"/>
          </a:xfrm>
          <a:prstGeom prst="rect">
            <a:avLst/>
          </a:prstGeom>
          <a:noFill/>
          <a:ln w="12700">
            <a:solidFill>
              <a:srgbClr val="FFCC00"/>
            </a:solidFill>
          </a:ln>
        </p:spPr>
        <p:txBody>
          <a:bodyPr wrap="square" lIns="108000" tIns="72000" rIns="108000" bIns="54000" rtlCol="0">
            <a:spAutoFit/>
          </a:bodyPr>
          <a:lstStyle/>
          <a:p>
            <a:pPr>
              <a:lnSpc>
                <a:spcPct val="110000"/>
              </a:lnSpc>
            </a:pPr>
            <a:r>
              <a:rPr lang="ja-JP" altLang="en-US" sz="1200" b="1" dirty="0">
                <a:latin typeface="+mn-ea"/>
                <a:ea typeface="+mn-ea"/>
              </a:rPr>
              <a:t>■外国人雇用状況届出システム</a:t>
            </a:r>
            <a:endParaRPr lang="en-US" altLang="ja-JP" sz="1200" b="1" dirty="0">
              <a:latin typeface="+mn-ea"/>
              <a:ea typeface="+mn-ea"/>
            </a:endParaRPr>
          </a:p>
          <a:p>
            <a:pPr>
              <a:lnSpc>
                <a:spcPct val="110000"/>
              </a:lnSpc>
              <a:spcBef>
                <a:spcPts val="300"/>
              </a:spcBef>
            </a:pPr>
            <a:r>
              <a:rPr lang="en-US" altLang="ja-JP" sz="1050" dirty="0">
                <a:solidFill>
                  <a:srgbClr val="00489E"/>
                </a:solidFill>
                <a:latin typeface="+mn-ea"/>
                <a:ea typeface="+mn-ea"/>
              </a:rPr>
              <a:t>https://gaikokujin.hellowork.mhlw.go.jp/report/001010.do?action=initDisp&amp;screenId=001010</a:t>
            </a:r>
            <a:endParaRPr lang="en-US" altLang="ja-JP" sz="1050" dirty="0">
              <a:latin typeface="+mn-ea"/>
              <a:ea typeface="+mn-ea"/>
            </a:endParaRPr>
          </a:p>
          <a:p>
            <a:pPr>
              <a:lnSpc>
                <a:spcPct val="110000"/>
              </a:lnSpc>
              <a:spcBef>
                <a:spcPts val="600"/>
              </a:spcBef>
            </a:pPr>
            <a:r>
              <a:rPr lang="ja-JP" altLang="en-US" sz="1100" dirty="0">
                <a:latin typeface="+mn-ea"/>
                <a:ea typeface="+mn-ea"/>
              </a:rPr>
              <a:t>以下のいずれかの方法でアクセスできます。</a:t>
            </a:r>
            <a:endParaRPr lang="en-US" altLang="ja-JP" sz="1100" dirty="0">
              <a:latin typeface="+mn-ea"/>
              <a:ea typeface="+mn-ea"/>
            </a:endParaRPr>
          </a:p>
          <a:p>
            <a:pPr>
              <a:lnSpc>
                <a:spcPct val="110000"/>
              </a:lnSpc>
              <a:spcBef>
                <a:spcPts val="600"/>
              </a:spcBef>
            </a:pPr>
            <a:r>
              <a:rPr lang="ja-JP" altLang="en-US" sz="1100" dirty="0">
                <a:latin typeface="+mn-ea"/>
                <a:ea typeface="+mn-ea"/>
              </a:rPr>
              <a:t>① インターネットで</a:t>
            </a:r>
            <a:r>
              <a:rPr lang="ja-JP" altLang="en-US" sz="1100" b="1" dirty="0">
                <a:latin typeface="+mn-ea"/>
                <a:ea typeface="+mn-ea"/>
              </a:rPr>
              <a:t>「外国人雇用状況届出システム」</a:t>
            </a:r>
            <a:r>
              <a:rPr lang="ja-JP" altLang="en-US" sz="1100" dirty="0">
                <a:latin typeface="+mn-ea"/>
                <a:ea typeface="+mn-ea"/>
              </a:rPr>
              <a:t>を検索する</a:t>
            </a:r>
            <a:endParaRPr lang="en-US" altLang="ja-JP" sz="1100" dirty="0">
              <a:latin typeface="+mn-ea"/>
              <a:ea typeface="+mn-ea"/>
            </a:endParaRPr>
          </a:p>
          <a:p>
            <a:pPr>
              <a:lnSpc>
                <a:spcPct val="110000"/>
              </a:lnSpc>
              <a:spcBef>
                <a:spcPts val="600"/>
              </a:spcBef>
            </a:pPr>
            <a:r>
              <a:rPr lang="ja-JP" altLang="en-US" sz="1100" dirty="0">
                <a:latin typeface="+mn-ea"/>
                <a:ea typeface="+mn-ea"/>
              </a:rPr>
              <a:t>② </a:t>
            </a:r>
            <a:r>
              <a:rPr lang="ja-JP" altLang="en-US" sz="1100" b="1" dirty="0">
                <a:latin typeface="+mn-ea"/>
                <a:ea typeface="+mn-ea"/>
              </a:rPr>
              <a:t>ハローワークインターネットサービス </a:t>
            </a:r>
            <a:br>
              <a:rPr lang="en-US" altLang="ja-JP" sz="1100" b="1" dirty="0">
                <a:latin typeface="+mn-ea"/>
                <a:ea typeface="+mn-ea"/>
              </a:rPr>
            </a:br>
            <a:r>
              <a:rPr lang="ja-JP" altLang="en-US" sz="1100" b="1" dirty="0">
                <a:latin typeface="+mn-ea"/>
                <a:ea typeface="+mn-ea"/>
              </a:rPr>
              <a:t>　</a:t>
            </a:r>
            <a:r>
              <a:rPr lang="ja-JP" altLang="en-US" sz="1100" dirty="0">
                <a:latin typeface="+mn-ea"/>
                <a:ea typeface="+mn-ea"/>
              </a:rPr>
              <a:t>（</a:t>
            </a:r>
            <a:r>
              <a:rPr lang="en-US" altLang="ja-JP" sz="1100" dirty="0">
                <a:solidFill>
                  <a:schemeClr val="accent1"/>
                </a:solidFill>
                <a:latin typeface="+mn-ea"/>
                <a:ea typeface="+mn-ea"/>
              </a:rPr>
              <a:t>https://www.hellowork.mhlw.go.jp/</a:t>
            </a:r>
            <a:r>
              <a:rPr lang="ja-JP" altLang="en-US" sz="1100" dirty="0">
                <a:latin typeface="+mn-ea"/>
                <a:ea typeface="+mn-ea"/>
              </a:rPr>
              <a:t>）</a:t>
            </a:r>
            <a:endParaRPr lang="en-US" altLang="ja-JP" sz="1100" dirty="0">
              <a:latin typeface="+mn-ea"/>
              <a:ea typeface="+mn-ea"/>
            </a:endParaRPr>
          </a:p>
          <a:p>
            <a:pPr>
              <a:lnSpc>
                <a:spcPct val="110000"/>
              </a:lnSpc>
              <a:spcBef>
                <a:spcPts val="600"/>
              </a:spcBef>
            </a:pPr>
            <a:r>
              <a:rPr lang="ja-JP" altLang="en-US" sz="1100" dirty="0">
                <a:latin typeface="+mn-ea"/>
                <a:ea typeface="+mn-ea"/>
              </a:rPr>
              <a:t>　→ 「事業主の方」または「事業主の方へのサービスのご案内」</a:t>
            </a:r>
          </a:p>
          <a:p>
            <a:pPr>
              <a:lnSpc>
                <a:spcPct val="110000"/>
              </a:lnSpc>
              <a:spcBef>
                <a:spcPts val="600"/>
              </a:spcBef>
            </a:pPr>
            <a:r>
              <a:rPr lang="ja-JP" altLang="en-US" sz="1100" dirty="0">
                <a:latin typeface="+mn-ea"/>
                <a:ea typeface="+mn-ea"/>
              </a:rPr>
              <a:t>　→　事業主の方へのサービス「外国人雇用状況届出について」</a:t>
            </a:r>
          </a:p>
          <a:p>
            <a:pPr>
              <a:lnSpc>
                <a:spcPct val="110000"/>
              </a:lnSpc>
              <a:spcBef>
                <a:spcPts val="600"/>
              </a:spcBef>
            </a:pPr>
            <a:r>
              <a:rPr lang="ja-JP" altLang="en-US" sz="1100" dirty="0">
                <a:latin typeface="+mn-ea"/>
                <a:ea typeface="+mn-ea"/>
              </a:rPr>
              <a:t>　→　申請等をご利用の方へ</a:t>
            </a:r>
            <a:r>
              <a:rPr lang="ja-JP" altLang="en-US" sz="1100" b="1" dirty="0">
                <a:latin typeface="+mn-ea"/>
                <a:ea typeface="+mn-ea"/>
              </a:rPr>
              <a:t>「外国人雇用状況届出」</a:t>
            </a:r>
          </a:p>
          <a:p>
            <a:pPr>
              <a:lnSpc>
                <a:spcPct val="110000"/>
              </a:lnSpc>
              <a:spcBef>
                <a:spcPts val="600"/>
              </a:spcBef>
            </a:pPr>
            <a:r>
              <a:rPr lang="ja-JP" altLang="en-US" sz="1100" dirty="0">
                <a:latin typeface="+mn-ea"/>
                <a:ea typeface="+mn-ea"/>
                <a:cs typeface="ＭＳ Ｐゴシック" pitchFamily="50" charset="-128"/>
              </a:rPr>
              <a:t>外国人雇用状況届出システムの「操作マニュアル」は、以下のページに掲載しています。</a:t>
            </a:r>
            <a:br>
              <a:rPr lang="en-US" altLang="ja-JP" sz="1100" dirty="0">
                <a:latin typeface="+mn-ea"/>
                <a:ea typeface="+mn-ea"/>
                <a:cs typeface="ＭＳ Ｐゴシック" pitchFamily="50" charset="-128"/>
              </a:rPr>
            </a:br>
            <a:r>
              <a:rPr lang="en-US" altLang="ja-JP" sz="1100" dirty="0">
                <a:solidFill>
                  <a:schemeClr val="accent1"/>
                </a:solidFill>
                <a:latin typeface="+mn-ea"/>
                <a:ea typeface="+mn-ea"/>
                <a:cs typeface="ＭＳ Ｐゴシック" pitchFamily="50" charset="-128"/>
              </a:rPr>
              <a:t>https://www.hellowork.mhlw.go.jp/doc/gaikokujin_manual.pdf</a:t>
            </a:r>
            <a:endParaRPr lang="ja-JP" altLang="en-US" sz="1100" dirty="0">
              <a:solidFill>
                <a:schemeClr val="accent1"/>
              </a:solidFill>
              <a:latin typeface="+mn-ea"/>
              <a:ea typeface="+mn-ea"/>
            </a:endParaRPr>
          </a:p>
        </p:txBody>
      </p:sp>
      <p:grpSp>
        <p:nvGrpSpPr>
          <p:cNvPr id="14" name="グループ化 13">
            <a:extLst>
              <a:ext uri="{FF2B5EF4-FFF2-40B4-BE49-F238E27FC236}">
                <a16:creationId xmlns:a16="http://schemas.microsoft.com/office/drawing/2014/main" id="{975783EB-DA9E-4376-B10C-202B8EDEFDE3}"/>
              </a:ext>
            </a:extLst>
          </p:cNvPr>
          <p:cNvGrpSpPr/>
          <p:nvPr/>
        </p:nvGrpSpPr>
        <p:grpSpPr>
          <a:xfrm>
            <a:off x="3899065" y="4926670"/>
            <a:ext cx="2747435" cy="386370"/>
            <a:chOff x="2557141" y="6817100"/>
            <a:chExt cx="2741588" cy="414004"/>
          </a:xfrm>
        </p:grpSpPr>
        <p:sp>
          <p:nvSpPr>
            <p:cNvPr id="15" name="テキスト ボックス 14">
              <a:extLst>
                <a:ext uri="{FF2B5EF4-FFF2-40B4-BE49-F238E27FC236}">
                  <a16:creationId xmlns:a16="http://schemas.microsoft.com/office/drawing/2014/main" id="{B6D4DDC6-F0E2-43CE-AAB0-9A66FA7BB0EC}"/>
                </a:ext>
              </a:extLst>
            </p:cNvPr>
            <p:cNvSpPr txBox="1"/>
            <p:nvPr/>
          </p:nvSpPr>
          <p:spPr>
            <a:xfrm>
              <a:off x="2557141" y="6829252"/>
              <a:ext cx="2155404" cy="270022"/>
            </a:xfrm>
            <a:prstGeom prst="rect">
              <a:avLst/>
            </a:prstGeom>
            <a:solidFill>
              <a:schemeClr val="bg1"/>
            </a:solidFill>
            <a:ln w="12700">
              <a:solidFill>
                <a:schemeClr val="tx1">
                  <a:lumMod val="75000"/>
                  <a:lumOff val="25000"/>
                </a:schemeClr>
              </a:solidFill>
            </a:ln>
          </p:spPr>
          <p:txBody>
            <a:bodyPr wrap="square" lIns="0" tIns="72000" rIns="0" bIns="36000" rtlCol="0" anchor="ctr" anchorCtr="0">
              <a:noAutofit/>
            </a:bodyPr>
            <a:lstStyle/>
            <a:p>
              <a:pPr algn="ctr"/>
              <a:r>
                <a:rPr lang="ja-JP" altLang="en-US" sz="1100" dirty="0">
                  <a:latin typeface="+mn-ea"/>
                  <a:ea typeface="+mn-ea"/>
                </a:rPr>
                <a:t>外国人雇用状況届出システム</a:t>
              </a:r>
              <a:endParaRPr kumimoji="1" lang="ja-JP" altLang="en-US" sz="1100" dirty="0">
                <a:latin typeface="+mn-ea"/>
                <a:ea typeface="+mn-ea"/>
              </a:endParaRPr>
            </a:p>
          </p:txBody>
        </p:sp>
        <p:sp>
          <p:nvSpPr>
            <p:cNvPr id="16" name="テキスト ボックス 15">
              <a:hlinkClick r:id="rId2"/>
              <a:extLst>
                <a:ext uri="{FF2B5EF4-FFF2-40B4-BE49-F238E27FC236}">
                  <a16:creationId xmlns:a16="http://schemas.microsoft.com/office/drawing/2014/main" id="{D0359AB8-F6F6-4A35-B863-E51BBFB32E80}"/>
                </a:ext>
              </a:extLst>
            </p:cNvPr>
            <p:cNvSpPr txBox="1"/>
            <p:nvPr/>
          </p:nvSpPr>
          <p:spPr>
            <a:xfrm>
              <a:off x="4712545" y="6817100"/>
              <a:ext cx="485610" cy="293547"/>
            </a:xfrm>
            <a:prstGeom prst="rect">
              <a:avLst/>
            </a:prstGeom>
            <a:solidFill>
              <a:srgbClr val="103185"/>
            </a:solidFill>
            <a:ln w="3175">
              <a:noFill/>
            </a:ln>
          </p:spPr>
          <p:txBody>
            <a:bodyPr wrap="square" tIns="72000" bIns="36000" rtlCol="0" anchor="ctr" anchorCtr="0">
              <a:noAutofit/>
            </a:bodyPr>
            <a:lstStyle/>
            <a:p>
              <a:pPr algn="ctr"/>
              <a:r>
                <a:rPr lang="ja-JP" altLang="en-US" sz="1100" dirty="0">
                  <a:solidFill>
                    <a:schemeClr val="bg1"/>
                  </a:solidFill>
                  <a:latin typeface="+mn-ea"/>
                  <a:ea typeface="+mn-ea"/>
                </a:rPr>
                <a:t>検索</a:t>
              </a:r>
              <a:endParaRPr kumimoji="1" lang="ja-JP" altLang="en-US" sz="1100" dirty="0">
                <a:solidFill>
                  <a:schemeClr val="bg1"/>
                </a:solidFill>
                <a:latin typeface="+mn-ea"/>
                <a:ea typeface="+mn-ea"/>
              </a:endParaRPr>
            </a:p>
          </p:txBody>
        </p:sp>
        <p:sp>
          <p:nvSpPr>
            <p:cNvPr id="17" name="下矢印 35">
              <a:extLst>
                <a:ext uri="{FF2B5EF4-FFF2-40B4-BE49-F238E27FC236}">
                  <a16:creationId xmlns:a16="http://schemas.microsoft.com/office/drawing/2014/main" id="{CA6D454D-5F6E-4FDB-B7E6-D5FF33B0DF14}"/>
                </a:ext>
              </a:extLst>
            </p:cNvPr>
            <p:cNvSpPr/>
            <p:nvPr/>
          </p:nvSpPr>
          <p:spPr bwMode="auto">
            <a:xfrm rot="19156391" flipV="1">
              <a:off x="5138861" y="7016356"/>
              <a:ext cx="159868" cy="214748"/>
            </a:xfrm>
            <a:prstGeom prst="downArrow">
              <a:avLst/>
            </a:prstGeom>
            <a:ln w="3175">
              <a:solidFill>
                <a:schemeClr val="tx1">
                  <a:lumMod val="75000"/>
                  <a:lumOff val="2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47886" rIns="36000" bIns="47886"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ndParaRPr>
            </a:p>
          </p:txBody>
        </p:sp>
      </p:grpSp>
      <p:pic>
        <p:nvPicPr>
          <p:cNvPr id="18" name="図 17">
            <a:hlinkClick r:id="rId2"/>
            <a:extLst>
              <a:ext uri="{FF2B5EF4-FFF2-40B4-BE49-F238E27FC236}">
                <a16:creationId xmlns:a16="http://schemas.microsoft.com/office/drawing/2014/main" id="{EC98F4E4-AC3E-4CC0-8828-8291826EA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499" y="5722993"/>
            <a:ext cx="1348554" cy="454143"/>
          </a:xfrm>
          <a:prstGeom prst="rect">
            <a:avLst/>
          </a:prstGeom>
        </p:spPr>
      </p:pic>
      <p:sp>
        <p:nvSpPr>
          <p:cNvPr id="19" name="テキスト ボックス 18">
            <a:extLst>
              <a:ext uri="{FF2B5EF4-FFF2-40B4-BE49-F238E27FC236}">
                <a16:creationId xmlns:a16="http://schemas.microsoft.com/office/drawing/2014/main" id="{96EE8BB3-7A63-430C-B407-052A5E3F9016}"/>
              </a:ext>
            </a:extLst>
          </p:cNvPr>
          <p:cNvSpPr txBox="1"/>
          <p:nvPr/>
        </p:nvSpPr>
        <p:spPr>
          <a:xfrm>
            <a:off x="4790764" y="5466019"/>
            <a:ext cx="1723549" cy="246221"/>
          </a:xfrm>
          <a:prstGeom prst="rect">
            <a:avLst/>
          </a:prstGeom>
          <a:noFill/>
        </p:spPr>
        <p:txBody>
          <a:bodyPr wrap="square" rtlCol="0">
            <a:spAutoFit/>
          </a:bodyPr>
          <a:lstStyle/>
          <a:p>
            <a:r>
              <a:rPr lang="ja-JP" altLang="en-US" sz="1000" b="1" dirty="0">
                <a:latin typeface="+mn-ea"/>
                <a:ea typeface="+mn-ea"/>
              </a:rPr>
              <a:t>↓このバナーが目印です</a:t>
            </a:r>
            <a:endParaRPr lang="en-US" altLang="ja-JP" sz="1000" b="1" dirty="0">
              <a:latin typeface="+mn-ea"/>
              <a:ea typeface="+mn-ea"/>
            </a:endParaRPr>
          </a:p>
        </p:txBody>
      </p:sp>
      <p:sp>
        <p:nvSpPr>
          <p:cNvPr id="30" name="Text Box 15">
            <a:extLst>
              <a:ext uri="{FF2B5EF4-FFF2-40B4-BE49-F238E27FC236}">
                <a16:creationId xmlns:a16="http://schemas.microsoft.com/office/drawing/2014/main" id="{C353761D-D5F4-4681-98FC-44D0014CA594}"/>
              </a:ext>
            </a:extLst>
          </p:cNvPr>
          <p:cNvSpPr txBox="1">
            <a:spLocks noChangeArrowheads="1"/>
          </p:cNvSpPr>
          <p:nvPr/>
        </p:nvSpPr>
        <p:spPr bwMode="auto">
          <a:xfrm>
            <a:off x="189000" y="2000672"/>
            <a:ext cx="5114766" cy="1245126"/>
          </a:xfrm>
          <a:prstGeom prst="rect">
            <a:avLst/>
          </a:prstGeom>
          <a:noFill/>
          <a:ln w="19050" cap="rnd">
            <a:solidFill>
              <a:srgbClr val="FFCC00"/>
            </a:solidFill>
            <a:prstDash val="solid"/>
            <a:miter lim="800000"/>
            <a:headEnd/>
            <a:tailEnd/>
          </a:ln>
        </p:spPr>
        <p:txBody>
          <a:bodyPr vert="horz" wrap="square" lIns="144000" tIns="108000" rIns="108000" bIns="72000" numCol="1" anchor="t" anchorCtr="0" compatLnSpc="1">
            <a:prstTxWarp prst="textNoShape">
              <a:avLst/>
            </a:prstTxWarp>
            <a:spAutoFit/>
          </a:bodyPr>
          <a:lstStyle/>
          <a:p>
            <a:pPr marL="285750" marR="0" lvl="0" indent="-285750" algn="l" defTabSz="914400" rtl="0" eaLnBrk="1" fontAlgn="base" latinLnBrk="0" hangingPunct="1">
              <a:lnSpc>
                <a:spcPct val="110000"/>
              </a:lnSpc>
              <a:spcBef>
                <a:spcPct val="0"/>
              </a:spcBef>
              <a:spcAft>
                <a:spcPct val="0"/>
              </a:spcAft>
              <a:buClrTx/>
              <a:buSzTx/>
              <a:buFont typeface="Wingdings" panose="05000000000000000000" pitchFamily="2" charset="2"/>
              <a:buChar char="l"/>
              <a:tabLst/>
            </a:pPr>
            <a:r>
              <a:rPr lang="en-US" altLang="ja-JP" sz="1200" b="1" spc="200" dirty="0">
                <a:latin typeface="+mn-ea"/>
                <a:ea typeface="+mn-ea"/>
                <a:cs typeface="ＭＳ Ｐゴシック" pitchFamily="50" charset="-128"/>
              </a:rPr>
              <a:t>24</a:t>
            </a:r>
            <a:r>
              <a:rPr kumimoji="1" lang="ja-JP" altLang="en-US" sz="1200" b="1" i="0" u="none" strike="noStrike" cap="none" spc="200" normalizeH="0" baseline="0" dirty="0">
                <a:ln>
                  <a:noFill/>
                </a:ln>
                <a:effectLst/>
                <a:latin typeface="+mn-ea"/>
                <a:ea typeface="+mn-ea"/>
                <a:cs typeface="ＭＳ Ｐゴシック" pitchFamily="50" charset="-128"/>
              </a:rPr>
              <a:t>時間、</a:t>
            </a:r>
            <a:r>
              <a:rPr kumimoji="1" lang="en-US" altLang="ja-JP" sz="1200" b="1" i="0" u="none" strike="noStrike" cap="none" spc="200" normalizeH="0" baseline="0" dirty="0">
                <a:ln>
                  <a:noFill/>
                </a:ln>
                <a:effectLst/>
                <a:latin typeface="+mn-ea"/>
                <a:ea typeface="+mn-ea"/>
                <a:cs typeface="ＭＳ Ｐゴシック" pitchFamily="50" charset="-128"/>
              </a:rPr>
              <a:t>365</a:t>
            </a:r>
            <a:r>
              <a:rPr kumimoji="1" lang="ja-JP" altLang="en-US" sz="1200" b="1" i="0" u="none" strike="noStrike" cap="none" spc="200" normalizeH="0" baseline="0" dirty="0">
                <a:ln>
                  <a:noFill/>
                </a:ln>
                <a:effectLst/>
                <a:latin typeface="+mn-ea"/>
                <a:ea typeface="+mn-ea"/>
                <a:cs typeface="ＭＳ Ｐゴシック" pitchFamily="50" charset="-128"/>
              </a:rPr>
              <a:t>日</a:t>
            </a:r>
            <a:r>
              <a:rPr lang="ja-JP" altLang="en-US" sz="1200" b="1" spc="200" dirty="0">
                <a:latin typeface="+mn-ea"/>
                <a:ea typeface="+mn-ea"/>
                <a:cs typeface="ＭＳ Ｐゴシック" pitchFamily="50" charset="-128"/>
              </a:rPr>
              <a:t>いつでも届出できます！</a:t>
            </a:r>
            <a:endParaRPr lang="en-US" altLang="ja-JP" sz="1200" b="1" spc="200" dirty="0">
              <a:latin typeface="+mn-ea"/>
              <a:ea typeface="+mn-ea"/>
              <a:cs typeface="ＭＳ Ｐゴシック" pitchFamily="50" charset="-128"/>
            </a:endParaRPr>
          </a:p>
          <a:p>
            <a:pPr marL="216000" lvl="0">
              <a:lnSpc>
                <a:spcPct val="110000"/>
              </a:lnSpc>
              <a:spcBef>
                <a:spcPts val="0"/>
              </a:spcBef>
            </a:pPr>
            <a:r>
              <a:rPr lang="ja-JP" altLang="en-US" sz="800" dirty="0">
                <a:latin typeface="+mn-ea"/>
                <a:ea typeface="+mn-ea"/>
                <a:cs typeface="ＭＳ Ｐゴシック" pitchFamily="50" charset="-128"/>
              </a:rPr>
              <a:t>毎週日曜日</a:t>
            </a:r>
            <a:r>
              <a:rPr lang="en-US" altLang="ja-JP" sz="800" dirty="0">
                <a:latin typeface="+mn-ea"/>
                <a:ea typeface="+mn-ea"/>
                <a:cs typeface="ＭＳ Ｐゴシック" pitchFamily="50" charset="-128"/>
              </a:rPr>
              <a:t>22</a:t>
            </a:r>
            <a:r>
              <a:rPr lang="ja-JP" altLang="en-US" sz="800" dirty="0">
                <a:latin typeface="+mn-ea"/>
                <a:ea typeface="+mn-ea"/>
                <a:cs typeface="ＭＳ Ｐゴシック" pitchFamily="50" charset="-128"/>
              </a:rPr>
              <a:t>時～翌日（月曜日）８時の間は、システムメンテナンスのためサービスを停止します。</a:t>
            </a:r>
            <a:endParaRPr lang="en-US" altLang="ja-JP" sz="800" dirty="0">
              <a:latin typeface="+mn-ea"/>
              <a:ea typeface="+mn-ea"/>
              <a:cs typeface="ＭＳ Ｐゴシック" pitchFamily="50" charset="-128"/>
            </a:endParaRPr>
          </a:p>
          <a:p>
            <a:pPr marL="285750" indent="-285750">
              <a:lnSpc>
                <a:spcPct val="110000"/>
              </a:lnSpc>
              <a:spcBef>
                <a:spcPts val="300"/>
              </a:spcBef>
              <a:buFont typeface="Wingdings" panose="05000000000000000000" pitchFamily="2" charset="2"/>
              <a:buChar char="l"/>
            </a:pPr>
            <a:r>
              <a:rPr lang="ja-JP" altLang="en-US" sz="1200" b="1" spc="200" dirty="0">
                <a:latin typeface="+mn-ea"/>
                <a:ea typeface="+mn-ea"/>
                <a:cs typeface="ＭＳ Ｐゴシック" pitchFamily="50" charset="-128"/>
              </a:rPr>
              <a:t>ハローワークへの来所は不要です！</a:t>
            </a:r>
            <a:endParaRPr lang="en-US" altLang="ja-JP" sz="1200" b="1" spc="200" dirty="0">
              <a:latin typeface="+mn-ea"/>
              <a:ea typeface="+mn-ea"/>
              <a:cs typeface="ＭＳ Ｐゴシック" pitchFamily="50" charset="-128"/>
            </a:endParaRPr>
          </a:p>
          <a:p>
            <a:pPr marL="285750" indent="-285750">
              <a:lnSpc>
                <a:spcPct val="110000"/>
              </a:lnSpc>
              <a:spcBef>
                <a:spcPts val="300"/>
              </a:spcBef>
              <a:buFont typeface="Wingdings" panose="05000000000000000000" pitchFamily="2" charset="2"/>
              <a:buChar char="l"/>
            </a:pPr>
            <a:r>
              <a:rPr lang="ja-JP" altLang="en-US" sz="1200" b="1" spc="200" dirty="0">
                <a:latin typeface="+mn-ea"/>
                <a:ea typeface="+mn-ea"/>
                <a:cs typeface="ＭＳ Ｐゴシック" pitchFamily="50" charset="-128"/>
              </a:rPr>
              <a:t>複数の外国人についてまとめて届出できます！</a:t>
            </a:r>
            <a:endParaRPr lang="en-US" altLang="ja-JP" sz="1200" b="1" spc="200" dirty="0">
              <a:latin typeface="+mn-ea"/>
              <a:ea typeface="+mn-ea"/>
              <a:cs typeface="ＭＳ Ｐゴシック" pitchFamily="50" charset="-128"/>
            </a:endParaRPr>
          </a:p>
          <a:p>
            <a:pPr marL="285750" indent="-285750">
              <a:lnSpc>
                <a:spcPct val="110000"/>
              </a:lnSpc>
              <a:spcBef>
                <a:spcPts val="300"/>
              </a:spcBef>
              <a:buFont typeface="Wingdings" panose="05000000000000000000" pitchFamily="2" charset="2"/>
              <a:buChar char="l"/>
            </a:pPr>
            <a:r>
              <a:rPr lang="ja-JP" altLang="en-US" sz="1200" b="1" spc="200" dirty="0">
                <a:latin typeface="+mn-ea"/>
                <a:ea typeface="+mn-ea"/>
                <a:cs typeface="ＭＳ Ｐゴシック" pitchFamily="50" charset="-128"/>
              </a:rPr>
              <a:t>届出情報をインターネットで確認・修正できます！</a:t>
            </a:r>
            <a:endParaRPr lang="en-US" altLang="ja-JP" sz="1200" b="1" spc="200" dirty="0">
              <a:latin typeface="+mn-ea"/>
              <a:ea typeface="+mn-ea"/>
              <a:cs typeface="ＭＳ Ｐゴシック" pitchFamily="50" charset="-128"/>
            </a:endParaRPr>
          </a:p>
        </p:txBody>
      </p:sp>
      <p:pic>
        <p:nvPicPr>
          <p:cNvPr id="34" name="図 33">
            <a:extLst>
              <a:ext uri="{FF2B5EF4-FFF2-40B4-BE49-F238E27FC236}">
                <a16:creationId xmlns:a16="http://schemas.microsoft.com/office/drawing/2014/main" id="{9E21C793-9D3C-4154-AAEE-B51357089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707" y="2427437"/>
            <a:ext cx="828000" cy="828000"/>
          </a:xfrm>
          <a:prstGeom prst="rect">
            <a:avLst/>
          </a:prstGeom>
        </p:spPr>
      </p:pic>
      <p:pic>
        <p:nvPicPr>
          <p:cNvPr id="27" name="図 26" descr="アイコン&#10;&#10;自動的に生成された説明">
            <a:extLst>
              <a:ext uri="{FF2B5EF4-FFF2-40B4-BE49-F238E27FC236}">
                <a16:creationId xmlns:a16="http://schemas.microsoft.com/office/drawing/2014/main" id="{BD679FAB-2101-46DA-99FB-C43840A953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5312" y="1784648"/>
            <a:ext cx="642789" cy="642789"/>
          </a:xfrm>
          <a:prstGeom prst="rect">
            <a:avLst/>
          </a:prstGeom>
        </p:spPr>
      </p:pic>
      <p:pic>
        <p:nvPicPr>
          <p:cNvPr id="36" name="図 35">
            <a:extLst>
              <a:ext uri="{FF2B5EF4-FFF2-40B4-BE49-F238E27FC236}">
                <a16:creationId xmlns:a16="http://schemas.microsoft.com/office/drawing/2014/main" id="{EE960F1A-EFBB-47C9-A94A-3C93797DD15D}"/>
              </a:ext>
            </a:extLst>
          </p:cNvPr>
          <p:cNvPicPr>
            <a:picLocks noChangeAspect="1"/>
          </p:cNvPicPr>
          <p:nvPr/>
        </p:nvPicPr>
        <p:blipFill>
          <a:blip r:embed="rId6"/>
          <a:stretch>
            <a:fillRect/>
          </a:stretch>
        </p:blipFill>
        <p:spPr>
          <a:xfrm>
            <a:off x="260648" y="7103535"/>
            <a:ext cx="1649784" cy="2448271"/>
          </a:xfrm>
          <a:prstGeom prst="rect">
            <a:avLst/>
          </a:prstGeom>
          <a:ln w="12700">
            <a:solidFill>
              <a:schemeClr val="tx1"/>
            </a:solidFill>
          </a:ln>
        </p:spPr>
      </p:pic>
      <p:sp>
        <p:nvSpPr>
          <p:cNvPr id="37" name="Text Box 15">
            <a:extLst>
              <a:ext uri="{FF2B5EF4-FFF2-40B4-BE49-F238E27FC236}">
                <a16:creationId xmlns:a16="http://schemas.microsoft.com/office/drawing/2014/main" id="{2A083F59-54C7-4F33-A6F2-C8FED7B6A022}"/>
              </a:ext>
            </a:extLst>
          </p:cNvPr>
          <p:cNvSpPr txBox="1">
            <a:spLocks noChangeArrowheads="1"/>
          </p:cNvSpPr>
          <p:nvPr/>
        </p:nvSpPr>
        <p:spPr bwMode="auto">
          <a:xfrm>
            <a:off x="189000" y="920552"/>
            <a:ext cx="6480000" cy="939761"/>
          </a:xfrm>
          <a:prstGeom prst="rect">
            <a:avLst/>
          </a:prstGeom>
          <a:noFill/>
          <a:ln w="6350" cap="rnd">
            <a:noFill/>
            <a:prstDash val="sysDot"/>
            <a:miter lim="800000"/>
            <a:headEnd/>
            <a:tailEnd/>
          </a:ln>
        </p:spPr>
        <p:txBody>
          <a:bodyPr vert="horz" wrap="square" lIns="108000" tIns="72000" rIns="108000" bIns="54000" numCol="1" anchor="t" anchorCtr="0" compatLnSpc="1">
            <a:prstTxWarp prst="textNoShape">
              <a:avLst/>
            </a:prstTxWarp>
            <a:spAutoFit/>
          </a:bodyPr>
          <a:lstStyle/>
          <a:p>
            <a:pPr marL="0" marR="0" lvl="0" indent="0" algn="l" defTabSz="914400" rtl="0" eaLnBrk="1" fontAlgn="base" latinLnBrk="0" hangingPunct="1">
              <a:lnSpc>
                <a:spcPct val="110000"/>
              </a:lnSpc>
              <a:spcBef>
                <a:spcPts val="0"/>
              </a:spcBef>
              <a:spcAft>
                <a:spcPct val="0"/>
              </a:spcAft>
              <a:buClrTx/>
              <a:buSzTx/>
              <a:buFontTx/>
              <a:buNone/>
              <a:tabLst/>
            </a:pPr>
            <a:r>
              <a:rPr kumimoji="1" lang="ja-JP" altLang="en-US" sz="1200" i="0" u="none" strike="noStrike" cap="none" normalizeH="0" dirty="0">
                <a:ln>
                  <a:noFill/>
                </a:ln>
                <a:effectLst/>
                <a:latin typeface="+mn-ea"/>
                <a:ea typeface="+mn-ea"/>
                <a:cs typeface="ＭＳ Ｐゴシック" pitchFamily="50" charset="-128"/>
              </a:rPr>
              <a:t>　雇用保険の被保険者とならない外国人の</a:t>
            </a:r>
            <a:r>
              <a:rPr kumimoji="1" lang="ja-JP" altLang="en-US" sz="1200" b="1" i="0" u="none" strike="noStrike" cap="none" normalizeH="0" dirty="0">
                <a:ln>
                  <a:noFill/>
                </a:ln>
                <a:effectLst/>
                <a:latin typeface="+mn-ea"/>
                <a:ea typeface="+mn-ea"/>
                <a:cs typeface="ＭＳ Ｐゴシック" pitchFamily="50" charset="-128"/>
              </a:rPr>
              <a:t>外国人雇用状況届出書（様式第３号）</a:t>
            </a:r>
            <a:r>
              <a:rPr kumimoji="1" lang="ja-JP" altLang="en-US" sz="1200" i="0" u="none" strike="noStrike" cap="none" normalizeH="0" dirty="0">
                <a:ln>
                  <a:noFill/>
                </a:ln>
                <a:effectLst/>
                <a:latin typeface="+mn-ea"/>
                <a:ea typeface="+mn-ea"/>
                <a:cs typeface="ＭＳ Ｐゴシック" pitchFamily="50" charset="-128"/>
              </a:rPr>
              <a:t>による届出は、ハローワークインターネットサービスの「外国人雇用状況届出システム」を利用するといつでも簡単に届出できます。</a:t>
            </a:r>
            <a:endParaRPr kumimoji="1" lang="en-US" altLang="ja-JP" sz="1200" i="0" u="none" strike="noStrike" cap="none" normalizeH="0" dirty="0">
              <a:ln>
                <a:noFill/>
              </a:ln>
              <a:effectLst/>
              <a:latin typeface="+mn-ea"/>
              <a:ea typeface="+mn-ea"/>
              <a:cs typeface="ＭＳ Ｐゴシック" pitchFamily="50" charset="-128"/>
            </a:endParaRPr>
          </a:p>
          <a:p>
            <a:pPr marL="0" marR="0" lvl="0" indent="0" algn="l" defTabSz="914400" rtl="0" eaLnBrk="1" fontAlgn="base" latinLnBrk="0" hangingPunct="1">
              <a:lnSpc>
                <a:spcPct val="110000"/>
              </a:lnSpc>
              <a:spcBef>
                <a:spcPts val="0"/>
              </a:spcBef>
              <a:spcAft>
                <a:spcPct val="0"/>
              </a:spcAft>
              <a:buClrTx/>
              <a:buSzTx/>
              <a:buFontTx/>
              <a:buNone/>
              <a:tabLst/>
            </a:pPr>
            <a:r>
              <a:rPr kumimoji="1" lang="ja-JP" altLang="en-US" sz="1200" b="1" i="0" u="none" strike="noStrike" cap="none" normalizeH="0" dirty="0">
                <a:ln>
                  <a:noFill/>
                </a:ln>
                <a:solidFill>
                  <a:srgbClr val="C00000"/>
                </a:solidFill>
                <a:effectLst/>
                <a:latin typeface="+mn-ea"/>
                <a:ea typeface="+mn-ea"/>
                <a:cs typeface="ＭＳ Ｐゴシック" pitchFamily="50" charset="-128"/>
              </a:rPr>
              <a:t>（注）雇用保険の被保険者の外国人の場合は</a:t>
            </a:r>
            <a:r>
              <a:rPr kumimoji="1" lang="en-US" altLang="ja-JP" sz="1200" b="1" i="0" u="none" strike="noStrike" cap="none" normalizeH="0" dirty="0">
                <a:ln>
                  <a:noFill/>
                </a:ln>
                <a:solidFill>
                  <a:srgbClr val="C00000"/>
                </a:solidFill>
                <a:effectLst/>
                <a:latin typeface="+mn-ea"/>
                <a:ea typeface="+mn-ea"/>
                <a:cs typeface="ＭＳ Ｐゴシック" pitchFamily="50" charset="-128"/>
              </a:rPr>
              <a:t>e-Gov</a:t>
            </a:r>
            <a:r>
              <a:rPr kumimoji="1" lang="ja-JP" altLang="en-US" sz="1200" b="1" i="0" u="none" strike="noStrike" cap="none" normalizeH="0" dirty="0">
                <a:ln>
                  <a:noFill/>
                </a:ln>
                <a:solidFill>
                  <a:srgbClr val="C00000"/>
                </a:solidFill>
                <a:effectLst/>
                <a:latin typeface="+mn-ea"/>
                <a:ea typeface="+mn-ea"/>
                <a:cs typeface="ＭＳ Ｐゴシック" pitchFamily="50" charset="-128"/>
              </a:rPr>
              <a:t>をご利用ください。</a:t>
            </a:r>
            <a:endParaRPr kumimoji="1" lang="en-US" altLang="ja-JP" sz="1200" b="1" i="0" u="none" strike="noStrike" cap="none" normalizeH="0" dirty="0">
              <a:ln>
                <a:noFill/>
              </a:ln>
              <a:solidFill>
                <a:srgbClr val="C00000"/>
              </a:solidFill>
              <a:effectLst/>
              <a:latin typeface="+mn-ea"/>
              <a:ea typeface="+mn-ea"/>
              <a:cs typeface="ＭＳ Ｐゴシック" pitchFamily="50" charset="-128"/>
            </a:endParaRPr>
          </a:p>
        </p:txBody>
      </p:sp>
      <p:sp>
        <p:nvSpPr>
          <p:cNvPr id="46" name="テキスト ボックス 45">
            <a:extLst>
              <a:ext uri="{FF2B5EF4-FFF2-40B4-BE49-F238E27FC236}">
                <a16:creationId xmlns:a16="http://schemas.microsoft.com/office/drawing/2014/main" id="{1ED96FDC-1E74-435A-A784-FF4B370A68D6}"/>
              </a:ext>
            </a:extLst>
          </p:cNvPr>
          <p:cNvSpPr txBox="1"/>
          <p:nvPr/>
        </p:nvSpPr>
        <p:spPr>
          <a:xfrm>
            <a:off x="1978088" y="7171246"/>
            <a:ext cx="4556944" cy="1637165"/>
          </a:xfrm>
          <a:prstGeom prst="rect">
            <a:avLst/>
          </a:prstGeom>
          <a:noFill/>
          <a:ln w="19050">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spAutoFit/>
          </a:bodyPr>
          <a:lstStyle/>
          <a:p>
            <a:pPr algn="just">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れまでに、外国人雇用状況届出書（様式第３号）、雇用保険被保険者資格取得届（様式第２号）、雇用保険被保険者資格喪失届（様式第４号）の届出用紙を使って、一度でもハローワークに外国人雇用状況の届出を行ったことのある事業主の方は、インターネット上からユーザ</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ID</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とパスワードを取得することはできません。</a:t>
            </a:r>
          </a:p>
          <a:p>
            <a:pPr algn="just">
              <a:lnSpc>
                <a:spcPct val="110000"/>
              </a:lnSpc>
              <a:spcBef>
                <a:spcPts val="300"/>
              </a:spcBef>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インターネットへの届出に変更される場合は、「外国人雇用状況届出に係る電子届出切替・変更申請書」を提出する必要があります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ので、お手数ですが、届出を行ったハローワークまでお問い合わせください。</a:t>
            </a:r>
          </a:p>
        </p:txBody>
      </p:sp>
      <p:sp>
        <p:nvSpPr>
          <p:cNvPr id="47" name="テキスト ボックス 20">
            <a:extLst>
              <a:ext uri="{FF2B5EF4-FFF2-40B4-BE49-F238E27FC236}">
                <a16:creationId xmlns:a16="http://schemas.microsoft.com/office/drawing/2014/main" id="{EA6ABF05-8AD3-4D57-AC25-BA9753E15B91}"/>
              </a:ext>
            </a:extLst>
          </p:cNvPr>
          <p:cNvSpPr txBox="1">
            <a:spLocks noChangeArrowheads="1"/>
          </p:cNvSpPr>
          <p:nvPr/>
        </p:nvSpPr>
        <p:spPr bwMode="auto">
          <a:xfrm>
            <a:off x="72009" y="6753200"/>
            <a:ext cx="4365103" cy="294875"/>
          </a:xfrm>
          <a:prstGeom prst="rect">
            <a:avLst/>
          </a:prstGeom>
          <a:noFill/>
          <a:ln w="6350">
            <a:noFill/>
            <a:headEnd/>
            <a:tailEnd/>
          </a:ln>
        </p:spPr>
        <p:style>
          <a:lnRef idx="2">
            <a:schemeClr val="dk1"/>
          </a:lnRef>
          <a:fillRef idx="1">
            <a:schemeClr val="lt1"/>
          </a:fillRef>
          <a:effectRef idx="0">
            <a:schemeClr val="dk1"/>
          </a:effectRef>
          <a:fontRef idx="minor">
            <a:schemeClr val="dk1"/>
          </a:fontRef>
        </p:style>
        <p:txBody>
          <a:bodyPr wrap="square" lIns="108000" tIns="72000" rIns="108000" bIns="36000" anchor="ctr" anchorCtr="0">
            <a:spAutoFit/>
          </a:bodyPr>
          <a:lstStyle/>
          <a:p>
            <a:pPr fontAlgn="auto">
              <a:lnSpc>
                <a:spcPct val="120000"/>
              </a:lnSpc>
              <a:spcBef>
                <a:spcPts val="0"/>
              </a:spcBef>
              <a:spcAft>
                <a:spcPts val="0"/>
              </a:spcAft>
            </a:pP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＜「外国人雇用状況届出に係る電子届出切替・変更申請書」の様式＞</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62A9A7B1-8928-47C7-9B61-4B6884C0891E}"/>
              </a:ext>
            </a:extLst>
          </p:cNvPr>
          <p:cNvSpPr txBox="1"/>
          <p:nvPr/>
        </p:nvSpPr>
        <p:spPr>
          <a:xfrm>
            <a:off x="1909570" y="8831727"/>
            <a:ext cx="4749038" cy="736628"/>
          </a:xfrm>
          <a:prstGeom prst="rect">
            <a:avLst/>
          </a:prstGeom>
          <a:noFill/>
        </p:spPr>
        <p:txBody>
          <a:bodyPr wrap="square" lIns="108000" tIns="72000" rIns="108000" bIns="54000" rtlCol="0">
            <a:spAutoFit/>
          </a:bodyPr>
          <a:lstStyle/>
          <a:p>
            <a:pPr defTabSz="957263">
              <a:lnSpc>
                <a:spcPct val="110000"/>
              </a:lnSpc>
            </a:pPr>
            <a:r>
              <a:rPr lang="ja-JP" altLang="en-US" sz="900" kern="0" dirty="0">
                <a:latin typeface="+mn-ea"/>
                <a:ea typeface="+mn-ea"/>
              </a:rPr>
              <a:t>「外国人雇用状況届出に係る電子届出切替・変更申請書」は、厚生労働省ウェブサイトからダウンロードすることができます。</a:t>
            </a:r>
            <a:endParaRPr lang="en-US" altLang="ja-JP" sz="900" kern="0" dirty="0">
              <a:latin typeface="+mn-ea"/>
              <a:ea typeface="+mn-ea"/>
            </a:endParaRPr>
          </a:p>
          <a:p>
            <a:pPr defTabSz="957263">
              <a:lnSpc>
                <a:spcPct val="110000"/>
              </a:lnSpc>
            </a:pPr>
            <a:r>
              <a:rPr lang="en-US" altLang="ja-JP" sz="900" kern="0" dirty="0">
                <a:solidFill>
                  <a:schemeClr val="accent1"/>
                </a:solidFill>
                <a:latin typeface="+mn-ea"/>
                <a:ea typeface="+mn-ea"/>
              </a:rPr>
              <a:t>https://www.mhlw.go.jp/stf/seisakunitsuite/bunya/koyou_roudou/koyou/gaikokujin/todokede/index.html</a:t>
            </a:r>
          </a:p>
        </p:txBody>
      </p:sp>
      <p:sp>
        <p:nvSpPr>
          <p:cNvPr id="3" name="スライド番号プレースホルダー 2">
            <a:extLst>
              <a:ext uri="{FF2B5EF4-FFF2-40B4-BE49-F238E27FC236}">
                <a16:creationId xmlns:a16="http://schemas.microsoft.com/office/drawing/2014/main" id="{946B8A98-CB83-4AA7-BE77-1DB5D351470E}"/>
              </a:ext>
            </a:extLst>
          </p:cNvPr>
          <p:cNvSpPr>
            <a:spLocks noGrp="1"/>
          </p:cNvSpPr>
          <p:nvPr>
            <p:ph type="sldNum" sz="quarter" idx="12"/>
          </p:nvPr>
        </p:nvSpPr>
        <p:spPr/>
        <p:txBody>
          <a:bodyPr/>
          <a:lstStyle/>
          <a:p>
            <a:fld id="{CEEDAA78-6A46-42F5-929C-05E26BDD9515}" type="slidenum">
              <a:rPr lang="en-US" altLang="ja-JP" smtClean="0"/>
              <a:pPr/>
              <a:t>8</a:t>
            </a:fld>
            <a:endParaRPr lang="en-US" altLang="ja-JP" dirty="0"/>
          </a:p>
        </p:txBody>
      </p:sp>
      <p:sp>
        <p:nvSpPr>
          <p:cNvPr id="26" name="正方形/長方形 25">
            <a:extLst>
              <a:ext uri="{FF2B5EF4-FFF2-40B4-BE49-F238E27FC236}">
                <a16:creationId xmlns:a16="http://schemas.microsoft.com/office/drawing/2014/main" id="{3BA251A1-174D-42B7-8B4A-FC5F1A94D888}"/>
              </a:ext>
            </a:extLst>
          </p:cNvPr>
          <p:cNvSpPr/>
          <p:nvPr/>
        </p:nvSpPr>
        <p:spPr>
          <a:xfrm>
            <a:off x="189000" y="72000"/>
            <a:ext cx="6480000" cy="818292"/>
          </a:xfrm>
          <a:prstGeom prst="rect">
            <a:avLst/>
          </a:prstGeom>
          <a:solidFill>
            <a:srgbClr val="FF9900"/>
          </a:solidFill>
        </p:spPr>
        <p:txBody>
          <a:bodyPr wrap="square" lIns="108000" tIns="72000" rIns="108000" anchor="ctr">
            <a:spAutoFit/>
          </a:bodyPr>
          <a:lstStyle/>
          <a:p>
            <a:pPr algn="ctr">
              <a:lnSpc>
                <a:spcPct val="130000"/>
              </a:lnSpc>
            </a:pPr>
            <a:r>
              <a:rPr lang="ja-JP" altLang="en-US" sz="1800" b="1" kern="10" spc="250" dirty="0">
                <a:ln w="9525">
                  <a:noFill/>
                  <a:round/>
                  <a:headEnd/>
                  <a:tailEnd/>
                </a:ln>
                <a:solidFill>
                  <a:schemeClr val="bg1"/>
                </a:solidFill>
                <a:latin typeface="+mn-ea"/>
                <a:ea typeface="+mn-ea"/>
              </a:rPr>
              <a:t>外国人雇用状況届出書</a:t>
            </a:r>
            <a:r>
              <a:rPr lang="ja-JP" altLang="en-US" sz="1400" kern="10" spc="250" dirty="0">
                <a:ln w="9525">
                  <a:noFill/>
                  <a:round/>
                  <a:headEnd/>
                  <a:tailEnd/>
                </a:ln>
                <a:solidFill>
                  <a:schemeClr val="bg1"/>
                </a:solidFill>
                <a:latin typeface="+mn-ea"/>
                <a:ea typeface="+mn-ea"/>
              </a:rPr>
              <a:t>（様式第３号）</a:t>
            </a:r>
            <a:r>
              <a:rPr lang="ja-JP" altLang="en-US" sz="1800" b="1" kern="10" spc="250" dirty="0">
                <a:ln w="9525">
                  <a:noFill/>
                  <a:round/>
                  <a:headEnd/>
                  <a:tailEnd/>
                </a:ln>
                <a:solidFill>
                  <a:schemeClr val="bg1"/>
                </a:solidFill>
                <a:latin typeface="+mn-ea"/>
                <a:ea typeface="+mn-ea"/>
              </a:rPr>
              <a:t>による届出は</a:t>
            </a:r>
            <a:endParaRPr lang="en-US" altLang="ja-JP" sz="1800" b="1" kern="10" spc="250" dirty="0">
              <a:ln w="9525">
                <a:noFill/>
                <a:round/>
                <a:headEnd/>
                <a:tailEnd/>
              </a:ln>
              <a:solidFill>
                <a:schemeClr val="bg1"/>
              </a:solidFill>
              <a:latin typeface="+mn-ea"/>
              <a:ea typeface="+mn-ea"/>
            </a:endParaRPr>
          </a:p>
          <a:p>
            <a:pPr algn="ctr">
              <a:lnSpc>
                <a:spcPct val="130000"/>
              </a:lnSpc>
            </a:pPr>
            <a:r>
              <a:rPr lang="ja-JP" altLang="en-US" sz="1800" b="1" kern="10" spc="250" dirty="0">
                <a:ln w="9525">
                  <a:noFill/>
                  <a:round/>
                  <a:headEnd/>
                  <a:tailEnd/>
                </a:ln>
                <a:solidFill>
                  <a:schemeClr val="bg1"/>
                </a:solidFill>
                <a:latin typeface="+mn-ea"/>
                <a:ea typeface="+mn-ea"/>
              </a:rPr>
              <a:t>インターネットで登録できます</a:t>
            </a:r>
            <a:endParaRPr lang="ja-JP" altLang="en-US" sz="1800" b="1" spc="250" dirty="0">
              <a:solidFill>
                <a:schemeClr val="bg1"/>
              </a:solidFill>
              <a:latin typeface="+mn-ea"/>
              <a:ea typeface="+mn-ea"/>
            </a:endParaRPr>
          </a:p>
        </p:txBody>
      </p:sp>
      <p:sp>
        <p:nvSpPr>
          <p:cNvPr id="28" name="ホームベース 24">
            <a:extLst>
              <a:ext uri="{FF2B5EF4-FFF2-40B4-BE49-F238E27FC236}">
                <a16:creationId xmlns:a16="http://schemas.microsoft.com/office/drawing/2014/main" id="{82692EF9-BEF5-4D18-A500-2914170A8C46}"/>
              </a:ext>
            </a:extLst>
          </p:cNvPr>
          <p:cNvSpPr/>
          <p:nvPr/>
        </p:nvSpPr>
        <p:spPr bwMode="auto">
          <a:xfrm>
            <a:off x="176180" y="3512840"/>
            <a:ext cx="6500800" cy="356815"/>
          </a:xfrm>
          <a:prstGeom prst="rect">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「外国人雇用状況届出システム」ご利用方法</a:t>
            </a:r>
          </a:p>
        </p:txBody>
      </p:sp>
    </p:spTree>
    <p:extLst>
      <p:ext uri="{BB962C8B-B14F-4D97-AF65-F5344CB8AC3E}">
        <p14:creationId xmlns:p14="http://schemas.microsoft.com/office/powerpoint/2010/main" val="126882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115FE4BF-F689-4C5C-AE5F-95AE959DA086}"/>
              </a:ext>
            </a:extLst>
          </p:cNvPr>
          <p:cNvGraphicFramePr>
            <a:graphicFrameLocks noGrp="1"/>
          </p:cNvGraphicFramePr>
          <p:nvPr>
            <p:extLst>
              <p:ext uri="{D42A27DB-BD31-4B8C-83A1-F6EECF244321}">
                <p14:modId xmlns:p14="http://schemas.microsoft.com/office/powerpoint/2010/main" val="1665450119"/>
              </p:ext>
            </p:extLst>
          </p:nvPr>
        </p:nvGraphicFramePr>
        <p:xfrm>
          <a:off x="189000" y="5817096"/>
          <a:ext cx="6480000" cy="3727214"/>
        </p:xfrm>
        <a:graphic>
          <a:graphicData uri="http://schemas.openxmlformats.org/drawingml/2006/table">
            <a:tbl>
              <a:tblPr firstRow="1" bandRow="1">
                <a:tableStyleId>{5940675A-B579-460E-94D1-54222C63F5DA}</a:tableStyleId>
              </a:tblPr>
              <a:tblGrid>
                <a:gridCol w="461597">
                  <a:extLst>
                    <a:ext uri="{9D8B030D-6E8A-4147-A177-3AD203B41FA5}">
                      <a16:colId xmlns:a16="http://schemas.microsoft.com/office/drawing/2014/main" val="1451174240"/>
                    </a:ext>
                  </a:extLst>
                </a:gridCol>
                <a:gridCol w="6018403">
                  <a:extLst>
                    <a:ext uri="{9D8B030D-6E8A-4147-A177-3AD203B41FA5}">
                      <a16:colId xmlns:a16="http://schemas.microsoft.com/office/drawing/2014/main" val="3790610399"/>
                    </a:ext>
                  </a:extLst>
                </a:gridCol>
              </a:tblGrid>
              <a:tr h="288000">
                <a:tc gridSpan="2">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spc="300" dirty="0">
                          <a:solidFill>
                            <a:schemeClr val="bg1"/>
                          </a:solidFill>
                          <a:latin typeface="+mn-ea"/>
                          <a:ea typeface="+mn-ea"/>
                        </a:rPr>
                        <a:t>■ログイン情報の管理</a:t>
                      </a:r>
                    </a:p>
                  </a:txBody>
                  <a:tcPr marL="108000" marR="108000" marT="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extLst>
                  <a:ext uri="{0D108BD9-81ED-4DB2-BD59-A6C34878D82A}">
                    <a16:rowId xmlns:a16="http://schemas.microsoft.com/office/drawing/2014/main" val="10003"/>
                  </a:ext>
                </a:extLst>
              </a:tr>
              <a:tr h="252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altLang="ja-JP" sz="1100" b="1" dirty="0">
                          <a:latin typeface="+mn-ea"/>
                          <a:ea typeface="+mn-ea"/>
                        </a:rPr>
                        <a:t>Q</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100" b="1" dirty="0">
                          <a:latin typeface="+mn-ea"/>
                          <a:ea typeface="+mn-ea"/>
                        </a:rPr>
                        <a:t>ユーザ </a:t>
                      </a:r>
                      <a:r>
                        <a:rPr lang="en-US" altLang="ja-JP" sz="1100" b="1" dirty="0">
                          <a:latin typeface="+mn-ea"/>
                          <a:ea typeface="+mn-ea"/>
                        </a:rPr>
                        <a:t>ID</a:t>
                      </a:r>
                      <a:r>
                        <a:rPr lang="ja-JP" altLang="en-US" sz="1100" b="1" dirty="0">
                          <a:latin typeface="+mn-ea"/>
                          <a:ea typeface="+mn-ea"/>
                        </a:rPr>
                        <a:t>、パスワード、メールアドレスがわからなくなりました。</a:t>
                      </a:r>
                      <a:endParaRPr lang="en-US" altLang="ja-JP" sz="1100" b="1"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252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altLang="ja-JP" sz="1100" b="0" dirty="0">
                          <a:latin typeface="+mn-ea"/>
                          <a:ea typeface="+mn-ea"/>
                        </a:rPr>
                        <a:t>A</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ja-JP" altLang="en-US" sz="1100" b="0" dirty="0">
                          <a:latin typeface="+mn-ea"/>
                          <a:ea typeface="+mn-ea"/>
                        </a:rPr>
                        <a:t>管轄のハローワークまでお問い合わせください。ハローワークで登録状況を確認します。</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661362"/>
                  </a:ext>
                </a:extLst>
              </a:tr>
              <a:tr h="288000">
                <a:tc gridSpan="2">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chemeClr val="bg1"/>
                          </a:solidFill>
                          <a:effectLst/>
                          <a:uLnTx/>
                          <a:uFillTx/>
                          <a:latin typeface="+mn-ea"/>
                          <a:ea typeface="+mn-ea"/>
                          <a:cs typeface="+mn-cs"/>
                        </a:rPr>
                        <a:t>■社会保険労務士による届出</a:t>
                      </a:r>
                    </a:p>
                  </a:txBody>
                  <a:tcPr marL="108000" marR="108000" marT="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100" b="1" dirty="0">
                          <a:latin typeface="+mn-ea"/>
                          <a:ea typeface="+mn-ea"/>
                        </a:rPr>
                        <a:t>Q</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100" b="1" dirty="0">
                          <a:latin typeface="+mn-ea"/>
                          <a:ea typeface="+mn-ea"/>
                        </a:rPr>
                        <a:t>社会保険労務士がインターネットで届出を行う場合の注意点について教えてください。</a:t>
                      </a:r>
                      <a:endParaRPr kumimoji="1" lang="ja-JP" altLang="en-US" sz="1100" b="0"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304009404"/>
                  </a:ext>
                </a:extLst>
              </a:tr>
              <a:tr h="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100" b="0" dirty="0">
                          <a:latin typeface="+mn-ea"/>
                          <a:ea typeface="+mn-ea"/>
                        </a:rPr>
                        <a:t>A</a:t>
                      </a:r>
                      <a:endParaRPr kumimoji="1" lang="ja-JP" altLang="en-US" sz="1100" b="0"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100" b="0" dirty="0">
                          <a:latin typeface="+mn-ea"/>
                          <a:ea typeface="+mn-ea"/>
                        </a:rPr>
                        <a:t>社会保険労務士の方も、事業主の方と同様に、インターネット上からユーザ</a:t>
                      </a:r>
                      <a:r>
                        <a:rPr kumimoji="1" lang="en-US" altLang="ja-JP" sz="1100" b="0" dirty="0">
                          <a:latin typeface="+mn-ea"/>
                          <a:ea typeface="+mn-ea"/>
                        </a:rPr>
                        <a:t>ID</a:t>
                      </a:r>
                      <a:r>
                        <a:rPr kumimoji="1" lang="ja-JP" altLang="en-US" sz="1100" b="0" dirty="0">
                          <a:latin typeface="+mn-ea"/>
                          <a:ea typeface="+mn-ea"/>
                        </a:rPr>
                        <a:t>とパスワードを取得できます。登録時の担当者氏名欄に「社会保険労務士　○○○○」と社会保険労務士の名称を冠して氏名を記載してください。</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3954256"/>
                  </a:ext>
                </a:extLst>
              </a:tr>
              <a:tr h="296111">
                <a:tc gridSpan="2">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chemeClr val="bg1"/>
                          </a:solidFill>
                          <a:effectLst/>
                          <a:uLnTx/>
                          <a:uFillTx/>
                          <a:latin typeface="+mn-ea"/>
                          <a:ea typeface="+mn-ea"/>
                          <a:cs typeface="+mn-cs"/>
                        </a:rPr>
                        <a:t>■登録情報の管理</a:t>
                      </a:r>
                    </a:p>
                  </a:txBody>
                  <a:tcPr marL="108000" marR="108000" marT="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kumimoji="1" lang="ja-JP" altLang="en-US"/>
                    </a:p>
                  </a:txBody>
                  <a:tcPr/>
                </a:tc>
                <a:extLst>
                  <a:ext uri="{0D108BD9-81ED-4DB2-BD59-A6C34878D82A}">
                    <a16:rowId xmlns:a16="http://schemas.microsoft.com/office/drawing/2014/main" val="523322050"/>
                  </a:ext>
                </a:extLst>
              </a:tr>
              <a:tr h="21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100" b="1" dirty="0">
                          <a:latin typeface="+mn-ea"/>
                          <a:ea typeface="+mn-ea"/>
                        </a:rPr>
                        <a:t>Q</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100" b="1" dirty="0">
                          <a:latin typeface="+mn-ea"/>
                          <a:ea typeface="+mn-ea"/>
                        </a:rPr>
                        <a:t>雇用情報の登録時に同一人物を誤って二重に登録してしまいました。</a:t>
                      </a:r>
                      <a:endParaRPr kumimoji="1" lang="en-US" altLang="ja-JP" sz="1100" b="0"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10"/>
                  </a:ext>
                </a:extLst>
              </a:tr>
              <a:tr h="21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100" b="0" dirty="0">
                          <a:latin typeface="+mn-ea"/>
                          <a:ea typeface="+mn-ea"/>
                        </a:rPr>
                        <a:t>A</a:t>
                      </a:r>
                      <a:endParaRPr kumimoji="1" lang="ja-JP" altLang="en-US" sz="1100" b="0"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100" b="0" dirty="0">
                          <a:latin typeface="+mn-ea"/>
                          <a:ea typeface="+mn-ea"/>
                        </a:rPr>
                        <a:t>管轄のハローワークまでお問い合わせください、ハローワークで対応します。</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8483415"/>
                  </a:ext>
                </a:extLst>
              </a:tr>
              <a:tr h="318914">
                <a:tc gridSpan="2">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300" normalizeH="0" baseline="0" noProof="0" dirty="0">
                          <a:ln>
                            <a:noFill/>
                          </a:ln>
                          <a:solidFill>
                            <a:schemeClr val="bg1"/>
                          </a:solidFill>
                          <a:effectLst/>
                          <a:uLnTx/>
                          <a:uFillTx/>
                          <a:latin typeface="+mn-ea"/>
                          <a:ea typeface="+mn-ea"/>
                          <a:cs typeface="+mn-cs"/>
                        </a:rPr>
                        <a:t>■届出事項の確認</a:t>
                      </a:r>
                    </a:p>
                  </a:txBody>
                  <a:tcPr marL="108000" marR="108000" marT="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latin typeface="HG丸ｺﾞｼｯｸM-PRO" pitchFamily="50" charset="-128"/>
                        <a:ea typeface="HG丸ｺﾞｼｯｸM-PRO" pitchFamily="50" charset="-128"/>
                      </a:endParaRPr>
                    </a:p>
                  </a:txBody>
                  <a:tcPr>
                    <a:lnL w="19050"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9402409"/>
                  </a:ext>
                </a:extLst>
              </a:tr>
              <a:tr h="201566">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100" b="1" dirty="0">
                          <a:latin typeface="+mn-ea"/>
                          <a:ea typeface="+mn-ea"/>
                        </a:rPr>
                        <a:t>Ｑ</a:t>
                      </a:r>
                      <a:endParaRPr kumimoji="1" lang="en-US" altLang="ja-JP" sz="1100" b="1"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100" b="1" dirty="0">
                          <a:latin typeface="+mn-ea"/>
                          <a:ea typeface="+mn-ea"/>
                        </a:rPr>
                        <a:t>「在留資格」について、どの在留資格を選択したらいいか迷います。</a:t>
                      </a:r>
                      <a:endParaRPr kumimoji="1" lang="en-US" altLang="ja-JP" sz="1100" b="1"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626019682"/>
                  </a:ext>
                </a:extLst>
              </a:tr>
              <a:tr h="288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sz="1100" b="0" dirty="0">
                          <a:latin typeface="+mn-ea"/>
                          <a:ea typeface="+mn-ea"/>
                        </a:rPr>
                        <a:t>A</a:t>
                      </a:r>
                      <a:endParaRPr kumimoji="1" lang="ja-JP" altLang="en-US" sz="1100" b="0" dirty="0">
                        <a:latin typeface="+mn-ea"/>
                        <a:ea typeface="+mn-ea"/>
                      </a:endParaRP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100" b="0" dirty="0">
                          <a:latin typeface="+mn-ea"/>
                          <a:ea typeface="+mn-ea"/>
                        </a:rPr>
                        <a:t>入力項目でご不明な点がありましたら、管轄のハローワークまでお気軽にご相談ください。</a:t>
                      </a:r>
                    </a:p>
                  </a:txBody>
                  <a:tcPr marL="108000" marR="10800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7814075"/>
                  </a:ext>
                </a:extLst>
              </a:tr>
            </a:tbl>
          </a:graphicData>
        </a:graphic>
      </p:graphicFrame>
      <p:grpSp>
        <p:nvGrpSpPr>
          <p:cNvPr id="6" name="グループ化 5">
            <a:extLst>
              <a:ext uri="{FF2B5EF4-FFF2-40B4-BE49-F238E27FC236}">
                <a16:creationId xmlns:a16="http://schemas.microsoft.com/office/drawing/2014/main" id="{0390D6D3-E221-4B5D-9745-0D473418CE43}"/>
              </a:ext>
            </a:extLst>
          </p:cNvPr>
          <p:cNvGrpSpPr/>
          <p:nvPr/>
        </p:nvGrpSpPr>
        <p:grpSpPr>
          <a:xfrm>
            <a:off x="189000" y="560512"/>
            <a:ext cx="3724011" cy="4820789"/>
            <a:chOff x="272323" y="552076"/>
            <a:chExt cx="4809893" cy="6057108"/>
          </a:xfrm>
        </p:grpSpPr>
        <p:pic>
          <p:nvPicPr>
            <p:cNvPr id="8" name="図 7">
              <a:extLst>
                <a:ext uri="{FF2B5EF4-FFF2-40B4-BE49-F238E27FC236}">
                  <a16:creationId xmlns:a16="http://schemas.microsoft.com/office/drawing/2014/main" id="{21C84124-DA07-46E0-9C93-743E757AABEE}"/>
                </a:ext>
              </a:extLst>
            </p:cNvPr>
            <p:cNvPicPr>
              <a:picLocks noChangeAspect="1"/>
            </p:cNvPicPr>
            <p:nvPr/>
          </p:nvPicPr>
          <p:blipFill rotWithShape="1">
            <a:blip r:embed="rId2"/>
            <a:srcRect l="32550" t="7466" r="12851" b="32801"/>
            <a:stretch/>
          </p:blipFill>
          <p:spPr>
            <a:xfrm>
              <a:off x="284681" y="556233"/>
              <a:ext cx="4797535" cy="2952329"/>
            </a:xfrm>
            <a:prstGeom prst="rect">
              <a:avLst/>
            </a:prstGeom>
          </p:spPr>
        </p:pic>
        <p:pic>
          <p:nvPicPr>
            <p:cNvPr id="10" name="図 9">
              <a:extLst>
                <a:ext uri="{FF2B5EF4-FFF2-40B4-BE49-F238E27FC236}">
                  <a16:creationId xmlns:a16="http://schemas.microsoft.com/office/drawing/2014/main" id="{8EEF6E19-4C89-4B47-9A34-2FD42BE61B86}"/>
                </a:ext>
              </a:extLst>
            </p:cNvPr>
            <p:cNvPicPr>
              <a:picLocks noChangeAspect="1"/>
            </p:cNvPicPr>
            <p:nvPr/>
          </p:nvPicPr>
          <p:blipFill rotWithShape="1">
            <a:blip r:embed="rId3"/>
            <a:srcRect l="33177" t="25735" r="13251" b="16400"/>
            <a:stretch/>
          </p:blipFill>
          <p:spPr>
            <a:xfrm>
              <a:off x="272323" y="3507005"/>
              <a:ext cx="4797536" cy="2885597"/>
            </a:xfrm>
            <a:prstGeom prst="rect">
              <a:avLst/>
            </a:prstGeom>
          </p:spPr>
        </p:pic>
        <p:grpSp>
          <p:nvGrpSpPr>
            <p:cNvPr id="14" name="グループ化 13">
              <a:extLst>
                <a:ext uri="{FF2B5EF4-FFF2-40B4-BE49-F238E27FC236}">
                  <a16:creationId xmlns:a16="http://schemas.microsoft.com/office/drawing/2014/main" id="{90996877-18DC-429D-AEF9-13618D163E08}"/>
                </a:ext>
              </a:extLst>
            </p:cNvPr>
            <p:cNvGrpSpPr/>
            <p:nvPr/>
          </p:nvGrpSpPr>
          <p:grpSpPr>
            <a:xfrm>
              <a:off x="275574" y="3398932"/>
              <a:ext cx="4797535" cy="134013"/>
              <a:chOff x="347278" y="3068584"/>
              <a:chExt cx="4653784" cy="119853"/>
            </a:xfrm>
          </p:grpSpPr>
          <p:pic>
            <p:nvPicPr>
              <p:cNvPr id="13" name="図 12">
                <a:extLst>
                  <a:ext uri="{FF2B5EF4-FFF2-40B4-BE49-F238E27FC236}">
                    <a16:creationId xmlns:a16="http://schemas.microsoft.com/office/drawing/2014/main" id="{F0C3754C-A199-419E-8612-AA16209B98FB}"/>
                  </a:ext>
                </a:extLst>
              </p:cNvPr>
              <p:cNvPicPr>
                <a:picLocks noChangeAspect="1"/>
              </p:cNvPicPr>
              <p:nvPr/>
            </p:nvPicPr>
            <p:blipFill rotWithShape="1">
              <a:blip r:embed="rId4"/>
              <a:srcRect l="9883" t="-7622" r="3023" b="655"/>
              <a:stretch/>
            </p:blipFill>
            <p:spPr>
              <a:xfrm flipV="1">
                <a:off x="2799097" y="3076131"/>
                <a:ext cx="2201965" cy="112306"/>
              </a:xfrm>
              <a:prstGeom prst="rect">
                <a:avLst/>
              </a:prstGeom>
            </p:spPr>
          </p:pic>
          <p:pic>
            <p:nvPicPr>
              <p:cNvPr id="11" name="図 10">
                <a:extLst>
                  <a:ext uri="{FF2B5EF4-FFF2-40B4-BE49-F238E27FC236}">
                    <a16:creationId xmlns:a16="http://schemas.microsoft.com/office/drawing/2014/main" id="{FB71BE87-E9B7-4555-BA81-69F47F289B34}"/>
                  </a:ext>
                </a:extLst>
              </p:cNvPr>
              <p:cNvPicPr>
                <a:picLocks noChangeAspect="1"/>
              </p:cNvPicPr>
              <p:nvPr/>
            </p:nvPicPr>
            <p:blipFill rotWithShape="1">
              <a:blip r:embed="rId4"/>
              <a:srcRect t="1" r="3024" b="656"/>
              <a:stretch/>
            </p:blipFill>
            <p:spPr>
              <a:xfrm flipV="1">
                <a:off x="347278" y="3068584"/>
                <a:ext cx="2451820" cy="104302"/>
              </a:xfrm>
              <a:prstGeom prst="rect">
                <a:avLst/>
              </a:prstGeom>
            </p:spPr>
          </p:pic>
        </p:grpSp>
        <p:sp>
          <p:nvSpPr>
            <p:cNvPr id="22" name="正方形/長方形 21">
              <a:extLst>
                <a:ext uri="{FF2B5EF4-FFF2-40B4-BE49-F238E27FC236}">
                  <a16:creationId xmlns:a16="http://schemas.microsoft.com/office/drawing/2014/main" id="{077E5E21-1FD6-4C23-9BF4-227327A10F44}"/>
                </a:ext>
              </a:extLst>
            </p:cNvPr>
            <p:cNvSpPr/>
            <p:nvPr/>
          </p:nvSpPr>
          <p:spPr bwMode="auto">
            <a:xfrm>
              <a:off x="274908" y="552076"/>
              <a:ext cx="4807025" cy="6057108"/>
            </a:xfrm>
            <a:prstGeom prst="rect">
              <a:avLst/>
            </a:prstGeom>
            <a:noFill/>
            <a:ln w="6350">
              <a:solidFill>
                <a:schemeClr val="tx1">
                  <a:lumMod val="50000"/>
                  <a:lumOff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47886" rIns="36000" bIns="47886" numCol="1" rtlCol="0" anchor="ctr"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Arial" charset="0"/>
                <a:ea typeface="ＭＳ Ｐゴシック" pitchFamily="50" charset="-128"/>
              </a:endParaRPr>
            </a:p>
          </p:txBody>
        </p:sp>
      </p:grpSp>
      <p:sp>
        <p:nvSpPr>
          <p:cNvPr id="97" name="テキスト ボックス 96">
            <a:extLst>
              <a:ext uri="{FF2B5EF4-FFF2-40B4-BE49-F238E27FC236}">
                <a16:creationId xmlns:a16="http://schemas.microsoft.com/office/drawing/2014/main" id="{303285CF-403C-408A-B01D-618EBCA4B973}"/>
              </a:ext>
            </a:extLst>
          </p:cNvPr>
          <p:cNvSpPr txBox="1"/>
          <p:nvPr/>
        </p:nvSpPr>
        <p:spPr>
          <a:xfrm>
            <a:off x="3958794" y="578311"/>
            <a:ext cx="2710294" cy="1566377"/>
          </a:xfrm>
          <a:prstGeom prst="rect">
            <a:avLst/>
          </a:prstGeom>
          <a:ln>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spAutoFit/>
          </a:bodyPr>
          <a:lstStyle/>
          <a:p>
            <a:pPr>
              <a:spcAft>
                <a:spcPts val="600"/>
              </a:spcAft>
            </a:pPr>
            <a:r>
              <a:rPr lang="ja-JP" altLang="en-US" sz="1050" b="1" dirty="0">
                <a:solidFill>
                  <a:schemeClr val="tx1"/>
                </a:solidFill>
                <a:latin typeface="+mn-ea"/>
                <a:cs typeface="メイリオ" panose="020B0604030504040204" pitchFamily="50" charset="-128"/>
              </a:rPr>
              <a:t>◆ 登録済みの方（</a:t>
            </a:r>
            <a:r>
              <a:rPr lang="en-US" altLang="ja-JP" sz="1050" b="1" dirty="0">
                <a:solidFill>
                  <a:schemeClr val="tx1"/>
                </a:solidFill>
                <a:latin typeface="+mn-ea"/>
                <a:cs typeface="メイリオ" panose="020B0604030504040204" pitchFamily="50" charset="-128"/>
              </a:rPr>
              <a:t>A</a:t>
            </a:r>
            <a:r>
              <a:rPr lang="ja-JP" altLang="en-US" sz="1050" b="1" dirty="0">
                <a:solidFill>
                  <a:schemeClr val="tx1"/>
                </a:solidFill>
                <a:latin typeface="+mn-ea"/>
                <a:cs typeface="メイリオ" panose="020B0604030504040204" pitchFamily="50" charset="-128"/>
              </a:rPr>
              <a:t>）</a:t>
            </a:r>
            <a:endParaRPr lang="en-US" altLang="ja-JP" sz="600" dirty="0">
              <a:solidFill>
                <a:schemeClr val="tx1"/>
              </a:solidFill>
              <a:latin typeface="+mn-ea"/>
              <a:cs typeface="メイリオ" panose="020B0604030504040204" pitchFamily="50" charset="-128"/>
            </a:endParaRPr>
          </a:p>
          <a:p>
            <a:pPr marL="180000" indent="-180000">
              <a:lnSpc>
                <a:spcPct val="110000"/>
              </a:lnSpc>
              <a:buFont typeface="+mj-ea"/>
              <a:buAutoNum type="circleNumDbPlain"/>
            </a:pPr>
            <a:r>
              <a:rPr lang="ja-JP" altLang="en-US" sz="900" dirty="0">
                <a:latin typeface="+mn-ea"/>
                <a:cs typeface="メイリオ" panose="020B0604030504040204" pitchFamily="50" charset="-128"/>
              </a:rPr>
              <a:t>登録したユーザ</a:t>
            </a:r>
            <a:r>
              <a:rPr lang="en-US" altLang="ja-JP" sz="900" dirty="0">
                <a:latin typeface="+mn-ea"/>
                <a:cs typeface="メイリオ" panose="020B0604030504040204" pitchFamily="50" charset="-128"/>
              </a:rPr>
              <a:t>ID</a:t>
            </a:r>
            <a:r>
              <a:rPr lang="ja-JP" altLang="en-US" sz="900" dirty="0">
                <a:latin typeface="+mn-ea"/>
                <a:cs typeface="メイリオ" panose="020B0604030504040204" pitchFamily="50" charset="-128"/>
              </a:rPr>
              <a:t>とパスワードを入力して「ログイン」をクリック</a:t>
            </a:r>
            <a:endParaRPr lang="en-US" altLang="ja-JP" sz="900" dirty="0">
              <a:latin typeface="+mn-ea"/>
              <a:cs typeface="メイリオ" panose="020B0604030504040204" pitchFamily="50" charset="-128"/>
            </a:endParaRPr>
          </a:p>
          <a:p>
            <a:pPr marL="180000" indent="-180000">
              <a:lnSpc>
                <a:spcPct val="110000"/>
              </a:lnSpc>
              <a:buFont typeface="+mj-ea"/>
              <a:buAutoNum type="circleNumDbPlain"/>
            </a:pPr>
            <a:r>
              <a:rPr lang="ja-JP" altLang="en-US" sz="900" dirty="0">
                <a:latin typeface="+mn-ea"/>
                <a:cs typeface="メイリオ" panose="020B0604030504040204" pitchFamily="50" charset="-128"/>
              </a:rPr>
              <a:t>「雇用情報メニュー」をクリック</a:t>
            </a:r>
            <a:endParaRPr lang="en-US" altLang="ja-JP" sz="900" dirty="0">
              <a:latin typeface="+mn-ea"/>
              <a:cs typeface="メイリオ" panose="020B0604030504040204" pitchFamily="50" charset="-128"/>
            </a:endParaRPr>
          </a:p>
          <a:p>
            <a:pPr marL="180000" indent="-180000">
              <a:lnSpc>
                <a:spcPct val="110000"/>
              </a:lnSpc>
              <a:buFont typeface="+mj-ea"/>
              <a:buAutoNum type="circleNumDbPlain"/>
            </a:pPr>
            <a:r>
              <a:rPr lang="ja-JP" altLang="en-US" sz="900" dirty="0">
                <a:latin typeface="+mn-ea"/>
                <a:cs typeface="メイリオ" panose="020B0604030504040204" pitchFamily="50" charset="-128"/>
              </a:rPr>
              <a:t>「外国人雇用情報新規登録」をクリックし、雇用情報新規登録画面で必要事項を入力</a:t>
            </a:r>
          </a:p>
          <a:p>
            <a:pPr marL="180000" indent="-180000">
              <a:lnSpc>
                <a:spcPct val="110000"/>
              </a:lnSpc>
              <a:buFont typeface="+mj-ea"/>
              <a:buAutoNum type="circleNumDbPlain"/>
            </a:pPr>
            <a:r>
              <a:rPr lang="ja-JP" altLang="en-US" sz="900" dirty="0">
                <a:latin typeface="+mn-ea"/>
                <a:cs typeface="メイリオ" panose="020B0604030504040204" pitchFamily="50" charset="-128"/>
              </a:rPr>
              <a:t>「外国人雇用情報新規登録」をクリック</a:t>
            </a:r>
          </a:p>
          <a:p>
            <a:pPr marL="180000" indent="-180000">
              <a:lnSpc>
                <a:spcPct val="110000"/>
              </a:lnSpc>
              <a:buFont typeface="+mj-ea"/>
              <a:buAutoNum type="circleNumDbPlain"/>
            </a:pPr>
            <a:r>
              <a:rPr lang="ja-JP" altLang="en-US" sz="900" dirty="0">
                <a:latin typeface="+mn-ea"/>
                <a:cs typeface="メイリオ" panose="020B0604030504040204" pitchFamily="50" charset="-128"/>
              </a:rPr>
              <a:t> 次画面で「確定」をクリック　</a:t>
            </a:r>
          </a:p>
          <a:p>
            <a:pPr marL="180000" indent="-180000">
              <a:lnSpc>
                <a:spcPct val="110000"/>
              </a:lnSpc>
              <a:buFont typeface="+mj-ea"/>
              <a:buAutoNum type="circleNumDbPlain"/>
            </a:pPr>
            <a:r>
              <a:rPr lang="ja-JP" altLang="en-US" sz="900" dirty="0">
                <a:latin typeface="+mn-ea"/>
                <a:cs typeface="メイリオ" panose="020B0604030504040204" pitchFamily="50" charset="-128"/>
              </a:rPr>
              <a:t> 登録完了</a:t>
            </a:r>
          </a:p>
        </p:txBody>
      </p:sp>
      <p:sp>
        <p:nvSpPr>
          <p:cNvPr id="98" name="テキスト ボックス 97">
            <a:extLst>
              <a:ext uri="{FF2B5EF4-FFF2-40B4-BE49-F238E27FC236}">
                <a16:creationId xmlns:a16="http://schemas.microsoft.com/office/drawing/2014/main" id="{AC05FA8C-0AC1-4F62-8822-6BB951B6E80D}"/>
              </a:ext>
            </a:extLst>
          </p:cNvPr>
          <p:cNvSpPr txBox="1"/>
          <p:nvPr/>
        </p:nvSpPr>
        <p:spPr>
          <a:xfrm>
            <a:off x="3973236" y="2268313"/>
            <a:ext cx="2695876" cy="2889816"/>
          </a:xfrm>
          <a:prstGeom prst="rect">
            <a:avLst/>
          </a:prstGeom>
          <a:ln>
            <a:solidFill>
              <a:srgbClr val="FFCC00"/>
            </a:solidFill>
          </a:ln>
        </p:spPr>
        <p:style>
          <a:lnRef idx="2">
            <a:schemeClr val="accent1"/>
          </a:lnRef>
          <a:fillRef idx="1">
            <a:schemeClr val="lt1"/>
          </a:fillRef>
          <a:effectRef idx="0">
            <a:schemeClr val="accent1"/>
          </a:effectRef>
          <a:fontRef idx="minor">
            <a:schemeClr val="dk1"/>
          </a:fontRef>
        </p:style>
        <p:txBody>
          <a:bodyPr wrap="square" lIns="108000" tIns="72000" rIns="108000" bIns="36000" rtlCol="0" anchor="t" anchorCtr="0">
            <a:spAutoFit/>
          </a:bodyPr>
          <a:lstStyle/>
          <a:p>
            <a:pPr>
              <a:spcAft>
                <a:spcPts val="600"/>
              </a:spcAft>
            </a:pPr>
            <a:r>
              <a:rPr lang="ja-JP" altLang="en-US" sz="1050" b="1" dirty="0">
                <a:solidFill>
                  <a:schemeClr val="tx1"/>
                </a:solidFill>
                <a:latin typeface="+mn-ea"/>
                <a:cs typeface="メイリオ" panose="020B0604030504040204" pitchFamily="50" charset="-128"/>
              </a:rPr>
              <a:t>◆ 初めてご利用される方（</a:t>
            </a:r>
            <a:r>
              <a:rPr lang="en-US" altLang="ja-JP" sz="1050" b="1" dirty="0">
                <a:solidFill>
                  <a:schemeClr val="tx1"/>
                </a:solidFill>
                <a:latin typeface="+mn-ea"/>
                <a:cs typeface="メイリオ" panose="020B0604030504040204" pitchFamily="50" charset="-128"/>
              </a:rPr>
              <a:t>B</a:t>
            </a:r>
            <a:r>
              <a:rPr lang="ja-JP" altLang="en-US" sz="1050" b="1" dirty="0">
                <a:solidFill>
                  <a:schemeClr val="tx1"/>
                </a:solidFill>
                <a:latin typeface="+mn-ea"/>
                <a:cs typeface="メイリオ" panose="020B0604030504040204" pitchFamily="50" charset="-128"/>
              </a:rPr>
              <a:t>）</a:t>
            </a:r>
            <a:endParaRPr lang="en-US" altLang="ja-JP" sz="600" dirty="0">
              <a:solidFill>
                <a:schemeClr val="tx1"/>
              </a:solidFill>
              <a:latin typeface="+mn-ea"/>
              <a:cs typeface="メイリオ" panose="020B0604030504040204" pitchFamily="50" charset="-128"/>
            </a:endParaRPr>
          </a:p>
          <a:p>
            <a:pPr marL="180000" indent="-180000">
              <a:lnSpc>
                <a:spcPct val="110000"/>
              </a:lnSpc>
              <a:buFont typeface="+mj-ea"/>
              <a:buAutoNum type="circleNumDbPlain"/>
            </a:pPr>
            <a:r>
              <a:rPr lang="ja-JP" altLang="en-US" sz="900" dirty="0">
                <a:latin typeface="+mn-ea"/>
                <a:cs typeface="メイリオ" panose="020B0604030504040204" pitchFamily="50" charset="-128"/>
              </a:rPr>
              <a:t>「ユーザ</a:t>
            </a:r>
            <a:r>
              <a:rPr lang="en-US" altLang="ja-JP" sz="900" dirty="0">
                <a:latin typeface="+mn-ea"/>
                <a:cs typeface="メイリオ" panose="020B0604030504040204" pitchFamily="50" charset="-128"/>
              </a:rPr>
              <a:t>ID</a:t>
            </a:r>
            <a:r>
              <a:rPr lang="ja-JP" altLang="en-US" sz="900" dirty="0">
                <a:latin typeface="+mn-ea"/>
                <a:cs typeface="メイリオ" panose="020B0604030504040204" pitchFamily="50" charset="-128"/>
              </a:rPr>
              <a:t>新規登録」をクリック</a:t>
            </a:r>
            <a:endParaRPr lang="en-US" altLang="ja-JP" sz="900" dirty="0">
              <a:latin typeface="+mn-ea"/>
              <a:cs typeface="メイリオ" panose="020B0604030504040204" pitchFamily="50" charset="-128"/>
            </a:endParaRPr>
          </a:p>
          <a:p>
            <a:pPr marL="180000" indent="-180000">
              <a:lnSpc>
                <a:spcPct val="110000"/>
              </a:lnSpc>
              <a:buFont typeface="+mj-ea"/>
              <a:buAutoNum type="circleNumDbPlain"/>
            </a:pPr>
            <a:r>
              <a:rPr lang="ja-JP" altLang="en-US" sz="900" dirty="0">
                <a:latin typeface="+mn-ea"/>
                <a:cs typeface="メイリオ" panose="020B0604030504040204" pitchFamily="50" charset="-128"/>
              </a:rPr>
              <a:t>雇用保険適用事業所番号を</a:t>
            </a:r>
            <a:endParaRPr lang="en-US" altLang="ja-JP" sz="900" dirty="0">
              <a:latin typeface="+mn-ea"/>
              <a:cs typeface="メイリオ" panose="020B0604030504040204" pitchFamily="50" charset="-128"/>
            </a:endParaRPr>
          </a:p>
          <a:p>
            <a:pPr marL="263525" indent="-88900">
              <a:lnSpc>
                <a:spcPct val="110000"/>
              </a:lnSpc>
              <a:buFont typeface="Wingdings" panose="05000000000000000000" pitchFamily="2" charset="2"/>
              <a:buChar char="n"/>
            </a:pPr>
            <a:r>
              <a:rPr lang="ja-JP" altLang="en-US" sz="900" b="1" dirty="0">
                <a:latin typeface="+mn-ea"/>
                <a:cs typeface="メイリオ" panose="020B0604030504040204" pitchFamily="50" charset="-128"/>
              </a:rPr>
              <a:t>お持ちの場合</a:t>
            </a:r>
          </a:p>
          <a:p>
            <a:pPr marL="263525" indent="-88900">
              <a:lnSpc>
                <a:spcPct val="110000"/>
              </a:lnSpc>
            </a:pPr>
            <a:r>
              <a:rPr lang="ja-JP" altLang="en-US" sz="800" dirty="0">
                <a:latin typeface="+mn-ea"/>
                <a:cs typeface="メイリオ" panose="020B0604030504040204" pitchFamily="50" charset="-128"/>
              </a:rPr>
              <a:t>「雇用保険適用事業所からのユーザ</a:t>
            </a:r>
            <a:r>
              <a:rPr lang="en-US" altLang="ja-JP" sz="800" dirty="0">
                <a:latin typeface="+mn-ea"/>
                <a:cs typeface="メイリオ" panose="020B0604030504040204" pitchFamily="50" charset="-128"/>
              </a:rPr>
              <a:t>ID</a:t>
            </a:r>
            <a:r>
              <a:rPr lang="ja-JP" altLang="en-US" sz="800" dirty="0">
                <a:latin typeface="+mn-ea"/>
                <a:cs typeface="メイリオ" panose="020B0604030504040204" pitchFamily="50" charset="-128"/>
              </a:rPr>
              <a:t>仮登録」</a:t>
            </a:r>
          </a:p>
          <a:p>
            <a:pPr marL="263525" indent="-88900">
              <a:lnSpc>
                <a:spcPct val="110000"/>
              </a:lnSpc>
              <a:buFont typeface="Wingdings" panose="05000000000000000000" pitchFamily="2" charset="2"/>
              <a:buChar char="n"/>
            </a:pPr>
            <a:r>
              <a:rPr lang="ja-JP" altLang="en-US" sz="900" b="1" dirty="0">
                <a:latin typeface="+mn-ea"/>
                <a:cs typeface="メイリオ" panose="020B0604030504040204" pitchFamily="50" charset="-128"/>
              </a:rPr>
              <a:t>お持ちでない場合</a:t>
            </a:r>
          </a:p>
          <a:p>
            <a:pPr marL="263525" indent="-88900">
              <a:lnSpc>
                <a:spcPct val="110000"/>
              </a:lnSpc>
            </a:pPr>
            <a:r>
              <a:rPr lang="ja-JP" altLang="en-US" sz="800" dirty="0">
                <a:latin typeface="+mn-ea"/>
                <a:cs typeface="メイリオ" panose="020B0604030504040204" pitchFamily="50" charset="-128"/>
              </a:rPr>
              <a:t>「雇用保険非適用事業所からのユーザ</a:t>
            </a:r>
            <a:r>
              <a:rPr lang="en-US" altLang="ja-JP" sz="800" dirty="0">
                <a:latin typeface="+mn-ea"/>
                <a:cs typeface="メイリオ" panose="020B0604030504040204" pitchFamily="50" charset="-128"/>
              </a:rPr>
              <a:t>ID</a:t>
            </a:r>
            <a:r>
              <a:rPr lang="ja-JP" altLang="en-US" sz="800" dirty="0">
                <a:latin typeface="+mn-ea"/>
                <a:cs typeface="メイリオ" panose="020B0604030504040204" pitchFamily="50" charset="-128"/>
              </a:rPr>
              <a:t>仮登録」</a:t>
            </a:r>
          </a:p>
          <a:p>
            <a:pPr marL="179388" indent="-4763">
              <a:lnSpc>
                <a:spcPct val="110000"/>
              </a:lnSpc>
            </a:pPr>
            <a:r>
              <a:rPr lang="ja-JP" altLang="en-US" sz="900" dirty="0">
                <a:latin typeface="+mn-ea"/>
                <a:cs typeface="メイリオ" panose="020B0604030504040204" pitchFamily="50" charset="-128"/>
              </a:rPr>
              <a:t>をそれぞれクリック　</a:t>
            </a:r>
            <a:endParaRPr lang="en-US" altLang="ja-JP" sz="900" dirty="0">
              <a:latin typeface="+mn-ea"/>
              <a:cs typeface="メイリオ" panose="020B0604030504040204" pitchFamily="50" charset="-128"/>
            </a:endParaRPr>
          </a:p>
          <a:p>
            <a:pPr marL="180000" indent="-180000">
              <a:lnSpc>
                <a:spcPct val="110000"/>
              </a:lnSpc>
              <a:buFont typeface="+mj-ea"/>
              <a:buAutoNum type="circleNumDbPlain" startAt="3"/>
            </a:pPr>
            <a:r>
              <a:rPr lang="ja-JP" altLang="en-US" sz="900" dirty="0">
                <a:latin typeface="+mn-ea"/>
                <a:cs typeface="メイリオ" panose="020B0604030504040204" pitchFamily="50" charset="-128"/>
              </a:rPr>
              <a:t>それぞれ次画面で必要事項を入力し「同意します」をクリック</a:t>
            </a:r>
            <a:endParaRPr lang="en-US" altLang="ja-JP" sz="900" dirty="0">
              <a:latin typeface="+mn-ea"/>
              <a:cs typeface="メイリオ" panose="020B0604030504040204" pitchFamily="50" charset="-128"/>
            </a:endParaRPr>
          </a:p>
          <a:p>
            <a:pPr marL="180000" indent="-180000">
              <a:lnSpc>
                <a:spcPct val="110000"/>
              </a:lnSpc>
              <a:buFont typeface="+mj-ea"/>
              <a:buAutoNum type="circleNumDbPlain" startAt="3"/>
            </a:pPr>
            <a:r>
              <a:rPr lang="ja-JP" altLang="en-US" sz="900" dirty="0">
                <a:latin typeface="+mn-ea"/>
                <a:cs typeface="メイリオ" panose="020B0604030504040204" pitchFamily="50" charset="-128"/>
              </a:rPr>
              <a:t>入力したメールアドレスに仮登録メールが自動送信されるので、メールが届いたら開く</a:t>
            </a:r>
          </a:p>
          <a:p>
            <a:pPr marL="180000" indent="-180000">
              <a:lnSpc>
                <a:spcPct val="110000"/>
              </a:lnSpc>
              <a:buFont typeface="+mj-ea"/>
              <a:buAutoNum type="circleNumDbPlain" startAt="3"/>
            </a:pPr>
            <a:r>
              <a:rPr lang="ja-JP" altLang="en-US" sz="900" dirty="0">
                <a:latin typeface="+mn-ea"/>
                <a:cs typeface="メイリオ" panose="020B0604030504040204" pitchFamily="50" charset="-128"/>
              </a:rPr>
              <a:t>ユーザ情報登録画面から必要事項（パスワードの設定を含む）を入力</a:t>
            </a:r>
          </a:p>
          <a:p>
            <a:pPr marL="180000" indent="-180000">
              <a:lnSpc>
                <a:spcPct val="110000"/>
              </a:lnSpc>
              <a:buFont typeface="+mj-ea"/>
              <a:buAutoNum type="circleNumDbPlain" startAt="3"/>
            </a:pPr>
            <a:r>
              <a:rPr lang="ja-JP" altLang="en-US" sz="900" dirty="0">
                <a:latin typeface="+mn-ea"/>
                <a:cs typeface="メイリオ" panose="020B0604030504040204" pitchFamily="50" charset="-128"/>
              </a:rPr>
              <a:t>「ユーザ情報登録」をクリック　</a:t>
            </a:r>
          </a:p>
          <a:p>
            <a:pPr marL="180000" indent="-180000">
              <a:lnSpc>
                <a:spcPct val="110000"/>
              </a:lnSpc>
              <a:buFont typeface="+mj-ea"/>
              <a:buAutoNum type="circleNumDbPlain" startAt="3"/>
            </a:pPr>
            <a:r>
              <a:rPr lang="ja-JP" altLang="en-US" sz="900" dirty="0">
                <a:latin typeface="+mn-ea"/>
                <a:cs typeface="メイリオ" panose="020B0604030504040204" pitchFamily="50" charset="-128"/>
              </a:rPr>
              <a:t>次画面で登録内容を確認し「確定」をクリック</a:t>
            </a:r>
          </a:p>
          <a:p>
            <a:pPr marL="180000" indent="-180000">
              <a:buFont typeface="+mj-ea"/>
              <a:buAutoNum type="circleNumDbPlain" startAt="3"/>
            </a:pPr>
            <a:r>
              <a:rPr lang="ja-JP" altLang="en-US" sz="900" dirty="0">
                <a:latin typeface="+mn-ea"/>
                <a:cs typeface="メイリオ" panose="020B0604030504040204" pitchFamily="50" charset="-128"/>
              </a:rPr>
              <a:t>本登録完了</a:t>
            </a:r>
          </a:p>
        </p:txBody>
      </p:sp>
      <p:sp>
        <p:nvSpPr>
          <p:cNvPr id="5" name="スライド番号プレースホルダー 4">
            <a:extLst>
              <a:ext uri="{FF2B5EF4-FFF2-40B4-BE49-F238E27FC236}">
                <a16:creationId xmlns:a16="http://schemas.microsoft.com/office/drawing/2014/main" id="{4A3C506D-D7E1-4525-BE87-C9FB11D17A86}"/>
              </a:ext>
            </a:extLst>
          </p:cNvPr>
          <p:cNvSpPr>
            <a:spLocks noGrp="1"/>
          </p:cNvSpPr>
          <p:nvPr>
            <p:ph type="sldNum" sz="quarter" idx="12"/>
          </p:nvPr>
        </p:nvSpPr>
        <p:spPr/>
        <p:txBody>
          <a:bodyPr/>
          <a:lstStyle/>
          <a:p>
            <a:fld id="{CEEDAA78-6A46-42F5-929C-05E26BDD9515}" type="slidenum">
              <a:rPr lang="en-US" altLang="ja-JP" smtClean="0"/>
              <a:pPr/>
              <a:t>9</a:t>
            </a:fld>
            <a:endParaRPr lang="en-US" altLang="ja-JP" dirty="0"/>
          </a:p>
        </p:txBody>
      </p:sp>
      <p:sp>
        <p:nvSpPr>
          <p:cNvPr id="23" name="ホームベース 24">
            <a:extLst>
              <a:ext uri="{FF2B5EF4-FFF2-40B4-BE49-F238E27FC236}">
                <a16:creationId xmlns:a16="http://schemas.microsoft.com/office/drawing/2014/main" id="{5C54EDC6-EE37-4E05-9094-216ECD5DC133}"/>
              </a:ext>
            </a:extLst>
          </p:cNvPr>
          <p:cNvSpPr/>
          <p:nvPr/>
        </p:nvSpPr>
        <p:spPr bwMode="auto">
          <a:xfrm>
            <a:off x="189000" y="72000"/>
            <a:ext cx="6480000" cy="356815"/>
          </a:xfrm>
          <a:prstGeom prst="rect">
            <a:avLst/>
          </a:prstGeom>
          <a:solidFill>
            <a:srgbClr val="FFCC00"/>
          </a:solidFill>
          <a:ln w="9525" cap="flat" cmpd="sng" algn="ctr">
            <a:noFill/>
            <a:prstDash val="solid"/>
            <a:round/>
            <a:headEnd type="none" w="med" len="med"/>
            <a:tailEnd type="none" w="med" len="med"/>
          </a:ln>
          <a:effectLst/>
        </p:spPr>
        <p:txBody>
          <a:bodyPr vert="horz" wrap="square" lIns="180000" tIns="72000" rIns="108000" bIns="36000" numCol="1" rtlCol="0" anchor="ctr" anchorCtr="0" compatLnSpc="1">
            <a:prstTxWarp prst="textNoShape">
              <a:avLst/>
            </a:prstTxWarp>
            <a:spAutoFit/>
          </a:bodyPr>
          <a:lstStyle/>
          <a:p>
            <a:pPr fontAlgn="auto">
              <a:lnSpc>
                <a:spcPct val="120000"/>
              </a:lnSpc>
              <a:spcBef>
                <a:spcPts val="0"/>
              </a:spcBef>
              <a:spcAft>
                <a:spcPts val="0"/>
              </a:spcAft>
              <a:defRPr/>
            </a:pPr>
            <a:r>
              <a:rPr lang="ja-JP" altLang="en-US" sz="1400" b="1" spc="300" dirty="0">
                <a:solidFill>
                  <a:schemeClr val="bg1"/>
                </a:solidFill>
                <a:latin typeface="+mn-ea"/>
                <a:ea typeface="+mn-ea"/>
              </a:rPr>
              <a:t>「外国人雇用状況届出システム」ログイン画面</a:t>
            </a:r>
          </a:p>
        </p:txBody>
      </p:sp>
      <p:sp>
        <p:nvSpPr>
          <p:cNvPr id="24" name="ホームベース 13">
            <a:extLst>
              <a:ext uri="{FF2B5EF4-FFF2-40B4-BE49-F238E27FC236}">
                <a16:creationId xmlns:a16="http://schemas.microsoft.com/office/drawing/2014/main" id="{C068DE7F-396E-478D-BCFA-6F7654F4B252}"/>
              </a:ext>
            </a:extLst>
          </p:cNvPr>
          <p:cNvSpPr/>
          <p:nvPr/>
        </p:nvSpPr>
        <p:spPr>
          <a:xfrm>
            <a:off x="189000" y="5457056"/>
            <a:ext cx="6480000" cy="324498"/>
          </a:xfrm>
          <a:prstGeom prst="rect">
            <a:avLst/>
          </a:prstGeom>
          <a:noFill/>
          <a:ln w="28575">
            <a:solidFill>
              <a:srgbClr val="FF9900"/>
            </a:solidFill>
          </a:ln>
        </p:spPr>
        <p:txBody>
          <a:bodyPr wrap="square" lIns="108000" tIns="72000" rIns="108000" bIns="36000" anchor="ctr">
            <a:noAutofit/>
          </a:bodyPr>
          <a:lstStyle/>
          <a:p>
            <a:pPr defTabSz="957263"/>
            <a:r>
              <a:rPr lang="ja-JP" altLang="en-US" sz="1600" b="1" spc="200" dirty="0">
                <a:solidFill>
                  <a:schemeClr val="tx2"/>
                </a:solidFill>
                <a:latin typeface="+mn-ea"/>
                <a:ea typeface="+mn-ea"/>
              </a:rPr>
              <a:t>　　　</a:t>
            </a:r>
            <a:r>
              <a:rPr lang="ja-JP" altLang="en-US" sz="1600" b="1" spc="200" dirty="0">
                <a:solidFill>
                  <a:sysClr val="windowText" lastClr="000000"/>
                </a:solidFill>
                <a:latin typeface="+mn-ea"/>
                <a:ea typeface="+mn-ea"/>
              </a:rPr>
              <a:t>外国人雇用状況届出システムに関する</a:t>
            </a:r>
            <a:r>
              <a:rPr lang="en-US" altLang="ja-JP" sz="1600" b="1" spc="200" dirty="0">
                <a:solidFill>
                  <a:sysClr val="windowText" lastClr="000000"/>
                </a:solidFill>
                <a:latin typeface="+mn-ea"/>
                <a:ea typeface="+mn-ea"/>
              </a:rPr>
              <a:t>Q&amp;A</a:t>
            </a:r>
          </a:p>
        </p:txBody>
      </p:sp>
      <p:sp>
        <p:nvSpPr>
          <p:cNvPr id="25" name="ホームベース 13">
            <a:extLst>
              <a:ext uri="{FF2B5EF4-FFF2-40B4-BE49-F238E27FC236}">
                <a16:creationId xmlns:a16="http://schemas.microsoft.com/office/drawing/2014/main" id="{DFE91090-076F-47B2-87C0-C3D3E39A75CE}"/>
              </a:ext>
            </a:extLst>
          </p:cNvPr>
          <p:cNvSpPr/>
          <p:nvPr/>
        </p:nvSpPr>
        <p:spPr>
          <a:xfrm>
            <a:off x="189000" y="5457056"/>
            <a:ext cx="628478" cy="324498"/>
          </a:xfrm>
          <a:prstGeom prst="rect">
            <a:avLst/>
          </a:prstGeom>
          <a:solidFill>
            <a:srgbClr val="FF9900"/>
          </a:solidFill>
        </p:spPr>
        <p:txBody>
          <a:bodyPr wrap="square" lIns="108000" tIns="72000" rIns="108000" bIns="36000" anchor="ctr">
            <a:spAutoFit/>
          </a:bodyPr>
          <a:lstStyle/>
          <a:p>
            <a:pPr defTabSz="957263"/>
            <a:r>
              <a:rPr lang="ja-JP" altLang="en-US" sz="1400" b="1" spc="200" dirty="0">
                <a:solidFill>
                  <a:schemeClr val="bg1"/>
                </a:solidFill>
                <a:latin typeface="+mn-ea"/>
                <a:ea typeface="+mn-ea"/>
              </a:rPr>
              <a:t>参考</a:t>
            </a:r>
            <a:endParaRPr lang="en-US" altLang="ja-JP" sz="1400" b="1" spc="200" dirty="0">
              <a:solidFill>
                <a:schemeClr val="bg1"/>
              </a:solidFill>
              <a:latin typeface="+mn-ea"/>
              <a:ea typeface="+mn-ea"/>
            </a:endParaRPr>
          </a:p>
        </p:txBody>
      </p:sp>
      <p:sp>
        <p:nvSpPr>
          <p:cNvPr id="26" name="正方形/長方形 25">
            <a:extLst>
              <a:ext uri="{FF2B5EF4-FFF2-40B4-BE49-F238E27FC236}">
                <a16:creationId xmlns:a16="http://schemas.microsoft.com/office/drawing/2014/main" id="{88A99618-22D8-442C-9908-D2783A98281B}"/>
              </a:ext>
            </a:extLst>
          </p:cNvPr>
          <p:cNvSpPr/>
          <p:nvPr/>
        </p:nvSpPr>
        <p:spPr>
          <a:xfrm>
            <a:off x="283632" y="3582226"/>
            <a:ext cx="3534746" cy="844722"/>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72000" rIns="91429" bIns="45715" anchor="ctr"/>
          <a:lstStyle/>
          <a:p>
            <a:pPr fontAlgn="auto">
              <a:spcBef>
                <a:spcPts val="0"/>
              </a:spcBef>
              <a:spcAft>
                <a:spcPts val="0"/>
              </a:spcAft>
              <a:defRPr/>
            </a:pPr>
            <a:r>
              <a:rPr lang="en-US" altLang="ja-JP" sz="1200" dirty="0">
                <a:solidFill>
                  <a:srgbClr val="FF0000"/>
                </a:solidFill>
              </a:rPr>
              <a:t>A</a:t>
            </a:r>
          </a:p>
        </p:txBody>
      </p:sp>
      <p:sp>
        <p:nvSpPr>
          <p:cNvPr id="27" name="正方形/長方形 26">
            <a:extLst>
              <a:ext uri="{FF2B5EF4-FFF2-40B4-BE49-F238E27FC236}">
                <a16:creationId xmlns:a16="http://schemas.microsoft.com/office/drawing/2014/main" id="{B315F37A-132E-4004-ACB5-FAF26A9945C0}"/>
              </a:ext>
            </a:extLst>
          </p:cNvPr>
          <p:cNvSpPr/>
          <p:nvPr/>
        </p:nvSpPr>
        <p:spPr>
          <a:xfrm>
            <a:off x="283632" y="4652394"/>
            <a:ext cx="3534746" cy="228598"/>
          </a:xfrm>
          <a:prstGeom prst="rect">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72000" rIns="91429" bIns="45715" anchor="ctr"/>
          <a:lstStyle/>
          <a:p>
            <a:pPr fontAlgn="auto">
              <a:spcBef>
                <a:spcPts val="0"/>
              </a:spcBef>
              <a:spcAft>
                <a:spcPts val="0"/>
              </a:spcAft>
              <a:defRPr/>
            </a:pPr>
            <a:r>
              <a:rPr lang="en-US" altLang="ja-JP" sz="1200" dirty="0">
                <a:solidFill>
                  <a:srgbClr val="FF0000"/>
                </a:solidFill>
              </a:rPr>
              <a:t>B</a:t>
            </a:r>
          </a:p>
        </p:txBody>
      </p:sp>
    </p:spTree>
    <p:extLst>
      <p:ext uri="{BB962C8B-B14F-4D97-AF65-F5344CB8AC3E}">
        <p14:creationId xmlns:p14="http://schemas.microsoft.com/office/powerpoint/2010/main" val="174110957"/>
      </p:ext>
    </p:extLst>
  </p:cSld>
  <p:clrMapOvr>
    <a:masterClrMapping/>
  </p:clrMapOvr>
</p:sld>
</file>

<file path=ppt/theme/theme1.xml><?xml version="1.0" encoding="utf-8"?>
<a:theme xmlns:a="http://schemas.openxmlformats.org/drawingml/2006/main" name="標準デザイン">
  <a:themeElements>
    <a:clrScheme name="厚労省フォーマット">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62588E"/>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solidFill>
            <a:srgbClr val="00B0F0"/>
          </a:solidFill>
          <a:headEnd type="none" w="med" len="med"/>
          <a:tailEnd type="none" w="med" len="med"/>
        </a:ln>
      </a:spPr>
      <a:bodyPr vert="horz" wrap="square" lIns="108000" tIns="72000" rIns="108000" bIns="47886" numCol="1" rtlCol="0" anchor="t" anchorCtr="0" compatLnSpc="1">
        <a:prstTxWarp prst="textNoShape">
          <a:avLst/>
        </a:prstTxWarp>
        <a:spAutoFit/>
      </a:bodyPr>
      <a:lstStyle>
        <a:defPPr marL="0" marR="0" indent="0" algn="l" defTabSz="957263" rtl="0" eaLnBrk="1" fontAlgn="base" latinLnBrk="0" hangingPunct="1">
          <a:lnSpc>
            <a:spcPct val="100000"/>
          </a:lnSpc>
          <a:spcBef>
            <a:spcPct val="0"/>
          </a:spcBef>
          <a:spcAft>
            <a:spcPct val="0"/>
          </a:spcAft>
          <a:buClrTx/>
          <a:buSzTx/>
          <a:buFontTx/>
          <a:buNone/>
          <a:tabLst/>
          <a:defRPr kumimoji="1" sz="1000" b="0" i="0" u="none" strike="noStrike" cap="none" normalizeH="0" baseline="0" dirty="0" smtClean="0">
            <a:ln>
              <a:noFill/>
            </a:ln>
            <a:solidFill>
              <a:schemeClr val="tx1"/>
            </a:solidFill>
            <a:effectLst/>
            <a:latin typeface="+mn-ea"/>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solidFill>
          <a:srgbClr val="CCFF99"/>
        </a:solidFill>
        <a:ln w="9525" cap="flat" cmpd="sng" algn="ctr">
          <a:noFill/>
          <a:prstDash val="solid"/>
          <a:round/>
          <a:headEnd type="none" w="med" len="med"/>
          <a:tailEnd type="none" w="med" len="med"/>
        </a:ln>
        <a:effectLst/>
      </a:spPr>
      <a:bodyPr vert="horz" wrap="square" lIns="95771" tIns="47886" rIns="95771" bIns="47886" numCol="1" anchor="ctr"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1" lang="ja-JP" altLang="en-US" sz="19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6350" cap="rnd">
          <a:noFill/>
          <a:prstDash val="sysDot"/>
          <a:miter lim="800000"/>
          <a:headEnd/>
          <a:tailEnd/>
        </a:ln>
      </a:spPr>
      <a:bodyPr vert="horz" wrap="square" lIns="108000" tIns="72000" rIns="108000" bIns="54000" numCol="1" anchor="t" anchorCtr="0" compatLnSpc="1">
        <a:prstTxWarp prst="textNoShape">
          <a:avLst/>
        </a:prstTxWarp>
        <a:spAutoFit/>
      </a:bodyPr>
      <a:lstStyle>
        <a:defPPr marL="0" marR="0" indent="0" algn="l" defTabSz="914400" rtl="0" eaLnBrk="1" fontAlgn="base" latinLnBrk="0" hangingPunct="1">
          <a:lnSpc>
            <a:spcPct val="120000"/>
          </a:lnSpc>
          <a:spcBef>
            <a:spcPct val="0"/>
          </a:spcBef>
          <a:spcAft>
            <a:spcPct val="0"/>
          </a:spcAft>
          <a:buClrTx/>
          <a:buSzTx/>
          <a:buFontTx/>
          <a:buNone/>
          <a:tabLst/>
          <a:defRPr kumimoji="1" sz="1200" i="0" u="none" strike="noStrike" cap="none" normalizeH="0" baseline="0" dirty="0">
            <a:ln>
              <a:noFill/>
            </a:ln>
            <a:effectLst/>
            <a:latin typeface="+mn-ea"/>
            <a:ea typeface="+mn-ea"/>
            <a:cs typeface="ＭＳ Ｐゴシック"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documentManagement>
    <TaxCatchAll xmlns="263dbbe5-076b-4606-a03b-9598f5f2f35a" xsi:nil="true"/>
    <lcf76f155ced4ddcb4097134ff3c332f xmlns="38dc8e1c-9e3c-4990-837e-e2a7205bb980">
      <Terms xmlns="http://schemas.microsoft.com/office/infopath/2007/PartnerControls"/>
    </lcf76f155ced4ddcb4097134ff3c332f>
    <Owner xmlns="38dc8e1c-9e3c-4990-837e-e2a7205bb980">
      <UserInfo>
        <DisplayName/>
        <AccountId xsi:nil="true"/>
        <AccountType/>
      </UserInfo>
    </Owner>
    <_Flow_SignoffStatus xmlns="38dc8e1c-9e3c-4990-837e-e2a7205bb9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2E569347C7A2D42ADF26A2C02298D5F" ma:contentTypeVersion="14" ma:contentTypeDescription="新しいドキュメントを作成します。" ma:contentTypeScope="" ma:versionID="7cb766d5e2fb7307a269b03e24a5d880">
  <xsd:schema xmlns:xsd="http://www.w3.org/2001/XMLSchema" xmlns:xs="http://www.w3.org/2001/XMLSchema" xmlns:p="http://schemas.microsoft.com/office/2006/metadata/properties" xmlns:ns2="38dc8e1c-9e3c-4990-837e-e2a7205bb980" xmlns:ns3="263dbbe5-076b-4606-a03b-9598f5f2f35a" targetNamespace="http://schemas.microsoft.com/office/2006/metadata/properties" ma:root="true" ma:fieldsID="2f3e7a40d21d79ab5ba33e8e12f24e92" ns2:_="" ns3:_="">
    <xsd:import namespace="38dc8e1c-9e3c-4990-837e-e2a7205bb980"/>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c8e1c-9e3c-4990-837e-e2a7205bb98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442f0fe-1a45-40a4-a50d-eacccea7629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5C16A-A321-42A1-93BC-F93CE11165E2}">
  <ds:schemaRefs>
    <ds:schemaRef ds:uri="8B97BE19-CDDD-400E-817A-CFDD13F7EC12"/>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263dbbe5-076b-4606-a03b-9598f5f2f35a"/>
    <ds:schemaRef ds:uri="38dc8e1c-9e3c-4990-837e-e2a7205bb980"/>
    <ds:schemaRef ds:uri="http://schemas.microsoft.com/office/infopath/2007/PartnerControls"/>
  </ds:schemaRefs>
</ds:datastoreItem>
</file>

<file path=customXml/itemProps2.xml><?xml version="1.0" encoding="utf-8"?>
<ds:datastoreItem xmlns:ds="http://schemas.openxmlformats.org/officeDocument/2006/customXml" ds:itemID="{1CB06553-710E-44E0-BAFD-C6151FCBB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c8e1c-9e3c-4990-837e-e2a7205bb980"/>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97D9E-DCCB-43DD-AAD9-01B3E197D9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Words>14991</Words>
  <PresentationFormat>A4 210 x 297 mm</PresentationFormat>
  <Paragraphs>1390</Paragraphs>
  <Slides>20</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ＤＦ特太ゴシック体</vt:lpstr>
      <vt:lpstr>HG丸ｺﾞｼｯｸM-PRO</vt:lpstr>
      <vt:lpstr>メイリオ</vt:lpstr>
      <vt:lpstr>Arial</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0x010100A2E569347C7A2D42ADF26A2C02298D5F</vt:lpwstr>
  </property>
  <property fmtid="{D5CDD505-2E9C-101B-9397-08002B2CF9AE}" pid="3" name="MediaServiceImageTags">
    <vt:lpwstr/>
  </property>
</Properties>
</file>