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openxmlformats-officedocument.presentationml.handoutMaster+xml" PartName="/ppt/handoutMasters/handoutMaster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13" r:id="rId2"/>
    <p:sldId id="314" r:id="rId3"/>
  </p:sldIdLst>
  <p:sldSz cx="6858000" cy="9906000" type="A4"/>
  <p:notesSz cx="6805613" cy="9939338"/>
  <p:defaultTextStyle>
    <a:defPPr>
      <a:defRPr lang="ja-JP"/>
    </a:defPPr>
    <a:lvl1pPr marL="0" algn="l" defTabSz="95758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1pPr>
    <a:lvl2pPr marL="478790" algn="l" defTabSz="95758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2pPr>
    <a:lvl3pPr marL="957580" algn="l" defTabSz="95758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3pPr>
    <a:lvl4pPr marL="1437005" algn="l" defTabSz="95758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4pPr>
    <a:lvl5pPr marL="1915795" algn="l" defTabSz="95758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5pPr>
    <a:lvl6pPr marL="2394585" algn="l" defTabSz="95758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6pPr>
    <a:lvl7pPr marL="2873375" algn="l" defTabSz="95758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7pPr>
    <a:lvl8pPr marL="3352165" algn="l" defTabSz="95758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8pPr>
    <a:lvl9pPr marL="3831590" algn="l" defTabSz="95758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04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FF99FF"/>
    <a:srgbClr val="FF5050"/>
    <a:srgbClr val="FF9933"/>
    <a:srgbClr val="CC0000"/>
    <a:srgbClr val="FF0000"/>
    <a:srgbClr val="FFCC66"/>
    <a:srgbClr val="FF012B"/>
    <a:srgbClr val="F64E3C"/>
    <a:srgbClr val="FF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30" autoAdjust="0"/>
    <p:restoredTop sz="68007" autoAdjust="0"/>
  </p:normalViewPr>
  <p:slideViewPr>
    <p:cSldViewPr>
      <p:cViewPr>
        <p:scale>
          <a:sx n="100" d="100"/>
          <a:sy n="100" d="100"/>
        </p:scale>
        <p:origin x="228" y="72"/>
      </p:cViewPr>
      <p:guideLst>
        <p:guide orient="horz" pos="2904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../customXml/item1.xml" Type="http://schemas.openxmlformats.org/officeDocument/2006/relationships/customXml"/><Relationship Id="rId11" Target="../customXml/item2.xml" Type="http://schemas.openxmlformats.org/officeDocument/2006/relationships/customXml"/><Relationship Id="rId12" Target="../customXml/item3.xml" Type="http://schemas.openxmlformats.org/officeDocument/2006/relationships/customXml"/><Relationship Id="rId2" Target="slides/slide1.xml" Type="http://schemas.openxmlformats.org/officeDocument/2006/relationships/slide"/><Relationship Id="rId3" Target="slides/slide2.xml" Type="http://schemas.openxmlformats.org/officeDocument/2006/relationships/slide"/><Relationship Id="rId4" Target="notesMasters/notesMaster1.xml" Type="http://schemas.openxmlformats.org/officeDocument/2006/relationships/notesMaster"/><Relationship Id="rId5" Target="handoutMasters/handoutMaster1.xml" Type="http://schemas.openxmlformats.org/officeDocument/2006/relationships/handoutMaster"/><Relationship Id="rId6" Target="presProps.xml" Type="http://schemas.openxmlformats.org/officeDocument/2006/relationships/presProps"/><Relationship Id="rId7" Target="viewProps.xml" Type="http://schemas.openxmlformats.org/officeDocument/2006/relationships/viewProps"/><Relationship Id="rId8" Target="theme/theme1.xml" Type="http://schemas.openxmlformats.org/officeDocument/2006/relationships/theme"/><Relationship Id="rId9" Target="tableStyles.xml" Type="http://schemas.openxmlformats.org/officeDocument/2006/relationships/tableStyles"/></Relationships>
</file>

<file path=ppt/handoutMasters/_rels/handout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8961" cy="498677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4760" y="0"/>
            <a:ext cx="2948961" cy="498677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r">
              <a:defRPr sz="1200"/>
            </a:lvl1pPr>
          </a:lstStyle>
          <a:p>
            <a:fld id="{CDF1FFE2-7EEC-412C-802C-6711DEB0A98D}" type="datetimeFigureOut">
              <a:rPr kumimoji="1" lang="ja-JP" altLang="en-US" smtClean="0"/>
              <a:t>2025/5/9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0344"/>
            <a:ext cx="2948961" cy="498676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4760" y="9440344"/>
            <a:ext cx="2948961" cy="498676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r">
              <a:defRPr sz="1200"/>
            </a:lvl1pPr>
          </a:lstStyle>
          <a:p>
            <a:fld id="{6B00E365-854E-4DD7-A3B8-9E56379337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099" cy="496967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4940" y="0"/>
            <a:ext cx="2949099" cy="496967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r">
              <a:defRPr sz="1200"/>
            </a:lvl1pPr>
          </a:lstStyle>
          <a:p>
            <a:fld id="{1BD1F3BD-71AB-4039-8D47-C20BA8A66A84}" type="datetimeFigureOut">
              <a:rPr kumimoji="1" lang="ja-JP" altLang="en-US" smtClean="0"/>
              <a:t>2025/5/9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6513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6" rIns="91431" bIns="45716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562" y="4721186"/>
            <a:ext cx="5444490" cy="4472702"/>
          </a:xfrm>
          <a:prstGeom prst="rect">
            <a:avLst/>
          </a:prstGeom>
        </p:spPr>
        <p:txBody>
          <a:bodyPr vert="horz" lIns="91431" tIns="45716" rIns="91431" bIns="4571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099" cy="496967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4940" y="9440647"/>
            <a:ext cx="2949099" cy="496967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r">
              <a:defRPr sz="1200"/>
            </a:lvl1pPr>
          </a:lstStyle>
          <a:p>
            <a:fld id="{248D818B-EF03-43BB-AB9C-B1C6C51E8FB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839470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1pPr>
    <a:lvl2pPr marL="419735" algn="l" defTabSz="839470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2pPr>
    <a:lvl3pPr marL="839470" algn="l" defTabSz="839470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3pPr>
    <a:lvl4pPr marL="1259840" algn="l" defTabSz="839470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4pPr>
    <a:lvl5pPr marL="1679575" algn="l" defTabSz="839470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5pPr>
    <a:lvl6pPr marL="2099310" algn="l" defTabSz="839470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6pPr>
    <a:lvl7pPr marL="2519045" algn="l" defTabSz="839470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7pPr>
    <a:lvl8pPr marL="2938780" algn="l" defTabSz="839470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8pPr>
    <a:lvl9pPr marL="3358515" algn="l" defTabSz="839470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399"/>
            <a:ext cx="4800600" cy="253153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87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5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70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7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4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33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21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15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8E302-5BBD-4684-8585-DD28D02D51F6}" type="datetimeFigureOut">
              <a:rPr kumimoji="1" lang="ja-JP" altLang="en-US" smtClean="0"/>
              <a:t>2025/5/9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C1164-CFC5-4ADA-BC94-998D29C2D78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8E302-5BBD-4684-8585-DD28D02D51F6}" type="datetimeFigureOut">
              <a:rPr kumimoji="1" lang="ja-JP" altLang="en-US" smtClean="0"/>
              <a:t>2025/5/9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C1164-CFC5-4ADA-BC94-998D29C2D78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29698"/>
            <a:ext cx="1157288" cy="1126807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6" y="529698"/>
            <a:ext cx="3357563" cy="1126807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8E302-5BBD-4684-8585-DD28D02D51F6}" type="datetimeFigureOut">
              <a:rPr kumimoji="1" lang="ja-JP" altLang="en-US" smtClean="0"/>
              <a:t>2025/5/9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C1164-CFC5-4ADA-BC94-998D29C2D78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8E302-5BBD-4684-8585-DD28D02D51F6}" type="datetimeFigureOut">
              <a:rPr kumimoji="1" lang="ja-JP" altLang="en-US" smtClean="0"/>
              <a:t>2025/5/9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C1164-CFC5-4ADA-BC94-998D29C2D78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879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758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3700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1579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9458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7337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5216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3159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8E302-5BBD-4684-8585-DD28D02D51F6}" type="datetimeFigureOut">
              <a:rPr kumimoji="1" lang="ja-JP" altLang="en-US" smtClean="0"/>
              <a:t>2025/5/9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C1164-CFC5-4ADA-BC94-998D29C2D78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8E302-5BBD-4684-8585-DD28D02D51F6}" type="datetimeFigureOut">
              <a:rPr kumimoji="1" lang="ja-JP" altLang="en-US" smtClean="0"/>
              <a:t>2025/5/9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C1164-CFC5-4ADA-BC94-998D29C2D78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700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1" y="2217386"/>
            <a:ext cx="3030141" cy="924101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790" indent="0">
              <a:buNone/>
              <a:defRPr sz="2100" b="1"/>
            </a:lvl2pPr>
            <a:lvl3pPr marL="957580" indent="0">
              <a:buNone/>
              <a:defRPr sz="1900" b="1"/>
            </a:lvl3pPr>
            <a:lvl4pPr marL="1437005" indent="0">
              <a:buNone/>
              <a:defRPr sz="1700" b="1"/>
            </a:lvl4pPr>
            <a:lvl5pPr marL="1915795" indent="0">
              <a:buNone/>
              <a:defRPr sz="1700" b="1"/>
            </a:lvl5pPr>
            <a:lvl6pPr marL="2394585" indent="0">
              <a:buNone/>
              <a:defRPr sz="1700" b="1"/>
            </a:lvl6pPr>
            <a:lvl7pPr marL="2873375" indent="0">
              <a:buNone/>
              <a:defRPr sz="1700" b="1"/>
            </a:lvl7pPr>
            <a:lvl8pPr marL="3352165" indent="0">
              <a:buNone/>
              <a:defRPr sz="1700" b="1"/>
            </a:lvl8pPr>
            <a:lvl9pPr marL="3831590" indent="0">
              <a:buNone/>
              <a:defRPr sz="17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1" y="3141486"/>
            <a:ext cx="3030141" cy="5707416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17386"/>
            <a:ext cx="3031331" cy="924101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790" indent="0">
              <a:buNone/>
              <a:defRPr sz="2100" b="1"/>
            </a:lvl2pPr>
            <a:lvl3pPr marL="957580" indent="0">
              <a:buNone/>
              <a:defRPr sz="1900" b="1"/>
            </a:lvl3pPr>
            <a:lvl4pPr marL="1437005" indent="0">
              <a:buNone/>
              <a:defRPr sz="1700" b="1"/>
            </a:lvl4pPr>
            <a:lvl5pPr marL="1915795" indent="0">
              <a:buNone/>
              <a:defRPr sz="1700" b="1"/>
            </a:lvl5pPr>
            <a:lvl6pPr marL="2394585" indent="0">
              <a:buNone/>
              <a:defRPr sz="1700" b="1"/>
            </a:lvl6pPr>
            <a:lvl7pPr marL="2873375" indent="0">
              <a:buNone/>
              <a:defRPr sz="1700" b="1"/>
            </a:lvl7pPr>
            <a:lvl8pPr marL="3352165" indent="0">
              <a:buNone/>
              <a:defRPr sz="1700" b="1"/>
            </a:lvl8pPr>
            <a:lvl9pPr marL="3831590" indent="0">
              <a:buNone/>
              <a:defRPr sz="17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8E302-5BBD-4684-8585-DD28D02D51F6}" type="datetimeFigureOut">
              <a:rPr kumimoji="1" lang="ja-JP" altLang="en-US" smtClean="0"/>
              <a:t>2025/5/9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C1164-CFC5-4ADA-BC94-998D29C2D78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8E302-5BBD-4684-8585-DD28D02D51F6}" type="datetimeFigureOut">
              <a:rPr kumimoji="1" lang="ja-JP" altLang="en-US" smtClean="0"/>
              <a:t>2025/5/9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C1164-CFC5-4ADA-BC94-998D29C2D78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8E302-5BBD-4684-8585-DD28D02D51F6}" type="datetimeFigureOut">
              <a:rPr kumimoji="1" lang="ja-JP" altLang="en-US" smtClean="0"/>
              <a:t>2025/5/9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C1164-CFC5-4ADA-BC94-998D29C2D78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6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7"/>
            <a:ext cx="3833813" cy="8454497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500"/>
            </a:lvl1pPr>
            <a:lvl2pPr marL="478790" indent="0">
              <a:buNone/>
              <a:defRPr sz="1300"/>
            </a:lvl2pPr>
            <a:lvl3pPr marL="957580" indent="0">
              <a:buNone/>
              <a:defRPr sz="1000"/>
            </a:lvl3pPr>
            <a:lvl4pPr marL="1437005" indent="0">
              <a:buNone/>
              <a:defRPr sz="900"/>
            </a:lvl4pPr>
            <a:lvl5pPr marL="1915795" indent="0">
              <a:buNone/>
              <a:defRPr sz="900"/>
            </a:lvl5pPr>
            <a:lvl6pPr marL="2394585" indent="0">
              <a:buNone/>
              <a:defRPr sz="900"/>
            </a:lvl6pPr>
            <a:lvl7pPr marL="2873375" indent="0">
              <a:buNone/>
              <a:defRPr sz="900"/>
            </a:lvl7pPr>
            <a:lvl8pPr marL="3352165" indent="0">
              <a:buNone/>
              <a:defRPr sz="900"/>
            </a:lvl8pPr>
            <a:lvl9pPr marL="383159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8E302-5BBD-4684-8585-DD28D02D51F6}" type="datetimeFigureOut">
              <a:rPr kumimoji="1" lang="ja-JP" altLang="en-US" smtClean="0"/>
              <a:t>2025/5/9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C1164-CFC5-4ADA-BC94-998D29C2D78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400"/>
            </a:lvl1pPr>
            <a:lvl2pPr marL="478790" indent="0">
              <a:buNone/>
              <a:defRPr sz="2900"/>
            </a:lvl2pPr>
            <a:lvl3pPr marL="957580" indent="0">
              <a:buNone/>
              <a:defRPr sz="2500"/>
            </a:lvl3pPr>
            <a:lvl4pPr marL="1437005" indent="0">
              <a:buNone/>
              <a:defRPr sz="2100"/>
            </a:lvl4pPr>
            <a:lvl5pPr marL="1915795" indent="0">
              <a:buNone/>
              <a:defRPr sz="2100"/>
            </a:lvl5pPr>
            <a:lvl6pPr marL="2394585" indent="0">
              <a:buNone/>
              <a:defRPr sz="2100"/>
            </a:lvl6pPr>
            <a:lvl7pPr marL="2873375" indent="0">
              <a:buNone/>
              <a:defRPr sz="2100"/>
            </a:lvl7pPr>
            <a:lvl8pPr marL="3352165" indent="0">
              <a:buNone/>
              <a:defRPr sz="2100"/>
            </a:lvl8pPr>
            <a:lvl9pPr marL="3831590" indent="0">
              <a:buNone/>
              <a:defRPr sz="21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500"/>
            </a:lvl1pPr>
            <a:lvl2pPr marL="478790" indent="0">
              <a:buNone/>
              <a:defRPr sz="1300"/>
            </a:lvl2pPr>
            <a:lvl3pPr marL="957580" indent="0">
              <a:buNone/>
              <a:defRPr sz="1000"/>
            </a:lvl3pPr>
            <a:lvl4pPr marL="1437005" indent="0">
              <a:buNone/>
              <a:defRPr sz="900"/>
            </a:lvl4pPr>
            <a:lvl5pPr marL="1915795" indent="0">
              <a:buNone/>
              <a:defRPr sz="900"/>
            </a:lvl5pPr>
            <a:lvl6pPr marL="2394585" indent="0">
              <a:buNone/>
              <a:defRPr sz="900"/>
            </a:lvl6pPr>
            <a:lvl7pPr marL="2873375" indent="0">
              <a:buNone/>
              <a:defRPr sz="900"/>
            </a:lvl7pPr>
            <a:lvl8pPr marL="3352165" indent="0">
              <a:buNone/>
              <a:defRPr sz="900"/>
            </a:lvl8pPr>
            <a:lvl9pPr marL="383159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8E302-5BBD-4684-8585-DD28D02D51F6}" type="datetimeFigureOut">
              <a:rPr kumimoji="1" lang="ja-JP" altLang="en-US" smtClean="0"/>
              <a:t>2025/5/9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C1164-CFC5-4ADA-BC94-998D29C2D78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700"/>
            <a:ext cx="6172200" cy="1651000"/>
          </a:xfrm>
          <a:prstGeom prst="rect">
            <a:avLst/>
          </a:prstGeom>
        </p:spPr>
        <p:txBody>
          <a:bodyPr vert="horz" lIns="95784" tIns="47892" rIns="95784" bIns="47892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3"/>
            <a:ext cx="6172200" cy="6537501"/>
          </a:xfrm>
          <a:prstGeom prst="rect">
            <a:avLst/>
          </a:prstGeom>
        </p:spPr>
        <p:txBody>
          <a:bodyPr vert="horz" lIns="95784" tIns="47892" rIns="95784" bIns="47892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5784" tIns="47892" rIns="95784" bIns="47892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B8E302-5BBD-4684-8585-DD28D02D51F6}" type="datetimeFigureOut">
              <a:rPr kumimoji="1" lang="ja-JP" altLang="en-US" smtClean="0"/>
              <a:t>2025/5/9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5784" tIns="47892" rIns="95784" bIns="47892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5784" tIns="47892" rIns="95784" bIns="47892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0C1164-CFC5-4ADA-BC94-998D29C2D78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57580" rtl="0" eaLnBrk="1" latinLnBrk="0" hangingPunct="1">
        <a:spcBef>
          <a:spcPct val="0"/>
        </a:spcBef>
        <a:buNone/>
        <a:defRPr kumimoji="1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9410" indent="-359410" algn="l" defTabSz="95758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78510" indent="-299085" algn="l" defTabSz="95758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7610" indent="-239395" algn="l" defTabSz="95758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76400" indent="-239395" algn="l" defTabSz="95758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55190" indent="-239395" algn="l" defTabSz="95758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33980" indent="-239395" algn="l" defTabSz="95758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2770" indent="-239395" algn="l" defTabSz="95758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2195" indent="-239395" algn="l" defTabSz="95758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70985" indent="-239395" algn="l" defTabSz="95758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5758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790" algn="l" defTabSz="95758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580" algn="l" defTabSz="95758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7005" algn="l" defTabSz="95758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795" algn="l" defTabSz="95758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585" algn="l" defTabSz="95758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3375" algn="l" defTabSz="95758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2165" algn="l" defTabSz="95758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1590" algn="l" defTabSz="95758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四角形 1"/>
          <p:cNvSpPr/>
          <p:nvPr/>
        </p:nvSpPr>
        <p:spPr>
          <a:xfrm>
            <a:off x="-59443" y="750962"/>
            <a:ext cx="6867525" cy="487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+mn-ea"/>
              </a:rPr>
              <a:t>～適正に労働者派遣を受け入れるために～</a:t>
            </a:r>
            <a:endParaRPr lang="ja-JP" altLang="en-US" sz="2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sym typeface="+mn-ea"/>
            </a:endParaRPr>
          </a:p>
        </p:txBody>
      </p:sp>
      <p:sp>
        <p:nvSpPr>
          <p:cNvPr id="12" name="1つの角を切り取った四角形 11"/>
          <p:cNvSpPr/>
          <p:nvPr/>
        </p:nvSpPr>
        <p:spPr>
          <a:xfrm>
            <a:off x="45023" y="35999"/>
            <a:ext cx="4790501" cy="417306"/>
          </a:xfrm>
          <a:prstGeom prst="snip1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1755" rtlCol="0" anchor="ctr"/>
          <a:lstStyle/>
          <a:p>
            <a:pPr algn="l"/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+mn-ea"/>
              </a:rPr>
              <a:t>労働者派遣を受け入れている（予定のある）事業者向け</a:t>
            </a:r>
          </a:p>
        </p:txBody>
      </p:sp>
      <p:grpSp>
        <p:nvGrpSpPr>
          <p:cNvPr id="7" name="グループ化 6"/>
          <p:cNvGrpSpPr/>
          <p:nvPr/>
        </p:nvGrpSpPr>
        <p:grpSpPr>
          <a:xfrm>
            <a:off x="-238751" y="945022"/>
            <a:ext cx="7496810" cy="1639570"/>
            <a:chOff x="-429" y="1358"/>
            <a:chExt cx="11806" cy="2582"/>
          </a:xfrm>
        </p:grpSpPr>
        <p:sp>
          <p:nvSpPr>
            <p:cNvPr id="4" name="四角形 3"/>
            <p:cNvSpPr/>
            <p:nvPr/>
          </p:nvSpPr>
          <p:spPr>
            <a:xfrm>
              <a:off x="-429" y="1358"/>
              <a:ext cx="8044" cy="2582"/>
            </a:xfrm>
            <a:prstGeom prst="rect">
              <a:avLst/>
            </a:prstGeom>
            <a:noFill/>
            <a:ln w="28575" cmpd="sng">
              <a:noFill/>
              <a:prstDash val="solid"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2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9600" dirty="0" smtClean="0">
                  <a:ln w="57150" cmpd="dbl">
                    <a:noFill/>
                    <a:prstDash val="solid"/>
                  </a:ln>
                  <a:solidFill>
                    <a:schemeClr val="tx2">
                      <a:lumMod val="60000"/>
                      <a:lumOff val="40000"/>
                    </a:schemeClr>
                  </a:solidFill>
                  <a:latin typeface="HGP創英角ｺﾞｼｯｸUB" panose="020B0A00000000000000" charset="-128"/>
                  <a:ea typeface="HGP創英角ｺﾞｼｯｸUB" panose="020B0A00000000000000" charset="-128"/>
                </a:rPr>
                <a:t>派遣</a:t>
              </a:r>
              <a:r>
                <a:rPr lang="ja-JP" altLang="en-US" sz="9600" dirty="0">
                  <a:ln w="57150" cmpd="dbl">
                    <a:noFill/>
                    <a:prstDash val="solid"/>
                  </a:ln>
                  <a:solidFill>
                    <a:schemeClr val="tx2">
                      <a:lumMod val="60000"/>
                      <a:lumOff val="40000"/>
                    </a:schemeClr>
                  </a:solidFill>
                  <a:latin typeface="HGP創英角ｺﾞｼｯｸUB" panose="020B0A00000000000000" charset="-128"/>
                  <a:ea typeface="HGP創英角ｺﾞｼｯｸUB" panose="020B0A00000000000000" charset="-128"/>
                </a:rPr>
                <a:t>先</a:t>
              </a:r>
            </a:p>
          </p:txBody>
        </p:sp>
        <p:sp>
          <p:nvSpPr>
            <p:cNvPr id="17" name="テキストボックス 16"/>
            <p:cNvSpPr txBox="1"/>
            <p:nvPr/>
          </p:nvSpPr>
          <p:spPr>
            <a:xfrm>
              <a:off x="6275" y="2297"/>
              <a:ext cx="5102" cy="1440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r>
                <a:rPr lang="ja-JP" altLang="en-US" sz="5400" b="1" i="1" dirty="0">
                  <a:latin typeface="HGP創英角ｺﾞｼｯｸUB" panose="020B0A00000000000000" charset="-128"/>
                  <a:ea typeface="HGP創英角ｺﾞｼｯｸUB" panose="020B0A00000000000000" charset="-128"/>
                </a:rPr>
                <a:t>セミナー</a:t>
              </a:r>
            </a:p>
          </p:txBody>
        </p:sp>
      </p:grpSp>
      <p:sp>
        <p:nvSpPr>
          <p:cNvPr id="34" name="Text Box 14"/>
          <p:cNvSpPr txBox="1">
            <a:spLocks noChangeArrowheads="1"/>
          </p:cNvSpPr>
          <p:nvPr/>
        </p:nvSpPr>
        <p:spPr bwMode="auto">
          <a:xfrm>
            <a:off x="0" y="2636391"/>
            <a:ext cx="6858000" cy="43609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  <a:extLst/>
        </p:spPr>
        <p:txBody>
          <a:bodyPr wrap="square" lIns="83969" tIns="107950" rIns="83969" bIns="41985" anchor="ctr" anchorCtr="0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ts val="2000"/>
              </a:lnSpc>
              <a:defRPr/>
            </a:pPr>
            <a:r>
              <a:rPr lang="ja-JP" altLang="en-US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オンライン開催</a:t>
            </a:r>
            <a:endParaRPr lang="ja-JP" altLang="en-US" sz="20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" name="四角形 19"/>
          <p:cNvSpPr/>
          <p:nvPr/>
        </p:nvSpPr>
        <p:spPr>
          <a:xfrm>
            <a:off x="234739" y="7996733"/>
            <a:ext cx="2705735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ja-JP" altLang="en-US" sz="1800" dirty="0" smtClean="0">
                <a:solidFill>
                  <a:schemeClr val="tx1"/>
                </a:solidFill>
                <a:latin typeface="HGP創英角ｺﾞｼｯｸUB" panose="020B0A00000000000000" charset="-128"/>
                <a:ea typeface="HGP創英角ｺﾞｼｯｸUB" panose="020B0A00000000000000" charset="-128"/>
              </a:rPr>
              <a:t>◆　</a:t>
            </a:r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公正</a:t>
            </a:r>
            <a:r>
              <a:rPr lang="ja-JP" altLang="en-US" sz="18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な待遇の確保</a:t>
            </a:r>
            <a:endParaRPr lang="ja-JP" altLang="en-US" sz="1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四角形 12"/>
          <p:cNvSpPr/>
          <p:nvPr/>
        </p:nvSpPr>
        <p:spPr>
          <a:xfrm>
            <a:off x="238174" y="7603799"/>
            <a:ext cx="5805934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ja-JP" altLang="en-US" sz="1800" dirty="0" smtClean="0">
                <a:solidFill>
                  <a:schemeClr val="tx1"/>
                </a:solidFill>
                <a:latin typeface="HGP創英角ｺﾞｼｯｸUB" panose="020B0A00000000000000" charset="-128"/>
                <a:ea typeface="HGP創英角ｺﾞｼｯｸUB" panose="020B0A00000000000000" charset="-128"/>
              </a:rPr>
              <a:t>◆　</a:t>
            </a:r>
            <a:r>
              <a:rPr lang="ja-JP" altLang="en-US" sz="18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労働者派遣制度の</a:t>
            </a:r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概要</a:t>
            </a:r>
          </a:p>
        </p:txBody>
      </p:sp>
      <p:grpSp>
        <p:nvGrpSpPr>
          <p:cNvPr id="29" name="グループ化 28"/>
          <p:cNvGrpSpPr/>
          <p:nvPr/>
        </p:nvGrpSpPr>
        <p:grpSpPr>
          <a:xfrm>
            <a:off x="239022" y="7042610"/>
            <a:ext cx="10966546" cy="2720409"/>
            <a:chOff x="227726" y="7505246"/>
            <a:chExt cx="10966546" cy="2531260"/>
          </a:xfrm>
        </p:grpSpPr>
        <p:sp>
          <p:nvSpPr>
            <p:cNvPr id="30" name="Text Box 183"/>
            <p:cNvSpPr txBox="1">
              <a:spLocks noChangeArrowheads="1"/>
            </p:cNvSpPr>
            <p:nvPr/>
          </p:nvSpPr>
          <p:spPr bwMode="auto">
            <a:xfrm>
              <a:off x="2430929" y="9322809"/>
              <a:ext cx="4575795" cy="7136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83969" tIns="41985" rIns="83969" bIns="41985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職業安定部需給</a:t>
              </a:r>
              <a:r>
                <a:rPr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調整</a:t>
              </a:r>
              <a:r>
                <a:rPr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事業課</a:t>
              </a:r>
              <a:endParaRPr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eaLnBrk="1" hangingPunct="1">
                <a:lnSpc>
                  <a:spcPts val="500"/>
                </a:lnSpc>
                <a:spcBef>
                  <a:spcPct val="0"/>
                </a:spcBef>
                <a:buFontTx/>
                <a:buNone/>
              </a:pPr>
              <a:endParaRPr lang="en-US" altLang="ja-JP" sz="1100" b="1" dirty="0" smtClean="0"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0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〒</a:t>
              </a:r>
              <a:r>
                <a:rPr lang="en-US" altLang="ja-JP" sz="10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420-8639</a:t>
              </a:r>
              <a:r>
                <a:rPr lang="ja-JP" altLang="en-US" sz="10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静岡市葵区追手町</a:t>
              </a:r>
              <a:r>
                <a:rPr lang="en-US" altLang="ja-JP" sz="10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9-50</a:t>
              </a:r>
              <a:r>
                <a:rPr lang="ja-JP" altLang="en-US" sz="10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静岡地方合同庁舎</a:t>
              </a:r>
              <a:r>
                <a:rPr lang="en-US" altLang="ja-JP" sz="10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5F</a:t>
              </a:r>
              <a:endPara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algn="l" eaLnBrk="1" hangingPunct="1">
                <a:lnSpc>
                  <a:spcPts val="500"/>
                </a:lnSpc>
                <a:spcBef>
                  <a:spcPct val="0"/>
                </a:spcBef>
                <a:buFontTx/>
                <a:buNone/>
              </a:pPr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algn="l"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10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TEL: </a:t>
              </a:r>
              <a:r>
                <a:rPr lang="en-US" altLang="ja-JP" sz="10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(054)271-9980</a:t>
              </a:r>
              <a:r>
                <a:rPr lang="ja-JP" altLang="en-US" sz="10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</a:t>
              </a:r>
              <a:r>
                <a:rPr lang="en-US" altLang="ja-JP" sz="1000" dirty="0" err="1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MAIL:shizuokakyoku-jukyuuka@mhlw.go.jp</a:t>
              </a:r>
              <a:endParaRPr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32" name="Text Box 10"/>
            <p:cNvSpPr txBox="1">
              <a:spLocks noChangeArrowheads="1"/>
            </p:cNvSpPr>
            <p:nvPr/>
          </p:nvSpPr>
          <p:spPr bwMode="auto">
            <a:xfrm>
              <a:off x="227726" y="8862433"/>
              <a:ext cx="1677809" cy="335529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  <a:effectLst/>
          </p:spPr>
          <p:txBody>
            <a:bodyPr wrap="square" lIns="83956" tIns="71755" rIns="83956" bIns="72000" anchor="ctr" anchorCtr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400" b="1" dirty="0" smtClean="0">
                  <a:solidFill>
                    <a:schemeClr val="bg1"/>
                  </a:solidFill>
                  <a:ea typeface="メイリオ" panose="020B0604030504040204" pitchFamily="50" charset="-128"/>
                  <a:cs typeface="メイリオ" panose="020B0604030504040204" pitchFamily="50" charset="-128"/>
                </a:rPr>
                <a:t>お問い合わせ</a:t>
              </a:r>
              <a:endParaRPr lang="ja-JP" altLang="en-US" sz="1400" b="1" dirty="0">
                <a:solidFill>
                  <a:schemeClr val="bg1"/>
                </a:solidFill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35" name="ホームベース 34"/>
            <p:cNvSpPr/>
            <p:nvPr/>
          </p:nvSpPr>
          <p:spPr>
            <a:xfrm>
              <a:off x="8953675" y="7505246"/>
              <a:ext cx="2240597" cy="823207"/>
            </a:xfrm>
            <a:prstGeom prst="homePlat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5000"/>
                </a:lnSpc>
              </a:pPr>
              <a:r>
                <a:rPr kumimoji="1" lang="ja-JP" altLang="en-US" sz="13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セミナーの申込方法は</a:t>
              </a:r>
              <a:endParaRPr kumimoji="1" lang="en-US" altLang="ja-JP" sz="130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>
                <a:lnSpc>
                  <a:spcPct val="125000"/>
                </a:lnSpc>
              </a:pPr>
              <a:r>
                <a:rPr kumimoji="1" lang="ja-JP" altLang="en-US" sz="13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裏面をご確認ください</a:t>
              </a:r>
              <a:r>
                <a:rPr kumimoji="1" lang="ja-JP" altLang="en-US" sz="12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。</a:t>
              </a:r>
              <a:endParaRPr kumimoji="1"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pic>
          <p:nvPicPr>
            <p:cNvPr id="37" name="図 3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22871" y="9352334"/>
              <a:ext cx="1940517" cy="541630"/>
            </a:xfrm>
            <a:prstGeom prst="rect">
              <a:avLst/>
            </a:prstGeom>
          </p:spPr>
        </p:pic>
      </p:grpSp>
      <p:sp>
        <p:nvSpPr>
          <p:cNvPr id="19" name="テキストボックス 18"/>
          <p:cNvSpPr txBox="1"/>
          <p:nvPr/>
        </p:nvSpPr>
        <p:spPr>
          <a:xfrm>
            <a:off x="8541568" y="5123943"/>
            <a:ext cx="2664000" cy="864000"/>
          </a:xfrm>
          <a:prstGeom prst="rect">
            <a:avLst/>
          </a:prstGeom>
          <a:solidFill>
            <a:srgbClr val="C00000"/>
          </a:solidFill>
          <a:ln w="25400">
            <a:solidFill>
              <a:schemeClr val="bg1"/>
            </a:solidFill>
          </a:ln>
        </p:spPr>
        <p:txBody>
          <a:bodyPr wrap="square" rtlCol="0" anchor="t">
            <a:spAutoFit/>
          </a:bodyPr>
          <a:lstStyle/>
          <a:p>
            <a:pPr fontAlgn="auto">
              <a:lnSpc>
                <a:spcPct val="130000"/>
              </a:lnSpc>
            </a:pPr>
            <a:r>
              <a:rPr lang="ja-JP" altLang="en-US" dirty="0">
                <a:solidFill>
                  <a:schemeClr val="bg1"/>
                </a:solidFill>
                <a:latin typeface="HGP創英角ｺﾞｼｯｸUB" panose="020B0A00000000000000" charset="-128"/>
                <a:ea typeface="HGP創英角ｺﾞｼｯｸUB" panose="020B0A00000000000000" charset="-128"/>
              </a:rPr>
              <a:t>▶</a:t>
            </a:r>
            <a:r>
              <a:rPr lang="en-US" altLang="ja-JP" dirty="0">
                <a:solidFill>
                  <a:schemeClr val="bg1"/>
                </a:solidFill>
                <a:latin typeface="HGP創英角ｺﾞｼｯｸUB" panose="020B0A00000000000000" charset="-128"/>
                <a:ea typeface="HGP創英角ｺﾞｼｯｸUB" panose="020B0A00000000000000" charset="-128"/>
              </a:rPr>
              <a:t>24</a:t>
            </a:r>
            <a:r>
              <a:rPr lang="ja-JP" altLang="en-US" dirty="0">
                <a:solidFill>
                  <a:schemeClr val="bg1"/>
                </a:solidFill>
                <a:latin typeface="HGP創英角ｺﾞｼｯｸUB" panose="020B0A00000000000000" charset="-128"/>
                <a:ea typeface="HGP創英角ｺﾞｼｯｸUB" panose="020B0A00000000000000" charset="-128"/>
              </a:rPr>
              <a:t>時間受付中！</a:t>
            </a:r>
          </a:p>
          <a:p>
            <a:pPr fontAlgn="auto">
              <a:lnSpc>
                <a:spcPct val="130000"/>
              </a:lnSpc>
            </a:pPr>
            <a:r>
              <a:rPr lang="ja-JP" altLang="en-US" dirty="0">
                <a:solidFill>
                  <a:schemeClr val="bg1"/>
                </a:solidFill>
                <a:latin typeface="HGP創英角ｺﾞｼｯｸUB" panose="020B0A00000000000000" charset="-128"/>
                <a:ea typeface="HGP創英角ｺﾞｼｯｸUB" panose="020B0A00000000000000" charset="-128"/>
              </a:rPr>
              <a:t>▶今すぐ</a:t>
            </a:r>
            <a:r>
              <a:rPr lang="ja-JP" altLang="en-US" dirty="0" smtClean="0">
                <a:solidFill>
                  <a:schemeClr val="bg1"/>
                </a:solidFill>
                <a:latin typeface="HGP創英角ｺﾞｼｯｸUB" panose="020B0A00000000000000" charset="-128"/>
                <a:ea typeface="HGP創英角ｺﾞｼｯｸUB" panose="020B0A00000000000000" charset="-128"/>
              </a:rPr>
              <a:t>W</a:t>
            </a:r>
            <a:r>
              <a:rPr lang="en-US" altLang="ja-JP" dirty="0" smtClean="0">
                <a:solidFill>
                  <a:schemeClr val="bg1"/>
                </a:solidFill>
                <a:latin typeface="HGP創英角ｺﾞｼｯｸUB" panose="020B0A00000000000000" charset="-128"/>
                <a:ea typeface="HGP創英角ｺﾞｼｯｸUB" panose="020B0A00000000000000" charset="-128"/>
              </a:rPr>
              <a:t>EB</a:t>
            </a:r>
            <a:r>
              <a:rPr lang="ja-JP" altLang="en-US" dirty="0" smtClean="0">
                <a:solidFill>
                  <a:schemeClr val="bg1"/>
                </a:solidFill>
                <a:latin typeface="HGP創英角ｺﾞｼｯｸUB" panose="020B0A00000000000000" charset="-128"/>
                <a:ea typeface="HGP創英角ｺﾞｼｯｸUB" panose="020B0A00000000000000" charset="-128"/>
              </a:rPr>
              <a:t>お申し込み</a:t>
            </a:r>
            <a:endParaRPr lang="ja-JP" altLang="en-US" dirty="0">
              <a:solidFill>
                <a:schemeClr val="bg1"/>
              </a:solidFill>
              <a:latin typeface="HGP創英角ｺﾞｼｯｸUB" panose="020B0A00000000000000" charset="-128"/>
              <a:ea typeface="HGP創英角ｺﾞｼｯｸUB" panose="020B0A00000000000000" charset="-128"/>
            </a:endParaRPr>
          </a:p>
        </p:txBody>
      </p:sp>
      <p:sp>
        <p:nvSpPr>
          <p:cNvPr id="22" name="動作設定ボタン：ユーザー設定 21"/>
          <p:cNvSpPr/>
          <p:nvPr/>
        </p:nvSpPr>
        <p:spPr>
          <a:xfrm>
            <a:off x="5832000" y="41920"/>
            <a:ext cx="972000" cy="662608"/>
          </a:xfrm>
          <a:prstGeom prst="actionButtonBlank">
            <a:avLst/>
          </a:prstGeom>
          <a:solidFill>
            <a:schemeClr val="tx2">
              <a:lumMod val="75000"/>
            </a:schemeClr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71755" bIns="72000" rtlCol="0" anchor="ctr">
            <a:spAutoFit/>
          </a:bodyPr>
          <a:lstStyle/>
          <a:p>
            <a:pPr algn="ctr">
              <a:lnSpc>
                <a:spcPct val="125000"/>
              </a:lnSpc>
            </a:pPr>
            <a:r>
              <a:rPr lang="en-US" altLang="ja-JP" sz="155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Zoom</a:t>
            </a:r>
          </a:p>
          <a:p>
            <a:pPr algn="ctr">
              <a:lnSpc>
                <a:spcPct val="125000"/>
              </a:lnSpc>
            </a:pP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ウェビナー</a:t>
            </a:r>
          </a:p>
        </p:txBody>
      </p:sp>
      <p:grpSp>
        <p:nvGrpSpPr>
          <p:cNvPr id="33" name="グループ化 32"/>
          <p:cNvGrpSpPr/>
          <p:nvPr/>
        </p:nvGrpSpPr>
        <p:grpSpPr>
          <a:xfrm>
            <a:off x="-30471" y="3218305"/>
            <a:ext cx="6572885" cy="750354"/>
            <a:chOff x="-101" y="1190"/>
            <a:chExt cx="10351" cy="576"/>
          </a:xfrm>
        </p:grpSpPr>
        <p:sp>
          <p:nvSpPr>
            <p:cNvPr id="36" name="四角形 3"/>
            <p:cNvSpPr/>
            <p:nvPr/>
          </p:nvSpPr>
          <p:spPr>
            <a:xfrm>
              <a:off x="4332" y="1206"/>
              <a:ext cx="5918" cy="5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400" dirty="0">
                  <a:solidFill>
                    <a:srgbClr val="C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＊</a:t>
              </a:r>
              <a:r>
                <a:rPr lang="ja-JP" altLang="en-US" sz="1400" dirty="0" smtClean="0">
                  <a:solidFill>
                    <a:srgbClr val="C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計５回</a:t>
              </a:r>
              <a:r>
                <a:rPr lang="ja-JP" altLang="en-US" sz="1400" dirty="0">
                  <a:solidFill>
                    <a:srgbClr val="C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開催しますが、すべて同じ</a:t>
              </a:r>
              <a:r>
                <a:rPr lang="ja-JP" altLang="en-US" sz="1400" dirty="0" smtClean="0">
                  <a:solidFill>
                    <a:srgbClr val="C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内容です</a:t>
              </a:r>
              <a:endParaRPr lang="ja-JP" altLang="en-US" sz="1400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38" name="四角形 4"/>
            <p:cNvSpPr/>
            <p:nvPr/>
          </p:nvSpPr>
          <p:spPr>
            <a:xfrm>
              <a:off x="-101" y="1190"/>
              <a:ext cx="5575" cy="4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l"/>
              <a:r>
                <a:rPr lang="ja-JP" altLang="en-US" sz="18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　</a:t>
              </a:r>
              <a:r>
                <a:rPr lang="ja-JP" altLang="en-US" sz="24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開催スケジュール</a:t>
              </a:r>
              <a:endParaRPr lang="ja-JP" altLang="en-US" sz="2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39" name="直線コネクタ 38"/>
            <p:cNvCxnSpPr/>
            <p:nvPr/>
          </p:nvCxnSpPr>
          <p:spPr>
            <a:xfrm>
              <a:off x="271" y="1662"/>
              <a:ext cx="9979" cy="0"/>
            </a:xfrm>
            <a:prstGeom prst="line">
              <a:avLst/>
            </a:prstGeom>
            <a:ln w="38100" cmpd="sng">
              <a:solidFill>
                <a:schemeClr val="bg1">
                  <a:lumMod val="50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40" name="表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6586438"/>
              </p:ext>
            </p:extLst>
          </p:nvPr>
        </p:nvGraphicFramePr>
        <p:xfrm>
          <a:off x="215681" y="4027151"/>
          <a:ext cx="6661429" cy="31880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1111">
                  <a:extLst>
                    <a:ext uri="{9D8B030D-6E8A-4147-A177-3AD203B41FA5}">
                      <a16:colId xmlns:a16="http://schemas.microsoft.com/office/drawing/2014/main" val="2422789980"/>
                    </a:ext>
                  </a:extLst>
                </a:gridCol>
                <a:gridCol w="1840322">
                  <a:extLst>
                    <a:ext uri="{9D8B030D-6E8A-4147-A177-3AD203B41FA5}">
                      <a16:colId xmlns:a16="http://schemas.microsoft.com/office/drawing/2014/main" val="1390257420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451636745"/>
                    </a:ext>
                  </a:extLst>
                </a:gridCol>
                <a:gridCol w="1823812">
                  <a:extLst>
                    <a:ext uri="{9D8B030D-6E8A-4147-A177-3AD203B41FA5}">
                      <a16:colId xmlns:a16="http://schemas.microsoft.com/office/drawing/2014/main" val="3347726066"/>
                    </a:ext>
                  </a:extLst>
                </a:gridCol>
              </a:tblGrid>
              <a:tr h="1022622">
                <a:tc>
                  <a:txBody>
                    <a:bodyPr/>
                    <a:lstStyle/>
                    <a:p>
                      <a:pPr marL="0" marR="0" lvl="0" indent="0" algn="ctr" defTabSz="95758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日　程</a:t>
                      </a:r>
                      <a:endParaRPr kumimoji="1" lang="ja-JP" alt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ja-JP" altLang="en-US" sz="3200" b="0" dirty="0" smtClean="0">
                          <a:solidFill>
                            <a:schemeClr val="bg1"/>
                          </a:solidFill>
                          <a:latin typeface="HGP創英角ｺﾞｼｯｸUB" panose="020B0A00000000000000" charset="-128"/>
                          <a:ea typeface="HGP創英角ｺﾞｼｯｸUB" panose="020B0A00000000000000" charset="-128"/>
                        </a:rPr>
                        <a:t>６</a:t>
                      </a:r>
                      <a:r>
                        <a:rPr lang="ja-JP" altLang="en-US" sz="2400" b="0" dirty="0" smtClean="0">
                          <a:solidFill>
                            <a:schemeClr val="bg1"/>
                          </a:solidFill>
                          <a:latin typeface="HGP創英角ｺﾞｼｯｸUB" panose="020B0A00000000000000" charset="-128"/>
                          <a:ea typeface="HGP創英角ｺﾞｼｯｸUB" panose="020B0A00000000000000" charset="-128"/>
                        </a:rPr>
                        <a:t>月</a:t>
                      </a:r>
                      <a:r>
                        <a:rPr lang="ja-JP" altLang="en-US" sz="3200" b="0" dirty="0" smtClean="0">
                          <a:solidFill>
                            <a:schemeClr val="bg1"/>
                          </a:solidFill>
                          <a:latin typeface="HGP創英角ｺﾞｼｯｸUB" panose="020B0A00000000000000" charset="-128"/>
                          <a:ea typeface="HGP創英角ｺﾞｼｯｸUB" panose="020B0A00000000000000" charset="-128"/>
                        </a:rPr>
                        <a:t>２</a:t>
                      </a:r>
                      <a:r>
                        <a:rPr lang="ja-JP" altLang="en-US" sz="2400" b="0" dirty="0" smtClean="0">
                          <a:solidFill>
                            <a:schemeClr val="bg1"/>
                          </a:solidFill>
                          <a:latin typeface="HGP創英角ｺﾞｼｯｸUB" panose="020B0A00000000000000" charset="-128"/>
                          <a:ea typeface="HGP創英角ｺﾞｼｯｸUB" panose="020B0A00000000000000" charset="-128"/>
                        </a:rPr>
                        <a:t>日</a:t>
                      </a:r>
                      <a:endParaRPr lang="ja-JP" altLang="en-US" sz="2000" b="0" dirty="0">
                        <a:solidFill>
                          <a:schemeClr val="bg1"/>
                        </a:solidFill>
                        <a:latin typeface="HGP創英角ｺﾞｼｯｸUB" panose="020B0A00000000000000" charset="-128"/>
                        <a:ea typeface="HGP創英角ｺﾞｼｯｸUB" panose="020B0A00000000000000" charset="-128"/>
                      </a:endParaRPr>
                    </a:p>
                    <a:p>
                      <a:pPr algn="ctr">
                        <a:buNone/>
                      </a:pPr>
                      <a:r>
                        <a:rPr lang="ja-JP" sz="1800" b="0" kern="100" dirty="0" smtClean="0">
                          <a:solidFill>
                            <a:schemeClr val="bg1"/>
                          </a:solidFill>
                          <a:effectLst/>
                          <a:latin typeface="HGP創英角ｺﾞｼｯｸUB" panose="020B0A00000000000000" charset="-128"/>
                          <a:ea typeface="HGP創英角ｺﾞｼｯｸUB" panose="020B0A00000000000000" charset="-128"/>
                          <a:sym typeface="+mn-ea"/>
                        </a:rPr>
                        <a:t>（</a:t>
                      </a:r>
                      <a:r>
                        <a:rPr lang="ja-JP" altLang="en-US" sz="1800" b="0" kern="100" dirty="0" smtClean="0">
                          <a:solidFill>
                            <a:schemeClr val="bg1"/>
                          </a:solidFill>
                          <a:effectLst/>
                          <a:latin typeface="HGP創英角ｺﾞｼｯｸUB" panose="020B0A00000000000000" charset="-128"/>
                          <a:ea typeface="HGP創英角ｺﾞｼｯｸUB" panose="020B0A00000000000000" charset="-128"/>
                          <a:sym typeface="+mn-ea"/>
                        </a:rPr>
                        <a:t>月</a:t>
                      </a:r>
                      <a:r>
                        <a:rPr lang="ja-JP" sz="1800" b="0" kern="100" dirty="0" smtClean="0">
                          <a:solidFill>
                            <a:schemeClr val="bg1"/>
                          </a:solidFill>
                          <a:effectLst/>
                          <a:latin typeface="HGP創英角ｺﾞｼｯｸUB" panose="020B0A00000000000000" charset="-128"/>
                          <a:ea typeface="HGP創英角ｺﾞｼｯｸUB" panose="020B0A00000000000000" charset="-128"/>
                          <a:sym typeface="+mn-ea"/>
                        </a:rPr>
                        <a:t>）</a:t>
                      </a:r>
                      <a:endParaRPr lang="ja-JP" altLang="en-US" sz="1800" b="0" dirty="0">
                        <a:solidFill>
                          <a:schemeClr val="bg1"/>
                        </a:solidFill>
                        <a:latin typeface="HGP創英角ｺﾞｼｯｸUB" panose="020B0A00000000000000" charset="-128"/>
                        <a:ea typeface="HGP創英角ｺﾞｼｯｸUB" panose="020B0A00000000000000" charset="-128"/>
                      </a:endParaRPr>
                    </a:p>
                  </a:txBody>
                  <a:tcPr marR="107950" marT="36195" marB="10800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ja-JP" altLang="en-US" sz="3200" b="0" dirty="0" smtClean="0">
                          <a:solidFill>
                            <a:schemeClr val="bg1"/>
                          </a:solidFill>
                          <a:latin typeface="HGP創英角ｺﾞｼｯｸUB" panose="020B0A00000000000000" charset="-128"/>
                          <a:ea typeface="HGP創英角ｺﾞｼｯｸUB" panose="020B0A00000000000000" charset="-128"/>
                        </a:rPr>
                        <a:t>６</a:t>
                      </a:r>
                      <a:r>
                        <a:rPr lang="ja-JP" altLang="en-US" sz="2400" b="0" dirty="0" smtClean="0">
                          <a:solidFill>
                            <a:schemeClr val="bg1"/>
                          </a:solidFill>
                          <a:latin typeface="HGP創英角ｺﾞｼｯｸUB" panose="020B0A00000000000000" charset="-128"/>
                          <a:ea typeface="HGP創英角ｺﾞｼｯｸUB" panose="020B0A00000000000000" charset="-128"/>
                        </a:rPr>
                        <a:t>月</a:t>
                      </a:r>
                      <a:r>
                        <a:rPr lang="en-US" altLang="ja-JP" sz="3200" b="0" dirty="0" smtClean="0">
                          <a:solidFill>
                            <a:schemeClr val="bg1"/>
                          </a:solidFill>
                          <a:latin typeface="HGP創英角ｺﾞｼｯｸUB" panose="020B0A00000000000000" charset="-128"/>
                          <a:ea typeface="HGP創英角ｺﾞｼｯｸUB" panose="020B0A00000000000000" charset="-128"/>
                        </a:rPr>
                        <a:t>13</a:t>
                      </a:r>
                      <a:r>
                        <a:rPr lang="ja-JP" altLang="en-US" sz="2400" b="0" dirty="0" smtClean="0">
                          <a:solidFill>
                            <a:schemeClr val="bg1"/>
                          </a:solidFill>
                          <a:latin typeface="HGP創英角ｺﾞｼｯｸUB" panose="020B0A00000000000000" charset="-128"/>
                          <a:ea typeface="HGP創英角ｺﾞｼｯｸUB" panose="020B0A00000000000000" charset="-128"/>
                        </a:rPr>
                        <a:t>日</a:t>
                      </a:r>
                      <a:endParaRPr lang="ja-JP" altLang="en-US" sz="1800" b="0" dirty="0">
                        <a:solidFill>
                          <a:schemeClr val="bg1"/>
                        </a:solidFill>
                        <a:latin typeface="HGP創英角ｺﾞｼｯｸUB" panose="020B0A00000000000000" charset="-128"/>
                        <a:ea typeface="HGP創英角ｺﾞｼｯｸUB" panose="020B0A00000000000000" charset="-128"/>
                      </a:endParaRPr>
                    </a:p>
                    <a:p>
                      <a:pPr algn="ctr">
                        <a:buNone/>
                      </a:pPr>
                      <a:r>
                        <a:rPr lang="ja-JP" sz="1800" b="0" kern="100" dirty="0" smtClean="0">
                          <a:solidFill>
                            <a:schemeClr val="bg1"/>
                          </a:solidFill>
                          <a:effectLst/>
                          <a:latin typeface="HGP創英角ｺﾞｼｯｸUB" panose="020B0A00000000000000" charset="-128"/>
                          <a:ea typeface="HGP創英角ｺﾞｼｯｸUB" panose="020B0A00000000000000" charset="-128"/>
                          <a:sym typeface="+mn-ea"/>
                        </a:rPr>
                        <a:t>（</a:t>
                      </a:r>
                      <a:r>
                        <a:rPr lang="ja-JP" altLang="en-US" sz="1800" b="0" kern="100" dirty="0" smtClean="0">
                          <a:solidFill>
                            <a:schemeClr val="bg1"/>
                          </a:solidFill>
                          <a:effectLst/>
                          <a:latin typeface="HGP創英角ｺﾞｼｯｸUB" panose="020B0A00000000000000" charset="-128"/>
                          <a:ea typeface="HGP創英角ｺﾞｼｯｸUB" panose="020B0A00000000000000" charset="-128"/>
                          <a:sym typeface="+mn-ea"/>
                        </a:rPr>
                        <a:t>金</a:t>
                      </a:r>
                      <a:r>
                        <a:rPr lang="ja-JP" sz="1800" b="0" kern="100" dirty="0" smtClean="0">
                          <a:solidFill>
                            <a:schemeClr val="bg1"/>
                          </a:solidFill>
                          <a:effectLst/>
                          <a:latin typeface="HGP創英角ｺﾞｼｯｸUB" panose="020B0A00000000000000" charset="-128"/>
                          <a:ea typeface="HGP創英角ｺﾞｼｯｸUB" panose="020B0A00000000000000" charset="-128"/>
                          <a:sym typeface="+mn-ea"/>
                        </a:rPr>
                        <a:t>）</a:t>
                      </a:r>
                      <a:endParaRPr lang="ja-JP" altLang="en-US" sz="1800" b="0" dirty="0">
                        <a:solidFill>
                          <a:schemeClr val="bg1"/>
                        </a:solidFill>
                        <a:latin typeface="HGP創英角ｺﾞｼｯｸUB" panose="020B0A00000000000000" charset="-128"/>
                        <a:ea typeface="HGP創英角ｺﾞｼｯｸUB" panose="020B0A00000000000000" charset="-128"/>
                      </a:endParaRPr>
                    </a:p>
                  </a:txBody>
                  <a:tcPr marR="107950" marT="36195" marB="10800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ja-JP" altLang="en-US" sz="3200" b="0" dirty="0" smtClean="0">
                          <a:solidFill>
                            <a:schemeClr val="bg1"/>
                          </a:solidFill>
                          <a:latin typeface="HGP創英角ｺﾞｼｯｸUB" panose="020B0A00000000000000" charset="-128"/>
                          <a:ea typeface="HGP創英角ｺﾞｼｯｸUB" panose="020B0A00000000000000" charset="-128"/>
                        </a:rPr>
                        <a:t>６</a:t>
                      </a:r>
                      <a:r>
                        <a:rPr lang="ja-JP" altLang="en-US" sz="2400" b="0" dirty="0" smtClean="0">
                          <a:solidFill>
                            <a:schemeClr val="bg1"/>
                          </a:solidFill>
                          <a:latin typeface="HGP創英角ｺﾞｼｯｸUB" panose="020B0A00000000000000" charset="-128"/>
                          <a:ea typeface="HGP創英角ｺﾞｼｯｸUB" panose="020B0A00000000000000" charset="-128"/>
                        </a:rPr>
                        <a:t>月</a:t>
                      </a:r>
                      <a:r>
                        <a:rPr lang="en-US" altLang="ja-JP" sz="3200" b="0" dirty="0" smtClean="0">
                          <a:solidFill>
                            <a:schemeClr val="bg1"/>
                          </a:solidFill>
                          <a:latin typeface="HGP創英角ｺﾞｼｯｸUB" panose="020B0A00000000000000" charset="-128"/>
                          <a:ea typeface="HGP創英角ｺﾞｼｯｸUB" panose="020B0A00000000000000" charset="-128"/>
                        </a:rPr>
                        <a:t>16</a:t>
                      </a:r>
                      <a:r>
                        <a:rPr lang="ja-JP" altLang="en-US" sz="2400" b="0" dirty="0" smtClean="0">
                          <a:solidFill>
                            <a:schemeClr val="bg1"/>
                          </a:solidFill>
                          <a:latin typeface="HGP創英角ｺﾞｼｯｸUB" panose="020B0A00000000000000" charset="-128"/>
                          <a:ea typeface="HGP創英角ｺﾞｼｯｸUB" panose="020B0A00000000000000" charset="-128"/>
                        </a:rPr>
                        <a:t>日</a:t>
                      </a:r>
                      <a:endParaRPr lang="ja-JP" altLang="en-US" sz="1800" b="0" dirty="0">
                        <a:solidFill>
                          <a:schemeClr val="bg1"/>
                        </a:solidFill>
                        <a:latin typeface="HGP創英角ｺﾞｼｯｸUB" panose="020B0A00000000000000" charset="-128"/>
                        <a:ea typeface="HGP創英角ｺﾞｼｯｸUB" panose="020B0A00000000000000" charset="-128"/>
                      </a:endParaRPr>
                    </a:p>
                    <a:p>
                      <a:pPr algn="ctr">
                        <a:buNone/>
                      </a:pPr>
                      <a:r>
                        <a:rPr lang="ja-JP" altLang="en-US" sz="1800" b="0" kern="100" dirty="0" smtClean="0">
                          <a:solidFill>
                            <a:schemeClr val="bg1"/>
                          </a:solidFill>
                          <a:effectLst/>
                          <a:latin typeface="HGP創英角ｺﾞｼｯｸUB" panose="020B0A00000000000000" charset="-128"/>
                          <a:ea typeface="HGP創英角ｺﾞｼｯｸUB" panose="020B0A00000000000000" charset="-128"/>
                          <a:sym typeface="+mn-ea"/>
                        </a:rPr>
                        <a:t>（月</a:t>
                      </a:r>
                      <a:r>
                        <a:rPr lang="ja-JP" sz="1800" b="0" kern="100" dirty="0" smtClean="0">
                          <a:solidFill>
                            <a:schemeClr val="bg1"/>
                          </a:solidFill>
                          <a:effectLst/>
                          <a:latin typeface="HGP創英角ｺﾞｼｯｸUB" panose="020B0A00000000000000" charset="-128"/>
                          <a:ea typeface="HGP創英角ｺﾞｼｯｸUB" panose="020B0A00000000000000" charset="-128"/>
                          <a:sym typeface="+mn-ea"/>
                        </a:rPr>
                        <a:t>）</a:t>
                      </a:r>
                      <a:endParaRPr lang="ja-JP" altLang="en-US" sz="1800" b="0" dirty="0">
                        <a:solidFill>
                          <a:schemeClr val="bg1"/>
                        </a:solidFill>
                        <a:latin typeface="HGP創英角ｺﾞｼｯｸUB" panose="020B0A00000000000000" charset="-128"/>
                        <a:ea typeface="HGP創英角ｺﾞｼｯｸUB" panose="020B0A00000000000000" charset="-128"/>
                      </a:endParaRPr>
                    </a:p>
                  </a:txBody>
                  <a:tcPr marR="107950" marT="36195" marB="10800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3368856"/>
                  </a:ext>
                </a:extLst>
              </a:tr>
              <a:tr h="519520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2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時　間</a:t>
                      </a:r>
                      <a:endParaRPr kumimoji="1" lang="ja-JP" altLang="en-US" sz="24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spc="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-</a:t>
                      </a: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1" kern="1200" spc="6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10:00</a:t>
                      </a:r>
                    </a:p>
                    <a:p>
                      <a:pPr algn="ctr"/>
                      <a:r>
                        <a:rPr kumimoji="1" lang="ja-JP" altLang="en-US" sz="1600" b="1" kern="1200" spc="6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～</a:t>
                      </a:r>
                      <a:endParaRPr kumimoji="1" lang="en-US" altLang="ja-JP" sz="1600" b="1" kern="1200" spc="6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kumimoji="1" lang="en-US" altLang="ja-JP" sz="1600" b="1" kern="1200" spc="6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11:15</a:t>
                      </a:r>
                      <a:endParaRPr kumimoji="1" lang="ja-JP" altLang="en-US" sz="1600" b="1" kern="1200" spc="6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1" kern="1200" spc="6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10:00</a:t>
                      </a:r>
                    </a:p>
                    <a:p>
                      <a:pPr algn="ctr"/>
                      <a:r>
                        <a:rPr kumimoji="1" lang="ja-JP" altLang="en-US" sz="1600" b="1" kern="1200" spc="6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～</a:t>
                      </a:r>
                      <a:endParaRPr kumimoji="1" lang="en-US" altLang="ja-JP" sz="1600" b="1" kern="1200" spc="6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kumimoji="1" lang="en-US" altLang="ja-JP" sz="1600" b="1" kern="1200" spc="6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11:15</a:t>
                      </a:r>
                      <a:endParaRPr kumimoji="1" lang="ja-JP" altLang="en-US" sz="1600" b="1" kern="1200" spc="6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2450632"/>
                  </a:ext>
                </a:extLst>
              </a:tr>
              <a:tr h="607843"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1" spc="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13:30</a:t>
                      </a:r>
                    </a:p>
                    <a:p>
                      <a:pPr algn="ctr"/>
                      <a:r>
                        <a:rPr kumimoji="1" lang="ja-JP" altLang="en-US" sz="1600" b="1" spc="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～</a:t>
                      </a:r>
                      <a:endParaRPr kumimoji="1" lang="en-US" altLang="ja-JP" sz="1600" b="1" spc="60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ctr" defTabSz="95758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1" spc="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14:45</a:t>
                      </a:r>
                      <a:endParaRPr kumimoji="1" lang="en-US" altLang="ja-JP" sz="1600" b="1" spc="60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58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1" spc="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13:30</a:t>
                      </a:r>
                    </a:p>
                    <a:p>
                      <a:pPr marL="0" marR="0" lvl="0" indent="0" algn="ctr" defTabSz="95758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spc="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～</a:t>
                      </a:r>
                      <a:endParaRPr kumimoji="1" lang="en-US" altLang="ja-JP" sz="1600" b="1" spc="60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ctr" defTabSz="95758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1" spc="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14:45</a:t>
                      </a:r>
                      <a:endParaRPr kumimoji="1" lang="ja-JP" altLang="en-US" sz="1600" dirty="0"/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758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1" spc="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13:30</a:t>
                      </a:r>
                    </a:p>
                    <a:p>
                      <a:pPr marL="0" marR="0" lvl="0" indent="0" algn="ctr" defTabSz="95758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spc="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～</a:t>
                      </a:r>
                      <a:endParaRPr kumimoji="1" lang="en-US" altLang="ja-JP" sz="1600" b="1" spc="60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ctr" defTabSz="95758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1" spc="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14:45</a:t>
                      </a:r>
                      <a:endParaRPr kumimoji="1" lang="ja-JP" altLang="en-US" sz="1600" dirty="0"/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6581026"/>
                  </a:ext>
                </a:extLst>
              </a:tr>
              <a:tr h="51952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定　員</a:t>
                      </a:r>
                      <a:endParaRPr kumimoji="1" lang="ja-JP" altLang="en-US" sz="24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2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各回</a:t>
                      </a:r>
                      <a:r>
                        <a:rPr kumimoji="1" lang="en-US" altLang="ja-JP" sz="2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200</a:t>
                      </a:r>
                      <a:r>
                        <a:rPr kumimoji="1" lang="ja-JP" altLang="en-US" sz="2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名</a:t>
                      </a:r>
                      <a:endParaRPr kumimoji="1" lang="ja-JP" altLang="en-US" sz="24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0245413"/>
                  </a:ext>
                </a:extLst>
              </a:tr>
            </a:tbl>
          </a:graphicData>
        </a:graphic>
      </p:graphicFrame>
      <p:sp>
        <p:nvSpPr>
          <p:cNvPr id="41" name="Text Box 10"/>
          <p:cNvSpPr txBox="1">
            <a:spLocks noChangeArrowheads="1"/>
          </p:cNvSpPr>
          <p:nvPr/>
        </p:nvSpPr>
        <p:spPr bwMode="auto">
          <a:xfrm>
            <a:off x="220165" y="7240913"/>
            <a:ext cx="1678658" cy="360602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txBody>
          <a:bodyPr wrap="square" lIns="83956" tIns="71755" rIns="83956" bIns="72000" anchor="ctr" anchorCtr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400" b="1" dirty="0" smtClean="0">
                <a:solidFill>
                  <a:schemeClr val="bg1"/>
                </a:solidFill>
                <a:ea typeface="メイリオ" panose="020B0604030504040204" pitchFamily="50" charset="-128"/>
                <a:cs typeface="メイリオ" panose="020B0604030504040204" pitchFamily="50" charset="-128"/>
              </a:rPr>
              <a:t>セミナーの</a:t>
            </a:r>
            <a:r>
              <a:rPr lang="ja-JP" altLang="en-US" sz="1400" b="1" dirty="0">
                <a:solidFill>
                  <a:schemeClr val="bg1"/>
                </a:solidFill>
                <a:ea typeface="メイリオ" panose="020B0604030504040204" pitchFamily="50" charset="-128"/>
                <a:cs typeface="メイリオ" panose="020B0604030504040204" pitchFamily="50" charset="-128"/>
              </a:rPr>
              <a:t>内容</a:t>
            </a:r>
          </a:p>
        </p:txBody>
      </p:sp>
      <p:grpSp>
        <p:nvGrpSpPr>
          <p:cNvPr id="42" name="グループ化 41"/>
          <p:cNvGrpSpPr/>
          <p:nvPr/>
        </p:nvGrpSpPr>
        <p:grpSpPr>
          <a:xfrm>
            <a:off x="3766685" y="7484970"/>
            <a:ext cx="2816529" cy="932836"/>
            <a:chOff x="6147" y="9778"/>
            <a:chExt cx="3965" cy="1417"/>
          </a:xfrm>
        </p:grpSpPr>
        <p:sp>
          <p:nvSpPr>
            <p:cNvPr id="43" name="テキストボックス 18"/>
            <p:cNvSpPr txBox="1"/>
            <p:nvPr/>
          </p:nvSpPr>
          <p:spPr>
            <a:xfrm>
              <a:off x="6147" y="9778"/>
              <a:ext cx="3965" cy="1417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002060"/>
              </a:solidFill>
            </a:ln>
          </p:spPr>
          <p:txBody>
            <a:bodyPr vert="horz" wrap="square" rtlCol="0" anchor="t">
              <a:sp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lnSpc>
                  <a:spcPct val="130000"/>
                </a:lnSpc>
              </a:pPr>
              <a:endParaRPr lang="ja-JP" altLang="en-US">
                <a:solidFill>
                  <a:schemeClr val="bg1"/>
                </a:solidFill>
                <a:latin typeface="HGP創英角ｺﾞｼｯｸUB" panose="020B0A00000000000000" charset="-128"/>
                <a:ea typeface="HGP創英角ｺﾞｼｯｸUB" panose="020B0A00000000000000" charset="-128"/>
              </a:endParaRPr>
            </a:p>
          </p:txBody>
        </p:sp>
        <p:grpSp>
          <p:nvGrpSpPr>
            <p:cNvPr id="44" name="グループ化 43"/>
            <p:cNvGrpSpPr/>
            <p:nvPr/>
          </p:nvGrpSpPr>
          <p:grpSpPr>
            <a:xfrm>
              <a:off x="6321" y="10500"/>
              <a:ext cx="3590" cy="523"/>
              <a:chOff x="4215451" y="7837209"/>
              <a:chExt cx="1632885" cy="331348"/>
            </a:xfrm>
          </p:grpSpPr>
          <p:sp>
            <p:nvSpPr>
              <p:cNvPr id="46" name="正方形/長方形 45"/>
              <p:cNvSpPr/>
              <p:nvPr/>
            </p:nvSpPr>
            <p:spPr>
              <a:xfrm>
                <a:off x="5364536" y="7837209"/>
                <a:ext cx="314272" cy="250388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rgbClr val="002060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tIns="71755" rtlCol="0" anchor="ctr"/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kumimoji="1" lang="ja-JP" altLang="en-US" sz="900" b="1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検 索</a:t>
                </a:r>
              </a:p>
            </p:txBody>
          </p:sp>
          <p:sp>
            <p:nvSpPr>
              <p:cNvPr id="47" name="正方形/長方形 46"/>
              <p:cNvSpPr/>
              <p:nvPr/>
            </p:nvSpPr>
            <p:spPr>
              <a:xfrm>
                <a:off x="4215451" y="7860641"/>
                <a:ext cx="1101782" cy="252000"/>
              </a:xfrm>
              <a:prstGeom prst="rect">
                <a:avLst/>
              </a:prstGeom>
              <a:noFill/>
              <a:ln w="9525"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72000" bIns="36000" rtlCol="0" anchor="ctr"/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kumimoji="1" lang="ja-JP" altLang="en-US" sz="900" b="1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静岡労働局　イベント情報</a:t>
                </a:r>
              </a:p>
            </p:txBody>
          </p:sp>
          <p:sp>
            <p:nvSpPr>
              <p:cNvPr id="48" name="右矢印 47"/>
              <p:cNvSpPr/>
              <p:nvPr/>
            </p:nvSpPr>
            <p:spPr>
              <a:xfrm rot="12728885">
                <a:off x="5644384" y="8005464"/>
                <a:ext cx="203952" cy="163093"/>
              </a:xfrm>
              <a:prstGeom prst="rightArrow">
                <a:avLst/>
              </a:prstGeom>
              <a:solidFill>
                <a:schemeClr val="tx1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ja-JP"/>
                </a:defPPr>
                <a:lvl1pPr marL="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umimoji="1"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kumimoji="1" lang="ja-JP" altLang="en-US" sz="12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p:grpSp>
        <p:sp>
          <p:nvSpPr>
            <p:cNvPr id="45" name="テキストボックス 32"/>
            <p:cNvSpPr txBox="1"/>
            <p:nvPr/>
          </p:nvSpPr>
          <p:spPr>
            <a:xfrm>
              <a:off x="6147" y="9834"/>
              <a:ext cx="3649" cy="60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 fontAlgn="auto">
                <a:lnSpc>
                  <a:spcPct val="110000"/>
                </a:lnSpc>
                <a:spcAft>
                  <a:spcPts val="600"/>
                </a:spcAft>
              </a:pPr>
              <a:r>
                <a:rPr lang="ja-JP" altLang="en-US" sz="18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sym typeface="+mn-ea"/>
                </a:rPr>
                <a:t>▶ </a:t>
              </a:r>
              <a:r>
                <a:rPr lang="ja-JP" altLang="en-US" sz="14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sym typeface="+mn-ea"/>
                </a:rPr>
                <a:t>今すぐW</a:t>
              </a:r>
              <a:r>
                <a:rPr lang="en-US" altLang="ja-JP" sz="14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sym typeface="+mn-ea"/>
                </a:rPr>
                <a:t>EB</a:t>
              </a:r>
              <a:r>
                <a:rPr lang="ja-JP" altLang="en-US" sz="14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sym typeface="+mn-ea"/>
                </a:rPr>
                <a:t>お申し込み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3175" y="-101626"/>
            <a:ext cx="6851650" cy="59695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txBody>
          <a:bodyPr wrap="square" tIns="179705" rtlCol="0" anchor="ctr" anchorCtr="0">
            <a:spAutoFit/>
          </a:bodyPr>
          <a:lstStyle/>
          <a:p>
            <a:pPr algn="ctr"/>
            <a:r>
              <a:rPr lang="ja-JP" altLang="en-US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令和７年度「派遣</a:t>
            </a:r>
            <a:r>
              <a:rPr lang="ja-JP" altLang="en-US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先</a:t>
            </a:r>
            <a:r>
              <a:rPr lang="ja-JP" altLang="en-US" sz="2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セミナー」概要</a:t>
            </a:r>
            <a:r>
              <a:rPr lang="en-US" altLang="ja-JP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</a:p>
        </p:txBody>
      </p:sp>
      <p:grpSp>
        <p:nvGrpSpPr>
          <p:cNvPr id="8" name="グループ化 7"/>
          <p:cNvGrpSpPr/>
          <p:nvPr/>
        </p:nvGrpSpPr>
        <p:grpSpPr>
          <a:xfrm>
            <a:off x="249416" y="6123590"/>
            <a:ext cx="6402070" cy="247015"/>
            <a:chOff x="141" y="11643"/>
            <a:chExt cx="10082" cy="389"/>
          </a:xfrm>
        </p:grpSpPr>
        <p:cxnSp>
          <p:nvCxnSpPr>
            <p:cNvPr id="36" name="直線コネクタ 35"/>
            <p:cNvCxnSpPr/>
            <p:nvPr/>
          </p:nvCxnSpPr>
          <p:spPr>
            <a:xfrm>
              <a:off x="245" y="12032"/>
              <a:ext cx="9979" cy="0"/>
            </a:xfrm>
            <a:prstGeom prst="line">
              <a:avLst/>
            </a:prstGeom>
            <a:ln w="38100" cmpd="sng">
              <a:solidFill>
                <a:schemeClr val="bg1">
                  <a:lumMod val="50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四角形 38"/>
            <p:cNvSpPr/>
            <p:nvPr/>
          </p:nvSpPr>
          <p:spPr>
            <a:xfrm>
              <a:off x="141" y="11643"/>
              <a:ext cx="4300" cy="3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l"/>
              <a:r>
                <a:rPr lang="ja-JP" altLang="en-US" sz="18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３　留意事項</a:t>
              </a:r>
            </a:p>
          </p:txBody>
        </p:sp>
      </p:grpSp>
      <p:sp>
        <p:nvSpPr>
          <p:cNvPr id="23" name="テキストボックス 42"/>
          <p:cNvSpPr txBox="1"/>
          <p:nvPr/>
        </p:nvSpPr>
        <p:spPr>
          <a:xfrm>
            <a:off x="373668" y="6680479"/>
            <a:ext cx="6117590" cy="294439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285750" indent="-285750" fontAlgn="auto">
              <a:lnSpc>
                <a:spcPct val="100000"/>
              </a:lnSpc>
              <a:spcAft>
                <a:spcPts val="800"/>
              </a:spcAft>
              <a:buClr>
                <a:schemeClr val="tx1"/>
              </a:buClr>
              <a:buFont typeface="Wingdings" panose="05000000000000000000" pitchFamily="2" charset="2"/>
              <a:buChar char="u"/>
            </a:pPr>
            <a:r>
              <a:rPr lang="en-US" altLang="ja-JP" sz="1400" dirty="0" err="1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+mn-ea"/>
              </a:rPr>
              <a:t>システム状況</a:t>
            </a:r>
            <a:r>
              <a:rPr lang="en-US" altLang="ja-JP" sz="1400" dirty="0" err="1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+mn-ea"/>
              </a:rPr>
              <a:t>、</a:t>
            </a:r>
            <a:r>
              <a:rPr lang="en-US" altLang="ja-JP" sz="1400" dirty="0" err="1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+mn-ea"/>
              </a:rPr>
              <a:t>その他の事情により</a:t>
            </a:r>
            <a:r>
              <a:rPr lang="ja-JP" altLang="en-US" sz="1400" dirty="0" err="1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+mn-ea"/>
              </a:rPr>
              <a:t>、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+mn-ea"/>
              </a:rPr>
              <a:t>セミナー</a:t>
            </a:r>
            <a:r>
              <a:rPr lang="en-US" altLang="ja-JP" sz="1400" dirty="0" err="1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+mn-ea"/>
              </a:rPr>
              <a:t>の開催遅延や中止、</a:t>
            </a:r>
            <a:r>
              <a:rPr lang="en-US" altLang="ja-JP" sz="1400" dirty="0" err="1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+mn-ea"/>
              </a:rPr>
              <a:t>また</a:t>
            </a:r>
            <a:r>
              <a:rPr lang="en-US" altLang="ja-JP" sz="1400" dirty="0" err="1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+mn-ea"/>
              </a:rPr>
              <a:t>は中断させていただく場合があります</a:t>
            </a: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+mn-ea"/>
              </a:rPr>
              <a:t>。</a:t>
            </a:r>
          </a:p>
          <a:p>
            <a:pPr marL="285750" indent="-285750" fontAlgn="auto">
              <a:lnSpc>
                <a:spcPct val="100000"/>
              </a:lnSpc>
              <a:spcAft>
                <a:spcPts val="800"/>
              </a:spcAft>
              <a:buClr>
                <a:schemeClr val="tx1"/>
              </a:buClr>
              <a:buFont typeface="Wingdings" panose="05000000000000000000" pitchFamily="2" charset="2"/>
              <a:buChar char="u"/>
            </a:pPr>
            <a:r>
              <a:rPr lang="en-US" altLang="ja-JP" sz="1400" dirty="0" err="1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+mn-ea"/>
              </a:rPr>
              <a:t>申込時に収集した個人情報は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+mn-ea"/>
              </a:rPr>
              <a:t>、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+mn-ea"/>
              </a:rPr>
              <a:t>適正に管理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+mn-ea"/>
              </a:rPr>
              <a:t>の上、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+mn-ea"/>
              </a:rPr>
              <a:t>当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+mn-ea"/>
              </a:rPr>
              <a:t>セミナー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+mn-ea"/>
              </a:rPr>
              <a:t>の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+mn-ea"/>
              </a:rPr>
              <a:t>運営及び今後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+mn-ea"/>
              </a:rPr>
              <a:t>予定する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+mn-ea"/>
              </a:rPr>
              <a:t>セミナー等の案内</a:t>
            </a:r>
            <a:r>
              <a:rPr lang="en-US" altLang="ja-JP" sz="1400" dirty="0" err="1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+mn-ea"/>
              </a:rPr>
              <a:t>のみに使用いたします</a:t>
            </a: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+mn-ea"/>
              </a:rPr>
              <a:t>。</a:t>
            </a:r>
          </a:p>
          <a:p>
            <a:pPr marL="285750" indent="-285750" fontAlgn="auto">
              <a:lnSpc>
                <a:spcPct val="100000"/>
              </a:lnSpc>
              <a:spcAft>
                <a:spcPts val="800"/>
              </a:spcAft>
              <a:buClr>
                <a:schemeClr val="tx1"/>
              </a:buClr>
              <a:buFont typeface="Wingdings" panose="05000000000000000000" pitchFamily="2" charset="2"/>
              <a:buChar char="u"/>
            </a:pP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+mn-ea"/>
              </a:rPr>
              <a:t>セミナーには、</a:t>
            </a:r>
            <a:r>
              <a:rPr lang="en-US" altLang="ja-JP" sz="1400" dirty="0" err="1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+mn-ea"/>
              </a:rPr>
              <a:t>所有する端末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+mn-ea"/>
              </a:rPr>
              <a:t>(スマートフォン、パソコン等)</a:t>
            </a: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+mn-ea"/>
              </a:rPr>
              <a:t>にソフトウェ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+mn-ea"/>
              </a:rPr>
              <a:t>ア</a:t>
            </a: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+mn-ea"/>
              </a:rPr>
              <a:t>「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+mn-ea"/>
              </a:rPr>
              <a:t>Zoom」をインストールした上で参加してください</a:t>
            </a: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sym typeface="+mn-ea"/>
              </a:rPr>
              <a:t>。</a:t>
            </a:r>
          </a:p>
          <a:p>
            <a:pPr marL="285750" indent="-285750" fontAlgn="auto">
              <a:lnSpc>
                <a:spcPct val="100000"/>
              </a:lnSpc>
              <a:spcAft>
                <a:spcPts val="800"/>
              </a:spcAft>
              <a:buClr>
                <a:schemeClr val="tx1"/>
              </a:buClr>
              <a:buFont typeface="Wingdings" panose="05000000000000000000" pitchFamily="2" charset="2"/>
              <a:buChar char="u"/>
            </a:pPr>
            <a:r>
              <a:rPr lang="en-US" altLang="ja-JP" sz="1400" dirty="0" err="1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セミナーに参加するには</a:t>
            </a:r>
            <a:r>
              <a:rPr lang="en-US" altLang="ja-JP" sz="1400" dirty="0" err="1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「静岡労働局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需給調整事業課</a:t>
            </a:r>
            <a:r>
              <a:rPr lang="en-US" altLang="ja-JP" sz="1400" dirty="0" err="1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サービス利用規約</a:t>
            </a: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」(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専用</a:t>
            </a:r>
            <a:r>
              <a:rPr lang="en-US" altLang="ja-JP" sz="1400" dirty="0" err="1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ホームページに掲載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r>
              <a:rPr lang="en-US" altLang="ja-JP" sz="1400" dirty="0" err="1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への同意が必要です</a:t>
            </a:r>
            <a:r>
              <a:rPr lang="en-US" altLang="ja-JP" sz="1400" dirty="0" err="1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r>
              <a:rPr lang="en-US" altLang="ja-JP" sz="1400" dirty="0" err="1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参加申込みを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していただいた</a:t>
            </a:r>
            <a:r>
              <a:rPr lang="en-US" altLang="ja-JP" sz="1400" dirty="0" err="1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時点で同意があるものとみなしますので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、あらかじめ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ご了承ください。</a:t>
            </a:r>
          </a:p>
          <a:p>
            <a:pPr marL="171450" indent="-171450">
              <a:buClr>
                <a:schemeClr val="tx1"/>
              </a:buClr>
              <a:buNone/>
            </a:pP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7" name="グループ化 6"/>
          <p:cNvGrpSpPr/>
          <p:nvPr/>
        </p:nvGrpSpPr>
        <p:grpSpPr>
          <a:xfrm>
            <a:off x="221830" y="748710"/>
            <a:ext cx="6402705" cy="906780"/>
            <a:chOff x="193" y="5141"/>
            <a:chExt cx="10083" cy="1428"/>
          </a:xfrm>
        </p:grpSpPr>
        <p:sp>
          <p:nvSpPr>
            <p:cNvPr id="9" name="四角形 8"/>
            <p:cNvSpPr/>
            <p:nvPr/>
          </p:nvSpPr>
          <p:spPr>
            <a:xfrm>
              <a:off x="193" y="5141"/>
              <a:ext cx="4300" cy="3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l"/>
              <a:r>
                <a:rPr lang="ja-JP" altLang="en-US" sz="18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１　申込方法</a:t>
              </a:r>
            </a:p>
          </p:txBody>
        </p:sp>
        <p:cxnSp>
          <p:nvCxnSpPr>
            <p:cNvPr id="11" name="直線コネクタ 10"/>
            <p:cNvCxnSpPr/>
            <p:nvPr/>
          </p:nvCxnSpPr>
          <p:spPr>
            <a:xfrm>
              <a:off x="297" y="5530"/>
              <a:ext cx="9979" cy="0"/>
            </a:xfrm>
            <a:prstGeom prst="line">
              <a:avLst/>
            </a:prstGeom>
            <a:ln w="38100" cmpd="sng">
              <a:solidFill>
                <a:schemeClr val="bg1">
                  <a:lumMod val="50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テキストボックス 11"/>
            <p:cNvSpPr txBox="1"/>
            <p:nvPr/>
          </p:nvSpPr>
          <p:spPr>
            <a:xfrm>
              <a:off x="713" y="5745"/>
              <a:ext cx="9562" cy="824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r>
                <a:rPr lang="ja-JP" altLang="en-US" sz="14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５月中旬頃に公開される</a:t>
              </a:r>
              <a:endPara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14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静岡労働局ホームページの</a:t>
              </a:r>
              <a:r>
                <a:rPr lang="ja-JP" altLang="en-US" sz="1400" dirty="0" smtClean="0">
                  <a:solidFill>
                    <a:srgbClr val="C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専用</a:t>
              </a:r>
              <a:r>
                <a:rPr lang="ja-JP" altLang="en-US" sz="1400" dirty="0">
                  <a:solidFill>
                    <a:srgbClr val="C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ホームページからお申込み</a:t>
              </a:r>
              <a:r>
                <a:rPr lang="ja-JP" altLang="en-US" sz="14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ください</a:t>
              </a:r>
            </a:p>
          </p:txBody>
        </p:sp>
      </p:grpSp>
      <p:grpSp>
        <p:nvGrpSpPr>
          <p:cNvPr id="3" name="グループ化 2"/>
          <p:cNvGrpSpPr/>
          <p:nvPr/>
        </p:nvGrpSpPr>
        <p:grpSpPr>
          <a:xfrm>
            <a:off x="221830" y="2685339"/>
            <a:ext cx="6206737" cy="2467190"/>
            <a:chOff x="106045" y="4611370"/>
            <a:chExt cx="6206737" cy="2467190"/>
          </a:xfrm>
        </p:grpSpPr>
        <p:grpSp>
          <p:nvGrpSpPr>
            <p:cNvPr id="13" name="グループ化 12"/>
            <p:cNvGrpSpPr/>
            <p:nvPr/>
          </p:nvGrpSpPr>
          <p:grpSpPr>
            <a:xfrm>
              <a:off x="106045" y="4611370"/>
              <a:ext cx="5321935" cy="247015"/>
              <a:chOff x="167" y="7375"/>
              <a:chExt cx="8381" cy="389"/>
            </a:xfrm>
          </p:grpSpPr>
          <p:cxnSp>
            <p:nvCxnSpPr>
              <p:cNvPr id="22" name="直線コネクタ 21"/>
              <p:cNvCxnSpPr/>
              <p:nvPr/>
            </p:nvCxnSpPr>
            <p:spPr>
              <a:xfrm>
                <a:off x="271" y="7764"/>
                <a:ext cx="8277" cy="0"/>
              </a:xfrm>
              <a:prstGeom prst="line">
                <a:avLst/>
              </a:prstGeom>
              <a:ln w="38100" cmpd="sng">
                <a:solidFill>
                  <a:schemeClr val="bg1">
                    <a:lumMod val="50000"/>
                  </a:schemeClr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9" name="四角形 28"/>
              <p:cNvSpPr/>
              <p:nvPr/>
            </p:nvSpPr>
            <p:spPr>
              <a:xfrm>
                <a:off x="167" y="7375"/>
                <a:ext cx="4300" cy="3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l"/>
                <a:r>
                  <a:rPr lang="ja-JP" altLang="en-US" sz="1800" b="1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２　当日までの流れ</a:t>
                </a:r>
              </a:p>
            </p:txBody>
          </p:sp>
        </p:grpSp>
        <p:sp>
          <p:nvSpPr>
            <p:cNvPr id="18" name="五角形 17"/>
            <p:cNvSpPr>
              <a:spLocks noChangeAspect="1"/>
            </p:cNvSpPr>
            <p:nvPr/>
          </p:nvSpPr>
          <p:spPr>
            <a:xfrm>
              <a:off x="550179" y="5240655"/>
              <a:ext cx="1036298" cy="1836000"/>
            </a:xfrm>
            <a:prstGeom prst="homePlat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tIns="107950" rIns="144145" bIns="107950" rtlCol="0" anchor="ctr">
              <a:spAutoFit/>
            </a:bodyPr>
            <a:lstStyle/>
            <a:p>
              <a:pPr algn="ctr"/>
              <a:r>
                <a:rPr lang="ja-JP" altLang="en-US" sz="1700" b="1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専用ＨＰから</a:t>
              </a:r>
            </a:p>
            <a:p>
              <a:pPr algn="ctr"/>
              <a:r>
                <a:rPr lang="ja-JP" altLang="en-US" sz="1700" b="1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申込み</a:t>
              </a:r>
            </a:p>
          </p:txBody>
        </p:sp>
        <p:sp>
          <p:nvSpPr>
            <p:cNvPr id="19" name="五角形 18"/>
            <p:cNvSpPr>
              <a:spLocks noChangeAspect="1"/>
            </p:cNvSpPr>
            <p:nvPr/>
          </p:nvSpPr>
          <p:spPr>
            <a:xfrm>
              <a:off x="2138383" y="5241505"/>
              <a:ext cx="1011373" cy="1835785"/>
            </a:xfrm>
            <a:prstGeom prst="homePlat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tIns="107950" rIns="144145" bIns="107950" rtlCol="0" anchor="ctr">
              <a:spAutoFit/>
            </a:bodyPr>
            <a:lstStyle/>
            <a:p>
              <a:pPr algn="ctr"/>
              <a:r>
                <a:rPr lang="ja-JP" altLang="en-US" sz="17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申込完了</a:t>
              </a:r>
            </a:p>
            <a:p>
              <a:pPr algn="ctr"/>
              <a:r>
                <a:rPr lang="ja-JP" altLang="en-US" sz="17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メール受信</a:t>
              </a:r>
            </a:p>
          </p:txBody>
        </p:sp>
        <p:sp>
          <p:nvSpPr>
            <p:cNvPr id="21" name="五角形 20"/>
            <p:cNvSpPr>
              <a:spLocks noChangeAspect="1"/>
            </p:cNvSpPr>
            <p:nvPr/>
          </p:nvSpPr>
          <p:spPr>
            <a:xfrm>
              <a:off x="5277097" y="5242775"/>
              <a:ext cx="1035685" cy="1835785"/>
            </a:xfrm>
            <a:prstGeom prst="homePlat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wrap="square" tIns="107950" rIns="144145" bIns="107950" rtlCol="0" anchor="ctr">
              <a:spAutoFit/>
            </a:bodyPr>
            <a:lstStyle/>
            <a:p>
              <a:pPr algn="ctr"/>
              <a:r>
                <a:rPr lang="ja-JP" altLang="en-US" sz="17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参加用ＵＲＬ</a:t>
              </a:r>
            </a:p>
            <a:p>
              <a:pPr algn="ctr"/>
              <a:r>
                <a:rPr lang="ja-JP" altLang="en-US" sz="17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から接続</a:t>
              </a:r>
            </a:p>
          </p:txBody>
        </p:sp>
        <p:sp>
          <p:nvSpPr>
            <p:cNvPr id="28" name="五角形 27"/>
            <p:cNvSpPr>
              <a:spLocks noChangeAspect="1"/>
            </p:cNvSpPr>
            <p:nvPr/>
          </p:nvSpPr>
          <p:spPr>
            <a:xfrm>
              <a:off x="3713818" y="5242775"/>
              <a:ext cx="1011373" cy="1835785"/>
            </a:xfrm>
            <a:prstGeom prst="homePlat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tIns="107950" rIns="144145" bIns="107950" rtlCol="0" anchor="ctr">
              <a:spAutoFit/>
            </a:bodyPr>
            <a:lstStyle/>
            <a:p>
              <a:pPr algn="ctr"/>
              <a:r>
                <a:rPr lang="ja-JP" altLang="en-US" sz="17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資料ダウン</a:t>
              </a:r>
            </a:p>
            <a:p>
              <a:pPr algn="ctr"/>
              <a:r>
                <a:rPr lang="ja-JP" altLang="en-US" sz="17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ロード</a:t>
              </a:r>
            </a:p>
          </p:txBody>
        </p:sp>
      </p:grpSp>
      <p:sp>
        <p:nvSpPr>
          <p:cNvPr id="31" name="テキストボックス 11"/>
          <p:cNvSpPr txBox="1"/>
          <p:nvPr/>
        </p:nvSpPr>
        <p:spPr>
          <a:xfrm>
            <a:off x="356697" y="5389709"/>
            <a:ext cx="6071870" cy="30777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285750" indent="-285750">
              <a:buFont typeface="Wingdings" panose="05000000000000000000" pitchFamily="2" charset="2"/>
              <a:buChar char="u"/>
            </a:pP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セミナーの資料は、開催１週間前を目途に専用ページに掲載します。</a:t>
            </a:r>
            <a:endParaRPr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<Relationships xmlns="http://schemas.openxmlformats.org/package/2006/relationships"><Relationship Id="rId1" Target="itemProps1.xml" Type="http://schemas.openxmlformats.org/officeDocument/2006/relationships/customXmlProps"/></Relationships>
</file>

<file path=customXml/_rels/item2.xml.rels><?xml version="1.0" encoding="UTF-8" standalone="yes"?><Relationships xmlns="http://schemas.openxmlformats.org/package/2006/relationships"><Relationship Id="rId1" Target="itemProps2.xml" Type="http://schemas.openxmlformats.org/officeDocument/2006/relationships/customXmlProps"/></Relationships>
</file>

<file path=customXml/_rels/item3.xml.rels><?xml version="1.0" encoding="UTF-8" standalone="yes"?><Relationships xmlns="http://schemas.openxmlformats.org/package/2006/relationships"><Relationship Id="rId1" Target="itemProps3.xml" Type="http://schemas.openxmlformats.org/officeDocument/2006/relationships/customXmlProps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AC76D277DC1334EA0C3CB29D299E973" ma:contentTypeVersion="14" ma:contentTypeDescription="新しいドキュメントを作成します。" ma:contentTypeScope="" ma:versionID="916476d38766bbce5d9ba9a7480a7b9b">
  <xsd:schema xmlns:xsd="http://www.w3.org/2001/XMLSchema" xmlns:xs="http://www.w3.org/2001/XMLSchema" xmlns:p="http://schemas.microsoft.com/office/2006/metadata/properties" xmlns:ns2="2400239d-1d89-449c-86c1-ddb5739ae4f9" xmlns:ns3="44856c1c-163a-4db4-9f2d-e69ab44d016d" targetNamespace="http://schemas.microsoft.com/office/2006/metadata/properties" ma:root="true" ma:fieldsID="07edf41970b32c12f539801923bf4ab9" ns2:_="" ns3:_="">
    <xsd:import namespace="2400239d-1d89-449c-86c1-ddb5739ae4f9"/>
    <xsd:import namespace="44856c1c-163a-4db4-9f2d-e69ab44d016d"/>
    <xsd:element name="properties">
      <xsd:complexType>
        <xsd:sequence>
          <xsd:element name="documentManagement">
            <xsd:complexType>
              <xsd:all>
                <xsd:element ref="ns2:Owner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00239d-1d89-449c-86c1-ddb5739ae4f9" elementFormDefault="qualified">
    <xsd:import namespace="http://schemas.microsoft.com/office/2006/documentManagement/types"/>
    <xsd:import namespace="http://schemas.microsoft.com/office/infopath/2007/PartnerControls"/>
    <xsd:element name="Owner" ma:index="8" nillable="true" ma:displayName="所有者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画像タグ" ma:readOnly="false" ma:fieldId="{5cf76f15-5ced-4ddc-b409-7134ff3c332f}" ma:taxonomyMulti="true" ma:sspId="0347f584-7be2-4218-8e94-402d99aedf0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856c1c-163a-4db4-9f2d-e69ab44d016d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bf77dde5-e933-4ac8-8bea-28562c3b868a}" ma:internalName="TaxCatchAll" ma:showField="CatchAllData" ma:web="44856c1c-163a-4db4-9f2d-e69ab44d016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wner xmlns="2400239d-1d89-449c-86c1-ddb5739ae4f9">
      <UserInfo>
        <DisplayName/>
        <AccountId xsi:nil="true"/>
        <AccountType/>
      </UserInfo>
    </Owner>
    <lcf76f155ced4ddcb4097134ff3c332f xmlns="2400239d-1d89-449c-86c1-ddb5739ae4f9">
      <Terms xmlns="http://schemas.microsoft.com/office/infopath/2007/PartnerControls"/>
    </lcf76f155ced4ddcb4097134ff3c332f>
    <TaxCatchAll xmlns="44856c1c-163a-4db4-9f2d-e69ab44d016d" xsi:nil="true"/>
  </documentManagement>
</p:properties>
</file>

<file path=customXml/itemProps1.xml><?xml version="1.0" encoding="utf-8"?>
<ds:datastoreItem xmlns:ds="http://schemas.openxmlformats.org/officeDocument/2006/customXml" ds:itemID="{2CBA58D7-DF9A-4948-A80B-1CFE42DBEC63}"/>
</file>

<file path=customXml/itemProps2.xml><?xml version="1.0" encoding="utf-8"?>
<ds:datastoreItem xmlns:ds="http://schemas.openxmlformats.org/officeDocument/2006/customXml" ds:itemID="{DAC6F3BA-3C63-4421-810A-287A1893A9F7}"/>
</file>

<file path=customXml/itemProps3.xml><?xml version="1.0" encoding="utf-8"?>
<ds:datastoreItem xmlns:ds="http://schemas.openxmlformats.org/officeDocument/2006/customXml" ds:itemID="{5A397F7C-0F5A-4A34-A36D-84F21BBF9418}"/>
</file>

<file path=docProps/app.xml><?xml version="1.0" encoding="utf-8"?>
<Properties xmlns="http://schemas.openxmlformats.org/officeDocument/2006/extended-properties" xmlns:vt="http://schemas.openxmlformats.org/officeDocument/2006/docPropsVTypes">
  <Words>295</Words>
  <PresentationFormat>A4 210 x 297 mm</PresentationFormat>
  <Paragraphs>70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HGP創英角ｺﾞｼｯｸUB</vt:lpstr>
      <vt:lpstr>ＭＳ Ｐゴシック</vt:lpstr>
      <vt:lpstr>メイリオ</vt:lpstr>
      <vt:lpstr>Arial</vt:lpstr>
      <vt:lpstr>Calibri</vt:lpstr>
      <vt:lpstr>Wingdings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1041-10.8.0.5773</vt:lpwstr>
  </property>
  <property fmtid="{D5CDD505-2E9C-101B-9397-08002B2CF9AE}" pid="3" name="ContentTypeId">
    <vt:lpwstr>0x010100EAC76D277DC1334EA0C3CB29D299E973</vt:lpwstr>
  </property>
</Properties>
</file>