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216" y="-4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92B6-7E1E-4058-82EC-829715148A1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46A8-4974-451E-ADC2-2C609E1E58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34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92B6-7E1E-4058-82EC-829715148A1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46A8-4974-451E-ADC2-2C609E1E58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47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92B6-7E1E-4058-82EC-829715148A1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46A8-4974-451E-ADC2-2C609E1E58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58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92B6-7E1E-4058-82EC-829715148A1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46A8-4974-451E-ADC2-2C609E1E58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12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92B6-7E1E-4058-82EC-829715148A1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46A8-4974-451E-ADC2-2C609E1E58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97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92B6-7E1E-4058-82EC-829715148A1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46A8-4974-451E-ADC2-2C609E1E58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66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92B6-7E1E-4058-82EC-829715148A1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46A8-4974-451E-ADC2-2C609E1E58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9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92B6-7E1E-4058-82EC-829715148A1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46A8-4974-451E-ADC2-2C609E1E58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332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92B6-7E1E-4058-82EC-829715148A1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46A8-4974-451E-ADC2-2C609E1E58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06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92B6-7E1E-4058-82EC-829715148A1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46A8-4974-451E-ADC2-2C609E1E58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15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92B6-7E1E-4058-82EC-829715148A1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46A8-4974-451E-ADC2-2C609E1E58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94242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B92B6-7E1E-4058-82EC-829715148A1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A46A8-4974-451E-ADC2-2C609E1E58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78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62465" y="518984"/>
            <a:ext cx="11565924" cy="1326455"/>
          </a:xfrm>
        </p:spPr>
        <p:txBody>
          <a:bodyPr>
            <a:normAutofit fontScale="90000"/>
          </a:bodyPr>
          <a:lstStyle/>
          <a:p>
            <a:br>
              <a:rPr lang="en-US" altLang="ja-JP" sz="3600" b="1" dirty="0">
                <a:ln w="22225">
                  <a:solidFill>
                    <a:schemeClr val="accent2"/>
                  </a:solidFill>
                  <a:prstDash val="solid"/>
                </a:ln>
              </a:rPr>
            </a:br>
            <a:br>
              <a:rPr lang="en-US" altLang="ja-JP" sz="3600" b="1" dirty="0">
                <a:ln w="22225">
                  <a:solidFill>
                    <a:schemeClr val="accent2"/>
                  </a:solidFill>
                  <a:prstDash val="solid"/>
                </a:ln>
              </a:rPr>
            </a:br>
            <a:br>
              <a:rPr lang="en-US" altLang="ja-JP" sz="3600" b="1" dirty="0">
                <a:ln w="22225">
                  <a:solidFill>
                    <a:schemeClr val="accent2"/>
                  </a:solidFill>
                  <a:prstDash val="solid"/>
                </a:ln>
              </a:rPr>
            </a:br>
            <a:r>
              <a:rPr lang="ja-JP" altLang="en-US" b="1" dirty="0">
                <a:ln w="22225">
                  <a:solidFill>
                    <a:schemeClr val="accent2"/>
                  </a:solidFill>
                  <a:prstDash val="solid"/>
                </a:ln>
              </a:rPr>
              <a:t>窓口取扱時間は以下の通りです</a:t>
            </a:r>
            <a:br>
              <a:rPr lang="en-US" altLang="ja-JP" b="1" dirty="0">
                <a:ln w="22225">
                  <a:solidFill>
                    <a:schemeClr val="accent2"/>
                  </a:solidFill>
                  <a:prstDash val="solid"/>
                </a:ln>
              </a:rPr>
            </a:br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6513" y="1837258"/>
            <a:ext cx="12192000" cy="513778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kumimoji="1" lang="ja-JP" altLang="en-US" dirty="0"/>
              <a:t>　</a:t>
            </a:r>
            <a:endParaRPr lang="en-US" altLang="ja-JP" sz="3800" b="1" dirty="0"/>
          </a:p>
          <a:p>
            <a:pPr marL="457200" indent="-12700" algn="l">
              <a:buFont typeface="Wingdings" panose="05000000000000000000" pitchFamily="2" charset="2"/>
              <a:buChar char="ü"/>
            </a:pPr>
            <a:r>
              <a:rPr kumimoji="1" lang="ja-JP" altLang="en-US" sz="4400" b="1" dirty="0">
                <a:solidFill>
                  <a:srgbClr val="FF0000"/>
                </a:solidFill>
              </a:rPr>
              <a:t>窓口取扱時間：午前８時３０分から正午、</a:t>
            </a:r>
            <a:endParaRPr kumimoji="1" lang="en-US" altLang="ja-JP" sz="4400" b="1" dirty="0">
              <a:solidFill>
                <a:srgbClr val="FF0000"/>
              </a:solidFill>
            </a:endParaRPr>
          </a:p>
          <a:p>
            <a:pPr marL="444500" algn="l"/>
            <a:r>
              <a:rPr lang="ja-JP" altLang="en-US" sz="4400" b="1" dirty="0">
                <a:solidFill>
                  <a:srgbClr val="FF0000"/>
                </a:solidFill>
              </a:rPr>
              <a:t>　　　　　　　　</a:t>
            </a:r>
            <a:r>
              <a:rPr kumimoji="1" lang="ja-JP" altLang="en-US" sz="4400" b="1" dirty="0">
                <a:solidFill>
                  <a:srgbClr val="FF0000"/>
                </a:solidFill>
              </a:rPr>
              <a:t>午後１時から午後５時１５分</a:t>
            </a:r>
            <a:endParaRPr kumimoji="1" lang="en-US" altLang="ja-JP" sz="4400" b="1" dirty="0">
              <a:solidFill>
                <a:srgbClr val="FF0000"/>
              </a:solidFill>
            </a:endParaRPr>
          </a:p>
          <a:p>
            <a:pPr marL="457200" indent="-12700" algn="l">
              <a:buFont typeface="Wingdings" panose="05000000000000000000" pitchFamily="2" charset="2"/>
              <a:buChar char="ü"/>
            </a:pPr>
            <a:r>
              <a:rPr lang="ja-JP" altLang="en-US" sz="4500" b="1" dirty="0">
                <a:solidFill>
                  <a:srgbClr val="FF0000"/>
                </a:solidFill>
              </a:rPr>
              <a:t>閉庁日：土曜日、日曜日、祝祭日、年末年始</a:t>
            </a:r>
            <a:endParaRPr kumimoji="1" lang="en-US" altLang="ja-JP" sz="3800" b="1" dirty="0">
              <a:solidFill>
                <a:srgbClr val="FF0000"/>
              </a:solidFill>
            </a:endParaRPr>
          </a:p>
          <a:p>
            <a:pPr algn="l"/>
            <a:r>
              <a:rPr lang="ja-JP" altLang="en-US" sz="3300" dirty="0"/>
              <a:t>　</a:t>
            </a:r>
            <a:endParaRPr lang="en-US" altLang="ja-JP" sz="3300" dirty="0"/>
          </a:p>
          <a:p>
            <a:pPr algn="l"/>
            <a:r>
              <a:rPr lang="en-US" altLang="ja-JP" sz="3800" dirty="0"/>
              <a:t>※</a:t>
            </a:r>
            <a:r>
              <a:rPr lang="ja-JP" altLang="en-US" sz="3800" dirty="0"/>
              <a:t>職員の出張等の関係で、急きょ、取扱時間が変更になるこ</a:t>
            </a:r>
            <a:endParaRPr lang="en-US" altLang="ja-JP" sz="3800" dirty="0"/>
          </a:p>
          <a:p>
            <a:pPr algn="l"/>
            <a:r>
              <a:rPr lang="ja-JP" altLang="en-US" sz="3800" dirty="0"/>
              <a:t>とや終日閉庁となる場合があります。　　　</a:t>
            </a:r>
            <a:endParaRPr lang="en-US" altLang="ja-JP" sz="3800" dirty="0"/>
          </a:p>
          <a:p>
            <a:pPr algn="l"/>
            <a:endParaRPr lang="en-US" altLang="ja-JP" sz="3800" dirty="0"/>
          </a:p>
          <a:p>
            <a:pPr algn="l"/>
            <a:r>
              <a:rPr lang="en-US" altLang="ja-JP" sz="3800" dirty="0"/>
              <a:t>※</a:t>
            </a:r>
            <a:r>
              <a:rPr lang="ja-JP" altLang="en-US" sz="3800" dirty="0"/>
              <a:t>閉庁して</a:t>
            </a:r>
            <a:r>
              <a:rPr lang="ja-JP" altLang="en-US" sz="3800"/>
              <a:t>いる場合の</a:t>
            </a:r>
            <a:r>
              <a:rPr kumimoji="1" lang="ja-JP" altLang="en-US" sz="3800">
                <a:solidFill>
                  <a:srgbClr val="FF0000"/>
                </a:solidFill>
              </a:rPr>
              <a:t>労働</a:t>
            </a:r>
            <a:r>
              <a:rPr kumimoji="1" lang="ja-JP" altLang="en-US" sz="3800" dirty="0">
                <a:solidFill>
                  <a:srgbClr val="FF0000"/>
                </a:solidFill>
              </a:rPr>
              <a:t>相談等は三島労働基準監督署</a:t>
            </a:r>
            <a:endParaRPr kumimoji="1" lang="en-US" altLang="ja-JP" sz="3800" dirty="0">
              <a:solidFill>
                <a:srgbClr val="FF0000"/>
              </a:solidFill>
            </a:endParaRPr>
          </a:p>
          <a:p>
            <a:pPr algn="l"/>
            <a:r>
              <a:rPr kumimoji="1" lang="ja-JP" altLang="en-US" sz="3800" dirty="0">
                <a:solidFill>
                  <a:srgbClr val="FF0000"/>
                </a:solidFill>
              </a:rPr>
              <a:t>（℡</a:t>
            </a:r>
            <a:r>
              <a:rPr kumimoji="1" lang="en-US" altLang="ja-JP" sz="3800" dirty="0">
                <a:solidFill>
                  <a:srgbClr val="FF0000"/>
                </a:solidFill>
              </a:rPr>
              <a:t>055-986-9100</a:t>
            </a:r>
            <a:r>
              <a:rPr kumimoji="1" lang="ja-JP" altLang="en-US" sz="3800" dirty="0">
                <a:solidFill>
                  <a:srgbClr val="FF0000"/>
                </a:solidFill>
              </a:rPr>
              <a:t>）</a:t>
            </a:r>
            <a:r>
              <a:rPr lang="ja-JP" altLang="en-US" sz="3800" dirty="0">
                <a:solidFill>
                  <a:srgbClr val="FF0000"/>
                </a:solidFill>
              </a:rPr>
              <a:t>ま</a:t>
            </a:r>
            <a:r>
              <a:rPr kumimoji="1" lang="ja-JP" altLang="en-US" sz="3800" dirty="0">
                <a:solidFill>
                  <a:srgbClr val="FF0000"/>
                </a:solidFill>
              </a:rPr>
              <a:t>で</a:t>
            </a:r>
            <a:r>
              <a:rPr kumimoji="1" lang="ja-JP" altLang="en-US" sz="3800" dirty="0"/>
              <a:t>、お問い合わせください。</a:t>
            </a:r>
            <a:r>
              <a:rPr lang="ja-JP" altLang="en-US" sz="3800" dirty="0"/>
              <a:t>　</a:t>
            </a:r>
            <a:endParaRPr lang="en-US" altLang="ja-JP" sz="3800" dirty="0"/>
          </a:p>
          <a:p>
            <a:pPr algn="l"/>
            <a:endParaRPr lang="en-US" altLang="ja-JP" sz="3800" dirty="0"/>
          </a:p>
          <a:p>
            <a:endParaRPr lang="en-US" altLang="ja-JP" sz="4000" b="1" dirty="0"/>
          </a:p>
          <a:p>
            <a:pPr algn="l"/>
            <a:endParaRPr lang="en-US" altLang="ja-JP" sz="4000" b="1" dirty="0"/>
          </a:p>
          <a:p>
            <a:pPr algn="l"/>
            <a:endParaRPr kumimoji="1" lang="ja-JP" altLang="en-US" sz="38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486033" y="65903"/>
            <a:ext cx="11170508" cy="122743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645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93</Words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Wingdings</vt:lpstr>
      <vt:lpstr>Office テーマ</vt:lpstr>
      <vt:lpstr>   窓口取扱時間は以下の通りです 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