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udio/x-wav" Extension="wav"/>
  <Default ContentType="image/x-wmf" Extension="wmf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0" r:id="rId2"/>
    <p:sldId id="272" r:id="rId3"/>
    <p:sldId id="277" r:id="rId4"/>
    <p:sldId id="274" r:id="rId5"/>
    <p:sldId id="281" r:id="rId6"/>
    <p:sldId id="278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viewProps.xml" Type="http://schemas.openxmlformats.org/officeDocument/2006/relationships/viewProps"/><Relationship Id="rId11" Target="theme/theme1.xml" Type="http://schemas.openxmlformats.org/officeDocument/2006/relationships/theme"/><Relationship Id="rId12" Target="tableStyles.xml" Type="http://schemas.openxmlformats.org/officeDocument/2006/relationships/tableStyles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notesMasters/notesMaster1.xml" Type="http://schemas.openxmlformats.org/officeDocument/2006/relationships/notesMaster"/><Relationship Id="rId9" Target="presProps.xml" Type="http://schemas.openxmlformats.org/officeDocument/2006/relationships/presProps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BA102-F5C5-4EB0-9308-DEE68BD5313B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7DBA2-8943-423E-819F-965D4DD5F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85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F3F95-1DE9-F948-9ABE-A8F6E5B8157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09675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4.wmf" Type="http://schemas.openxmlformats.org/officeDocument/2006/relationships/image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4.wmf" Type="http://schemas.openxmlformats.org/officeDocument/2006/relationships/image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emf" Type="http://schemas.openxmlformats.org/officeDocument/2006/relationships/image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emf" Type="http://schemas.openxmlformats.org/officeDocument/2006/relationships/image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emf" Type="http://schemas.openxmlformats.org/officeDocument/2006/relationships/image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2.wmf" Type="http://schemas.openxmlformats.org/officeDocument/2006/relationships/image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3.emf" Type="http://schemas.openxmlformats.org/officeDocument/2006/relationships/image"/><Relationship Id="rId3" Target="../media/image4.wmf" Type="http://schemas.openxmlformats.org/officeDocument/2006/relationships/image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4.wmf" Type="http://schemas.openxmlformats.org/officeDocument/2006/relationships/image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E570A37-384E-DC43-806F-95BD4EF48678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3477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B714221B-43CA-D24B-BCAF-0768E1FC8C9F}"/>
              </a:ext>
            </a:extLst>
          </p:cNvPr>
          <p:cNvSpPr txBox="1">
            <a:spLocks/>
          </p:cNvSpPr>
          <p:nvPr userDrawn="1"/>
        </p:nvSpPr>
        <p:spPr>
          <a:xfrm>
            <a:off x="7408985" y="1"/>
            <a:ext cx="4795951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83" y="1879526"/>
            <a:ext cx="11305634" cy="44498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695" y="6536159"/>
            <a:ext cx="776016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id="{2B853A86-3EEA-354D-94D1-2263E9AA6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12193477" cy="550884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6814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8"/>
            <a:ext cx="2907323" cy="6854973"/>
          </a:xfrm>
          <a:prstGeom prst="rect">
            <a:avLst/>
          </a:prstGeom>
          <a:pattFill prst="dkUpDiag">
            <a:fgClr>
              <a:schemeClr val="accent2"/>
            </a:fgClr>
            <a:bgClr>
              <a:srgbClr val="DF637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2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407319" y="3543360"/>
            <a:ext cx="3721963" cy="2907321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1000">
                <a:schemeClr val="accent4"/>
              </a:gs>
              <a:gs pos="62000">
                <a:schemeClr val="accent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907324" y="0"/>
            <a:ext cx="9284676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050200" y="1560154"/>
            <a:ext cx="2819400" cy="156292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</p:grpSp>
      <p:sp>
        <p:nvSpPr>
          <p:cNvPr id="97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2416" y="2130336"/>
            <a:ext cx="4440062" cy="305468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マスター テキストの書式設定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98" name="図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803" y="5715000"/>
            <a:ext cx="1442844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4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8"/>
            <a:ext cx="2907323" cy="6854973"/>
          </a:xfrm>
          <a:prstGeom prst="rect">
            <a:avLst/>
          </a:prstGeom>
          <a:pattFill prst="dkUpDiag">
            <a:fgClr>
              <a:schemeClr val="accent3"/>
            </a:fgClr>
            <a:bgClr>
              <a:srgbClr val="7EC4C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407319" y="3543360"/>
            <a:ext cx="3721963" cy="2907321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6000">
                <a:schemeClr val="accent5"/>
              </a:gs>
              <a:gs pos="67000">
                <a:schemeClr val="accent3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907324" y="0"/>
            <a:ext cx="9284676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テキスト プレースホルダー 13">
            <a:extLst>
              <a:ext uri="{FF2B5EF4-FFF2-40B4-BE49-F238E27FC236}">
                <a16:creationId xmlns:a16="http://schemas.microsoft.com/office/drawing/2014/main" id="{013672E4-8361-284E-8D6A-CC652AA0D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2416" y="2130336"/>
            <a:ext cx="4440062" cy="305468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0" lvl="0" defTabSz="457200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marL="0" lvl="0" defTabSz="457200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marL="0" lvl="0" defTabSz="457200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marL="0" lvl="0" defTabSz="457200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050200" y="1560154"/>
            <a:ext cx="2819400" cy="156292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</p:grpSp>
      <p:pic>
        <p:nvPicPr>
          <p:cNvPr id="97" name="図 9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803" y="5715000"/>
            <a:ext cx="1442844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0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3F11C8-F4B5-0A22-3EDE-D96A15C3B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1889-D9B8-4863-B699-25333C786EBE}" type="datetimeFigureOut">
              <a:rPr lang="ja-JP" altLang="en-US"/>
              <a:pPr>
                <a:defRPr/>
              </a:pPr>
              <a:t>2025/2/20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B855275-FEC7-D55E-22E3-7BB143D76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E3D9F83-8A54-768B-B4FE-E4D1884E6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0CC0E-6E45-4667-9169-327F5655FD9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3412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6C61C3-DC2B-F134-6378-2C5B8B67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4C76-3861-43D5-A46D-133961FE8D0A}" type="datetimeFigureOut">
              <a:rPr lang="ja-JP" altLang="en-US"/>
              <a:pPr>
                <a:defRPr/>
              </a:pPr>
              <a:t>2025/2/20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255D9A2-1426-91DF-ECB0-7BD69325C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05FE207-84A4-D640-5E54-3AD15D72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3F3C3-405B-40BC-8A15-0D9F702FD0B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5807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0BDD9027-24F8-8740-0E32-12FA1C7E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AFA8B-1B99-47E9-8CBD-3E1F7CF805A9}" type="datetimeFigureOut">
              <a:rPr lang="ja-JP" altLang="en-US"/>
              <a:pPr>
                <a:defRPr/>
              </a:pPr>
              <a:t>2025/2/20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64D72D44-4654-3B23-7BE8-27C5A6E97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62E4A112-A0DF-284F-ABD4-6216BB209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1E17C-68E4-4ABF-9D1D-469D6B0DC08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085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3028"/>
            <a:ext cx="12193477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7408985" y="1"/>
            <a:ext cx="4795951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2049" y="42703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695" y="6536159"/>
            <a:ext cx="776016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12193477" cy="535880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2728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695" y="6536159"/>
            <a:ext cx="776016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83" y="1879526"/>
            <a:ext cx="11305634" cy="44498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9020" y="6536159"/>
            <a:ext cx="776016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3F99F1-7032-4F4F-BBFD-0D837F547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184" y="6534001"/>
            <a:ext cx="2496530" cy="207831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3477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7408985" y="1"/>
            <a:ext cx="4795951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2049" y="42703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12193477" cy="535880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1152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695" y="6536159"/>
            <a:ext cx="776016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1BCB77C-208D-B54D-A9E6-6C5D999C5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184" y="6534001"/>
            <a:ext cx="2496530" cy="207831"/>
          </a:xfrm>
          <a:prstGeom prst="rect">
            <a:avLst/>
          </a:prstGeom>
        </p:spPr>
      </p:pic>
      <p:sp>
        <p:nvSpPr>
          <p:cNvPr id="11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3477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7408985" y="1"/>
            <a:ext cx="4795951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2049" y="42703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12193477" cy="535880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0647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602BD50-DCF9-714C-91DD-D79ACEF746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184" y="6534001"/>
            <a:ext cx="2496530" cy="2078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695" y="6536159"/>
            <a:ext cx="776016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7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947288C7-7203-D54E-8629-CD9317DDB283}"/>
              </a:ext>
            </a:extLst>
          </p:cNvPr>
          <p:cNvSpPr txBox="1">
            <a:spLocks/>
          </p:cNvSpPr>
          <p:nvPr userDrawn="1"/>
        </p:nvSpPr>
        <p:spPr>
          <a:xfrm>
            <a:off x="0" y="3886200"/>
            <a:ext cx="12192000" cy="300011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430249E-AE45-AB46-9462-F239EA5FB436}"/>
              </a:ext>
            </a:extLst>
          </p:cNvPr>
          <p:cNvSpPr txBox="1">
            <a:spLocks/>
          </p:cNvSpPr>
          <p:nvPr userDrawn="1"/>
        </p:nvSpPr>
        <p:spPr>
          <a:xfrm>
            <a:off x="5126892" y="3886200"/>
            <a:ext cx="7065108" cy="300011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3858857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858857 w 9907200"/>
              <a:gd name="connsiteY4" fmla="*/ 5588 h 827999"/>
              <a:gd name="connsiteX0" fmla="*/ 5052983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5052983 w 9907200"/>
              <a:gd name="connsiteY4" fmla="*/ 5588 h 827999"/>
              <a:gd name="connsiteX0" fmla="*/ 3331732 w 9907200"/>
              <a:gd name="connsiteY0" fmla="*/ 0 h 828042"/>
              <a:gd name="connsiteX1" fmla="*/ 9907200 w 9907200"/>
              <a:gd name="connsiteY1" fmla="*/ 43 h 828042"/>
              <a:gd name="connsiteX2" fmla="*/ 9907200 w 9907200"/>
              <a:gd name="connsiteY2" fmla="*/ 828042 h 828042"/>
              <a:gd name="connsiteX3" fmla="*/ 0 w 9907200"/>
              <a:gd name="connsiteY3" fmla="*/ 828042 h 828042"/>
              <a:gd name="connsiteX4" fmla="*/ 3331732 w 9907200"/>
              <a:gd name="connsiteY4" fmla="*/ 0 h 828042"/>
              <a:gd name="connsiteX0" fmla="*/ 4732750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4732750 w 11308218"/>
              <a:gd name="connsiteY4" fmla="*/ 0 h 828042"/>
              <a:gd name="connsiteX0" fmla="*/ 5153056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5153056 w 11308218"/>
              <a:gd name="connsiteY4" fmla="*/ 0 h 828042"/>
              <a:gd name="connsiteX0" fmla="*/ 5613390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613390 w 11308218"/>
              <a:gd name="connsiteY4" fmla="*/ 5588 h 827999"/>
              <a:gd name="connsiteX0" fmla="*/ 5702896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702896 w 11308218"/>
              <a:gd name="connsiteY4" fmla="*/ 5588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8218" h="827999">
                <a:moveTo>
                  <a:pt x="5702896" y="5588"/>
                </a:moveTo>
                <a:lnTo>
                  <a:pt x="11308218" y="0"/>
                </a:lnTo>
                <a:lnTo>
                  <a:pt x="11308218" y="827999"/>
                </a:lnTo>
                <a:lnTo>
                  <a:pt x="0" y="827999"/>
                </a:lnTo>
                <a:lnTo>
                  <a:pt x="5702896" y="5588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-22129" y="0"/>
            <a:ext cx="12214129" cy="3874149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17269" y="5886478"/>
            <a:ext cx="4817076" cy="320472"/>
          </a:xfr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400"/>
              </a:spcAft>
              <a:buNone/>
              <a:defRPr lang="ja-JP" altLang="en-US" sz="1700" spc="150" smtClean="0">
                <a:solidFill>
                  <a:schemeClr val="bg1"/>
                </a:solidFill>
              </a:defRPr>
            </a:lvl1pPr>
            <a:lvl2pPr marL="2286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2pPr>
            <a:lvl3pPr marL="6858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3pPr>
            <a:lvl4pPr marL="11430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4pPr>
            <a:lvl5pPr marL="1600200" indent="0">
              <a:spcAft>
                <a:spcPts val="400"/>
              </a:spcAft>
              <a:buNone/>
              <a:defRPr lang="ja-JP" altLang="en-US" sz="1800"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8907464" y="2838997"/>
            <a:ext cx="2819696" cy="318273"/>
          </a:xfrm>
          <a:prstGeom prst="rect">
            <a:avLst/>
          </a:prstGeom>
          <a:noFill/>
          <a:ln>
            <a:noFill/>
          </a:ln>
        </p:spPr>
        <p:txBody>
          <a:bodyPr wrap="none" lIns="105747" tIns="0" rIns="105747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4AD2287-6E3C-6647-80BD-596F7E84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16946" y="4878177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41" y="6469297"/>
            <a:ext cx="4625200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1201"/>
            <a:ext cx="12180935" cy="1904457"/>
          </a:xfrm>
        </p:spPr>
        <p:txBody>
          <a:bodyPr lIns="288000" tIns="180000" rIns="360000" bIns="72000"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4">
            <a:extLst>
              <a:ext uri="{FF2B5EF4-FFF2-40B4-BE49-F238E27FC236}">
                <a16:creationId xmlns:a16="http://schemas.microsoft.com/office/drawing/2014/main" id="{D77FD104-BAAE-1E43-B733-8EE9CC9EC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1356" y="3901925"/>
            <a:ext cx="12214711" cy="412805"/>
          </a:xfrm>
        </p:spPr>
        <p:txBody>
          <a:bodyPr wrap="square" lIns="288000">
            <a:spAutoFit/>
          </a:bodyPr>
          <a:lstStyle>
            <a:lvl1pPr marL="0" indent="0">
              <a:buNone/>
              <a:defRPr lang="ja-JP" altLang="en-US" sz="1700" spc="150" smtClean="0">
                <a:solidFill>
                  <a:schemeClr val="bg1"/>
                </a:solidFill>
              </a:defRPr>
            </a:lvl1pPr>
            <a:lvl2pPr marL="2286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2pPr>
            <a:lvl3pPr marL="6858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3pPr>
            <a:lvl4pPr marL="11430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4pPr>
            <a:lvl5pPr marL="1600200" indent="0">
              <a:buNone/>
              <a:defRPr lang="ja-JP" altLang="en-US" sz="1700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 dirty="0"/>
              <a:t>マスター テキストの</a:t>
            </a:r>
            <a:r>
              <a:rPr kumimoji="1" lang="ja-JP" altLang="en-US"/>
              <a:t>書式設定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6940062" y="6379734"/>
            <a:ext cx="4740146" cy="17346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0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1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9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2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3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6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1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2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3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5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6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7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9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0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1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2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3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4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5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6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7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8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9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0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1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2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3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4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5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6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7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8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9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0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1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2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3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4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5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6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7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9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1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2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3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4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5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6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7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8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</p:grp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37" y="317902"/>
            <a:ext cx="4939071" cy="5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8"/>
            <a:ext cx="2907323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407319" y="3543360"/>
            <a:ext cx="3721963" cy="2907321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2918678" y="3028"/>
            <a:ext cx="9284677" cy="6854973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07323" y="4042659"/>
            <a:ext cx="9273612" cy="393954"/>
          </a:xfrm>
        </p:spPr>
        <p:txBody>
          <a:bodyPr wrap="square" lIns="288000">
            <a:spAutoFit/>
          </a:bodyPr>
          <a:lstStyle>
            <a:lvl1pPr marL="0" indent="0">
              <a:spcAft>
                <a:spcPts val="400"/>
              </a:spcAft>
              <a:buNone/>
              <a:defRPr lang="ja-JP" altLang="en-US" sz="1600" spc="150" smtClean="0">
                <a:solidFill>
                  <a:schemeClr val="tx1"/>
                </a:solidFill>
              </a:defRPr>
            </a:lvl1pPr>
            <a:lvl2pPr marL="2286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11430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 marL="1600200" indent="0">
              <a:spcAft>
                <a:spcPts val="400"/>
              </a:spcAft>
              <a:buNone/>
              <a:defRPr lang="ja-JP" altLang="en-US" sz="16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F91CF97-003A-8047-ADC7-81411BD333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033847" y="6469296"/>
            <a:ext cx="4693313" cy="173332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8907464" y="2838997"/>
            <a:ext cx="2819696" cy="318273"/>
          </a:xfrm>
          <a:prstGeom prst="rect">
            <a:avLst/>
          </a:prstGeom>
          <a:noFill/>
          <a:ln>
            <a:noFill/>
          </a:ln>
        </p:spPr>
        <p:txBody>
          <a:bodyPr wrap="none" lIns="105747" tIns="0" rIns="105747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7798" y="6379366"/>
            <a:ext cx="4625200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323" y="1447801"/>
            <a:ext cx="9273612" cy="2304191"/>
          </a:xfrm>
        </p:spPr>
        <p:txBody>
          <a:bodyPr lIns="288000" tIns="180000" rIns="360000" bIns="72000"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grpSp>
        <p:nvGrpSpPr>
          <p:cNvPr id="89" name="グループ化 88"/>
          <p:cNvGrpSpPr/>
          <p:nvPr userDrawn="1"/>
        </p:nvGrpSpPr>
        <p:grpSpPr>
          <a:xfrm rot="16200000">
            <a:off x="-1050200" y="1560154"/>
            <a:ext cx="2819400" cy="156292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90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1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2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3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4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5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6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7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8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9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0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1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2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3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4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5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6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7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8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9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0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1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2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3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4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5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6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7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8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9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0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1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2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3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4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5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8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0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1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2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5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6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7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8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9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0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1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2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3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4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5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6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7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8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9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0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1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2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3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4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5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6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7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8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9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0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1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2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3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4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5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6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7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8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9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</p:grp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803" y="5715000"/>
            <a:ext cx="1442844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5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907324" y="0"/>
            <a:ext cx="9284676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8"/>
            <a:ext cx="2907323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2416" y="2130336"/>
            <a:ext cx="4440062" cy="305468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マスター テキストの書式設定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grpSp>
        <p:nvGrpSpPr>
          <p:cNvPr id="153" name="グループ化 152"/>
          <p:cNvGrpSpPr/>
          <p:nvPr userDrawn="1"/>
        </p:nvGrpSpPr>
        <p:grpSpPr>
          <a:xfrm rot="16200000">
            <a:off x="-1050200" y="1560154"/>
            <a:ext cx="2819400" cy="156292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54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5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6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7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8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9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0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1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2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3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4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5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6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7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8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9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0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1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2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3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4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5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6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7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8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9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0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1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2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3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4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5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6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7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8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9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0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1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2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3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4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5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6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7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8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9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0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1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2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3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4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5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6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7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8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9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0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1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2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3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4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5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6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7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8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9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0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1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2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3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4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5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6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7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8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9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30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31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32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33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</p:grpSp>
      <p:sp>
        <p:nvSpPr>
          <p:cNvPr id="89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407319" y="3543360"/>
            <a:ext cx="3721963" cy="2907321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8" name="図 8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803" y="5715000"/>
            <a:ext cx="1442844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22829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/>
          <a:p>
            <a:pPr marL="0" lvl="0" defTabSz="45720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077" y="1879525"/>
            <a:ext cx="11305634" cy="4652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92049" y="427035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3820" y="6551317"/>
            <a:ext cx="4625200" cy="26326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695" y="6536159"/>
            <a:ext cx="776016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7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altLang="en-US" sz="1814" b="1" i="0" kern="1200" spc="272" dirty="0">
          <a:solidFill>
            <a:schemeClr val="bg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1pPr>
    </p:titleStyle>
    <p:bodyStyle>
      <a:lvl1pPr marL="180975" indent="-180975" algn="l" defTabSz="914400" rtl="0" eaLnBrk="1" latinLnBrk="0" hangingPunct="1">
        <a:lnSpc>
          <a:spcPct val="130000"/>
        </a:lnSpc>
        <a:spcBef>
          <a:spcPts val="10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1pPr>
      <a:lvl2pPr marL="357188" indent="-176213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2pPr>
      <a:lvl3pPr marL="627063" indent="-180975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3pPr>
      <a:lvl4pPr marL="808038" indent="-180975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4pPr>
      <a:lvl5pPr marL="984250" indent="-176213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audio1.wav" Type="http://schemas.openxmlformats.org/officeDocument/2006/relationships/audio"/><Relationship Id="rId3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audio1.wav" Type="http://schemas.openxmlformats.org/officeDocument/2006/relationships/audio"/><Relationship Id="rId3" Target="../media/audio2.wav" Type="http://schemas.openxmlformats.org/officeDocument/2006/relationships/audio"/><Relationship Id="rId4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audio1.wav" Type="http://schemas.openxmlformats.org/officeDocument/2006/relationships/audio"/><Relationship Id="rId3" Target="../media/image5.jpeg" Type="http://schemas.openxmlformats.org/officeDocument/2006/relationships/image"/><Relationship Id="rId4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audio3.wav" Type="http://schemas.openxmlformats.org/officeDocument/2006/relationships/audio"/><Relationship Id="rId3" Target="../media/image5.jpe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0.png" Type="http://schemas.openxmlformats.org/officeDocument/2006/relationships/image"/><Relationship Id="rId4" Target="https://www.mhlw.go.jp/stf/seisakunitsuite/bunya/0000118557.html" TargetMode="External" Type="http://schemas.openxmlformats.org/officeDocument/2006/relationships/hyperlink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F5A42DF2-287A-989A-3C79-9FBD887E3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25540"/>
            <a:ext cx="7772400" cy="2090737"/>
          </a:xfrm>
          <a:solidFill>
            <a:schemeClr val="tx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pt-BR" altLang="ja-JP" b="1" dirty="0">
                <a:solidFill>
                  <a:schemeClr val="bg1"/>
                </a:solidFill>
              </a:rPr>
              <a:t>Exemplo dos casos de acidentes</a:t>
            </a:r>
            <a:br>
              <a:rPr lang="en-US" altLang="ja-JP" b="1" dirty="0">
                <a:solidFill>
                  <a:schemeClr val="bg1"/>
                </a:solidFill>
              </a:rPr>
            </a:br>
            <a:r>
              <a:rPr lang="en-US" altLang="ja-JP" sz="3600" dirty="0">
                <a:solidFill>
                  <a:srgbClr val="FFFF00"/>
                </a:solidFill>
              </a:rPr>
              <a:t>(</a:t>
            </a:r>
            <a:r>
              <a:rPr lang="pt-BR" altLang="ja-JP" sz="3600" dirty="0">
                <a:solidFill>
                  <a:srgbClr val="FFFF00"/>
                </a:solidFill>
              </a:rPr>
              <a:t>INDUSTRIAL</a:t>
            </a:r>
            <a:r>
              <a:rPr lang="en-US" altLang="ja-JP" sz="3600" dirty="0">
                <a:solidFill>
                  <a:srgbClr val="FFFF00"/>
                </a:solidFill>
              </a:rPr>
              <a:t>)</a:t>
            </a:r>
            <a:endParaRPr lang="ja-JP" altLang="en-US" sz="3600" dirty="0">
              <a:solidFill>
                <a:srgbClr val="FFFF00"/>
              </a:solidFill>
            </a:endParaRPr>
          </a:p>
        </p:txBody>
      </p:sp>
      <p:sp>
        <p:nvSpPr>
          <p:cNvPr id="2051" name="テキスト ボックス 2">
            <a:extLst>
              <a:ext uri="{FF2B5EF4-FFF2-40B4-BE49-F238E27FC236}">
                <a16:creationId xmlns:a16="http://schemas.microsoft.com/office/drawing/2014/main" id="{ADDF882F-5DA6-2E59-9182-AD28A416C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7" y="3573463"/>
            <a:ext cx="62642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4572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動く災害事例です。</a:t>
            </a:r>
            <a:endParaRPr lang="en-US" altLang="ja-JP" sz="20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“ 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→　クリック 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” が表示されたら、エンターキー か スペースキー を押して下さい。</a:t>
            </a:r>
            <a:endParaRPr lang="en-US" altLang="ja-JP" sz="20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altLang="ja-JP" sz="10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4572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→　クリック </a:t>
            </a:r>
            <a:endParaRPr lang="ja-JP" altLang="en-US" sz="36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hu\SkyDrive\01厚労省委託C\未熟練\ﾏﾆｭｱﾙ\委員会4回\動画\災害事例動画01機械.jpg">
            <a:extLst>
              <a:ext uri="{FF2B5EF4-FFF2-40B4-BE49-F238E27FC236}">
                <a16:creationId xmlns:a16="http://schemas.microsoft.com/office/drawing/2014/main" id="{E25B150D-277E-9EB1-0C9B-283B3DBA2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5" y="473075"/>
            <a:ext cx="5329237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39A66DD-F427-DD98-BD5A-5D1FD1E0C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725488"/>
            <a:ext cx="2160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None/>
            </a:pPr>
            <a:r>
              <a:rPr lang="ja-JP" altLang="en-US" sz="2400" dirty="0">
                <a:solidFill>
                  <a:srgbClr val="C00000"/>
                </a:solidFill>
              </a:rPr>
              <a:t>　→　クリック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3EE5C70A-99A6-036A-CD10-63221FDEEC46}"/>
              </a:ext>
            </a:extLst>
          </p:cNvPr>
          <p:cNvSpPr/>
          <p:nvPr/>
        </p:nvSpPr>
        <p:spPr>
          <a:xfrm>
            <a:off x="1774825" y="6524627"/>
            <a:ext cx="8713788" cy="36036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kumimoji="0" lang="ja-JP" altLang="en-US">
              <a:solidFill>
                <a:srgbClr val="FFFFFF"/>
              </a:solidFill>
              <a:latin typeface="Segoe UI"/>
              <a:ea typeface="メイリオ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9EC41519-E8F7-8AF5-38A1-1D3793F0E3D2}"/>
              </a:ext>
            </a:extLst>
          </p:cNvPr>
          <p:cNvSpPr/>
          <p:nvPr/>
        </p:nvSpPr>
        <p:spPr>
          <a:xfrm>
            <a:off x="8040688" y="2"/>
            <a:ext cx="2627312" cy="549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kumimoji="0" lang="ja-JP" altLang="en-US" sz="2400" b="1" dirty="0">
                <a:solidFill>
                  <a:srgbClr val="FFFF00"/>
                </a:solidFill>
                <a:latin typeface="Segoe UI"/>
                <a:ea typeface="メイリオ"/>
              </a:rPr>
              <a:t>スタート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DF6E55-9610-61C5-85DA-0F89A8B7F49F}"/>
              </a:ext>
            </a:extLst>
          </p:cNvPr>
          <p:cNvSpPr txBox="1"/>
          <p:nvPr/>
        </p:nvSpPr>
        <p:spPr>
          <a:xfrm>
            <a:off x="1905001" y="1524001"/>
            <a:ext cx="3095625" cy="14388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defTabSz="457200">
              <a:lnSpc>
                <a:spcPct val="150000"/>
              </a:lnSpc>
              <a:defRPr/>
            </a:pPr>
            <a:r>
              <a:rPr kumimoji="0" lang="pt-BR" altLang="ja-JP" sz="20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As matérias-primas caem pela esteira rolante para o moedor.</a:t>
            </a:r>
            <a:endParaRPr kumimoji="0" lang="ja-JP" altLang="en-US" sz="2000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hu\SkyDrive\01厚労省委託C\未熟練\ﾏﾆｭｱﾙ\委員会4回\動画\災害事例動画01機械.jpg">
            <a:extLst>
              <a:ext uri="{FF2B5EF4-FFF2-40B4-BE49-F238E27FC236}">
                <a16:creationId xmlns:a16="http://schemas.microsoft.com/office/drawing/2014/main" id="{7E1FC621-9818-D399-A2D7-9D1D950BA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5" y="473075"/>
            <a:ext cx="5329237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グループ化 55">
            <a:extLst>
              <a:ext uri="{FF2B5EF4-FFF2-40B4-BE49-F238E27FC236}">
                <a16:creationId xmlns:a16="http://schemas.microsoft.com/office/drawing/2014/main" id="{B8D1C348-BF6A-3659-149B-99DEE2B755D3}"/>
              </a:ext>
            </a:extLst>
          </p:cNvPr>
          <p:cNvGrpSpPr>
            <a:grpSpLocks/>
          </p:cNvGrpSpPr>
          <p:nvPr/>
        </p:nvGrpSpPr>
        <p:grpSpPr bwMode="auto">
          <a:xfrm>
            <a:off x="6515100" y="2565400"/>
            <a:ext cx="865188" cy="647700"/>
            <a:chOff x="1043608" y="1484784"/>
            <a:chExt cx="864096" cy="648072"/>
          </a:xfrm>
        </p:grpSpPr>
        <p:sp>
          <p:nvSpPr>
            <p:cNvPr id="10" name="円/楕円 9">
              <a:extLst>
                <a:ext uri="{FF2B5EF4-FFF2-40B4-BE49-F238E27FC236}">
                  <a16:creationId xmlns:a16="http://schemas.microsoft.com/office/drawing/2014/main" id="{17EEF970-AB34-2464-2156-3B62702CE1A4}"/>
                </a:ext>
              </a:extLst>
            </p:cNvPr>
            <p:cNvSpPr/>
            <p:nvPr/>
          </p:nvSpPr>
          <p:spPr>
            <a:xfrm>
              <a:off x="1276676" y="1718281"/>
              <a:ext cx="28697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526BD8E2-C4E7-2789-E0E4-CDAE32FF7437}"/>
                </a:ext>
              </a:extLst>
            </p:cNvPr>
            <p:cNvSpPr/>
            <p:nvPr/>
          </p:nvSpPr>
          <p:spPr>
            <a:xfrm>
              <a:off x="1619144" y="1845354"/>
              <a:ext cx="288560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2" name="円/楕円 11">
              <a:extLst>
                <a:ext uri="{FF2B5EF4-FFF2-40B4-BE49-F238E27FC236}">
                  <a16:creationId xmlns:a16="http://schemas.microsoft.com/office/drawing/2014/main" id="{B841BC05-289D-E39F-4802-8511BB4AF3A1}"/>
                </a:ext>
              </a:extLst>
            </p:cNvPr>
            <p:cNvSpPr/>
            <p:nvPr/>
          </p:nvSpPr>
          <p:spPr>
            <a:xfrm>
              <a:off x="1547796" y="1556263"/>
              <a:ext cx="288560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3" name="円/楕円 12">
              <a:extLst>
                <a:ext uri="{FF2B5EF4-FFF2-40B4-BE49-F238E27FC236}">
                  <a16:creationId xmlns:a16="http://schemas.microsoft.com/office/drawing/2014/main" id="{54884807-8138-85DC-F1DC-FCC9BF8AB529}"/>
                </a:ext>
              </a:extLst>
            </p:cNvPr>
            <p:cNvSpPr/>
            <p:nvPr/>
          </p:nvSpPr>
          <p:spPr>
            <a:xfrm>
              <a:off x="1403516" y="1916832"/>
              <a:ext cx="288560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4" name="円/楕円 13">
              <a:extLst>
                <a:ext uri="{FF2B5EF4-FFF2-40B4-BE49-F238E27FC236}">
                  <a16:creationId xmlns:a16="http://schemas.microsoft.com/office/drawing/2014/main" id="{2710B782-7615-CDA5-A1EC-7EFC8EBE8020}"/>
                </a:ext>
              </a:extLst>
            </p:cNvPr>
            <p:cNvSpPr/>
            <p:nvPr/>
          </p:nvSpPr>
          <p:spPr>
            <a:xfrm>
              <a:off x="1043608" y="1916832"/>
              <a:ext cx="288560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95CF73BD-6A0E-80FE-8A88-F69C3EC441A5}"/>
                </a:ext>
              </a:extLst>
            </p:cNvPr>
            <p:cNvSpPr/>
            <p:nvPr/>
          </p:nvSpPr>
          <p:spPr>
            <a:xfrm>
              <a:off x="1187889" y="1484784"/>
              <a:ext cx="288560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</p:grpSp>
      <p:grpSp>
        <p:nvGrpSpPr>
          <p:cNvPr id="3" name="グループ化 55">
            <a:extLst>
              <a:ext uri="{FF2B5EF4-FFF2-40B4-BE49-F238E27FC236}">
                <a16:creationId xmlns:a16="http://schemas.microsoft.com/office/drawing/2014/main" id="{F95C361A-C905-A040-DB92-AF9070D58B18}"/>
              </a:ext>
            </a:extLst>
          </p:cNvPr>
          <p:cNvGrpSpPr>
            <a:grpSpLocks/>
          </p:cNvGrpSpPr>
          <p:nvPr/>
        </p:nvGrpSpPr>
        <p:grpSpPr bwMode="auto">
          <a:xfrm>
            <a:off x="6426200" y="1725613"/>
            <a:ext cx="863600" cy="647700"/>
            <a:chOff x="1043608" y="1484784"/>
            <a:chExt cx="864096" cy="648072"/>
          </a:xfrm>
        </p:grpSpPr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40912AC6-D101-F834-9F60-FD4BCB47C429}"/>
                </a:ext>
              </a:extLst>
            </p:cNvPr>
            <p:cNvSpPr/>
            <p:nvPr/>
          </p:nvSpPr>
          <p:spPr>
            <a:xfrm>
              <a:off x="1277105" y="1718280"/>
              <a:ext cx="287502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8" name="円/楕円 17">
              <a:extLst>
                <a:ext uri="{FF2B5EF4-FFF2-40B4-BE49-F238E27FC236}">
                  <a16:creationId xmlns:a16="http://schemas.microsoft.com/office/drawing/2014/main" id="{AAAA9352-8FA5-0E29-9451-12E0D0A2454B}"/>
                </a:ext>
              </a:extLst>
            </p:cNvPr>
            <p:cNvSpPr/>
            <p:nvPr/>
          </p:nvSpPr>
          <p:spPr>
            <a:xfrm>
              <a:off x="1620202" y="1845353"/>
              <a:ext cx="287502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9" name="円/楕円 18">
              <a:extLst>
                <a:ext uri="{FF2B5EF4-FFF2-40B4-BE49-F238E27FC236}">
                  <a16:creationId xmlns:a16="http://schemas.microsoft.com/office/drawing/2014/main" id="{11192F47-00EE-854A-94A2-259A81DB67F0}"/>
                </a:ext>
              </a:extLst>
            </p:cNvPr>
            <p:cNvSpPr/>
            <p:nvPr/>
          </p:nvSpPr>
          <p:spPr>
            <a:xfrm>
              <a:off x="1547135" y="1556262"/>
              <a:ext cx="289091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0F160B51-E68B-9311-F1FA-4B828F94FBC6}"/>
                </a:ext>
              </a:extLst>
            </p:cNvPr>
            <p:cNvSpPr/>
            <p:nvPr/>
          </p:nvSpPr>
          <p:spPr>
            <a:xfrm>
              <a:off x="1404178" y="1916832"/>
              <a:ext cx="287502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21" name="円/楕円 20">
              <a:extLst>
                <a:ext uri="{FF2B5EF4-FFF2-40B4-BE49-F238E27FC236}">
                  <a16:creationId xmlns:a16="http://schemas.microsoft.com/office/drawing/2014/main" id="{E8C6D1B7-ECB0-63E9-F715-E22E89C64957}"/>
                </a:ext>
              </a:extLst>
            </p:cNvPr>
            <p:cNvSpPr/>
            <p:nvPr/>
          </p:nvSpPr>
          <p:spPr>
            <a:xfrm>
              <a:off x="1043608" y="1916832"/>
              <a:ext cx="2875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22" name="円/楕円 21">
              <a:extLst>
                <a:ext uri="{FF2B5EF4-FFF2-40B4-BE49-F238E27FC236}">
                  <a16:creationId xmlns:a16="http://schemas.microsoft.com/office/drawing/2014/main" id="{00F85AAD-E214-77E2-8252-D7D27EACC1CE}"/>
                </a:ext>
              </a:extLst>
            </p:cNvPr>
            <p:cNvSpPr/>
            <p:nvPr/>
          </p:nvSpPr>
          <p:spPr>
            <a:xfrm>
              <a:off x="1188154" y="1484784"/>
              <a:ext cx="287502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</p:grpSp>
      <p:grpSp>
        <p:nvGrpSpPr>
          <p:cNvPr id="4" name="グループ化 20">
            <a:extLst>
              <a:ext uri="{FF2B5EF4-FFF2-40B4-BE49-F238E27FC236}">
                <a16:creationId xmlns:a16="http://schemas.microsoft.com/office/drawing/2014/main" id="{F14AE206-2189-4BBC-4952-61B3BAA6E757}"/>
              </a:ext>
            </a:extLst>
          </p:cNvPr>
          <p:cNvGrpSpPr>
            <a:grpSpLocks/>
          </p:cNvGrpSpPr>
          <p:nvPr/>
        </p:nvGrpSpPr>
        <p:grpSpPr bwMode="auto">
          <a:xfrm>
            <a:off x="5176840" y="285750"/>
            <a:ext cx="1368425" cy="647700"/>
            <a:chOff x="755576" y="1484784"/>
            <a:chExt cx="1368152" cy="648072"/>
          </a:xfrm>
        </p:grpSpPr>
        <p:sp>
          <p:nvSpPr>
            <p:cNvPr id="24" name="円/楕円 23">
              <a:extLst>
                <a:ext uri="{FF2B5EF4-FFF2-40B4-BE49-F238E27FC236}">
                  <a16:creationId xmlns:a16="http://schemas.microsoft.com/office/drawing/2014/main" id="{8D425D23-E65F-A034-8ADF-A1CAF8ED8B65}"/>
                </a:ext>
              </a:extLst>
            </p:cNvPr>
            <p:cNvSpPr/>
            <p:nvPr/>
          </p:nvSpPr>
          <p:spPr>
            <a:xfrm>
              <a:off x="1276172" y="1718281"/>
              <a:ext cx="288867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25" name="円/楕円 24">
              <a:extLst>
                <a:ext uri="{FF2B5EF4-FFF2-40B4-BE49-F238E27FC236}">
                  <a16:creationId xmlns:a16="http://schemas.microsoft.com/office/drawing/2014/main" id="{0ACF1A35-16B1-45D2-162B-422DCF6133FD}"/>
                </a:ext>
              </a:extLst>
            </p:cNvPr>
            <p:cNvSpPr/>
            <p:nvPr/>
          </p:nvSpPr>
          <p:spPr>
            <a:xfrm>
              <a:off x="1403147" y="1916832"/>
              <a:ext cx="288867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26" name="円/楕円 25">
              <a:extLst>
                <a:ext uri="{FF2B5EF4-FFF2-40B4-BE49-F238E27FC236}">
                  <a16:creationId xmlns:a16="http://schemas.microsoft.com/office/drawing/2014/main" id="{8FA04FC1-63C9-A9C8-5318-2C3AA3CEBF89}"/>
                </a:ext>
              </a:extLst>
            </p:cNvPr>
            <p:cNvSpPr/>
            <p:nvPr/>
          </p:nvSpPr>
          <p:spPr>
            <a:xfrm>
              <a:off x="1836447" y="1916832"/>
              <a:ext cx="287281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27" name="円/楕円 26">
              <a:extLst>
                <a:ext uri="{FF2B5EF4-FFF2-40B4-BE49-F238E27FC236}">
                  <a16:creationId xmlns:a16="http://schemas.microsoft.com/office/drawing/2014/main" id="{D599E770-DACA-3FC2-7D2B-04615D2EA0B9}"/>
                </a:ext>
              </a:extLst>
            </p:cNvPr>
            <p:cNvSpPr/>
            <p:nvPr/>
          </p:nvSpPr>
          <p:spPr>
            <a:xfrm>
              <a:off x="1042856" y="1916832"/>
              <a:ext cx="288867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28" name="円/楕円 27">
              <a:extLst>
                <a:ext uri="{FF2B5EF4-FFF2-40B4-BE49-F238E27FC236}">
                  <a16:creationId xmlns:a16="http://schemas.microsoft.com/office/drawing/2014/main" id="{15CA46A0-3C91-760D-C0FF-DE0DFA33A5F1}"/>
                </a:ext>
              </a:extLst>
            </p:cNvPr>
            <p:cNvSpPr/>
            <p:nvPr/>
          </p:nvSpPr>
          <p:spPr>
            <a:xfrm>
              <a:off x="1187290" y="1484784"/>
              <a:ext cx="288867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29" name="円/楕円 28">
              <a:extLst>
                <a:ext uri="{FF2B5EF4-FFF2-40B4-BE49-F238E27FC236}">
                  <a16:creationId xmlns:a16="http://schemas.microsoft.com/office/drawing/2014/main" id="{28D2887E-AE38-9B7F-5AB0-A98D76405A4F}"/>
                </a:ext>
              </a:extLst>
            </p:cNvPr>
            <p:cNvSpPr/>
            <p:nvPr/>
          </p:nvSpPr>
          <p:spPr>
            <a:xfrm>
              <a:off x="755576" y="1700808"/>
              <a:ext cx="287280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</p:grpSp>
      <p:grpSp>
        <p:nvGrpSpPr>
          <p:cNvPr id="5" name="グループ化 20">
            <a:extLst>
              <a:ext uri="{FF2B5EF4-FFF2-40B4-BE49-F238E27FC236}">
                <a16:creationId xmlns:a16="http://schemas.microsoft.com/office/drawing/2014/main" id="{6290E563-A1A5-2238-19C1-628C222D4099}"/>
              </a:ext>
            </a:extLst>
          </p:cNvPr>
          <p:cNvGrpSpPr>
            <a:grpSpLocks/>
          </p:cNvGrpSpPr>
          <p:nvPr/>
        </p:nvGrpSpPr>
        <p:grpSpPr bwMode="auto">
          <a:xfrm>
            <a:off x="5808665" y="981075"/>
            <a:ext cx="1366837" cy="647700"/>
            <a:chOff x="755576" y="1484784"/>
            <a:chExt cx="1368152" cy="648072"/>
          </a:xfrm>
        </p:grpSpPr>
        <p:sp>
          <p:nvSpPr>
            <p:cNvPr id="31" name="円/楕円 30">
              <a:extLst>
                <a:ext uri="{FF2B5EF4-FFF2-40B4-BE49-F238E27FC236}">
                  <a16:creationId xmlns:a16="http://schemas.microsoft.com/office/drawing/2014/main" id="{DE76D557-7144-21AD-8DBD-E4FF1004523D}"/>
                </a:ext>
              </a:extLst>
            </p:cNvPr>
            <p:cNvSpPr/>
            <p:nvPr/>
          </p:nvSpPr>
          <p:spPr>
            <a:xfrm>
              <a:off x="1276777" y="1718281"/>
              <a:ext cx="28761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32" name="円/楕円 31">
              <a:extLst>
                <a:ext uri="{FF2B5EF4-FFF2-40B4-BE49-F238E27FC236}">
                  <a16:creationId xmlns:a16="http://schemas.microsoft.com/office/drawing/2014/main" id="{1331DCA0-C543-902C-E47B-D5C0D1B0C9FC}"/>
                </a:ext>
              </a:extLst>
            </p:cNvPr>
            <p:cNvSpPr/>
            <p:nvPr/>
          </p:nvSpPr>
          <p:spPr>
            <a:xfrm>
              <a:off x="1403899" y="1916832"/>
              <a:ext cx="28761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33" name="円/楕円 32">
              <a:extLst>
                <a:ext uri="{FF2B5EF4-FFF2-40B4-BE49-F238E27FC236}">
                  <a16:creationId xmlns:a16="http://schemas.microsoft.com/office/drawing/2014/main" id="{9DC8C448-2763-8051-23E3-2B5C3477768E}"/>
                </a:ext>
              </a:extLst>
            </p:cNvPr>
            <p:cNvSpPr/>
            <p:nvPr/>
          </p:nvSpPr>
          <p:spPr>
            <a:xfrm>
              <a:off x="1836115" y="1916832"/>
              <a:ext cx="28761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34" name="円/楕円 33">
              <a:extLst>
                <a:ext uri="{FF2B5EF4-FFF2-40B4-BE49-F238E27FC236}">
                  <a16:creationId xmlns:a16="http://schemas.microsoft.com/office/drawing/2014/main" id="{B4CA493A-E48B-4CB7-01EC-21B6801DC560}"/>
                </a:ext>
              </a:extLst>
            </p:cNvPr>
            <p:cNvSpPr/>
            <p:nvPr/>
          </p:nvSpPr>
          <p:spPr>
            <a:xfrm>
              <a:off x="1043189" y="1916832"/>
              <a:ext cx="2892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35" name="円/楕円 34">
              <a:extLst>
                <a:ext uri="{FF2B5EF4-FFF2-40B4-BE49-F238E27FC236}">
                  <a16:creationId xmlns:a16="http://schemas.microsoft.com/office/drawing/2014/main" id="{2FF8631D-81C9-99C3-C912-5D356CAD964D}"/>
                </a:ext>
              </a:extLst>
            </p:cNvPr>
            <p:cNvSpPr/>
            <p:nvPr/>
          </p:nvSpPr>
          <p:spPr>
            <a:xfrm>
              <a:off x="1187791" y="1484784"/>
              <a:ext cx="28761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36" name="円/楕円 35">
              <a:extLst>
                <a:ext uri="{FF2B5EF4-FFF2-40B4-BE49-F238E27FC236}">
                  <a16:creationId xmlns:a16="http://schemas.microsoft.com/office/drawing/2014/main" id="{4A8E6053-D07D-4B95-D43A-D223C61CB218}"/>
                </a:ext>
              </a:extLst>
            </p:cNvPr>
            <p:cNvSpPr/>
            <p:nvPr/>
          </p:nvSpPr>
          <p:spPr>
            <a:xfrm>
              <a:off x="755576" y="1700808"/>
              <a:ext cx="28761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</p:grpSp>
      <p:grpSp>
        <p:nvGrpSpPr>
          <p:cNvPr id="6" name="グループ化 55">
            <a:extLst>
              <a:ext uri="{FF2B5EF4-FFF2-40B4-BE49-F238E27FC236}">
                <a16:creationId xmlns:a16="http://schemas.microsoft.com/office/drawing/2014/main" id="{BC7FDF30-1A03-1999-0369-05C0EA0522AE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2614615"/>
            <a:ext cx="863600" cy="649287"/>
            <a:chOff x="1043608" y="1484784"/>
            <a:chExt cx="864096" cy="648072"/>
          </a:xfrm>
        </p:grpSpPr>
        <p:sp>
          <p:nvSpPr>
            <p:cNvPr id="55" name="円/楕円 54">
              <a:extLst>
                <a:ext uri="{FF2B5EF4-FFF2-40B4-BE49-F238E27FC236}">
                  <a16:creationId xmlns:a16="http://schemas.microsoft.com/office/drawing/2014/main" id="{4EFB74CF-2A8A-F26C-B961-B5B253668413}"/>
                </a:ext>
              </a:extLst>
            </p:cNvPr>
            <p:cNvSpPr/>
            <p:nvPr/>
          </p:nvSpPr>
          <p:spPr>
            <a:xfrm>
              <a:off x="1277104" y="1717709"/>
              <a:ext cx="287503" cy="21549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56" name="円/楕円 55">
              <a:extLst>
                <a:ext uri="{FF2B5EF4-FFF2-40B4-BE49-F238E27FC236}">
                  <a16:creationId xmlns:a16="http://schemas.microsoft.com/office/drawing/2014/main" id="{DD429064-DBC2-E261-19AA-AA5D57161840}"/>
                </a:ext>
              </a:extLst>
            </p:cNvPr>
            <p:cNvSpPr/>
            <p:nvPr/>
          </p:nvSpPr>
          <p:spPr>
            <a:xfrm>
              <a:off x="1620201" y="1844472"/>
              <a:ext cx="287503" cy="21708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57" name="円/楕円 56">
              <a:extLst>
                <a:ext uri="{FF2B5EF4-FFF2-40B4-BE49-F238E27FC236}">
                  <a16:creationId xmlns:a16="http://schemas.microsoft.com/office/drawing/2014/main" id="{B640B53C-EC03-F976-FD06-5B773DF7F0B4}"/>
                </a:ext>
              </a:extLst>
            </p:cNvPr>
            <p:cNvSpPr/>
            <p:nvPr/>
          </p:nvSpPr>
          <p:spPr>
            <a:xfrm>
              <a:off x="1547134" y="1556087"/>
              <a:ext cx="289091" cy="21708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58" name="円/楕円 57">
              <a:extLst>
                <a:ext uri="{FF2B5EF4-FFF2-40B4-BE49-F238E27FC236}">
                  <a16:creationId xmlns:a16="http://schemas.microsoft.com/office/drawing/2014/main" id="{05E86054-E343-B316-33F5-50A8778BCFF2}"/>
                </a:ext>
              </a:extLst>
            </p:cNvPr>
            <p:cNvSpPr/>
            <p:nvPr/>
          </p:nvSpPr>
          <p:spPr>
            <a:xfrm>
              <a:off x="1404177" y="1917360"/>
              <a:ext cx="287503" cy="21549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9F5D32EA-FC23-DDC8-23B1-2ADB13E67735}"/>
                </a:ext>
              </a:extLst>
            </p:cNvPr>
            <p:cNvSpPr/>
            <p:nvPr/>
          </p:nvSpPr>
          <p:spPr>
            <a:xfrm>
              <a:off x="1043608" y="1917360"/>
              <a:ext cx="287502" cy="21549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60" name="円/楕円 59">
              <a:extLst>
                <a:ext uri="{FF2B5EF4-FFF2-40B4-BE49-F238E27FC236}">
                  <a16:creationId xmlns:a16="http://schemas.microsoft.com/office/drawing/2014/main" id="{06367767-582C-C86F-0E88-49156CB0183C}"/>
                </a:ext>
              </a:extLst>
            </p:cNvPr>
            <p:cNvSpPr/>
            <p:nvPr/>
          </p:nvSpPr>
          <p:spPr>
            <a:xfrm>
              <a:off x="1188153" y="1484784"/>
              <a:ext cx="287503" cy="21549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</p:grpSp>
      <p:grpSp>
        <p:nvGrpSpPr>
          <p:cNvPr id="7" name="グループ化 55">
            <a:extLst>
              <a:ext uri="{FF2B5EF4-FFF2-40B4-BE49-F238E27FC236}">
                <a16:creationId xmlns:a16="http://schemas.microsoft.com/office/drawing/2014/main" id="{B6155D10-ECD3-144D-39A1-10CAEAEEDA3A}"/>
              </a:ext>
            </a:extLst>
          </p:cNvPr>
          <p:cNvGrpSpPr>
            <a:grpSpLocks/>
          </p:cNvGrpSpPr>
          <p:nvPr/>
        </p:nvGrpSpPr>
        <p:grpSpPr bwMode="auto">
          <a:xfrm>
            <a:off x="6713538" y="2878138"/>
            <a:ext cx="863600" cy="647700"/>
            <a:chOff x="1043608" y="1484784"/>
            <a:chExt cx="864096" cy="648072"/>
          </a:xfrm>
        </p:grpSpPr>
        <p:sp>
          <p:nvSpPr>
            <p:cNvPr id="62" name="円/楕円 61">
              <a:extLst>
                <a:ext uri="{FF2B5EF4-FFF2-40B4-BE49-F238E27FC236}">
                  <a16:creationId xmlns:a16="http://schemas.microsoft.com/office/drawing/2014/main" id="{545ACFDB-7BF7-F169-1EEB-7F242842B565}"/>
                </a:ext>
              </a:extLst>
            </p:cNvPr>
            <p:cNvSpPr/>
            <p:nvPr/>
          </p:nvSpPr>
          <p:spPr>
            <a:xfrm>
              <a:off x="1277104" y="1718280"/>
              <a:ext cx="2875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63" name="円/楕円 62">
              <a:extLst>
                <a:ext uri="{FF2B5EF4-FFF2-40B4-BE49-F238E27FC236}">
                  <a16:creationId xmlns:a16="http://schemas.microsoft.com/office/drawing/2014/main" id="{AC15183C-7846-A39B-E953-A46CD0B156EA}"/>
                </a:ext>
              </a:extLst>
            </p:cNvPr>
            <p:cNvSpPr/>
            <p:nvPr/>
          </p:nvSpPr>
          <p:spPr>
            <a:xfrm>
              <a:off x="1620201" y="1845353"/>
              <a:ext cx="2875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64" name="円/楕円 63">
              <a:extLst>
                <a:ext uri="{FF2B5EF4-FFF2-40B4-BE49-F238E27FC236}">
                  <a16:creationId xmlns:a16="http://schemas.microsoft.com/office/drawing/2014/main" id="{276BFF26-1716-1D62-1ACE-25012A11817A}"/>
                </a:ext>
              </a:extLst>
            </p:cNvPr>
            <p:cNvSpPr/>
            <p:nvPr/>
          </p:nvSpPr>
          <p:spPr>
            <a:xfrm>
              <a:off x="1547134" y="1556262"/>
              <a:ext cx="289091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65" name="円/楕円 64">
              <a:extLst>
                <a:ext uri="{FF2B5EF4-FFF2-40B4-BE49-F238E27FC236}">
                  <a16:creationId xmlns:a16="http://schemas.microsoft.com/office/drawing/2014/main" id="{00DFAB59-D2D8-ACEA-2CCF-8EC029AABCA0}"/>
                </a:ext>
              </a:extLst>
            </p:cNvPr>
            <p:cNvSpPr/>
            <p:nvPr/>
          </p:nvSpPr>
          <p:spPr>
            <a:xfrm>
              <a:off x="1404177" y="1916832"/>
              <a:ext cx="2875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66" name="円/楕円 65">
              <a:extLst>
                <a:ext uri="{FF2B5EF4-FFF2-40B4-BE49-F238E27FC236}">
                  <a16:creationId xmlns:a16="http://schemas.microsoft.com/office/drawing/2014/main" id="{0E73A466-2C30-C63E-1DA2-2070FCA642A4}"/>
                </a:ext>
              </a:extLst>
            </p:cNvPr>
            <p:cNvSpPr/>
            <p:nvPr/>
          </p:nvSpPr>
          <p:spPr>
            <a:xfrm>
              <a:off x="1043608" y="1916832"/>
              <a:ext cx="287502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67" name="円/楕円 66">
              <a:extLst>
                <a:ext uri="{FF2B5EF4-FFF2-40B4-BE49-F238E27FC236}">
                  <a16:creationId xmlns:a16="http://schemas.microsoft.com/office/drawing/2014/main" id="{277B596D-B962-BAD8-111F-CB4F807E9A44}"/>
                </a:ext>
              </a:extLst>
            </p:cNvPr>
            <p:cNvSpPr/>
            <p:nvPr/>
          </p:nvSpPr>
          <p:spPr>
            <a:xfrm>
              <a:off x="1188153" y="1484784"/>
              <a:ext cx="2875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</p:grp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C269064A-8F7F-CE9A-B834-EC05B72B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6352" y="590986"/>
            <a:ext cx="352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None/>
            </a:pPr>
            <a:r>
              <a:rPr lang="pt-BR" altLang="ja-JP" sz="2400" dirty="0">
                <a:solidFill>
                  <a:srgbClr val="0000CC"/>
                </a:solidFill>
              </a:rPr>
              <a:t>O moedor ficou entupido.</a:t>
            </a:r>
            <a:endParaRPr lang="en-US" altLang="ja-JP" sz="2400" dirty="0">
              <a:solidFill>
                <a:srgbClr val="0000CC"/>
              </a:solidFill>
            </a:endParaRPr>
          </a:p>
          <a:p>
            <a:pPr defTabSz="457200" eaLnBrk="1" hangingPunct="1">
              <a:spcBef>
                <a:spcPct val="0"/>
              </a:spcBef>
              <a:buNone/>
            </a:pPr>
            <a:r>
              <a:rPr lang="ja-JP" altLang="en-US" sz="2400" dirty="0">
                <a:solidFill>
                  <a:srgbClr val="C00000"/>
                </a:solidFill>
              </a:rPr>
              <a:t>    　 →　クリック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FE100CC4-8D13-611D-590A-71F1BCC77457}"/>
              </a:ext>
            </a:extLst>
          </p:cNvPr>
          <p:cNvSpPr/>
          <p:nvPr/>
        </p:nvSpPr>
        <p:spPr>
          <a:xfrm>
            <a:off x="1774825" y="6524627"/>
            <a:ext cx="8713788" cy="36036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kumimoji="0" lang="ja-JP" altLang="en-US">
              <a:solidFill>
                <a:srgbClr val="FFFFFF"/>
              </a:solidFill>
              <a:latin typeface="Segoe UI"/>
              <a:ea typeface="メイリオ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817111F-0FB0-3D57-C07B-85BC2057FD71}"/>
              </a:ext>
            </a:extLst>
          </p:cNvPr>
          <p:cNvSpPr/>
          <p:nvPr/>
        </p:nvSpPr>
        <p:spPr>
          <a:xfrm>
            <a:off x="8040688" y="2"/>
            <a:ext cx="2627312" cy="549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kumimoji="0" lang="ja-JP" altLang="en-US" sz="2400" b="1" dirty="0">
                <a:solidFill>
                  <a:srgbClr val="FFFF00"/>
                </a:solidFill>
                <a:latin typeface="Segoe UI"/>
                <a:ea typeface="メイリオ"/>
              </a:rPr>
              <a:t>原料自動投入中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4EF76DA-8C4E-7C26-8C47-9920F8EA3042}"/>
              </a:ext>
            </a:extLst>
          </p:cNvPr>
          <p:cNvSpPr/>
          <p:nvPr/>
        </p:nvSpPr>
        <p:spPr>
          <a:xfrm>
            <a:off x="1774825" y="6524627"/>
            <a:ext cx="8713788" cy="36036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kumimoji="0" lang="ja-JP" altLang="en-US">
              <a:solidFill>
                <a:srgbClr val="FFFFFF"/>
              </a:solidFill>
              <a:latin typeface="Segoe UI"/>
              <a:ea typeface="メイリオ"/>
            </a:endParaRPr>
          </a:p>
        </p:txBody>
      </p:sp>
      <p:pic>
        <p:nvPicPr>
          <p:cNvPr id="5123" name="Picture 2" descr="C:\Users\mhu\SkyDrive\01厚労省委託C\未熟練\ﾏﾆｭｱﾙ\委員会4回\動画\災害事例動画01機械.jpg">
            <a:extLst>
              <a:ext uri="{FF2B5EF4-FFF2-40B4-BE49-F238E27FC236}">
                <a16:creationId xmlns:a16="http://schemas.microsoft.com/office/drawing/2014/main" id="{61654DC9-CDA1-E493-5012-CB07687DD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5" y="473075"/>
            <a:ext cx="5329237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グループ化 20">
            <a:extLst>
              <a:ext uri="{FF2B5EF4-FFF2-40B4-BE49-F238E27FC236}">
                <a16:creationId xmlns:a16="http://schemas.microsoft.com/office/drawing/2014/main" id="{FED33DF4-0506-E20A-FD49-1B48F80F0D95}"/>
              </a:ext>
            </a:extLst>
          </p:cNvPr>
          <p:cNvGrpSpPr>
            <a:grpSpLocks/>
          </p:cNvGrpSpPr>
          <p:nvPr/>
        </p:nvGrpSpPr>
        <p:grpSpPr bwMode="auto">
          <a:xfrm>
            <a:off x="5176840" y="285750"/>
            <a:ext cx="1368425" cy="647700"/>
            <a:chOff x="755576" y="1484784"/>
            <a:chExt cx="1368152" cy="648072"/>
          </a:xfrm>
        </p:grpSpPr>
        <p:sp>
          <p:nvSpPr>
            <p:cNvPr id="8" name="円/楕円 7">
              <a:extLst>
                <a:ext uri="{FF2B5EF4-FFF2-40B4-BE49-F238E27FC236}">
                  <a16:creationId xmlns:a16="http://schemas.microsoft.com/office/drawing/2014/main" id="{4CD65D27-4B10-03F3-121F-2442269FB7AA}"/>
                </a:ext>
              </a:extLst>
            </p:cNvPr>
            <p:cNvSpPr/>
            <p:nvPr/>
          </p:nvSpPr>
          <p:spPr>
            <a:xfrm>
              <a:off x="1276172" y="1718281"/>
              <a:ext cx="288867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id="{7C191159-F47B-9FC1-1B3D-E3C6DDBB6E90}"/>
                </a:ext>
              </a:extLst>
            </p:cNvPr>
            <p:cNvSpPr/>
            <p:nvPr/>
          </p:nvSpPr>
          <p:spPr>
            <a:xfrm>
              <a:off x="1403147" y="1916832"/>
              <a:ext cx="288867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0" name="円/楕円 9">
              <a:extLst>
                <a:ext uri="{FF2B5EF4-FFF2-40B4-BE49-F238E27FC236}">
                  <a16:creationId xmlns:a16="http://schemas.microsoft.com/office/drawing/2014/main" id="{BD7333F6-1324-097A-65F1-D358C8D863DB}"/>
                </a:ext>
              </a:extLst>
            </p:cNvPr>
            <p:cNvSpPr/>
            <p:nvPr/>
          </p:nvSpPr>
          <p:spPr>
            <a:xfrm>
              <a:off x="1836447" y="1916832"/>
              <a:ext cx="287281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A20E248D-D2EB-CADA-15D3-E089F45B97D5}"/>
                </a:ext>
              </a:extLst>
            </p:cNvPr>
            <p:cNvSpPr/>
            <p:nvPr/>
          </p:nvSpPr>
          <p:spPr>
            <a:xfrm>
              <a:off x="1042856" y="1916832"/>
              <a:ext cx="288867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2" name="円/楕円 11">
              <a:extLst>
                <a:ext uri="{FF2B5EF4-FFF2-40B4-BE49-F238E27FC236}">
                  <a16:creationId xmlns:a16="http://schemas.microsoft.com/office/drawing/2014/main" id="{8F393A91-2F48-7257-82B8-989C84D8DFF9}"/>
                </a:ext>
              </a:extLst>
            </p:cNvPr>
            <p:cNvSpPr/>
            <p:nvPr/>
          </p:nvSpPr>
          <p:spPr>
            <a:xfrm>
              <a:off x="1187290" y="1484784"/>
              <a:ext cx="288867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3" name="円/楕円 12">
              <a:extLst>
                <a:ext uri="{FF2B5EF4-FFF2-40B4-BE49-F238E27FC236}">
                  <a16:creationId xmlns:a16="http://schemas.microsoft.com/office/drawing/2014/main" id="{B1BE03DB-F4A8-FE78-873A-D45F7FEAC0C1}"/>
                </a:ext>
              </a:extLst>
            </p:cNvPr>
            <p:cNvSpPr/>
            <p:nvPr/>
          </p:nvSpPr>
          <p:spPr>
            <a:xfrm>
              <a:off x="755576" y="1700808"/>
              <a:ext cx="287280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</p:grpSp>
      <p:grpSp>
        <p:nvGrpSpPr>
          <p:cNvPr id="5125" name="グループ化 20">
            <a:extLst>
              <a:ext uri="{FF2B5EF4-FFF2-40B4-BE49-F238E27FC236}">
                <a16:creationId xmlns:a16="http://schemas.microsoft.com/office/drawing/2014/main" id="{8095A71B-C683-9231-CD98-53C599373CBA}"/>
              </a:ext>
            </a:extLst>
          </p:cNvPr>
          <p:cNvGrpSpPr>
            <a:grpSpLocks/>
          </p:cNvGrpSpPr>
          <p:nvPr/>
        </p:nvGrpSpPr>
        <p:grpSpPr bwMode="auto">
          <a:xfrm>
            <a:off x="5808665" y="981075"/>
            <a:ext cx="1366837" cy="647700"/>
            <a:chOff x="755576" y="1484784"/>
            <a:chExt cx="1368152" cy="648072"/>
          </a:xfrm>
        </p:grpSpPr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06EB5E97-F852-12B5-45EA-EE412563A638}"/>
                </a:ext>
              </a:extLst>
            </p:cNvPr>
            <p:cNvSpPr/>
            <p:nvPr/>
          </p:nvSpPr>
          <p:spPr>
            <a:xfrm>
              <a:off x="1276777" y="1718281"/>
              <a:ext cx="28761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6" name="円/楕円 15">
              <a:extLst>
                <a:ext uri="{FF2B5EF4-FFF2-40B4-BE49-F238E27FC236}">
                  <a16:creationId xmlns:a16="http://schemas.microsoft.com/office/drawing/2014/main" id="{7E7A6E6D-1C2D-E7C0-9A78-BA7ABFFFCEE9}"/>
                </a:ext>
              </a:extLst>
            </p:cNvPr>
            <p:cNvSpPr/>
            <p:nvPr/>
          </p:nvSpPr>
          <p:spPr>
            <a:xfrm>
              <a:off x="1403899" y="1916832"/>
              <a:ext cx="28761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03FD5157-ACFD-67E2-0D12-B32185E18FD2}"/>
                </a:ext>
              </a:extLst>
            </p:cNvPr>
            <p:cNvSpPr/>
            <p:nvPr/>
          </p:nvSpPr>
          <p:spPr>
            <a:xfrm>
              <a:off x="1836115" y="1916832"/>
              <a:ext cx="28761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8" name="円/楕円 17">
              <a:extLst>
                <a:ext uri="{FF2B5EF4-FFF2-40B4-BE49-F238E27FC236}">
                  <a16:creationId xmlns:a16="http://schemas.microsoft.com/office/drawing/2014/main" id="{00028CF9-7F3F-F1A0-400A-73178FB84282}"/>
                </a:ext>
              </a:extLst>
            </p:cNvPr>
            <p:cNvSpPr/>
            <p:nvPr/>
          </p:nvSpPr>
          <p:spPr>
            <a:xfrm>
              <a:off x="1043189" y="1916832"/>
              <a:ext cx="2892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9" name="円/楕円 18">
              <a:extLst>
                <a:ext uri="{FF2B5EF4-FFF2-40B4-BE49-F238E27FC236}">
                  <a16:creationId xmlns:a16="http://schemas.microsoft.com/office/drawing/2014/main" id="{E686C075-A25E-EBE6-11A5-7C287361E411}"/>
                </a:ext>
              </a:extLst>
            </p:cNvPr>
            <p:cNvSpPr/>
            <p:nvPr/>
          </p:nvSpPr>
          <p:spPr>
            <a:xfrm>
              <a:off x="1187791" y="1484784"/>
              <a:ext cx="28761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B141A567-AA26-8126-30D7-9D0A2291E99E}"/>
                </a:ext>
              </a:extLst>
            </p:cNvPr>
            <p:cNvSpPr/>
            <p:nvPr/>
          </p:nvSpPr>
          <p:spPr>
            <a:xfrm>
              <a:off x="755576" y="1700808"/>
              <a:ext cx="28761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</p:grpSp>
      <p:grpSp>
        <p:nvGrpSpPr>
          <p:cNvPr id="5126" name="グループ化 55">
            <a:extLst>
              <a:ext uri="{FF2B5EF4-FFF2-40B4-BE49-F238E27FC236}">
                <a16:creationId xmlns:a16="http://schemas.microsoft.com/office/drawing/2014/main" id="{362CE89D-AE40-2BA5-1B85-9DE54DF494A5}"/>
              </a:ext>
            </a:extLst>
          </p:cNvPr>
          <p:cNvGrpSpPr>
            <a:grpSpLocks/>
          </p:cNvGrpSpPr>
          <p:nvPr/>
        </p:nvGrpSpPr>
        <p:grpSpPr bwMode="auto">
          <a:xfrm>
            <a:off x="6713538" y="2878138"/>
            <a:ext cx="863600" cy="647700"/>
            <a:chOff x="1043608" y="1484784"/>
            <a:chExt cx="864096" cy="648072"/>
          </a:xfrm>
        </p:grpSpPr>
        <p:sp>
          <p:nvSpPr>
            <p:cNvPr id="22" name="円/楕円 21">
              <a:extLst>
                <a:ext uri="{FF2B5EF4-FFF2-40B4-BE49-F238E27FC236}">
                  <a16:creationId xmlns:a16="http://schemas.microsoft.com/office/drawing/2014/main" id="{6617651E-8E88-49FD-DC1E-34E3FB50F9A2}"/>
                </a:ext>
              </a:extLst>
            </p:cNvPr>
            <p:cNvSpPr/>
            <p:nvPr/>
          </p:nvSpPr>
          <p:spPr>
            <a:xfrm>
              <a:off x="1277104" y="1718280"/>
              <a:ext cx="2875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23" name="円/楕円 22">
              <a:extLst>
                <a:ext uri="{FF2B5EF4-FFF2-40B4-BE49-F238E27FC236}">
                  <a16:creationId xmlns:a16="http://schemas.microsoft.com/office/drawing/2014/main" id="{C5674175-8AAB-7EE6-4E66-F30DED539094}"/>
                </a:ext>
              </a:extLst>
            </p:cNvPr>
            <p:cNvSpPr/>
            <p:nvPr/>
          </p:nvSpPr>
          <p:spPr>
            <a:xfrm>
              <a:off x="1620201" y="1845353"/>
              <a:ext cx="2875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24" name="円/楕円 23">
              <a:extLst>
                <a:ext uri="{FF2B5EF4-FFF2-40B4-BE49-F238E27FC236}">
                  <a16:creationId xmlns:a16="http://schemas.microsoft.com/office/drawing/2014/main" id="{20512CD2-EB9A-955D-4E40-1C70BFA8578E}"/>
                </a:ext>
              </a:extLst>
            </p:cNvPr>
            <p:cNvSpPr/>
            <p:nvPr/>
          </p:nvSpPr>
          <p:spPr>
            <a:xfrm>
              <a:off x="1547134" y="1556262"/>
              <a:ext cx="289091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25" name="円/楕円 24">
              <a:extLst>
                <a:ext uri="{FF2B5EF4-FFF2-40B4-BE49-F238E27FC236}">
                  <a16:creationId xmlns:a16="http://schemas.microsoft.com/office/drawing/2014/main" id="{0B0A91C0-5A6B-EBDE-54FD-0FF5E0F1F850}"/>
                </a:ext>
              </a:extLst>
            </p:cNvPr>
            <p:cNvSpPr/>
            <p:nvPr/>
          </p:nvSpPr>
          <p:spPr>
            <a:xfrm>
              <a:off x="1404177" y="1916832"/>
              <a:ext cx="2875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26" name="円/楕円 25">
              <a:extLst>
                <a:ext uri="{FF2B5EF4-FFF2-40B4-BE49-F238E27FC236}">
                  <a16:creationId xmlns:a16="http://schemas.microsoft.com/office/drawing/2014/main" id="{83E1D102-DBC7-B2A0-FB4E-32C114C1518C}"/>
                </a:ext>
              </a:extLst>
            </p:cNvPr>
            <p:cNvSpPr/>
            <p:nvPr/>
          </p:nvSpPr>
          <p:spPr>
            <a:xfrm>
              <a:off x="1043608" y="1916832"/>
              <a:ext cx="287502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27" name="円/楕円 26">
              <a:extLst>
                <a:ext uri="{FF2B5EF4-FFF2-40B4-BE49-F238E27FC236}">
                  <a16:creationId xmlns:a16="http://schemas.microsoft.com/office/drawing/2014/main" id="{8A343BDF-DC15-FEE5-298B-72512BE78316}"/>
                </a:ext>
              </a:extLst>
            </p:cNvPr>
            <p:cNvSpPr/>
            <p:nvPr/>
          </p:nvSpPr>
          <p:spPr>
            <a:xfrm>
              <a:off x="1188153" y="1484784"/>
              <a:ext cx="2875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</p:grpSp>
      <p:grpSp>
        <p:nvGrpSpPr>
          <p:cNvPr id="5127" name="グループ化 55">
            <a:extLst>
              <a:ext uri="{FF2B5EF4-FFF2-40B4-BE49-F238E27FC236}">
                <a16:creationId xmlns:a16="http://schemas.microsoft.com/office/drawing/2014/main" id="{774E05BD-3152-2ECD-86AB-1EB5FEA35040}"/>
              </a:ext>
            </a:extLst>
          </p:cNvPr>
          <p:cNvGrpSpPr>
            <a:grpSpLocks/>
          </p:cNvGrpSpPr>
          <p:nvPr/>
        </p:nvGrpSpPr>
        <p:grpSpPr bwMode="auto">
          <a:xfrm>
            <a:off x="6500813" y="2554288"/>
            <a:ext cx="863600" cy="647700"/>
            <a:chOff x="1043608" y="1484784"/>
            <a:chExt cx="864096" cy="648072"/>
          </a:xfrm>
        </p:grpSpPr>
        <p:sp>
          <p:nvSpPr>
            <p:cNvPr id="36" name="円/楕円 35">
              <a:extLst>
                <a:ext uri="{FF2B5EF4-FFF2-40B4-BE49-F238E27FC236}">
                  <a16:creationId xmlns:a16="http://schemas.microsoft.com/office/drawing/2014/main" id="{0ACE72F7-4E7E-B3AF-5DCD-B8164DEA677C}"/>
                </a:ext>
              </a:extLst>
            </p:cNvPr>
            <p:cNvSpPr/>
            <p:nvPr/>
          </p:nvSpPr>
          <p:spPr>
            <a:xfrm>
              <a:off x="1277104" y="1718280"/>
              <a:ext cx="2875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37" name="円/楕円 36">
              <a:extLst>
                <a:ext uri="{FF2B5EF4-FFF2-40B4-BE49-F238E27FC236}">
                  <a16:creationId xmlns:a16="http://schemas.microsoft.com/office/drawing/2014/main" id="{9905D9FC-E82D-09A1-4384-38E6D1CFB560}"/>
                </a:ext>
              </a:extLst>
            </p:cNvPr>
            <p:cNvSpPr/>
            <p:nvPr/>
          </p:nvSpPr>
          <p:spPr>
            <a:xfrm>
              <a:off x="1620201" y="1845353"/>
              <a:ext cx="2875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38" name="円/楕円 37">
              <a:extLst>
                <a:ext uri="{FF2B5EF4-FFF2-40B4-BE49-F238E27FC236}">
                  <a16:creationId xmlns:a16="http://schemas.microsoft.com/office/drawing/2014/main" id="{1B2DAB1D-2F58-6746-BE74-71F587585CE1}"/>
                </a:ext>
              </a:extLst>
            </p:cNvPr>
            <p:cNvSpPr/>
            <p:nvPr/>
          </p:nvSpPr>
          <p:spPr>
            <a:xfrm>
              <a:off x="1547134" y="1556262"/>
              <a:ext cx="289091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39" name="円/楕円 38">
              <a:extLst>
                <a:ext uri="{FF2B5EF4-FFF2-40B4-BE49-F238E27FC236}">
                  <a16:creationId xmlns:a16="http://schemas.microsoft.com/office/drawing/2014/main" id="{F16B5098-7BCC-AEE8-6B9B-C46F8703373D}"/>
                </a:ext>
              </a:extLst>
            </p:cNvPr>
            <p:cNvSpPr/>
            <p:nvPr/>
          </p:nvSpPr>
          <p:spPr>
            <a:xfrm>
              <a:off x="1404177" y="1916832"/>
              <a:ext cx="2875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40" name="円/楕円 39">
              <a:extLst>
                <a:ext uri="{FF2B5EF4-FFF2-40B4-BE49-F238E27FC236}">
                  <a16:creationId xmlns:a16="http://schemas.microsoft.com/office/drawing/2014/main" id="{E2C211E2-56D2-CAA3-6713-40023A869035}"/>
                </a:ext>
              </a:extLst>
            </p:cNvPr>
            <p:cNvSpPr/>
            <p:nvPr/>
          </p:nvSpPr>
          <p:spPr>
            <a:xfrm>
              <a:off x="1043608" y="1916832"/>
              <a:ext cx="287502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41" name="円/楕円 40">
              <a:extLst>
                <a:ext uri="{FF2B5EF4-FFF2-40B4-BE49-F238E27FC236}">
                  <a16:creationId xmlns:a16="http://schemas.microsoft.com/office/drawing/2014/main" id="{2C7C5FEF-950E-F059-309F-79DB4041ECD3}"/>
                </a:ext>
              </a:extLst>
            </p:cNvPr>
            <p:cNvSpPr/>
            <p:nvPr/>
          </p:nvSpPr>
          <p:spPr>
            <a:xfrm>
              <a:off x="1188153" y="1484784"/>
              <a:ext cx="2875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</p:grpSp>
      <p:grpSp>
        <p:nvGrpSpPr>
          <p:cNvPr id="5128" name="グループ化 55">
            <a:extLst>
              <a:ext uri="{FF2B5EF4-FFF2-40B4-BE49-F238E27FC236}">
                <a16:creationId xmlns:a16="http://schemas.microsoft.com/office/drawing/2014/main" id="{44EABBD0-0FDF-07FD-76C7-065702B2EF55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2614615"/>
            <a:ext cx="863600" cy="649287"/>
            <a:chOff x="1043608" y="1484784"/>
            <a:chExt cx="864096" cy="648072"/>
          </a:xfrm>
        </p:grpSpPr>
        <p:sp>
          <p:nvSpPr>
            <p:cNvPr id="43" name="円/楕円 42">
              <a:extLst>
                <a:ext uri="{FF2B5EF4-FFF2-40B4-BE49-F238E27FC236}">
                  <a16:creationId xmlns:a16="http://schemas.microsoft.com/office/drawing/2014/main" id="{8831A20F-07AE-788A-4C99-16C52C2330DD}"/>
                </a:ext>
              </a:extLst>
            </p:cNvPr>
            <p:cNvSpPr/>
            <p:nvPr/>
          </p:nvSpPr>
          <p:spPr>
            <a:xfrm>
              <a:off x="1277104" y="1717709"/>
              <a:ext cx="287503" cy="21549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44" name="円/楕円 43">
              <a:extLst>
                <a:ext uri="{FF2B5EF4-FFF2-40B4-BE49-F238E27FC236}">
                  <a16:creationId xmlns:a16="http://schemas.microsoft.com/office/drawing/2014/main" id="{70639192-E41B-632E-C9DC-045CCE00D0AB}"/>
                </a:ext>
              </a:extLst>
            </p:cNvPr>
            <p:cNvSpPr/>
            <p:nvPr/>
          </p:nvSpPr>
          <p:spPr>
            <a:xfrm>
              <a:off x="1620201" y="1844472"/>
              <a:ext cx="287503" cy="21708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45" name="円/楕円 44">
              <a:extLst>
                <a:ext uri="{FF2B5EF4-FFF2-40B4-BE49-F238E27FC236}">
                  <a16:creationId xmlns:a16="http://schemas.microsoft.com/office/drawing/2014/main" id="{F609CFB7-FF52-B809-F0EC-0D8B47CA0F67}"/>
                </a:ext>
              </a:extLst>
            </p:cNvPr>
            <p:cNvSpPr/>
            <p:nvPr/>
          </p:nvSpPr>
          <p:spPr>
            <a:xfrm>
              <a:off x="1547134" y="1556087"/>
              <a:ext cx="289091" cy="21708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46" name="円/楕円 45">
              <a:extLst>
                <a:ext uri="{FF2B5EF4-FFF2-40B4-BE49-F238E27FC236}">
                  <a16:creationId xmlns:a16="http://schemas.microsoft.com/office/drawing/2014/main" id="{A21415BA-A928-C9DE-D143-982D74B6EEE7}"/>
                </a:ext>
              </a:extLst>
            </p:cNvPr>
            <p:cNvSpPr/>
            <p:nvPr/>
          </p:nvSpPr>
          <p:spPr>
            <a:xfrm>
              <a:off x="1404177" y="1917360"/>
              <a:ext cx="287503" cy="21549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47" name="円/楕円 46">
              <a:extLst>
                <a:ext uri="{FF2B5EF4-FFF2-40B4-BE49-F238E27FC236}">
                  <a16:creationId xmlns:a16="http://schemas.microsoft.com/office/drawing/2014/main" id="{9B2457D4-EE41-7BDB-CC89-9532A0DB8423}"/>
                </a:ext>
              </a:extLst>
            </p:cNvPr>
            <p:cNvSpPr/>
            <p:nvPr/>
          </p:nvSpPr>
          <p:spPr>
            <a:xfrm>
              <a:off x="1043608" y="1917360"/>
              <a:ext cx="287502" cy="21549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48" name="円/楕円 47">
              <a:extLst>
                <a:ext uri="{FF2B5EF4-FFF2-40B4-BE49-F238E27FC236}">
                  <a16:creationId xmlns:a16="http://schemas.microsoft.com/office/drawing/2014/main" id="{E2CE8EDE-F7F5-ED6F-8BBD-1C17140967A0}"/>
                </a:ext>
              </a:extLst>
            </p:cNvPr>
            <p:cNvSpPr/>
            <p:nvPr/>
          </p:nvSpPr>
          <p:spPr>
            <a:xfrm>
              <a:off x="1188153" y="1484784"/>
              <a:ext cx="287503" cy="21549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F6D0822-1506-F755-FE16-69D698702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549276"/>
            <a:ext cx="3008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None/>
            </a:pPr>
            <a:r>
              <a:rPr lang="pt-BR" altLang="ja-JP" sz="2400" dirty="0">
                <a:solidFill>
                  <a:srgbClr val="0000CC"/>
                </a:solidFill>
              </a:rPr>
              <a:t>Vou tirar os entupidos.</a:t>
            </a:r>
            <a:endParaRPr lang="en-US" altLang="ja-JP" sz="2400" dirty="0">
              <a:solidFill>
                <a:srgbClr val="0000CC"/>
              </a:solidFill>
            </a:endParaRPr>
          </a:p>
          <a:p>
            <a:pPr defTabSz="457200" eaLnBrk="1" hangingPunct="1">
              <a:spcBef>
                <a:spcPct val="0"/>
              </a:spcBef>
              <a:buNone/>
            </a:pPr>
            <a:r>
              <a:rPr lang="en-US" altLang="ja-JP" sz="2400" dirty="0">
                <a:solidFill>
                  <a:srgbClr val="000000"/>
                </a:solidFill>
              </a:rPr>
              <a:t> </a:t>
            </a:r>
            <a:r>
              <a:rPr lang="ja-JP" altLang="en-US" sz="2400" dirty="0">
                <a:solidFill>
                  <a:srgbClr val="000000"/>
                </a:solidFill>
              </a:rPr>
              <a:t>　 </a:t>
            </a:r>
            <a:r>
              <a:rPr lang="ja-JP" altLang="en-US" sz="2400" dirty="0">
                <a:solidFill>
                  <a:srgbClr val="C00000"/>
                </a:solidFill>
              </a:rPr>
              <a:t>→　クリック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49" name="Picture 4" descr="C:\Users\User07.PC007\OneDrive\01厚労省委託C\未熟練\ﾏﾆｭｱﾙ\委員会4回\動画\動画腕付きE顔ふつう.gif">
            <a:extLst>
              <a:ext uri="{FF2B5EF4-FFF2-40B4-BE49-F238E27FC236}">
                <a16:creationId xmlns:a16="http://schemas.microsoft.com/office/drawing/2014/main" id="{AEEC1F04-A3F4-B68F-DFED-F11333CB5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2349500"/>
            <a:ext cx="2160588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3DBB6F7E-0D3F-FA63-EF5E-BD04DCF7C3AC}"/>
              </a:ext>
            </a:extLst>
          </p:cNvPr>
          <p:cNvSpPr/>
          <p:nvPr/>
        </p:nvSpPr>
        <p:spPr>
          <a:xfrm>
            <a:off x="8040688" y="2"/>
            <a:ext cx="2627312" cy="549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kumimoji="0" lang="ja-JP" altLang="en-US" sz="2400" b="1" dirty="0">
                <a:solidFill>
                  <a:srgbClr val="FFFF00"/>
                </a:solidFill>
                <a:latin typeface="Segoe UI"/>
                <a:ea typeface="メイリオ"/>
              </a:rPr>
              <a:t>原料が詰まった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3678 L 0.3309 -0.1628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10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hu\SkyDrive\01厚労省委託C\未熟練\ﾏﾆｭｱﾙ\委員会4回\動画\災害事例動画01機械.jpg">
            <a:extLst>
              <a:ext uri="{FF2B5EF4-FFF2-40B4-BE49-F238E27FC236}">
                <a16:creationId xmlns:a16="http://schemas.microsoft.com/office/drawing/2014/main" id="{5F34DE51-D5CC-1CB5-825C-12C28FD91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5" y="473075"/>
            <a:ext cx="5329237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グループ化 20">
            <a:extLst>
              <a:ext uri="{FF2B5EF4-FFF2-40B4-BE49-F238E27FC236}">
                <a16:creationId xmlns:a16="http://schemas.microsoft.com/office/drawing/2014/main" id="{0C3F2876-C113-B2D0-CD36-928FBED2944E}"/>
              </a:ext>
            </a:extLst>
          </p:cNvPr>
          <p:cNvGrpSpPr>
            <a:grpSpLocks/>
          </p:cNvGrpSpPr>
          <p:nvPr/>
        </p:nvGrpSpPr>
        <p:grpSpPr bwMode="auto">
          <a:xfrm>
            <a:off x="5176840" y="285750"/>
            <a:ext cx="1368425" cy="647700"/>
            <a:chOff x="755576" y="1484784"/>
            <a:chExt cx="1368152" cy="648072"/>
          </a:xfrm>
        </p:grpSpPr>
        <p:sp>
          <p:nvSpPr>
            <p:cNvPr id="8" name="円/楕円 7">
              <a:extLst>
                <a:ext uri="{FF2B5EF4-FFF2-40B4-BE49-F238E27FC236}">
                  <a16:creationId xmlns:a16="http://schemas.microsoft.com/office/drawing/2014/main" id="{3E39F294-3343-9EDD-0612-91DF72C18AC7}"/>
                </a:ext>
              </a:extLst>
            </p:cNvPr>
            <p:cNvSpPr/>
            <p:nvPr/>
          </p:nvSpPr>
          <p:spPr>
            <a:xfrm>
              <a:off x="1276172" y="1718281"/>
              <a:ext cx="288867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id="{A7D7AE3B-B502-01A3-AAF6-4867B892C470}"/>
                </a:ext>
              </a:extLst>
            </p:cNvPr>
            <p:cNvSpPr/>
            <p:nvPr/>
          </p:nvSpPr>
          <p:spPr>
            <a:xfrm>
              <a:off x="1403147" y="1916832"/>
              <a:ext cx="288867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0" name="円/楕円 9">
              <a:extLst>
                <a:ext uri="{FF2B5EF4-FFF2-40B4-BE49-F238E27FC236}">
                  <a16:creationId xmlns:a16="http://schemas.microsoft.com/office/drawing/2014/main" id="{9A25CE11-E5A3-674A-BCE3-0B71A7AD3EAE}"/>
                </a:ext>
              </a:extLst>
            </p:cNvPr>
            <p:cNvSpPr/>
            <p:nvPr/>
          </p:nvSpPr>
          <p:spPr>
            <a:xfrm>
              <a:off x="1836447" y="1916832"/>
              <a:ext cx="287281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84DD320E-DB14-CCFB-66CF-F7BB61CB24DA}"/>
                </a:ext>
              </a:extLst>
            </p:cNvPr>
            <p:cNvSpPr/>
            <p:nvPr/>
          </p:nvSpPr>
          <p:spPr>
            <a:xfrm>
              <a:off x="1042856" y="1916832"/>
              <a:ext cx="288867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2" name="円/楕円 11">
              <a:extLst>
                <a:ext uri="{FF2B5EF4-FFF2-40B4-BE49-F238E27FC236}">
                  <a16:creationId xmlns:a16="http://schemas.microsoft.com/office/drawing/2014/main" id="{10240E89-01DB-51DB-DA54-F0B3D75D8C36}"/>
                </a:ext>
              </a:extLst>
            </p:cNvPr>
            <p:cNvSpPr/>
            <p:nvPr/>
          </p:nvSpPr>
          <p:spPr>
            <a:xfrm>
              <a:off x="1187290" y="1484784"/>
              <a:ext cx="288867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3" name="円/楕円 12">
              <a:extLst>
                <a:ext uri="{FF2B5EF4-FFF2-40B4-BE49-F238E27FC236}">
                  <a16:creationId xmlns:a16="http://schemas.microsoft.com/office/drawing/2014/main" id="{7011C56F-7D2D-1212-E6EE-323972D055A9}"/>
                </a:ext>
              </a:extLst>
            </p:cNvPr>
            <p:cNvSpPr/>
            <p:nvPr/>
          </p:nvSpPr>
          <p:spPr>
            <a:xfrm>
              <a:off x="755576" y="1700808"/>
              <a:ext cx="287280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</p:grpSp>
      <p:grpSp>
        <p:nvGrpSpPr>
          <p:cNvPr id="6148" name="グループ化 20">
            <a:extLst>
              <a:ext uri="{FF2B5EF4-FFF2-40B4-BE49-F238E27FC236}">
                <a16:creationId xmlns:a16="http://schemas.microsoft.com/office/drawing/2014/main" id="{DF79F1C9-FA50-1D89-D890-9DD9F687C4B1}"/>
              </a:ext>
            </a:extLst>
          </p:cNvPr>
          <p:cNvGrpSpPr>
            <a:grpSpLocks/>
          </p:cNvGrpSpPr>
          <p:nvPr/>
        </p:nvGrpSpPr>
        <p:grpSpPr bwMode="auto">
          <a:xfrm>
            <a:off x="5808665" y="981075"/>
            <a:ext cx="1366837" cy="647700"/>
            <a:chOff x="755576" y="1484784"/>
            <a:chExt cx="1368152" cy="648072"/>
          </a:xfrm>
        </p:grpSpPr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DD99E7FA-D78E-07F4-8077-A6F73CE64CFF}"/>
                </a:ext>
              </a:extLst>
            </p:cNvPr>
            <p:cNvSpPr/>
            <p:nvPr/>
          </p:nvSpPr>
          <p:spPr>
            <a:xfrm>
              <a:off x="1276777" y="1718281"/>
              <a:ext cx="28761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6" name="円/楕円 15">
              <a:extLst>
                <a:ext uri="{FF2B5EF4-FFF2-40B4-BE49-F238E27FC236}">
                  <a16:creationId xmlns:a16="http://schemas.microsoft.com/office/drawing/2014/main" id="{05E7DE52-A8DB-FABB-9008-74A557EDDC0B}"/>
                </a:ext>
              </a:extLst>
            </p:cNvPr>
            <p:cNvSpPr/>
            <p:nvPr/>
          </p:nvSpPr>
          <p:spPr>
            <a:xfrm>
              <a:off x="1403899" y="1916832"/>
              <a:ext cx="28761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DC5BDC3B-62EE-A4F6-AFAA-4BCDBE778EAE}"/>
                </a:ext>
              </a:extLst>
            </p:cNvPr>
            <p:cNvSpPr/>
            <p:nvPr/>
          </p:nvSpPr>
          <p:spPr>
            <a:xfrm>
              <a:off x="1836115" y="1916832"/>
              <a:ext cx="28761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8" name="円/楕円 17">
              <a:extLst>
                <a:ext uri="{FF2B5EF4-FFF2-40B4-BE49-F238E27FC236}">
                  <a16:creationId xmlns:a16="http://schemas.microsoft.com/office/drawing/2014/main" id="{692B4B16-2247-275C-EA21-3B53E3318A20}"/>
                </a:ext>
              </a:extLst>
            </p:cNvPr>
            <p:cNvSpPr/>
            <p:nvPr/>
          </p:nvSpPr>
          <p:spPr>
            <a:xfrm>
              <a:off x="1043189" y="1916832"/>
              <a:ext cx="2892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19" name="円/楕円 18">
              <a:extLst>
                <a:ext uri="{FF2B5EF4-FFF2-40B4-BE49-F238E27FC236}">
                  <a16:creationId xmlns:a16="http://schemas.microsoft.com/office/drawing/2014/main" id="{1E3BB589-C423-8F8C-9B2C-8F0E6BC50580}"/>
                </a:ext>
              </a:extLst>
            </p:cNvPr>
            <p:cNvSpPr/>
            <p:nvPr/>
          </p:nvSpPr>
          <p:spPr>
            <a:xfrm>
              <a:off x="1187791" y="1484784"/>
              <a:ext cx="28761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E4DB44B2-13F7-BDF6-58D9-0057B4E9F9FA}"/>
                </a:ext>
              </a:extLst>
            </p:cNvPr>
            <p:cNvSpPr/>
            <p:nvPr/>
          </p:nvSpPr>
          <p:spPr>
            <a:xfrm>
              <a:off x="755576" y="1700808"/>
              <a:ext cx="28761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</p:grpSp>
      <p:grpSp>
        <p:nvGrpSpPr>
          <p:cNvPr id="6149" name="グループ化 55">
            <a:extLst>
              <a:ext uri="{FF2B5EF4-FFF2-40B4-BE49-F238E27FC236}">
                <a16:creationId xmlns:a16="http://schemas.microsoft.com/office/drawing/2014/main" id="{0712F19C-1431-B674-6D01-080D20814E42}"/>
              </a:ext>
            </a:extLst>
          </p:cNvPr>
          <p:cNvGrpSpPr>
            <a:grpSpLocks/>
          </p:cNvGrpSpPr>
          <p:nvPr/>
        </p:nvGrpSpPr>
        <p:grpSpPr bwMode="auto">
          <a:xfrm>
            <a:off x="6713538" y="2878138"/>
            <a:ext cx="863600" cy="647700"/>
            <a:chOff x="1043608" y="1484784"/>
            <a:chExt cx="864096" cy="648072"/>
          </a:xfrm>
        </p:grpSpPr>
        <p:sp>
          <p:nvSpPr>
            <p:cNvPr id="22" name="円/楕円 21">
              <a:extLst>
                <a:ext uri="{FF2B5EF4-FFF2-40B4-BE49-F238E27FC236}">
                  <a16:creationId xmlns:a16="http://schemas.microsoft.com/office/drawing/2014/main" id="{E875EBDB-1B10-FDC5-48AC-44241334CFB3}"/>
                </a:ext>
              </a:extLst>
            </p:cNvPr>
            <p:cNvSpPr/>
            <p:nvPr/>
          </p:nvSpPr>
          <p:spPr>
            <a:xfrm>
              <a:off x="1277104" y="1718280"/>
              <a:ext cx="2875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23" name="円/楕円 22">
              <a:extLst>
                <a:ext uri="{FF2B5EF4-FFF2-40B4-BE49-F238E27FC236}">
                  <a16:creationId xmlns:a16="http://schemas.microsoft.com/office/drawing/2014/main" id="{7F07AC02-5B98-B91B-847E-80642F02D66A}"/>
                </a:ext>
              </a:extLst>
            </p:cNvPr>
            <p:cNvSpPr/>
            <p:nvPr/>
          </p:nvSpPr>
          <p:spPr>
            <a:xfrm>
              <a:off x="1620201" y="1845353"/>
              <a:ext cx="2875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24" name="円/楕円 23">
              <a:extLst>
                <a:ext uri="{FF2B5EF4-FFF2-40B4-BE49-F238E27FC236}">
                  <a16:creationId xmlns:a16="http://schemas.microsoft.com/office/drawing/2014/main" id="{0785574F-C491-BE8E-91F4-684B4AC1F417}"/>
                </a:ext>
              </a:extLst>
            </p:cNvPr>
            <p:cNvSpPr/>
            <p:nvPr/>
          </p:nvSpPr>
          <p:spPr>
            <a:xfrm>
              <a:off x="1547134" y="1556262"/>
              <a:ext cx="289091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25" name="円/楕円 24">
              <a:extLst>
                <a:ext uri="{FF2B5EF4-FFF2-40B4-BE49-F238E27FC236}">
                  <a16:creationId xmlns:a16="http://schemas.microsoft.com/office/drawing/2014/main" id="{F94C6022-F376-3FD5-C6EF-B05B00002B1D}"/>
                </a:ext>
              </a:extLst>
            </p:cNvPr>
            <p:cNvSpPr/>
            <p:nvPr/>
          </p:nvSpPr>
          <p:spPr>
            <a:xfrm>
              <a:off x="1404177" y="1916832"/>
              <a:ext cx="2875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26" name="円/楕円 25">
              <a:extLst>
                <a:ext uri="{FF2B5EF4-FFF2-40B4-BE49-F238E27FC236}">
                  <a16:creationId xmlns:a16="http://schemas.microsoft.com/office/drawing/2014/main" id="{C263AF24-8E7C-BC35-76E8-B4849535CEBF}"/>
                </a:ext>
              </a:extLst>
            </p:cNvPr>
            <p:cNvSpPr/>
            <p:nvPr/>
          </p:nvSpPr>
          <p:spPr>
            <a:xfrm>
              <a:off x="1043608" y="1916832"/>
              <a:ext cx="287502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27" name="円/楕円 26">
              <a:extLst>
                <a:ext uri="{FF2B5EF4-FFF2-40B4-BE49-F238E27FC236}">
                  <a16:creationId xmlns:a16="http://schemas.microsoft.com/office/drawing/2014/main" id="{0067B43D-9FD3-CCCB-3DE8-4A94222C9290}"/>
                </a:ext>
              </a:extLst>
            </p:cNvPr>
            <p:cNvSpPr/>
            <p:nvPr/>
          </p:nvSpPr>
          <p:spPr>
            <a:xfrm>
              <a:off x="1188153" y="1484784"/>
              <a:ext cx="2875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</p:grpSp>
      <p:grpSp>
        <p:nvGrpSpPr>
          <p:cNvPr id="6150" name="グループ化 55">
            <a:extLst>
              <a:ext uri="{FF2B5EF4-FFF2-40B4-BE49-F238E27FC236}">
                <a16:creationId xmlns:a16="http://schemas.microsoft.com/office/drawing/2014/main" id="{FB421C3C-16EB-65E7-227C-679A12B9C090}"/>
              </a:ext>
            </a:extLst>
          </p:cNvPr>
          <p:cNvGrpSpPr>
            <a:grpSpLocks/>
          </p:cNvGrpSpPr>
          <p:nvPr/>
        </p:nvGrpSpPr>
        <p:grpSpPr bwMode="auto">
          <a:xfrm>
            <a:off x="6500813" y="2554288"/>
            <a:ext cx="863600" cy="647700"/>
            <a:chOff x="1043608" y="1484784"/>
            <a:chExt cx="864096" cy="648072"/>
          </a:xfrm>
        </p:grpSpPr>
        <p:sp>
          <p:nvSpPr>
            <p:cNvPr id="36" name="円/楕円 35">
              <a:extLst>
                <a:ext uri="{FF2B5EF4-FFF2-40B4-BE49-F238E27FC236}">
                  <a16:creationId xmlns:a16="http://schemas.microsoft.com/office/drawing/2014/main" id="{2747C5AC-8856-4D95-80D8-F50B1C44D754}"/>
                </a:ext>
              </a:extLst>
            </p:cNvPr>
            <p:cNvSpPr/>
            <p:nvPr/>
          </p:nvSpPr>
          <p:spPr>
            <a:xfrm>
              <a:off x="1277104" y="1718280"/>
              <a:ext cx="2875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37" name="円/楕円 36">
              <a:extLst>
                <a:ext uri="{FF2B5EF4-FFF2-40B4-BE49-F238E27FC236}">
                  <a16:creationId xmlns:a16="http://schemas.microsoft.com/office/drawing/2014/main" id="{F30FD21D-6474-78D2-5025-D1F486EF1EC6}"/>
                </a:ext>
              </a:extLst>
            </p:cNvPr>
            <p:cNvSpPr/>
            <p:nvPr/>
          </p:nvSpPr>
          <p:spPr>
            <a:xfrm>
              <a:off x="1620201" y="1845353"/>
              <a:ext cx="2875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38" name="円/楕円 37">
              <a:extLst>
                <a:ext uri="{FF2B5EF4-FFF2-40B4-BE49-F238E27FC236}">
                  <a16:creationId xmlns:a16="http://schemas.microsoft.com/office/drawing/2014/main" id="{A3D6A5E1-B56C-9B4D-572A-8911EC5EF523}"/>
                </a:ext>
              </a:extLst>
            </p:cNvPr>
            <p:cNvSpPr/>
            <p:nvPr/>
          </p:nvSpPr>
          <p:spPr>
            <a:xfrm>
              <a:off x="1547134" y="1556262"/>
              <a:ext cx="289091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39" name="円/楕円 38">
              <a:extLst>
                <a:ext uri="{FF2B5EF4-FFF2-40B4-BE49-F238E27FC236}">
                  <a16:creationId xmlns:a16="http://schemas.microsoft.com/office/drawing/2014/main" id="{568ED288-7B99-35EA-8A8F-6E4D631FE3D7}"/>
                </a:ext>
              </a:extLst>
            </p:cNvPr>
            <p:cNvSpPr/>
            <p:nvPr/>
          </p:nvSpPr>
          <p:spPr>
            <a:xfrm>
              <a:off x="1404177" y="1916832"/>
              <a:ext cx="2875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40" name="円/楕円 39">
              <a:extLst>
                <a:ext uri="{FF2B5EF4-FFF2-40B4-BE49-F238E27FC236}">
                  <a16:creationId xmlns:a16="http://schemas.microsoft.com/office/drawing/2014/main" id="{EDB3FAA5-D87E-FC06-42B9-0EF7D209DBBD}"/>
                </a:ext>
              </a:extLst>
            </p:cNvPr>
            <p:cNvSpPr/>
            <p:nvPr/>
          </p:nvSpPr>
          <p:spPr>
            <a:xfrm>
              <a:off x="1043608" y="1916832"/>
              <a:ext cx="287502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41" name="円/楕円 40">
              <a:extLst>
                <a:ext uri="{FF2B5EF4-FFF2-40B4-BE49-F238E27FC236}">
                  <a16:creationId xmlns:a16="http://schemas.microsoft.com/office/drawing/2014/main" id="{33629100-815F-C3D8-8A90-F5BA30609671}"/>
                </a:ext>
              </a:extLst>
            </p:cNvPr>
            <p:cNvSpPr/>
            <p:nvPr/>
          </p:nvSpPr>
          <p:spPr>
            <a:xfrm>
              <a:off x="1188153" y="1484784"/>
              <a:ext cx="287503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</p:grpSp>
      <p:grpSp>
        <p:nvGrpSpPr>
          <p:cNvPr id="6151" name="グループ化 55">
            <a:extLst>
              <a:ext uri="{FF2B5EF4-FFF2-40B4-BE49-F238E27FC236}">
                <a16:creationId xmlns:a16="http://schemas.microsoft.com/office/drawing/2014/main" id="{9701ED81-CB90-991A-B878-19AFA71EEBB2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2614615"/>
            <a:ext cx="863600" cy="649287"/>
            <a:chOff x="1043608" y="1484784"/>
            <a:chExt cx="864096" cy="648072"/>
          </a:xfrm>
        </p:grpSpPr>
        <p:sp>
          <p:nvSpPr>
            <p:cNvPr id="43" name="円/楕円 42">
              <a:extLst>
                <a:ext uri="{FF2B5EF4-FFF2-40B4-BE49-F238E27FC236}">
                  <a16:creationId xmlns:a16="http://schemas.microsoft.com/office/drawing/2014/main" id="{C4EDAFBE-F58D-386B-A348-A4803D92818C}"/>
                </a:ext>
              </a:extLst>
            </p:cNvPr>
            <p:cNvSpPr/>
            <p:nvPr/>
          </p:nvSpPr>
          <p:spPr>
            <a:xfrm>
              <a:off x="1277104" y="1717709"/>
              <a:ext cx="287503" cy="21549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44" name="円/楕円 43">
              <a:extLst>
                <a:ext uri="{FF2B5EF4-FFF2-40B4-BE49-F238E27FC236}">
                  <a16:creationId xmlns:a16="http://schemas.microsoft.com/office/drawing/2014/main" id="{A32F9820-4C0B-87A2-CCDB-B61A9A35AD2E}"/>
                </a:ext>
              </a:extLst>
            </p:cNvPr>
            <p:cNvSpPr/>
            <p:nvPr/>
          </p:nvSpPr>
          <p:spPr>
            <a:xfrm>
              <a:off x="1620201" y="1844472"/>
              <a:ext cx="287503" cy="21708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45" name="円/楕円 44">
              <a:extLst>
                <a:ext uri="{FF2B5EF4-FFF2-40B4-BE49-F238E27FC236}">
                  <a16:creationId xmlns:a16="http://schemas.microsoft.com/office/drawing/2014/main" id="{53021C2B-543D-BB4D-71C4-87A3A75F4B9D}"/>
                </a:ext>
              </a:extLst>
            </p:cNvPr>
            <p:cNvSpPr/>
            <p:nvPr/>
          </p:nvSpPr>
          <p:spPr>
            <a:xfrm>
              <a:off x="1547134" y="1556087"/>
              <a:ext cx="289091" cy="21708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46" name="円/楕円 45">
              <a:extLst>
                <a:ext uri="{FF2B5EF4-FFF2-40B4-BE49-F238E27FC236}">
                  <a16:creationId xmlns:a16="http://schemas.microsoft.com/office/drawing/2014/main" id="{0E7B9F0E-C8F7-C7F7-0C50-182FE8709460}"/>
                </a:ext>
              </a:extLst>
            </p:cNvPr>
            <p:cNvSpPr/>
            <p:nvPr/>
          </p:nvSpPr>
          <p:spPr>
            <a:xfrm>
              <a:off x="1404177" y="1917360"/>
              <a:ext cx="287503" cy="21549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47" name="円/楕円 46">
              <a:extLst>
                <a:ext uri="{FF2B5EF4-FFF2-40B4-BE49-F238E27FC236}">
                  <a16:creationId xmlns:a16="http://schemas.microsoft.com/office/drawing/2014/main" id="{64A9CA62-58BC-DEC7-F725-02366DCF2931}"/>
                </a:ext>
              </a:extLst>
            </p:cNvPr>
            <p:cNvSpPr/>
            <p:nvPr/>
          </p:nvSpPr>
          <p:spPr>
            <a:xfrm>
              <a:off x="1043608" y="1917360"/>
              <a:ext cx="287502" cy="21549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  <p:sp>
          <p:nvSpPr>
            <p:cNvPr id="48" name="円/楕円 47">
              <a:extLst>
                <a:ext uri="{FF2B5EF4-FFF2-40B4-BE49-F238E27FC236}">
                  <a16:creationId xmlns:a16="http://schemas.microsoft.com/office/drawing/2014/main" id="{7116FEBD-0D32-6087-9DF5-0B1148EFDAC3}"/>
                </a:ext>
              </a:extLst>
            </p:cNvPr>
            <p:cNvSpPr/>
            <p:nvPr/>
          </p:nvSpPr>
          <p:spPr>
            <a:xfrm>
              <a:off x="1188153" y="1484784"/>
              <a:ext cx="287503" cy="21549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kumimoji="0" lang="ja-JP" altLang="en-US">
                <a:solidFill>
                  <a:srgbClr val="FFFFFF"/>
                </a:solidFill>
                <a:latin typeface="Segoe UI"/>
                <a:ea typeface="メイリオ"/>
              </a:endParaRPr>
            </a:p>
          </p:txBody>
        </p:sp>
      </p:grpSp>
      <p:pic>
        <p:nvPicPr>
          <p:cNvPr id="50" name="Picture 2" descr="C:\Users\User07.PC007\OneDrive\01厚労省委託C\未熟練\ﾏﾆｭｱﾙ\委員会4回\動画\動画腕付きF顔ふつう.gif">
            <a:extLst>
              <a:ext uri="{FF2B5EF4-FFF2-40B4-BE49-F238E27FC236}">
                <a16:creationId xmlns:a16="http://schemas.microsoft.com/office/drawing/2014/main" id="{A697C360-656D-E951-55E3-8185F737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90" y="1125538"/>
            <a:ext cx="27717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 descr="C:\Users\mhu\SkyDrive\01厚労省委託C\未熟練\ﾏﾆｭｱﾙ\委員会4回\動画\動画ほしB赤.gif">
            <a:extLst>
              <a:ext uri="{FF2B5EF4-FFF2-40B4-BE49-F238E27FC236}">
                <a16:creationId xmlns:a16="http://schemas.microsoft.com/office/drawing/2014/main" id="{920EDD8C-1C1B-4CA3-C713-2B3CAEB7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5" y="1989138"/>
            <a:ext cx="20669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 descr="C:\Users\User07.PC007\OneDrive\01厚労省委託C\未熟練\ﾏﾆｭｱﾙ\委員会4回\動画\動画G.gif">
            <a:extLst>
              <a:ext uri="{FF2B5EF4-FFF2-40B4-BE49-F238E27FC236}">
                <a16:creationId xmlns:a16="http://schemas.microsoft.com/office/drawing/2014/main" id="{4DE8B6DD-79D2-05F9-9F7F-C4B10275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013">
            <a:off x="4706940" y="1257302"/>
            <a:ext cx="2600325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69EF6A1-E2D0-467E-4414-E65F6379F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1630364"/>
            <a:ext cx="25193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FF0000"/>
                </a:solidFill>
              </a:rPr>
              <a:t>あっ　</a:t>
            </a:r>
            <a:r>
              <a:rPr lang="en-US" altLang="ja-JP" sz="3600" dirty="0">
                <a:solidFill>
                  <a:srgbClr val="FF0000"/>
                </a:solidFill>
              </a:rPr>
              <a:t>! !</a:t>
            </a:r>
          </a:p>
          <a:p>
            <a:pPr defTabSz="45720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FF0000"/>
                </a:solidFill>
              </a:rPr>
              <a:t>　　</a:t>
            </a:r>
            <a:r>
              <a:rPr lang="pt-BR" altLang="ja-JP" sz="2800" dirty="0">
                <a:solidFill>
                  <a:srgbClr val="C00000"/>
                </a:solidFill>
              </a:rPr>
              <a:t>Dedos</a:t>
            </a:r>
            <a:r>
              <a:rPr lang="ja-JP" altLang="en-US" sz="2800" dirty="0">
                <a:solidFill>
                  <a:srgbClr val="C00000"/>
                </a:solidFill>
              </a:rPr>
              <a:t>・・・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99C72E9-C02F-504E-D3DD-1CC3C736D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511" y="3111500"/>
            <a:ext cx="3176669" cy="1708160"/>
          </a:xfrm>
          <a:prstGeom prst="rect">
            <a:avLst/>
          </a:prstGeom>
          <a:solidFill>
            <a:srgbClr val="FFFF66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defRPr/>
            </a:pPr>
            <a:r>
              <a:rPr kumimoji="0" lang="pt-BR" altLang="ja-JP" sz="24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Muitos perigos</a:t>
            </a:r>
            <a:r>
              <a:rPr kumimoji="0" lang="ja-JP" altLang="en-US" sz="24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！</a:t>
            </a:r>
            <a:endParaRPr kumimoji="0" lang="en-US" altLang="ja-JP" sz="2400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457200">
              <a:lnSpc>
                <a:spcPct val="150000"/>
              </a:lnSpc>
              <a:defRPr/>
            </a:pPr>
            <a:r>
              <a:rPr kumimoji="0" lang="pt-BR" altLang="ja-JP" sz="24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Pare a máquina e arrume</a:t>
            </a:r>
            <a:r>
              <a:rPr kumimoji="0" lang="ja-JP" altLang="en-US" sz="24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！</a:t>
            </a: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CB592FEC-E22C-5B97-47ED-0833C8E838DF}"/>
              </a:ext>
            </a:extLst>
          </p:cNvPr>
          <p:cNvSpPr/>
          <p:nvPr/>
        </p:nvSpPr>
        <p:spPr>
          <a:xfrm>
            <a:off x="1774825" y="6524627"/>
            <a:ext cx="8713788" cy="36036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kumimoji="0" lang="ja-JP" altLang="en-US">
              <a:solidFill>
                <a:srgbClr val="FFFFFF"/>
              </a:solidFill>
              <a:latin typeface="Segoe UI"/>
              <a:ea typeface="メイリオ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A9EF9BB-17AD-5C13-BE82-5352F560AD49}"/>
              </a:ext>
            </a:extLst>
          </p:cNvPr>
          <p:cNvSpPr txBox="1"/>
          <p:nvPr/>
        </p:nvSpPr>
        <p:spPr>
          <a:xfrm>
            <a:off x="1689254" y="1789114"/>
            <a:ext cx="3097212" cy="1154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defTabSz="457200">
              <a:lnSpc>
                <a:spcPct val="150000"/>
              </a:lnSpc>
              <a:defRPr/>
            </a:pPr>
            <a:r>
              <a:rPr kumimoji="0" lang="pt-BR" altLang="ja-JP" sz="24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Podem </a:t>
            </a:r>
            <a:r>
              <a:rPr kumimoji="0" lang="pt-BR" altLang="ja-JP" sz="2400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entalar as pessoas</a:t>
            </a:r>
            <a:r>
              <a:rPr kumimoji="0" lang="ja-JP" altLang="en-US" sz="24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！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AA6E166-D204-5CDB-D143-B21797A0758B}"/>
              </a:ext>
            </a:extLst>
          </p:cNvPr>
          <p:cNvSpPr txBox="1"/>
          <p:nvPr/>
        </p:nvSpPr>
        <p:spPr>
          <a:xfrm>
            <a:off x="1703388" y="500063"/>
            <a:ext cx="3022602" cy="1154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defRPr/>
            </a:pPr>
            <a:r>
              <a:rPr kumimoji="0" lang="pt-BR" altLang="ja-JP" sz="24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Podem </a:t>
            </a:r>
            <a:r>
              <a:rPr kumimoji="0" lang="pt-BR" altLang="ja-JP" sz="2400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se mover as coisas</a:t>
            </a:r>
            <a:r>
              <a:rPr kumimoji="0" lang="ja-JP" altLang="en-US" sz="24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！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0B15CDF3-D1DF-85F4-ADCF-E0D8A63E2053}"/>
              </a:ext>
            </a:extLst>
          </p:cNvPr>
          <p:cNvSpPr/>
          <p:nvPr/>
        </p:nvSpPr>
        <p:spPr>
          <a:xfrm>
            <a:off x="8040688" y="2"/>
            <a:ext cx="2627312" cy="549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kumimoji="0" lang="ja-JP" altLang="en-US" sz="2400" b="1" dirty="0">
                <a:solidFill>
                  <a:srgbClr val="FFFF00"/>
                </a:solidFill>
                <a:latin typeface="Segoe UI"/>
                <a:ea typeface="メイリオ"/>
              </a:rPr>
              <a:t>詰まりを取り除く</a:t>
            </a:r>
          </a:p>
        </p:txBody>
      </p:sp>
      <p:sp>
        <p:nvSpPr>
          <p:cNvPr id="52" name="テキスト ボックス 61">
            <a:extLst>
              <a:ext uri="{FF2B5EF4-FFF2-40B4-BE49-F238E27FC236}">
                <a16:creationId xmlns:a16="http://schemas.microsoft.com/office/drawing/2014/main" id="{BC3A1CBD-902F-DA55-1ADB-749CAD03B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725488"/>
            <a:ext cx="2160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None/>
            </a:pPr>
            <a:r>
              <a:rPr lang="ja-JP" altLang="en-US" sz="2400">
                <a:solidFill>
                  <a:srgbClr val="C00000"/>
                </a:solidFill>
              </a:rPr>
              <a:t>　→　クリック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2DFA2C-2D0D-BEC9-91BD-A98F5B83B481}"/>
              </a:ext>
            </a:extLst>
          </p:cNvPr>
          <p:cNvSpPr txBox="1"/>
          <p:nvPr/>
        </p:nvSpPr>
        <p:spPr>
          <a:xfrm>
            <a:off x="1733238" y="5031833"/>
            <a:ext cx="3097212" cy="13261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144000" tIns="108000" rIns="144000" bIns="108000">
            <a:spAutoFit/>
          </a:bodyPr>
          <a:lstStyle/>
          <a:p>
            <a:pPr defTabSz="457200">
              <a:defRPr/>
            </a:pPr>
            <a:r>
              <a:rPr kumimoji="0" lang="pt-BR" altLang="ja-JP" sz="2400" dirty="0">
                <a:solidFill>
                  <a:srgbClr val="FEDFE1">
                    <a:lumMod val="75000"/>
                  </a:srgbClr>
                </a:solidFill>
                <a:latin typeface="Segoe UI"/>
                <a:ea typeface="メイリオ"/>
              </a:rPr>
              <a:t>Mesmo arrependido as perdas não voltam</a:t>
            </a:r>
            <a:r>
              <a:rPr kumimoji="0" lang="ja-JP" altLang="en-US" sz="2400" dirty="0">
                <a:solidFill>
                  <a:srgbClr val="FEDFE1">
                    <a:lumMod val="75000"/>
                  </a:srgbClr>
                </a:solidFill>
                <a:latin typeface="Segoe UI"/>
                <a:ea typeface="メイリオ"/>
              </a:rPr>
              <a:t>！！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499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99"/>
                            </p:stCondLst>
                            <p:childTnLst>
                              <p:par>
                                <p:cTn id="6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 animBg="1"/>
      <p:bldP spid="59" grpId="0" animBg="1"/>
      <p:bldP spid="60" grpId="0" animBg="1"/>
      <p:bldP spid="52" grpId="0"/>
      <p:bldP spid="52" grpId="1"/>
      <p:bldP spid="52" grpId="2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38BDF9-DC66-8016-D658-645CA4627F2E}"/>
              </a:ext>
            </a:extLst>
          </p:cNvPr>
          <p:cNvSpPr txBox="1"/>
          <p:nvPr/>
        </p:nvSpPr>
        <p:spPr>
          <a:xfrm>
            <a:off x="4583115" y="2781300"/>
            <a:ext cx="28082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kumimoji="0" lang="ja-JP" altLang="en-US" sz="6000" b="1" dirty="0">
                <a:solidFill>
                  <a:srgbClr val="DB4D6D">
                    <a:lumMod val="75000"/>
                  </a:srgbClr>
                </a:solidFill>
                <a:latin typeface="Segoe UI"/>
                <a:ea typeface="メイリオ"/>
              </a:rPr>
              <a:t>エンド</a:t>
            </a:r>
          </a:p>
        </p:txBody>
      </p:sp>
      <p:pic>
        <p:nvPicPr>
          <p:cNvPr id="4" name="図 3" descr="QR コード&#10;&#10;自動的に生成された説明">
            <a:extLst>
              <a:ext uri="{FF2B5EF4-FFF2-40B4-BE49-F238E27FC236}">
                <a16:creationId xmlns:a16="http://schemas.microsoft.com/office/drawing/2014/main" id="{2937DE2F-A5CE-5A97-8B42-7AFE8A81B1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81" y="3775530"/>
            <a:ext cx="1762125" cy="176212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9E933E-DBF7-C74C-5CB2-70657C34B98C}"/>
              </a:ext>
            </a:extLst>
          </p:cNvPr>
          <p:cNvSpPr txBox="1"/>
          <p:nvPr/>
        </p:nvSpPr>
        <p:spPr>
          <a:xfrm>
            <a:off x="2971686" y="5715001"/>
            <a:ext cx="78438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kumimoji="0" lang="ja-JP" altLang="en-US" dirty="0">
                <a:solidFill>
                  <a:srgbClr val="000000"/>
                </a:solidFill>
                <a:latin typeface="Segoe UI"/>
                <a:ea typeface="メイリオ"/>
                <a:hlinkClick r:id="rId4"/>
              </a:rPr>
              <a:t>未熟練労働者に対する安全衛生教育マニュアル ｜厚生労働省 </a:t>
            </a:r>
            <a:r>
              <a:rPr kumimoji="0" lang="en-US" altLang="ja-JP" dirty="0">
                <a:solidFill>
                  <a:srgbClr val="000000"/>
                </a:solidFill>
                <a:latin typeface="Segoe UI"/>
                <a:ea typeface="メイリオ"/>
                <a:hlinkClick r:id="rId4"/>
              </a:rPr>
              <a:t>https://www.mhlw.go.jp/stf/seisakunitsuite/bunya/0000118557.html</a:t>
            </a:r>
            <a:r>
              <a:rPr kumimoji="0" lang="ja-JP" altLang="en-US" dirty="0">
                <a:solidFill>
                  <a:srgbClr val="000000"/>
                </a:solidFill>
                <a:latin typeface="Segoe UI"/>
                <a:ea typeface="メイリオ"/>
              </a:rPr>
              <a:t>　より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テーマ">
  <a:themeElements>
    <a:clrScheme name="Co-color">
      <a:dk1>
        <a:srgbClr val="000000"/>
      </a:dk1>
      <a:lt1>
        <a:srgbClr val="FFFFFF"/>
      </a:lt1>
      <a:dk2>
        <a:srgbClr val="103185"/>
      </a:dk2>
      <a:lt2>
        <a:srgbClr val="E4E2ED"/>
      </a:lt2>
      <a:accent1>
        <a:srgbClr val="005CAF"/>
      </a:accent1>
      <a:accent2>
        <a:srgbClr val="DB4D6D"/>
      </a:accent2>
      <a:accent3>
        <a:srgbClr val="66BAB7"/>
      </a:accent3>
      <a:accent4>
        <a:srgbClr val="FEDFE1"/>
      </a:accent4>
      <a:accent5>
        <a:srgbClr val="C9E7E7"/>
      </a:accent5>
      <a:accent6>
        <a:srgbClr val="FDF3B9"/>
      </a:accent6>
      <a:hlink>
        <a:srgbClr val="00489E"/>
      </a:hlink>
      <a:folHlink>
        <a:srgbClr val="00489E"/>
      </a:folHlink>
    </a:clrScheme>
    <a:fontScheme name="Co-font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kumimoji="1" sz="1200" dirty="0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spcAft>
            <a:spcPts val="600"/>
          </a:spcAft>
          <a:buClr>
            <a:schemeClr val="tx2"/>
          </a:buClr>
          <a:defRPr kumimoji="1"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Words>144</Words>
  <PresentationFormat>ワイド画面</PresentationFormat>
  <Paragraphs>26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メイリオ</vt:lpstr>
      <vt:lpstr>メイリオ</vt:lpstr>
      <vt:lpstr>游ゴシック</vt:lpstr>
      <vt:lpstr>Arial</vt:lpstr>
      <vt:lpstr>Calibri</vt:lpstr>
      <vt:lpstr>Segoe UI</vt:lpstr>
      <vt:lpstr>1_Office テーマ</vt:lpstr>
      <vt:lpstr>Exemplo dos casos de acidentes (INDUSTRIAL)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