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3" r:id="rId5"/>
    <p:sldId id="314" r:id="rId6"/>
  </p:sldIdLst>
  <p:sldSz cx="6858000" cy="9906000" type="A4"/>
  <p:notesSz cx="6805613" cy="9939338"/>
  <p:defaultTextStyle>
    <a:defPPr>
      <a:defRPr lang="ja-JP"/>
    </a:defPPr>
    <a:lvl1pPr marL="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79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58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700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79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8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7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16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59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FF"/>
    <a:srgbClr val="FF5050"/>
    <a:srgbClr val="FF9933"/>
    <a:srgbClr val="CC0000"/>
    <a:srgbClr val="FF0000"/>
    <a:srgbClr val="FFCC66"/>
    <a:srgbClr val="FF012B"/>
    <a:srgbClr val="F64E3C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0" autoAdjust="0"/>
    <p:restoredTop sz="68007" autoAdjust="0"/>
  </p:normalViewPr>
  <p:slideViewPr>
    <p:cSldViewPr>
      <p:cViewPr>
        <p:scale>
          <a:sx n="90" d="100"/>
          <a:sy n="90" d="100"/>
        </p:scale>
        <p:origin x="1734" y="-42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presProps.xml" Type="http://schemas.openxmlformats.org/officeDocument/2006/relationships/pres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961" cy="49867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760" y="0"/>
            <a:ext cx="2948961" cy="49867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DF1FFE2-7EEC-412C-802C-6711DEB0A98D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44"/>
            <a:ext cx="2948961" cy="49867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760" y="9440344"/>
            <a:ext cx="2948961" cy="49867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6B00E365-854E-4DD7-A3B8-9E5637933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1BD1F3BD-71AB-4039-8D47-C20BA8A66A84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248D818B-EF03-43BB-AB9C-B1C6C51E8FB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1973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3947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5984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67957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09931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1904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3878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35851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399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7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5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70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7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3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1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5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7005" indent="0">
              <a:buNone/>
              <a:defRPr sz="1700" b="1"/>
            </a:lvl4pPr>
            <a:lvl5pPr marL="1915795" indent="0">
              <a:buNone/>
              <a:defRPr sz="1700" b="1"/>
            </a:lvl5pPr>
            <a:lvl6pPr marL="2394585" indent="0">
              <a:buNone/>
              <a:defRPr sz="1700" b="1"/>
            </a:lvl6pPr>
            <a:lvl7pPr marL="2873375" indent="0">
              <a:buNone/>
              <a:defRPr sz="1700" b="1"/>
            </a:lvl7pPr>
            <a:lvl8pPr marL="3352165" indent="0">
              <a:buNone/>
              <a:defRPr sz="1700" b="1"/>
            </a:lvl8pPr>
            <a:lvl9pPr marL="383159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7005" indent="0">
              <a:buNone/>
              <a:defRPr sz="1700" b="1"/>
            </a:lvl4pPr>
            <a:lvl5pPr marL="1915795" indent="0">
              <a:buNone/>
              <a:defRPr sz="1700" b="1"/>
            </a:lvl5pPr>
            <a:lvl6pPr marL="2394585" indent="0">
              <a:buNone/>
              <a:defRPr sz="1700" b="1"/>
            </a:lvl6pPr>
            <a:lvl7pPr marL="2873375" indent="0">
              <a:buNone/>
              <a:defRPr sz="1700" b="1"/>
            </a:lvl7pPr>
            <a:lvl8pPr marL="3352165" indent="0">
              <a:buNone/>
              <a:defRPr sz="1700" b="1"/>
            </a:lvl8pPr>
            <a:lvl9pPr marL="383159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7005" indent="0">
              <a:buNone/>
              <a:defRPr sz="900"/>
            </a:lvl4pPr>
            <a:lvl5pPr marL="1915795" indent="0">
              <a:buNone/>
              <a:defRPr sz="900"/>
            </a:lvl5pPr>
            <a:lvl6pPr marL="2394585" indent="0">
              <a:buNone/>
              <a:defRPr sz="900"/>
            </a:lvl6pPr>
            <a:lvl7pPr marL="2873375" indent="0">
              <a:buNone/>
              <a:defRPr sz="900"/>
            </a:lvl7pPr>
            <a:lvl8pPr marL="3352165" indent="0">
              <a:buNone/>
              <a:defRPr sz="900"/>
            </a:lvl8pPr>
            <a:lvl9pPr marL="38315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790" indent="0">
              <a:buNone/>
              <a:defRPr sz="2900"/>
            </a:lvl2pPr>
            <a:lvl3pPr marL="957580" indent="0">
              <a:buNone/>
              <a:defRPr sz="2500"/>
            </a:lvl3pPr>
            <a:lvl4pPr marL="1437005" indent="0">
              <a:buNone/>
              <a:defRPr sz="2100"/>
            </a:lvl4pPr>
            <a:lvl5pPr marL="1915795" indent="0">
              <a:buNone/>
              <a:defRPr sz="2100"/>
            </a:lvl5pPr>
            <a:lvl6pPr marL="2394585" indent="0">
              <a:buNone/>
              <a:defRPr sz="2100"/>
            </a:lvl6pPr>
            <a:lvl7pPr marL="2873375" indent="0">
              <a:buNone/>
              <a:defRPr sz="2100"/>
            </a:lvl7pPr>
            <a:lvl8pPr marL="3352165" indent="0">
              <a:buNone/>
              <a:defRPr sz="2100"/>
            </a:lvl8pPr>
            <a:lvl9pPr marL="3831590" indent="0">
              <a:buNone/>
              <a:defRPr sz="2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7005" indent="0">
              <a:buNone/>
              <a:defRPr sz="900"/>
            </a:lvl4pPr>
            <a:lvl5pPr marL="1915795" indent="0">
              <a:buNone/>
              <a:defRPr sz="900"/>
            </a:lvl5pPr>
            <a:lvl6pPr marL="2394585" indent="0">
              <a:buNone/>
              <a:defRPr sz="900"/>
            </a:lvl6pPr>
            <a:lvl7pPr marL="2873375" indent="0">
              <a:buNone/>
              <a:defRPr sz="900"/>
            </a:lvl7pPr>
            <a:lvl8pPr marL="3352165" indent="0">
              <a:buNone/>
              <a:defRPr sz="900"/>
            </a:lvl8pPr>
            <a:lvl9pPr marL="38315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1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8E302-5BBD-4684-8585-DD28D02D51F6}" type="datetimeFigureOut">
              <a:rPr kumimoji="1" lang="ja-JP" altLang="en-US" smtClean="0"/>
              <a:t>2025/2/13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58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410" indent="-359410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510" indent="-29908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61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40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9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8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7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19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98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9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58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700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9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8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7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16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59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 1"/>
          <p:cNvSpPr/>
          <p:nvPr/>
        </p:nvSpPr>
        <p:spPr>
          <a:xfrm>
            <a:off x="-59443" y="750962"/>
            <a:ext cx="6867525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～ここだけは押さえておきた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い</a:t>
            </a:r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～</a:t>
            </a:r>
            <a:endParaRPr lang="ja-JP" altLang="en-US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+mn-ea"/>
            </a:endParaRPr>
          </a:p>
        </p:txBody>
      </p:sp>
      <p:sp>
        <p:nvSpPr>
          <p:cNvPr id="12" name="1つの角を切り取った四角形 11"/>
          <p:cNvSpPr/>
          <p:nvPr/>
        </p:nvSpPr>
        <p:spPr>
          <a:xfrm>
            <a:off x="45023" y="35999"/>
            <a:ext cx="4790501" cy="417306"/>
          </a:xfrm>
          <a:prstGeom prst="snip1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1755" rtlCol="0" anchor="ctr"/>
          <a:lstStyle/>
          <a:p>
            <a:pPr algn="l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職業紹介事業者向け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-139834" y="519127"/>
            <a:ext cx="6997921" cy="2108057"/>
            <a:chOff x="-429" y="1358"/>
            <a:chExt cx="10250" cy="2582"/>
          </a:xfrm>
        </p:grpSpPr>
        <p:sp>
          <p:nvSpPr>
            <p:cNvPr id="4" name="四角形 3"/>
            <p:cNvSpPr/>
            <p:nvPr/>
          </p:nvSpPr>
          <p:spPr>
            <a:xfrm>
              <a:off x="-429" y="1358"/>
              <a:ext cx="8044" cy="2582"/>
            </a:xfrm>
            <a:prstGeom prst="rect">
              <a:avLst/>
            </a:prstGeom>
            <a:noFill/>
            <a:ln w="28575" cmpd="sng">
              <a:noFill/>
              <a:prstDash val="soli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4800" dirty="0" smtClean="0">
                  <a:ln w="57150" cmpd="dbl">
                    <a:noFill/>
                    <a:prstDash val="solid"/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HGP創英角ｺﾞｼｯｸUB" panose="020B0A00000000000000" charset="-128"/>
                  <a:ea typeface="HGP創英角ｺﾞｼｯｸUB" panose="020B0A00000000000000" charset="-128"/>
                </a:rPr>
                <a:t>職業紹介事業報告</a:t>
              </a:r>
              <a:endParaRPr lang="ja-JP" altLang="en-US" sz="4800" dirty="0">
                <a:ln w="57150" cmpd="dbl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HGP創英角ｺﾞｼｯｸUB" panose="020B0A00000000000000" charset="-128"/>
                <a:ea typeface="HGP創英角ｺﾞｼｯｸUB" panose="020B0A00000000000000" charset="-128"/>
              </a:endParaRPr>
            </a:p>
          </p:txBody>
        </p:sp>
        <p:sp>
          <p:nvSpPr>
            <p:cNvPr id="17" name="テキストボックス 16"/>
            <p:cNvSpPr txBox="1"/>
            <p:nvPr/>
          </p:nvSpPr>
          <p:spPr>
            <a:xfrm>
              <a:off x="4613" y="2947"/>
              <a:ext cx="5208" cy="94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4400" b="1" i="1" dirty="0" smtClean="0">
                  <a:latin typeface="HGP創英角ｺﾞｼｯｸUB" panose="020B0A00000000000000" charset="-128"/>
                  <a:ea typeface="HGP創英角ｺﾞｼｯｸUB" panose="020B0A00000000000000" charset="-128"/>
                </a:rPr>
                <a:t>作成セミナー</a:t>
              </a:r>
              <a:endParaRPr lang="ja-JP" altLang="en-US" sz="4400" b="1" i="1" dirty="0">
                <a:latin typeface="HGP創英角ｺﾞｼｯｸUB" panose="020B0A00000000000000" charset="-128"/>
                <a:ea typeface="HGP創英角ｺﾞｼｯｸUB" panose="020B0A00000000000000" charset="-128"/>
              </a:endParaRPr>
            </a:p>
          </p:txBody>
        </p:sp>
      </p:grp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0" y="2636391"/>
            <a:ext cx="6858000" cy="4360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wrap="square" lIns="83969" tIns="107950" rIns="83969" bIns="41985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ts val="2000"/>
              </a:lnSpc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オンライン開催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四角形 19"/>
          <p:cNvSpPr/>
          <p:nvPr/>
        </p:nvSpPr>
        <p:spPr>
          <a:xfrm>
            <a:off x="386722" y="7844871"/>
            <a:ext cx="4626453" cy="52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◆　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人材サービス総合サイトの入力方法</a:t>
            </a:r>
            <a:endParaRPr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四角形 12"/>
          <p:cNvSpPr/>
          <p:nvPr/>
        </p:nvSpPr>
        <p:spPr>
          <a:xfrm>
            <a:off x="390158" y="7359152"/>
            <a:ext cx="5805934" cy="550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◆　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事業報告書の作成手順・方法</a:t>
            </a:r>
            <a:endParaRPr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239022" y="7042610"/>
            <a:ext cx="10966546" cy="2720409"/>
            <a:chOff x="227726" y="7505246"/>
            <a:chExt cx="10966546" cy="2531260"/>
          </a:xfrm>
        </p:grpSpPr>
        <p:sp>
          <p:nvSpPr>
            <p:cNvPr id="30" name="Text Box 183"/>
            <p:cNvSpPr txBox="1">
              <a:spLocks noChangeArrowheads="1"/>
            </p:cNvSpPr>
            <p:nvPr/>
          </p:nvSpPr>
          <p:spPr bwMode="auto">
            <a:xfrm>
              <a:off x="2430929" y="9322809"/>
              <a:ext cx="4575795" cy="713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83969" tIns="41985" rIns="83969" bIns="41985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職業安定部需給</a:t>
              </a: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調整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事業課</a:t>
              </a:r>
              <a:endPara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endParaRPr lang="en-US" altLang="ja-JP" sz="1100" b="1" dirty="0" smtClean="0"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〒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420-8639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静岡市葵区追手町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9-50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静岡地方合同庁舎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5F</a:t>
              </a:r>
              <a:endPara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 eaLnBrk="1" hangingPunct="1"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TEL: 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(054)271-9980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000" dirty="0" err="1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MAIL:shizuokakyoku-jukyuuka@mhlw.go.jp</a:t>
              </a:r>
              <a:endPara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227726" y="8862433"/>
              <a:ext cx="1677809" cy="33552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txBody>
            <a:bodyPr wrap="square" lIns="83956" tIns="71755" rIns="83956" bIns="72000" anchor="ctr" anchorCtr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 dirty="0" smtClean="0">
                  <a:solidFill>
                    <a:schemeClr val="bg1"/>
                  </a:solidFill>
                  <a:ea typeface="メイリオ" panose="020B0604030504040204" pitchFamily="50" charset="-128"/>
                  <a:cs typeface="メイリオ" panose="020B0604030504040204" pitchFamily="50" charset="-128"/>
                </a:rPr>
                <a:t>お問い合わせ</a:t>
              </a:r>
              <a:endParaRPr lang="ja-JP" altLang="en-US" sz="1400" b="1" dirty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5" name="ホームベース 34"/>
            <p:cNvSpPr/>
            <p:nvPr/>
          </p:nvSpPr>
          <p:spPr>
            <a:xfrm>
              <a:off x="8953675" y="7505246"/>
              <a:ext cx="2240597" cy="823207"/>
            </a:xfrm>
            <a:prstGeom prst="homePlat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5000"/>
                </a:lnSpc>
              </a:pPr>
              <a:r>
                <a:rPr kumimoji="1" lang="ja-JP" altLang="en-US" sz="13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セミナーの申込方法は</a:t>
              </a:r>
              <a:endParaRPr kumimoji="1"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ct val="125000"/>
                </a:lnSpc>
              </a:pPr>
              <a:r>
                <a:rPr kumimoji="1" lang="ja-JP" altLang="en-US" sz="13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裏面をご確認ください</a:t>
              </a: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2871" y="9352334"/>
              <a:ext cx="1940517" cy="541630"/>
            </a:xfrm>
            <a:prstGeom prst="rect">
              <a:avLst/>
            </a:prstGeom>
          </p:spPr>
        </p:pic>
      </p:grpSp>
      <p:sp>
        <p:nvSpPr>
          <p:cNvPr id="19" name="テキストボックス 18"/>
          <p:cNvSpPr txBox="1"/>
          <p:nvPr/>
        </p:nvSpPr>
        <p:spPr>
          <a:xfrm>
            <a:off x="8541568" y="5123943"/>
            <a:ext cx="2664000" cy="864000"/>
          </a:xfrm>
          <a:prstGeom prst="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</p:spPr>
        <p:txBody>
          <a:bodyPr wrap="square" rtlCol="0" anchor="t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▶</a:t>
            </a:r>
            <a:r>
              <a:rPr lang="en-US" altLang="ja-JP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24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時間受付中！</a:t>
            </a:r>
          </a:p>
          <a:p>
            <a:pPr fontAlgn="auto">
              <a:lnSpc>
                <a:spcPct val="130000"/>
              </a:lnSpc>
            </a:pP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▶今すぐ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W</a:t>
            </a:r>
            <a:r>
              <a:rPr lang="en-US" altLang="ja-JP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EB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お申し込み</a:t>
            </a:r>
            <a:endParaRPr lang="ja-JP" altLang="en-US" dirty="0">
              <a:solidFill>
                <a:schemeClr val="bg1"/>
              </a:solidFill>
              <a:latin typeface="HGP創英角ｺﾞｼｯｸUB" panose="020B0A00000000000000" charset="-128"/>
              <a:ea typeface="HGP創英角ｺﾞｼｯｸUB" panose="020B0A00000000000000" charset="-128"/>
            </a:endParaRPr>
          </a:p>
        </p:txBody>
      </p:sp>
      <p:sp>
        <p:nvSpPr>
          <p:cNvPr id="22" name="動作設定ボタン：ユーザー設定 21"/>
          <p:cNvSpPr/>
          <p:nvPr/>
        </p:nvSpPr>
        <p:spPr>
          <a:xfrm>
            <a:off x="5832000" y="41920"/>
            <a:ext cx="972000" cy="662608"/>
          </a:xfrm>
          <a:prstGeom prst="actionButtonBlank">
            <a:avLst/>
          </a:prstGeom>
          <a:solidFill>
            <a:schemeClr val="tx2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1755" bIns="72000" rtlCol="0" anchor="ctr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ja-JP" sz="15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</a:p>
          <a:p>
            <a:pPr algn="ctr">
              <a:lnSpc>
                <a:spcPct val="125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ウェビナー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-30471" y="3218305"/>
            <a:ext cx="6572885" cy="750354"/>
            <a:chOff x="-101" y="1190"/>
            <a:chExt cx="10351" cy="576"/>
          </a:xfrm>
        </p:grpSpPr>
        <p:sp>
          <p:nvSpPr>
            <p:cNvPr id="36" name="四角形 3"/>
            <p:cNvSpPr/>
            <p:nvPr/>
          </p:nvSpPr>
          <p:spPr>
            <a:xfrm>
              <a:off x="4332" y="1206"/>
              <a:ext cx="5918" cy="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＊２回</a:t>
              </a:r>
              <a:r>
                <a:rPr lang="ja-JP" altLang="en-US" sz="1400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開催します</a:t>
              </a:r>
              <a:r>
                <a:rPr lang="ja-JP" altLang="en-US" sz="140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が</a:t>
              </a:r>
              <a:r>
                <a:rPr lang="ja-JP" altLang="en-US" sz="140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、どちらも同じ</a:t>
              </a:r>
              <a:r>
                <a:rPr lang="ja-JP" altLang="en-US" sz="1400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内容です</a:t>
              </a:r>
              <a:endParaRPr lang="ja-JP" altLang="en-US" sz="1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四角形 4"/>
            <p:cNvSpPr/>
            <p:nvPr/>
          </p:nvSpPr>
          <p:spPr>
            <a:xfrm>
              <a:off x="-101" y="1190"/>
              <a:ext cx="557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2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開催スケジュール</a:t>
              </a:r>
              <a:endPara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71" y="1662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66671"/>
              </p:ext>
            </p:extLst>
          </p:nvPr>
        </p:nvGraphicFramePr>
        <p:xfrm>
          <a:off x="215681" y="4027151"/>
          <a:ext cx="6462028" cy="2428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111">
                  <a:extLst>
                    <a:ext uri="{9D8B030D-6E8A-4147-A177-3AD203B41FA5}">
                      <a16:colId xmlns:a16="http://schemas.microsoft.com/office/drawing/2014/main" val="2422789980"/>
                    </a:ext>
                  </a:extLst>
                </a:gridCol>
                <a:gridCol w="5120917">
                  <a:extLst>
                    <a:ext uri="{9D8B030D-6E8A-4147-A177-3AD203B41FA5}">
                      <a16:colId xmlns:a16="http://schemas.microsoft.com/office/drawing/2014/main" val="1390257420"/>
                    </a:ext>
                  </a:extLst>
                </a:gridCol>
              </a:tblGrid>
              <a:tr h="781833"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　程</a:t>
                      </a:r>
                      <a:endParaRPr kumimoji="1" lang="ja-JP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36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３月４日</a:t>
                      </a:r>
                      <a:r>
                        <a:rPr lang="ja-JP" sz="36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</a:t>
                      </a:r>
                      <a:r>
                        <a:rPr lang="ja-JP" altLang="en-US" sz="36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火</a:t>
                      </a:r>
                      <a:r>
                        <a:rPr lang="ja-JP" sz="36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36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368856"/>
                  </a:ext>
                </a:extLst>
              </a:tr>
              <a:tr h="5195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　間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10:00</a:t>
                      </a:r>
                      <a:r>
                        <a:rPr kumimoji="1" lang="ja-JP" altLang="en-US" sz="28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r>
                        <a:rPr kumimoji="1" lang="en-US" altLang="ja-JP" sz="28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11:00</a:t>
                      </a:r>
                      <a:endParaRPr kumimoji="1" lang="ja-JP" altLang="en-US" sz="2800" b="1" spc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50632"/>
                  </a:ext>
                </a:extLst>
              </a:tr>
              <a:tr h="607843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14:00</a:t>
                      </a:r>
                      <a:r>
                        <a:rPr kumimoji="1" lang="ja-JP" altLang="en-US" sz="28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r>
                        <a:rPr kumimoji="1" lang="en-US" altLang="ja-JP" sz="28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15:00</a:t>
                      </a:r>
                      <a:endParaRPr kumimoji="1" lang="ja-JP" altLang="en-US" sz="3200" b="1" spc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81026"/>
                  </a:ext>
                </a:extLst>
              </a:tr>
              <a:tr h="5195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　員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各回</a:t>
                      </a:r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４０名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45413"/>
                  </a:ext>
                </a:extLst>
              </a:tr>
            </a:tbl>
          </a:graphicData>
        </a:graphic>
      </p:graphicFrame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238174" y="6832643"/>
            <a:ext cx="1678658" cy="36060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 wrap="square" lIns="83956" tIns="71755" rIns="83956" bIns="72000" anchor="ctr" anchorCtr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rPr>
              <a:t>セミナーの</a:t>
            </a:r>
            <a:r>
              <a:rPr lang="ja-JP" altLang="en-US" sz="1400" b="1" dirty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rPr>
              <a:t>内容</a:t>
            </a:r>
          </a:p>
        </p:txBody>
      </p:sp>
      <p:grpSp>
        <p:nvGrpSpPr>
          <p:cNvPr id="42" name="グループ化 41"/>
          <p:cNvGrpSpPr/>
          <p:nvPr/>
        </p:nvGrpSpPr>
        <p:grpSpPr>
          <a:xfrm>
            <a:off x="3987471" y="6851960"/>
            <a:ext cx="2816529" cy="932836"/>
            <a:chOff x="6147" y="9778"/>
            <a:chExt cx="3965" cy="1417"/>
          </a:xfrm>
        </p:grpSpPr>
        <p:sp>
          <p:nvSpPr>
            <p:cNvPr id="43" name="テキストボックス 18"/>
            <p:cNvSpPr txBox="1"/>
            <p:nvPr/>
          </p:nvSpPr>
          <p:spPr>
            <a:xfrm>
              <a:off x="6147" y="9778"/>
              <a:ext cx="3965" cy="141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txBody>
            <a:bodyPr vert="horz" wrap="square" rtlCol="0" anchor="t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30000"/>
                </a:lnSpc>
              </a:pPr>
              <a:endParaRPr lang="ja-JP" altLang="en-US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endParaRPr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6321" y="10500"/>
              <a:ext cx="3590" cy="523"/>
              <a:chOff x="4215451" y="7837209"/>
              <a:chExt cx="1632885" cy="331348"/>
            </a:xfrm>
          </p:grpSpPr>
          <p:sp>
            <p:nvSpPr>
              <p:cNvPr id="46" name="正方形/長方形 45"/>
              <p:cNvSpPr/>
              <p:nvPr/>
            </p:nvSpPr>
            <p:spPr>
              <a:xfrm>
                <a:off x="5364536" y="7837209"/>
                <a:ext cx="314272" cy="25038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tIns="71755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9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 索</a:t>
                </a: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4215451" y="7860641"/>
                <a:ext cx="1101782" cy="252000"/>
              </a:xfrm>
              <a:prstGeom prst="rect">
                <a:avLst/>
              </a:prstGeom>
              <a:noFill/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36000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9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静岡労働局　イベント情報</a:t>
                </a:r>
              </a:p>
            </p:txBody>
          </p:sp>
          <p:sp>
            <p:nvSpPr>
              <p:cNvPr id="48" name="右矢印 47"/>
              <p:cNvSpPr/>
              <p:nvPr/>
            </p:nvSpPr>
            <p:spPr>
              <a:xfrm rot="12728885">
                <a:off x="5644384" y="8005464"/>
                <a:ext cx="203952" cy="163093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45" name="テキストボックス 32"/>
            <p:cNvSpPr txBox="1"/>
            <p:nvPr/>
          </p:nvSpPr>
          <p:spPr>
            <a:xfrm>
              <a:off x="6147" y="9834"/>
              <a:ext cx="3649" cy="6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auto">
                <a:lnSpc>
                  <a:spcPct val="110000"/>
                </a:lnSpc>
                <a:spcAft>
                  <a:spcPts val="600"/>
                </a:spcAft>
              </a:pPr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▶ </a:t>
              </a:r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今すぐW</a:t>
              </a:r>
              <a:r>
                <a:rPr lang="en-US" altLang="ja-JP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EB</a:t>
              </a:r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お申し込み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175" y="-55459"/>
            <a:ext cx="6851650" cy="5046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tIns="179705" rtlCol="0" anchor="ctr" anchorCtr="0">
            <a:spAutoFit/>
          </a:bodyPr>
          <a:lstStyle/>
          <a:p>
            <a:pPr algn="ctr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令和６年度「職業紹介事業報告書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作成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セミナー」概要</a:t>
            </a:r>
            <a:r>
              <a:rPr lang="en-US" altLang="ja-JP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249416" y="6123590"/>
            <a:ext cx="6402070" cy="247015"/>
            <a:chOff x="141" y="11643"/>
            <a:chExt cx="10082" cy="389"/>
          </a:xfrm>
        </p:grpSpPr>
        <p:cxnSp>
          <p:nvCxnSpPr>
            <p:cNvPr id="36" name="直線コネクタ 35"/>
            <p:cNvCxnSpPr/>
            <p:nvPr/>
          </p:nvCxnSpPr>
          <p:spPr>
            <a:xfrm>
              <a:off x="245" y="12032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四角形 38"/>
            <p:cNvSpPr/>
            <p:nvPr/>
          </p:nvSpPr>
          <p:spPr>
            <a:xfrm>
              <a:off x="141" y="11643"/>
              <a:ext cx="4300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　留意事項</a:t>
              </a:r>
            </a:p>
          </p:txBody>
        </p:sp>
      </p:grpSp>
      <p:sp>
        <p:nvSpPr>
          <p:cNvPr id="23" name="テキストボックス 42"/>
          <p:cNvSpPr txBox="1"/>
          <p:nvPr/>
        </p:nvSpPr>
        <p:spPr>
          <a:xfrm>
            <a:off x="373668" y="6680479"/>
            <a:ext cx="6117590" cy="29443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システム状況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その他の事情により</a:t>
            </a:r>
            <a:r>
              <a:rPr lang="ja-JP" altLang="en-US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の開催遅延や中止、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また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は中断させていただく場合があります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申込時に収集した個人情報は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適正に管理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の上、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当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運営及び今後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予定する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セミナー等の案内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のみに使用いたします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セミナーには、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所有する端末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(スマートフォン、パソコン等)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にソフトウェ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ア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「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Zoom」をインストールした上で参加してください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セミナーに参加するには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「静岡労働局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需給調整事業課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サービス利用規約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」(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専用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ホームページに掲載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への同意が必要です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参加申込みを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していただいた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時点で同意があるものとみなしますので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、あらかじめ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ご了承ください。</a:t>
            </a:r>
          </a:p>
          <a:p>
            <a:pPr marL="171450" indent="-171450">
              <a:buClr>
                <a:schemeClr val="tx1"/>
              </a:buClr>
              <a:buNone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21830" y="748710"/>
            <a:ext cx="6402705" cy="691515"/>
            <a:chOff x="193" y="5141"/>
            <a:chExt cx="10083" cy="1089"/>
          </a:xfrm>
        </p:grpSpPr>
        <p:sp>
          <p:nvSpPr>
            <p:cNvPr id="9" name="四角形 8"/>
            <p:cNvSpPr/>
            <p:nvPr/>
          </p:nvSpPr>
          <p:spPr>
            <a:xfrm>
              <a:off x="193" y="5141"/>
              <a:ext cx="4300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　申込方法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297" y="5530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ボックス 11"/>
            <p:cNvSpPr txBox="1"/>
            <p:nvPr/>
          </p:nvSpPr>
          <p:spPr>
            <a:xfrm>
              <a:off x="713" y="5745"/>
              <a:ext cx="9562" cy="48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下記</a:t>
              </a:r>
              <a:r>
                <a: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URL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よりアクセスいただき、</a:t>
              </a:r>
              <a:r>
                <a:rPr lang="ja-JP" altLang="en-US" sz="1400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専用ホームページからお申込み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ください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21830" y="2685339"/>
            <a:ext cx="6206737" cy="2467190"/>
            <a:chOff x="106045" y="4611370"/>
            <a:chExt cx="6206737" cy="2467190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106045" y="4611370"/>
              <a:ext cx="5321935" cy="247015"/>
              <a:chOff x="167" y="7375"/>
              <a:chExt cx="8381" cy="389"/>
            </a:xfrm>
          </p:grpSpPr>
          <p:cxnSp>
            <p:nvCxnSpPr>
              <p:cNvPr id="22" name="直線コネクタ 21"/>
              <p:cNvCxnSpPr/>
              <p:nvPr/>
            </p:nvCxnSpPr>
            <p:spPr>
              <a:xfrm>
                <a:off x="271" y="7764"/>
                <a:ext cx="8277" cy="0"/>
              </a:xfrm>
              <a:prstGeom prst="line">
                <a:avLst/>
              </a:prstGeom>
              <a:ln w="38100" cmpd="sng">
                <a:solidFill>
                  <a:schemeClr val="bg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四角形 28"/>
              <p:cNvSpPr/>
              <p:nvPr/>
            </p:nvSpPr>
            <p:spPr>
              <a:xfrm>
                <a:off x="167" y="7375"/>
                <a:ext cx="4300" cy="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l"/>
                <a:r>
                  <a:rPr lang="ja-JP" altLang="en-US" sz="18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２　当日までの流れ</a:t>
                </a:r>
              </a:p>
            </p:txBody>
          </p:sp>
        </p:grpSp>
        <p:sp>
          <p:nvSpPr>
            <p:cNvPr id="18" name="五角形 17"/>
            <p:cNvSpPr>
              <a:spLocks noChangeAspect="1"/>
            </p:cNvSpPr>
            <p:nvPr/>
          </p:nvSpPr>
          <p:spPr>
            <a:xfrm>
              <a:off x="550179" y="5240655"/>
              <a:ext cx="1036298" cy="1836000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専用ＨＰから</a:t>
              </a:r>
            </a:p>
            <a:p>
              <a:pPr algn="ctr"/>
              <a:r>
                <a:rPr lang="ja-JP" altLang="en-US" sz="1700" b="1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申込み</a:t>
              </a:r>
            </a:p>
          </p:txBody>
        </p:sp>
        <p:sp>
          <p:nvSpPr>
            <p:cNvPr id="19" name="五角形 18"/>
            <p:cNvSpPr>
              <a:spLocks noChangeAspect="1"/>
            </p:cNvSpPr>
            <p:nvPr/>
          </p:nvSpPr>
          <p:spPr>
            <a:xfrm>
              <a:off x="2138383" y="5241505"/>
              <a:ext cx="1011373" cy="1835785"/>
            </a:xfrm>
            <a:prstGeom prst="homePlat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申込完了</a:t>
              </a:r>
            </a:p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メール受信</a:t>
              </a:r>
            </a:p>
          </p:txBody>
        </p:sp>
        <p:sp>
          <p:nvSpPr>
            <p:cNvPr id="21" name="五角形 20"/>
            <p:cNvSpPr>
              <a:spLocks noChangeAspect="1"/>
            </p:cNvSpPr>
            <p:nvPr/>
          </p:nvSpPr>
          <p:spPr>
            <a:xfrm>
              <a:off x="5277097" y="5242775"/>
              <a:ext cx="1035685" cy="1835785"/>
            </a:xfrm>
            <a:prstGeom prst="homePlat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参加用ＵＲＬ</a:t>
              </a:r>
            </a:p>
            <a:p>
              <a:pPr algn="ctr"/>
              <a:r>
                <a:rPr lang="ja-JP" altLang="en-US" sz="17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から接続</a:t>
              </a:r>
            </a:p>
          </p:txBody>
        </p:sp>
        <p:sp>
          <p:nvSpPr>
            <p:cNvPr id="28" name="五角形 27"/>
            <p:cNvSpPr>
              <a:spLocks noChangeAspect="1"/>
            </p:cNvSpPr>
            <p:nvPr/>
          </p:nvSpPr>
          <p:spPr>
            <a:xfrm>
              <a:off x="3713818" y="5242775"/>
              <a:ext cx="1011373" cy="1835785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資料ダウン</a:t>
              </a:r>
            </a:p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ロード</a:t>
              </a:r>
            </a:p>
          </p:txBody>
        </p:sp>
      </p:grpSp>
      <p:sp>
        <p:nvSpPr>
          <p:cNvPr id="31" name="テキストボックス 11"/>
          <p:cNvSpPr txBox="1"/>
          <p:nvPr/>
        </p:nvSpPr>
        <p:spPr>
          <a:xfrm>
            <a:off x="356697" y="5389709"/>
            <a:ext cx="607187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セミナーの資料は、開催１週間前を目途に専用ページに掲載します。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ボックス 11"/>
          <p:cNvSpPr txBox="1"/>
          <p:nvPr/>
        </p:nvSpPr>
        <p:spPr>
          <a:xfrm>
            <a:off x="526903" y="1449487"/>
            <a:ext cx="6071870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1400" dirty="0"/>
              <a:t>https://</a:t>
            </a:r>
            <a:r>
              <a:rPr lang="en-US" altLang="ja-JP" sz="1400" dirty="0" smtClean="0"/>
              <a:t>jsite.mhlw.go.jp/shizuoka-roudoukyoku/hourei_seido_tetsuzuki/roudousha_haken/jigyouhoukokushosakuseiseminar_00001.html</a:t>
            </a:r>
            <a:endParaRPr lang="ja-JP" altLang="ja-JP" sz="10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384" y="1900521"/>
            <a:ext cx="999874" cy="999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AC76D277DC1334EA0C3CB29D299E973" ma:contentTypeVersion="13" ma:contentTypeDescription="新しいドキュメントを作成します。" ma:contentTypeScope="" ma:versionID="1b67f5d612ee126479498d5181e7d232">
  <xsd:schema xmlns:xsd="http://www.w3.org/2001/XMLSchema" xmlns:xs="http://www.w3.org/2001/XMLSchema" xmlns:p="http://schemas.microsoft.com/office/2006/metadata/properties" xmlns:ns2="2400239d-1d89-449c-86c1-ddb5739ae4f9" xmlns:ns3="44856c1c-163a-4db4-9f2d-e69ab44d016d" targetNamespace="http://schemas.microsoft.com/office/2006/metadata/properties" ma:root="true" ma:fieldsID="f44fb871638d640b84b41a833603bbf9" ns2:_="" ns3:_="">
    <xsd:import namespace="2400239d-1d89-449c-86c1-ddb5739ae4f9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00239d-1d89-449c-86c1-ddb5739ae4f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f77dde5-e933-4ac8-8bea-28562c3b868a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2400239d-1d89-449c-86c1-ddb5739ae4f9">
      <UserInfo>
        <DisplayName/>
        <AccountId xsi:nil="true"/>
        <AccountType/>
      </UserInfo>
    </Owner>
    <lcf76f155ced4ddcb4097134ff3c332f xmlns="2400239d-1d89-449c-86c1-ddb5739ae4f9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DA74D2-4E0F-4852-A7C8-11E7DEC453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00239d-1d89-449c-86c1-ddb5739ae4f9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D776B7-26C6-4114-BFE1-63D5BF85C45B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2400239d-1d89-449c-86c1-ddb5739ae4f9"/>
    <ds:schemaRef ds:uri="44856c1c-163a-4db4-9f2d-e69ab44d016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C241FE9-01B3-4753-A2BF-437B8D83F5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273</Words>
  <PresentationFormat>A4 210 x 297 mm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1041-10.8.0.5773</vt:lpwstr>
  </property>
  <property fmtid="{D5CDD505-2E9C-101B-9397-08002B2CF9AE}" pid="3" name="ContentTypeId">
    <vt:lpwstr>0x010100EAC76D277DC1334EA0C3CB29D299E973</vt:lpwstr>
  </property>
</Properties>
</file>