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" r:id="rId2"/>
    <p:sldId id="314" r:id="rId3"/>
  </p:sldIdLst>
  <p:sldSz cx="6858000" cy="9906000" type="A4"/>
  <p:notesSz cx="6805613" cy="9939338"/>
  <p:defaultTextStyle>
    <a:defPPr>
      <a:defRPr lang="ja-JP"/>
    </a:defPPr>
    <a:lvl1pPr marL="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79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58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700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79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8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7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16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59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FF"/>
    <a:srgbClr val="FF012B"/>
    <a:srgbClr val="FF5050"/>
    <a:srgbClr val="FF9933"/>
    <a:srgbClr val="CC0000"/>
    <a:srgbClr val="FF0000"/>
    <a:srgbClr val="FFCC66"/>
    <a:srgbClr val="F64E3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0" autoAdjust="0"/>
    <p:restoredTop sz="68007" autoAdjust="0"/>
  </p:normalViewPr>
  <p:slideViewPr>
    <p:cSldViewPr>
      <p:cViewPr varScale="1">
        <p:scale>
          <a:sx n="75" d="100"/>
          <a:sy n="75" d="100"/>
        </p:scale>
        <p:origin x="1812" y="84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961" cy="49867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760" y="0"/>
            <a:ext cx="2948961" cy="49867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DF1FFE2-7EEC-412C-802C-6711DEB0A98D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44"/>
            <a:ext cx="2948961" cy="49867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760" y="9440344"/>
            <a:ext cx="2948961" cy="49867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6B00E365-854E-4DD7-A3B8-9E5637933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1BD1F3BD-71AB-4039-8D47-C20BA8A66A84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248D818B-EF03-43BB-AB9C-B1C6C51E8FB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1973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3947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5984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67957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09931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1904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3878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35851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399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7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5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70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7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3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1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5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7005" indent="0">
              <a:buNone/>
              <a:defRPr sz="1700" b="1"/>
            </a:lvl4pPr>
            <a:lvl5pPr marL="1915795" indent="0">
              <a:buNone/>
              <a:defRPr sz="1700" b="1"/>
            </a:lvl5pPr>
            <a:lvl6pPr marL="2394585" indent="0">
              <a:buNone/>
              <a:defRPr sz="1700" b="1"/>
            </a:lvl6pPr>
            <a:lvl7pPr marL="2873375" indent="0">
              <a:buNone/>
              <a:defRPr sz="1700" b="1"/>
            </a:lvl7pPr>
            <a:lvl8pPr marL="3352165" indent="0">
              <a:buNone/>
              <a:defRPr sz="1700" b="1"/>
            </a:lvl8pPr>
            <a:lvl9pPr marL="383159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7005" indent="0">
              <a:buNone/>
              <a:defRPr sz="1700" b="1"/>
            </a:lvl4pPr>
            <a:lvl5pPr marL="1915795" indent="0">
              <a:buNone/>
              <a:defRPr sz="1700" b="1"/>
            </a:lvl5pPr>
            <a:lvl6pPr marL="2394585" indent="0">
              <a:buNone/>
              <a:defRPr sz="1700" b="1"/>
            </a:lvl6pPr>
            <a:lvl7pPr marL="2873375" indent="0">
              <a:buNone/>
              <a:defRPr sz="1700" b="1"/>
            </a:lvl7pPr>
            <a:lvl8pPr marL="3352165" indent="0">
              <a:buNone/>
              <a:defRPr sz="1700" b="1"/>
            </a:lvl8pPr>
            <a:lvl9pPr marL="383159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7005" indent="0">
              <a:buNone/>
              <a:defRPr sz="900"/>
            </a:lvl4pPr>
            <a:lvl5pPr marL="1915795" indent="0">
              <a:buNone/>
              <a:defRPr sz="900"/>
            </a:lvl5pPr>
            <a:lvl6pPr marL="2394585" indent="0">
              <a:buNone/>
              <a:defRPr sz="900"/>
            </a:lvl6pPr>
            <a:lvl7pPr marL="2873375" indent="0">
              <a:buNone/>
              <a:defRPr sz="900"/>
            </a:lvl7pPr>
            <a:lvl8pPr marL="3352165" indent="0">
              <a:buNone/>
              <a:defRPr sz="900"/>
            </a:lvl8pPr>
            <a:lvl9pPr marL="38315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790" indent="0">
              <a:buNone/>
              <a:defRPr sz="2900"/>
            </a:lvl2pPr>
            <a:lvl3pPr marL="957580" indent="0">
              <a:buNone/>
              <a:defRPr sz="2500"/>
            </a:lvl3pPr>
            <a:lvl4pPr marL="1437005" indent="0">
              <a:buNone/>
              <a:defRPr sz="2100"/>
            </a:lvl4pPr>
            <a:lvl5pPr marL="1915795" indent="0">
              <a:buNone/>
              <a:defRPr sz="2100"/>
            </a:lvl5pPr>
            <a:lvl6pPr marL="2394585" indent="0">
              <a:buNone/>
              <a:defRPr sz="2100"/>
            </a:lvl6pPr>
            <a:lvl7pPr marL="2873375" indent="0">
              <a:buNone/>
              <a:defRPr sz="2100"/>
            </a:lvl7pPr>
            <a:lvl8pPr marL="3352165" indent="0">
              <a:buNone/>
              <a:defRPr sz="2100"/>
            </a:lvl8pPr>
            <a:lvl9pPr marL="3831590" indent="0">
              <a:buNone/>
              <a:defRPr sz="2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7005" indent="0">
              <a:buNone/>
              <a:defRPr sz="900"/>
            </a:lvl4pPr>
            <a:lvl5pPr marL="1915795" indent="0">
              <a:buNone/>
              <a:defRPr sz="900"/>
            </a:lvl5pPr>
            <a:lvl6pPr marL="2394585" indent="0">
              <a:buNone/>
              <a:defRPr sz="900"/>
            </a:lvl6pPr>
            <a:lvl7pPr marL="2873375" indent="0">
              <a:buNone/>
              <a:defRPr sz="900"/>
            </a:lvl7pPr>
            <a:lvl8pPr marL="3352165" indent="0">
              <a:buNone/>
              <a:defRPr sz="900"/>
            </a:lvl8pPr>
            <a:lvl9pPr marL="38315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1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8E302-5BBD-4684-8585-DD28D02D51F6}" type="datetimeFigureOut">
              <a:rPr kumimoji="1" lang="ja-JP" altLang="en-US" smtClean="0"/>
              <a:t>2024/10/9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58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410" indent="-359410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510" indent="-29908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61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40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9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8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7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19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98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9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58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700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9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8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7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16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59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 1"/>
          <p:cNvSpPr/>
          <p:nvPr/>
        </p:nvSpPr>
        <p:spPr>
          <a:xfrm>
            <a:off x="-86866" y="582210"/>
            <a:ext cx="6867525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～偽装</a:t>
            </a:r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請負と</a:t>
            </a:r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ならないため</a:t>
            </a:r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に～</a:t>
            </a:r>
            <a:endParaRPr lang="ja-JP" altLang="en-US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+mn-ea"/>
            </a:endParaRPr>
          </a:p>
        </p:txBody>
      </p:sp>
      <p:sp>
        <p:nvSpPr>
          <p:cNvPr id="12" name="1つの角を切り取った四角形 11"/>
          <p:cNvSpPr/>
          <p:nvPr/>
        </p:nvSpPr>
        <p:spPr>
          <a:xfrm>
            <a:off x="45024" y="36000"/>
            <a:ext cx="3600000" cy="288290"/>
          </a:xfrm>
          <a:prstGeom prst="snip1Rect">
            <a:avLst/>
          </a:prstGeom>
          <a:solidFill>
            <a:srgbClr val="F64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1755" rtlCol="0" anchor="ctr"/>
          <a:lstStyle/>
          <a:p>
            <a:pPr algn="l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発注者、請負・業務委託を行う事業者向け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265430" y="888673"/>
            <a:ext cx="6752590" cy="1829435"/>
            <a:chOff x="418" y="1400"/>
            <a:chExt cx="10634" cy="2881"/>
          </a:xfrm>
        </p:grpSpPr>
        <p:sp>
          <p:nvSpPr>
            <p:cNvPr id="4" name="四角形 3"/>
            <p:cNvSpPr/>
            <p:nvPr/>
          </p:nvSpPr>
          <p:spPr>
            <a:xfrm>
              <a:off x="418" y="1400"/>
              <a:ext cx="6084" cy="2582"/>
            </a:xfrm>
            <a:prstGeom prst="rect">
              <a:avLst/>
            </a:prstGeom>
            <a:noFill/>
            <a:ln w="28575" cmpd="sng">
              <a:noFill/>
              <a:prstDash val="soli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0" dirty="0">
                  <a:ln w="57150" cmpd="dbl">
                    <a:noFill/>
                    <a:prstDash val="solid"/>
                  </a:ln>
                  <a:solidFill>
                    <a:srgbClr val="FF5050"/>
                  </a:solidFill>
                  <a:latin typeface="HGP創英角ｺﾞｼｯｸUB" panose="020B0A00000000000000" charset="-128"/>
                  <a:ea typeface="HGP創英角ｺﾞｼｯｸUB" panose="020B0A00000000000000" charset="-128"/>
                </a:rPr>
                <a:t>請負</a:t>
              </a:r>
            </a:p>
          </p:txBody>
        </p:sp>
        <p:sp>
          <p:nvSpPr>
            <p:cNvPr id="5" name="四角形 4"/>
            <p:cNvSpPr/>
            <p:nvPr/>
          </p:nvSpPr>
          <p:spPr>
            <a:xfrm>
              <a:off x="5950" y="1576"/>
              <a:ext cx="3958" cy="1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5400" dirty="0">
                  <a:ln w="38100" cmpd="dbl">
                    <a:noFill/>
                    <a:prstDash val="solid"/>
                  </a:ln>
                  <a:solidFill>
                    <a:srgbClr val="FF0000"/>
                  </a:solidFill>
                  <a:latin typeface="HGP創英角ｺﾞｼｯｸUB" panose="020B0A00000000000000" charset="-128"/>
                  <a:ea typeface="HGP創英角ｺﾞｼｯｸUB" panose="020B0A00000000000000" charset="-128"/>
                </a:rPr>
                <a:t>適正化</a:t>
              </a:r>
            </a:p>
          </p:txBody>
        </p:sp>
        <p:sp>
          <p:nvSpPr>
            <p:cNvPr id="17" name="テキストボックス 16"/>
            <p:cNvSpPr txBox="1"/>
            <p:nvPr/>
          </p:nvSpPr>
          <p:spPr>
            <a:xfrm>
              <a:off x="5950" y="2841"/>
              <a:ext cx="5102" cy="144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5400" b="1" i="1" dirty="0">
                  <a:latin typeface="HGP創英角ｺﾞｼｯｸUB" panose="020B0A00000000000000" charset="-128"/>
                  <a:ea typeface="HGP創英角ｺﾞｼｯｸUB" panose="020B0A00000000000000" charset="-128"/>
                </a:rPr>
                <a:t>セミナー</a:t>
              </a:r>
            </a:p>
          </p:txBody>
        </p:sp>
      </p:grp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0" y="2767232"/>
            <a:ext cx="6858000" cy="43609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square" lIns="83969" tIns="107950" rIns="83969" bIns="41985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ts val="2000"/>
              </a:lnSpc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オンライン開催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四角形 19"/>
          <p:cNvSpPr/>
          <p:nvPr/>
        </p:nvSpPr>
        <p:spPr>
          <a:xfrm>
            <a:off x="369022" y="7595604"/>
            <a:ext cx="270573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偽装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請負のリスク</a:t>
            </a:r>
          </a:p>
        </p:txBody>
      </p:sp>
      <p:sp>
        <p:nvSpPr>
          <p:cNvPr id="13" name="四角形 12"/>
          <p:cNvSpPr/>
          <p:nvPr/>
        </p:nvSpPr>
        <p:spPr>
          <a:xfrm>
            <a:off x="390158" y="7245044"/>
            <a:ext cx="5805934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適正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請負・業務委託のポイント</a:t>
            </a:r>
            <a:endParaRPr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四角形 14"/>
          <p:cNvSpPr/>
          <p:nvPr/>
        </p:nvSpPr>
        <p:spPr>
          <a:xfrm>
            <a:off x="390158" y="7956127"/>
            <a:ext cx="270637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行政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指導の事例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239022" y="7042610"/>
            <a:ext cx="10966546" cy="2720409"/>
            <a:chOff x="227726" y="7505246"/>
            <a:chExt cx="10966546" cy="2531260"/>
          </a:xfrm>
        </p:grpSpPr>
        <p:sp>
          <p:nvSpPr>
            <p:cNvPr id="30" name="Text Box 183"/>
            <p:cNvSpPr txBox="1">
              <a:spLocks noChangeArrowheads="1"/>
            </p:cNvSpPr>
            <p:nvPr/>
          </p:nvSpPr>
          <p:spPr bwMode="auto">
            <a:xfrm>
              <a:off x="2430929" y="9322809"/>
              <a:ext cx="4575795" cy="713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83969" tIns="41985" rIns="83969" bIns="41985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職業安定部需給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調整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事業課</a:t>
              </a:r>
              <a:endPara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endParaRPr lang="en-US" altLang="ja-JP" sz="1100" b="1" dirty="0" smtClean="0"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〒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420-8639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静岡市葵区追手町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9-50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静岡地方合同庁舎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5F</a:t>
              </a:r>
              <a:endPara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 eaLnBrk="1" hangingPunct="1"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TEL: 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(054)271-9980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000" dirty="0" err="1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MAIL:shizuokakyoku-jukyuuka@mhlw.go.jp</a:t>
              </a:r>
              <a:endPara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227726" y="8862433"/>
              <a:ext cx="1677809" cy="33552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square" lIns="83956" tIns="71755" rIns="83956" bIns="72000" anchor="ctr" anchorCtr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 smtClean="0">
                  <a:solidFill>
                    <a:schemeClr val="bg1"/>
                  </a:solidFill>
                  <a:ea typeface="メイリオ" panose="020B0604030504040204" pitchFamily="50" charset="-128"/>
                  <a:cs typeface="メイリオ" panose="020B0604030504040204" pitchFamily="50" charset="-128"/>
                </a:rPr>
                <a:t>お問い合わせ</a:t>
              </a:r>
              <a:endParaRPr lang="ja-JP" altLang="en-US" sz="1400" b="1" dirty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5" name="ホームベース 34"/>
            <p:cNvSpPr/>
            <p:nvPr/>
          </p:nvSpPr>
          <p:spPr>
            <a:xfrm>
              <a:off x="8953675" y="7505246"/>
              <a:ext cx="2240597" cy="823207"/>
            </a:xfrm>
            <a:prstGeom prst="homePlat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5000"/>
                </a:lnSpc>
              </a:pPr>
              <a:r>
                <a:rPr kumimoji="1" lang="ja-JP" altLang="en-US" sz="13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セミナーの申込方法は</a:t>
              </a:r>
              <a:endParaRPr kumimoji="1"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ct val="125000"/>
                </a:lnSpc>
              </a:pPr>
              <a:r>
                <a:rPr kumimoji="1" lang="ja-JP" altLang="en-US" sz="13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裏面をご確認ください</a:t>
              </a: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2871" y="9352334"/>
              <a:ext cx="1940517" cy="541630"/>
            </a:xfrm>
            <a:prstGeom prst="rect">
              <a:avLst/>
            </a:prstGeom>
          </p:spPr>
        </p:pic>
      </p:grpSp>
      <p:sp>
        <p:nvSpPr>
          <p:cNvPr id="19" name="テキストボックス 18"/>
          <p:cNvSpPr txBox="1"/>
          <p:nvPr/>
        </p:nvSpPr>
        <p:spPr>
          <a:xfrm>
            <a:off x="8541568" y="5123943"/>
            <a:ext cx="2664000" cy="864000"/>
          </a:xfrm>
          <a:prstGeom prst="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</p:spPr>
        <p:txBody>
          <a:bodyPr wrap="square" rtlCol="0" anchor="t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▶</a:t>
            </a:r>
            <a:r>
              <a:rPr lang="en-US" altLang="ja-JP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24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時間受付中！</a:t>
            </a:r>
          </a:p>
          <a:p>
            <a:pPr fontAlgn="auto">
              <a:lnSpc>
                <a:spcPct val="130000"/>
              </a:lnSpc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▶今すぐ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W</a:t>
            </a:r>
            <a:r>
              <a:rPr lang="en-US" altLang="ja-JP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EB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お申し込み</a:t>
            </a:r>
            <a:endParaRPr lang="ja-JP" altLang="en-US" dirty="0">
              <a:solidFill>
                <a:schemeClr val="bg1"/>
              </a:solidFill>
              <a:latin typeface="HGP創英角ｺﾞｼｯｸUB" panose="020B0A00000000000000" charset="-128"/>
              <a:ea typeface="HGP創英角ｺﾞｼｯｸUB" panose="020B0A00000000000000" charset="-128"/>
            </a:endParaRPr>
          </a:p>
        </p:txBody>
      </p:sp>
      <p:sp>
        <p:nvSpPr>
          <p:cNvPr id="22" name="動作設定ボタン：ユーザー設定 21"/>
          <p:cNvSpPr/>
          <p:nvPr/>
        </p:nvSpPr>
        <p:spPr>
          <a:xfrm>
            <a:off x="5832000" y="41920"/>
            <a:ext cx="972000" cy="662608"/>
          </a:xfrm>
          <a:prstGeom prst="actionButtonBlank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1755" bIns="72000" rtlCol="0" anchor="ctr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ja-JP" sz="15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</a:p>
          <a:p>
            <a:pPr algn="ctr">
              <a:lnSpc>
                <a:spcPct val="125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ウェビナー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104824" y="3293873"/>
            <a:ext cx="6572885" cy="750354"/>
            <a:chOff x="-101" y="1190"/>
            <a:chExt cx="10351" cy="576"/>
          </a:xfrm>
        </p:grpSpPr>
        <p:sp>
          <p:nvSpPr>
            <p:cNvPr id="36" name="四角形 3"/>
            <p:cNvSpPr/>
            <p:nvPr/>
          </p:nvSpPr>
          <p:spPr>
            <a:xfrm>
              <a:off x="4332" y="1206"/>
              <a:ext cx="5918" cy="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＊</a:t>
              </a:r>
              <a:r>
                <a:rPr lang="ja-JP" altLang="en-US" sz="14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計４回</a:t>
              </a:r>
              <a:r>
                <a:rPr lang="ja-JP" altLang="en-US" sz="14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開催しますが、すべて同じ</a:t>
              </a:r>
              <a:r>
                <a:rPr lang="ja-JP" altLang="en-US" sz="14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内容です</a:t>
              </a:r>
              <a:endPara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四角形 4"/>
            <p:cNvSpPr/>
            <p:nvPr/>
          </p:nvSpPr>
          <p:spPr>
            <a:xfrm>
              <a:off x="-101" y="1190"/>
              <a:ext cx="557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2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開催スケジュール</a:t>
              </a:r>
              <a:endPara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71" y="1662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11957"/>
              </p:ext>
            </p:extLst>
          </p:nvPr>
        </p:nvGraphicFramePr>
        <p:xfrm>
          <a:off x="215681" y="4027151"/>
          <a:ext cx="6503913" cy="2913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111">
                  <a:extLst>
                    <a:ext uri="{9D8B030D-6E8A-4147-A177-3AD203B41FA5}">
                      <a16:colId xmlns:a16="http://schemas.microsoft.com/office/drawing/2014/main" val="2422789980"/>
                    </a:ext>
                  </a:extLst>
                </a:gridCol>
                <a:gridCol w="1889903">
                  <a:extLst>
                    <a:ext uri="{9D8B030D-6E8A-4147-A177-3AD203B41FA5}">
                      <a16:colId xmlns:a16="http://schemas.microsoft.com/office/drawing/2014/main" val="1390257420"/>
                    </a:ext>
                  </a:extLst>
                </a:gridCol>
                <a:gridCol w="1657392">
                  <a:extLst>
                    <a:ext uri="{9D8B030D-6E8A-4147-A177-3AD203B41FA5}">
                      <a16:colId xmlns:a16="http://schemas.microsoft.com/office/drawing/2014/main" val="451636745"/>
                    </a:ext>
                  </a:extLst>
                </a:gridCol>
                <a:gridCol w="1615507">
                  <a:extLst>
                    <a:ext uri="{9D8B030D-6E8A-4147-A177-3AD203B41FA5}">
                      <a16:colId xmlns:a16="http://schemas.microsoft.com/office/drawing/2014/main" val="3347726066"/>
                    </a:ext>
                  </a:extLst>
                </a:gridCol>
              </a:tblGrid>
              <a:tr h="1022622"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　程</a:t>
                      </a:r>
                      <a:endParaRPr kumimoji="1" lang="ja-JP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10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20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</a:t>
                      </a: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金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16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</a:t>
                      </a: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木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24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</a:t>
                      </a: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金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368856"/>
                  </a:ext>
                </a:extLst>
              </a:tr>
              <a:tr h="5195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　間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10:00</a:t>
                      </a:r>
                    </a:p>
                    <a:p>
                      <a:pPr algn="ctr"/>
                      <a:r>
                        <a:rPr kumimoji="1" lang="ja-JP" altLang="en-US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3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11:30</a:t>
                      </a:r>
                      <a:endParaRPr kumimoji="1" lang="ja-JP" altLang="en-US" sz="1300" b="1" spc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kumimoji="1" lang="ja-JP" altLang="en-US" sz="32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10:00</a:t>
                      </a: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3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11:30</a:t>
                      </a:r>
                      <a:endParaRPr kumimoji="1" lang="ja-JP" altLang="en-US" sz="13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50632"/>
                  </a:ext>
                </a:extLst>
              </a:tr>
              <a:tr h="6575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kumimoji="1" lang="ja-JP" altLang="en-US" sz="3200" b="1" spc="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14:00</a:t>
                      </a: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3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15:30</a:t>
                      </a:r>
                      <a:endParaRPr kumimoji="1" lang="ja-JP" altLang="en-US" sz="1300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14:00</a:t>
                      </a: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3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15:30</a:t>
                      </a:r>
                      <a:endParaRPr kumimoji="1" lang="ja-JP" altLang="en-US" sz="13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81026"/>
                  </a:ext>
                </a:extLst>
              </a:tr>
              <a:tr h="5195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　員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solidFill>
                      <a:srgbClr val="FF99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各回</a:t>
                      </a:r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245413"/>
                  </a:ext>
                </a:extLst>
              </a:tr>
            </a:tbl>
          </a:graphicData>
        </a:graphic>
      </p:graphicFrame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215681" y="6964623"/>
            <a:ext cx="1678658" cy="36060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wrap="square" lIns="83956" tIns="71755" rIns="83956" bIns="72000" anchor="ctr" anchorCtr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rPr>
              <a:t>セミナーの</a:t>
            </a:r>
            <a:r>
              <a:rPr lang="ja-JP" altLang="en-US" sz="1400" b="1" dirty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rPr>
              <a:t>内容</a:t>
            </a:r>
          </a:p>
        </p:txBody>
      </p:sp>
      <p:grpSp>
        <p:nvGrpSpPr>
          <p:cNvPr id="42" name="グループ化 41"/>
          <p:cNvGrpSpPr/>
          <p:nvPr/>
        </p:nvGrpSpPr>
        <p:grpSpPr>
          <a:xfrm>
            <a:off x="3824593" y="7685672"/>
            <a:ext cx="2816529" cy="932836"/>
            <a:chOff x="6147" y="9778"/>
            <a:chExt cx="3965" cy="1417"/>
          </a:xfrm>
        </p:grpSpPr>
        <p:sp>
          <p:nvSpPr>
            <p:cNvPr id="43" name="テキストボックス 18"/>
            <p:cNvSpPr txBox="1"/>
            <p:nvPr/>
          </p:nvSpPr>
          <p:spPr>
            <a:xfrm>
              <a:off x="6147" y="9778"/>
              <a:ext cx="3965" cy="141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vert="horz" wrap="square" rtlCol="0" anchor="t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30000"/>
                </a:lnSpc>
              </a:pPr>
              <a:endParaRPr lang="ja-JP" altLang="en-US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endParaRPr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6321" y="10500"/>
              <a:ext cx="3590" cy="523"/>
              <a:chOff x="4215451" y="7837209"/>
              <a:chExt cx="1632885" cy="331348"/>
            </a:xfrm>
          </p:grpSpPr>
          <p:sp>
            <p:nvSpPr>
              <p:cNvPr id="46" name="正方形/長方形 45"/>
              <p:cNvSpPr/>
              <p:nvPr/>
            </p:nvSpPr>
            <p:spPr>
              <a:xfrm>
                <a:off x="5364536" y="7837209"/>
                <a:ext cx="361132" cy="252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tIns="71755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 索</a:t>
                </a: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4215451" y="7860641"/>
                <a:ext cx="1101782" cy="252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36000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静岡労働局　イベント情報</a:t>
                </a:r>
              </a:p>
            </p:txBody>
          </p:sp>
          <p:sp>
            <p:nvSpPr>
              <p:cNvPr id="48" name="右矢印 47"/>
              <p:cNvSpPr/>
              <p:nvPr/>
            </p:nvSpPr>
            <p:spPr>
              <a:xfrm rot="12728885">
                <a:off x="5644384" y="8005464"/>
                <a:ext cx="203952" cy="163093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45" name="テキストボックス 32"/>
            <p:cNvSpPr txBox="1"/>
            <p:nvPr/>
          </p:nvSpPr>
          <p:spPr>
            <a:xfrm>
              <a:off x="6147" y="9834"/>
              <a:ext cx="3649" cy="6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lnSpc>
                  <a:spcPct val="110000"/>
                </a:lnSpc>
                <a:spcAft>
                  <a:spcPts val="600"/>
                </a:spcAft>
              </a:pPr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▶ </a:t>
              </a:r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今すぐW</a:t>
              </a:r>
              <a:r>
                <a:rPr lang="en-US" altLang="ja-JP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EB</a:t>
              </a:r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お申し込み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175" y="-101626"/>
            <a:ext cx="6851650" cy="596958"/>
          </a:xfrm>
          <a:prstGeom prst="rect">
            <a:avLst/>
          </a:prstGeom>
          <a:solidFill>
            <a:srgbClr val="C00000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tIns="179705" rtlCol="0" anchor="ctr" anchorCtr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令和６年度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「請負適正化セミナー」概要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249416" y="6123590"/>
            <a:ext cx="6402070" cy="247015"/>
            <a:chOff x="141" y="11643"/>
            <a:chExt cx="10082" cy="389"/>
          </a:xfrm>
        </p:grpSpPr>
        <p:cxnSp>
          <p:nvCxnSpPr>
            <p:cNvPr id="36" name="直線コネクタ 35"/>
            <p:cNvCxnSpPr/>
            <p:nvPr/>
          </p:nvCxnSpPr>
          <p:spPr>
            <a:xfrm>
              <a:off x="245" y="12032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四角形 38"/>
            <p:cNvSpPr/>
            <p:nvPr/>
          </p:nvSpPr>
          <p:spPr>
            <a:xfrm>
              <a:off x="141" y="11643"/>
              <a:ext cx="4300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　留意事項</a:t>
              </a:r>
            </a:p>
          </p:txBody>
        </p:sp>
      </p:grpSp>
      <p:sp>
        <p:nvSpPr>
          <p:cNvPr id="23" name="テキストボックス 42"/>
          <p:cNvSpPr txBox="1"/>
          <p:nvPr/>
        </p:nvSpPr>
        <p:spPr>
          <a:xfrm>
            <a:off x="373668" y="6680479"/>
            <a:ext cx="6117590" cy="29443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システム状況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その他の事情により</a:t>
            </a:r>
            <a:r>
              <a:rPr lang="ja-JP" altLang="en-US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の開催遅延や中止、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また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は中断させていただく場合があります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申込時に収集した個人情報は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適正に管理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の上、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当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運営及び今後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予定する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セミナー等の案内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のみに使用いたします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セミナーには、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所有する端末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(スマートフォン、パソコン等)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にソフトウェ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ア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「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Zoom」をインストールした上で参加してください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セミナーに参加するには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「静岡労働局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需給調整事業課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サービス利用規約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」(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専用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ホームページに掲載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への同意が必要です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参加申込みを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していただいた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時点で同意があるものとみなしますので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、あらかじめ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ご了承ください。</a:t>
            </a:r>
          </a:p>
          <a:p>
            <a:pPr marL="171450" indent="-171450">
              <a:buClr>
                <a:schemeClr val="tx1"/>
              </a:buClr>
              <a:buNone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21830" y="748710"/>
            <a:ext cx="6599768" cy="1074023"/>
            <a:chOff x="122555" y="3224808"/>
            <a:chExt cx="6599768" cy="1074023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22555" y="3224808"/>
              <a:ext cx="6402705" cy="691515"/>
              <a:chOff x="193" y="5141"/>
              <a:chExt cx="10083" cy="1089"/>
            </a:xfrm>
          </p:grpSpPr>
          <p:sp>
            <p:nvSpPr>
              <p:cNvPr id="9" name="四角形 8"/>
              <p:cNvSpPr/>
              <p:nvPr/>
            </p:nvSpPr>
            <p:spPr>
              <a:xfrm>
                <a:off x="193" y="5141"/>
                <a:ext cx="4300" cy="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/>
                <a:r>
                  <a:rPr lang="ja-JP" altLang="en-US" sz="18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１　申込方法</a:t>
                </a:r>
              </a:p>
            </p:txBody>
          </p:sp>
          <p:cxnSp>
            <p:nvCxnSpPr>
              <p:cNvPr id="11" name="直線コネクタ 10"/>
              <p:cNvCxnSpPr/>
              <p:nvPr/>
            </p:nvCxnSpPr>
            <p:spPr>
              <a:xfrm>
                <a:off x="297" y="5530"/>
                <a:ext cx="9979" cy="0"/>
              </a:xfrm>
              <a:prstGeom prst="line">
                <a:avLst/>
              </a:prstGeom>
              <a:ln w="38100" cmpd="sng">
                <a:solidFill>
                  <a:schemeClr val="bg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テキストボックス 11"/>
              <p:cNvSpPr txBox="1"/>
              <p:nvPr/>
            </p:nvSpPr>
            <p:spPr>
              <a:xfrm>
                <a:off x="713" y="5745"/>
                <a:ext cx="9562" cy="48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下記</a:t>
                </a:r>
                <a:r>
                  <a:rPr lang="en-US" altLang="ja-JP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URL</a:t>
                </a:r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よりアクセスいただき、</a:t>
                </a:r>
                <a:r>
                  <a:rPr lang="ja-JP" altLang="en-US" sz="1400" dirty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専用ホームページからお申込み</a:t>
                </a:r>
                <a:r>
                  <a:rPr lang="ja-JP" altLang="en-US" sz="1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ください</a:t>
                </a:r>
              </a:p>
            </p:txBody>
          </p:sp>
        </p:grpSp>
        <p:sp useBgFill="1">
          <p:nvSpPr>
            <p:cNvPr id="10" name="テキストボックス 9"/>
            <p:cNvSpPr txBox="1"/>
            <p:nvPr/>
          </p:nvSpPr>
          <p:spPr>
            <a:xfrm>
              <a:off x="468000" y="3944888"/>
              <a:ext cx="6254323" cy="353943"/>
            </a:xfrm>
            <a:prstGeom prst="rect">
              <a:avLst/>
            </a:prstGeom>
          </p:spPr>
          <p:txBody>
            <a:bodyPr wrap="square" rtlCol="0" anchor="t">
              <a:spAutoFit/>
            </a:bodyPr>
            <a:lstStyle/>
            <a:p>
              <a:r>
                <a:rPr lang="en-US" altLang="ja-JP" sz="85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https://jsite.mhlw.go.jp/shizuoka-roudoukyoku/hourei_seido_tetsuzuki/roudousha_haken/ukeoitekiseikaonlineseminar_00001.html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21830" y="1834441"/>
            <a:ext cx="6430291" cy="3318088"/>
            <a:chOff x="106045" y="3760472"/>
            <a:chExt cx="6430291" cy="3318088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06045" y="4611370"/>
              <a:ext cx="5321935" cy="247015"/>
              <a:chOff x="167" y="7375"/>
              <a:chExt cx="8381" cy="389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>
                <a:off x="271" y="7764"/>
                <a:ext cx="8277" cy="0"/>
              </a:xfrm>
              <a:prstGeom prst="line">
                <a:avLst/>
              </a:prstGeom>
              <a:ln w="38100" cmpd="sng">
                <a:solidFill>
                  <a:schemeClr val="bg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四角形 28"/>
              <p:cNvSpPr/>
              <p:nvPr/>
            </p:nvSpPr>
            <p:spPr>
              <a:xfrm>
                <a:off x="167" y="7375"/>
                <a:ext cx="4300" cy="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/>
                <a:r>
                  <a:rPr lang="ja-JP" altLang="en-US" sz="18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２　当日までの流れ</a:t>
                </a:r>
              </a:p>
            </p:txBody>
          </p:sp>
        </p:grpSp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8037" y="3760472"/>
              <a:ext cx="1038299" cy="1038299"/>
            </a:xfrm>
            <a:prstGeom prst="rect">
              <a:avLst/>
            </a:prstGeom>
          </p:spPr>
        </p:pic>
        <p:sp>
          <p:nvSpPr>
            <p:cNvPr id="18" name="五角形 17"/>
            <p:cNvSpPr>
              <a:spLocks noChangeAspect="1"/>
            </p:cNvSpPr>
            <p:nvPr/>
          </p:nvSpPr>
          <p:spPr>
            <a:xfrm>
              <a:off x="550179" y="5240655"/>
              <a:ext cx="1036298" cy="1836000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専用ＨＰから</a:t>
              </a:r>
            </a:p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申込み</a:t>
              </a:r>
            </a:p>
          </p:txBody>
        </p:sp>
        <p:sp>
          <p:nvSpPr>
            <p:cNvPr id="19" name="五角形 18"/>
            <p:cNvSpPr>
              <a:spLocks noChangeAspect="1"/>
            </p:cNvSpPr>
            <p:nvPr/>
          </p:nvSpPr>
          <p:spPr>
            <a:xfrm>
              <a:off x="2138383" y="5241505"/>
              <a:ext cx="1011373" cy="1835785"/>
            </a:xfrm>
            <a:prstGeom prst="homePlate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申込完了</a:t>
              </a:r>
            </a:p>
            <a:p>
              <a:pPr algn="ctr"/>
              <a:r>
                <a:rPr lang="ja-JP" altLang="en-US" sz="17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メール受信</a:t>
              </a:r>
            </a:p>
          </p:txBody>
        </p:sp>
        <p:sp>
          <p:nvSpPr>
            <p:cNvPr id="21" name="五角形 20"/>
            <p:cNvSpPr>
              <a:spLocks noChangeAspect="1"/>
            </p:cNvSpPr>
            <p:nvPr/>
          </p:nvSpPr>
          <p:spPr>
            <a:xfrm>
              <a:off x="5277097" y="5242775"/>
              <a:ext cx="1035685" cy="1835785"/>
            </a:xfrm>
            <a:prstGeom prst="homePlate">
              <a:avLst/>
            </a:prstGeom>
            <a:solidFill>
              <a:srgbClr val="CC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参加用ＵＲＬ</a:t>
              </a:r>
            </a:p>
            <a:p>
              <a:pPr algn="ctr"/>
              <a:r>
                <a:rPr lang="ja-JP" altLang="en-US" sz="17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から接続</a:t>
              </a:r>
            </a:p>
          </p:txBody>
        </p:sp>
        <p:sp>
          <p:nvSpPr>
            <p:cNvPr id="28" name="五角形 27"/>
            <p:cNvSpPr>
              <a:spLocks noChangeAspect="1"/>
            </p:cNvSpPr>
            <p:nvPr/>
          </p:nvSpPr>
          <p:spPr>
            <a:xfrm>
              <a:off x="3713818" y="5242775"/>
              <a:ext cx="1011373" cy="1835785"/>
            </a:xfrm>
            <a:prstGeom prst="homePlate">
              <a:avLst/>
            </a:prstGeom>
            <a:solidFill>
              <a:srgbClr val="FF5050"/>
            </a:solidFill>
            <a:ln>
              <a:solidFill>
                <a:srgbClr val="FF01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資料ダウン</a:t>
              </a:r>
            </a:p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ロード</a:t>
              </a:r>
            </a:p>
          </p:txBody>
        </p:sp>
      </p:grpSp>
      <p:sp>
        <p:nvSpPr>
          <p:cNvPr id="31" name="テキストボックス 11"/>
          <p:cNvSpPr txBox="1"/>
          <p:nvPr/>
        </p:nvSpPr>
        <p:spPr>
          <a:xfrm>
            <a:off x="356697" y="5389709"/>
            <a:ext cx="607187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セミナーの資料は、開催１週間前を目途に専用ページに掲載します。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302</Words>
  <Application>Microsoft Office PowerPoint</Application>
  <PresentationFormat>A4 210 x 297 mm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TEMPWORKS（A4版イベント案内テンプレート）</dc:title>
  <dc:creator>松下敏春</dc:creator>
  <cp:lastModifiedBy>中村泰介</cp:lastModifiedBy>
  <cp:revision>597</cp:revision>
  <cp:lastPrinted>2023-11-09T07:25:41Z</cp:lastPrinted>
  <dcterms:created xsi:type="dcterms:W3CDTF">2014-05-27T01:07:00Z</dcterms:created>
  <dcterms:modified xsi:type="dcterms:W3CDTF">2024-10-08T23:44:21Z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1041-10.8.0.5773</vt:lpwstr>
  </property>
</Properties>
</file>