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91" r:id="rId2"/>
    <p:sldId id="387" r:id="rId3"/>
    <p:sldId id="371" r:id="rId4"/>
    <p:sldId id="388" r:id="rId5"/>
    <p:sldId id="339" r:id="rId6"/>
    <p:sldId id="340" r:id="rId7"/>
    <p:sldId id="341" r:id="rId8"/>
    <p:sldId id="342" r:id="rId9"/>
    <p:sldId id="344" r:id="rId10"/>
    <p:sldId id="266" r:id="rId11"/>
    <p:sldId id="259" r:id="rId12"/>
    <p:sldId id="357" r:id="rId13"/>
    <p:sldId id="358" r:id="rId14"/>
    <p:sldId id="349" r:id="rId15"/>
    <p:sldId id="350" r:id="rId16"/>
    <p:sldId id="351" r:id="rId17"/>
    <p:sldId id="353" r:id="rId18"/>
    <p:sldId id="356" r:id="rId19"/>
    <p:sldId id="301" r:id="rId20"/>
    <p:sldId id="271" r:id="rId21"/>
    <p:sldId id="269" r:id="rId22"/>
    <p:sldId id="278" r:id="rId23"/>
    <p:sldId id="279" r:id="rId24"/>
    <p:sldId id="384" r:id="rId25"/>
    <p:sldId id="385" r:id="rId26"/>
    <p:sldId id="389" r:id="rId27"/>
    <p:sldId id="329" r:id="rId28"/>
    <p:sldId id="331" r:id="rId29"/>
    <p:sldId id="365" r:id="rId30"/>
    <p:sldId id="367" r:id="rId31"/>
    <p:sldId id="366" r:id="rId32"/>
    <p:sldId id="390" r:id="rId33"/>
    <p:sldId id="285" r:id="rId34"/>
    <p:sldId id="313" r:id="rId35"/>
    <p:sldId id="311" r:id="rId36"/>
    <p:sldId id="391" r:id="rId37"/>
    <p:sldId id="392" r:id="rId38"/>
    <p:sldId id="394" r:id="rId39"/>
    <p:sldId id="395" r:id="rId40"/>
    <p:sldId id="396" r:id="rId41"/>
    <p:sldId id="274" r:id="rId4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BEB"/>
    <a:srgbClr val="CDFFE4"/>
    <a:srgbClr val="D2FEF9"/>
    <a:srgbClr val="BEFEF6"/>
    <a:srgbClr val="FF0000"/>
    <a:srgbClr val="FFFF00"/>
    <a:srgbClr val="FFDDFF"/>
    <a:srgbClr val="C7DDF1"/>
    <a:srgbClr val="EA6C16"/>
    <a:srgbClr val="FDD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84425" autoAdjust="0"/>
  </p:normalViewPr>
  <p:slideViewPr>
    <p:cSldViewPr snapToGrid="0">
      <p:cViewPr varScale="1">
        <p:scale>
          <a:sx n="103" d="100"/>
          <a:sy n="103" d="100"/>
        </p:scale>
        <p:origin x="72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10574-788F-4969-8576-5BD5F424A3A0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5367E-D648-47B2-BA13-81142271D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463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98F33-C051-4AC2-AC68-2C6E7F54B8FA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947F5-44BB-45A1-B895-4F7783EA4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829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947F5-44BB-45A1-B895-4F7783EA4A7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80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947F5-44BB-45A1-B895-4F7783EA4A71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902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36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24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19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22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7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86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02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48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63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28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56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600B8-F728-49D5-A015-F80E05B82955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3568B-863C-4E1C-99B7-10EA3CF87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18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4867" y="0"/>
            <a:ext cx="11282265" cy="6858000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kumimoji="1"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本日は</a:t>
            </a:r>
            <a:r>
              <a:rPr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お忙しいところ、労働保険</a:t>
            </a:r>
            <a:br>
              <a:rPr lang="en-US" altLang="ja-JP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年度更新説明会にご出席いただき、</a:t>
            </a:r>
            <a:br>
              <a:rPr lang="en-US" altLang="ja-JP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ありがとうございます。</a:t>
            </a:r>
            <a:br>
              <a:rPr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ただ今より、お配りしました次第のとおり、途中で休憩を挟みながら、年度更新に係る説明を始めさせていただきます。</a:t>
            </a:r>
            <a:br>
              <a:rPr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5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よろしくお願いします。</a:t>
            </a:r>
            <a:endParaRPr kumimoji="1" lang="ja-JP" altLang="en-US" sz="5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245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2E25925-4734-31BA-349C-3930C6013709}"/>
              </a:ext>
            </a:extLst>
          </p:cNvPr>
          <p:cNvSpPr/>
          <p:nvPr/>
        </p:nvSpPr>
        <p:spPr>
          <a:xfrm>
            <a:off x="507365" y="4881130"/>
            <a:ext cx="11271379" cy="159124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　 　・ 口座番号や口座名義が変更となった場合には「口座振替納付書送付依頼書</a:t>
            </a:r>
            <a:r>
              <a:rPr lang="ja-JP" altLang="en-US" sz="2400" dirty="0">
                <a:solidFill>
                  <a:schemeClr val="tx1"/>
                </a:solidFill>
              </a:rPr>
              <a:t>（</a:t>
            </a:r>
            <a:r>
              <a:rPr kumimoji="1" lang="ja-JP" altLang="en-US" sz="2400" dirty="0">
                <a:solidFill>
                  <a:schemeClr val="tx1"/>
                </a:solidFill>
              </a:rPr>
              <a:t>変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2400" dirty="0">
                <a:solidFill>
                  <a:schemeClr val="tx1"/>
                </a:solidFill>
              </a:rPr>
              <a:t>更）」を提出してください。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</a:rPr>
              <a:t>　　・ 取引金融機関（店舗の変更も含む）を変更する場合は、一度「解除」申請をした上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2400" dirty="0">
                <a:solidFill>
                  <a:schemeClr val="tx1"/>
                </a:solidFill>
              </a:rPr>
              <a:t>で、再度「新規」の申請をして頂くこととなります。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855D43C-F8E7-0879-EC22-6BF2DA8458AE}"/>
              </a:ext>
            </a:extLst>
          </p:cNvPr>
          <p:cNvSpPr/>
          <p:nvPr/>
        </p:nvSpPr>
        <p:spPr>
          <a:xfrm>
            <a:off x="507365" y="3019768"/>
            <a:ext cx="11271379" cy="1758449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　　・ 事業場の「</a:t>
            </a:r>
            <a:r>
              <a:rPr lang="ja-JP" altLang="en-US" sz="2400" dirty="0">
                <a:solidFill>
                  <a:srgbClr val="FF0000"/>
                </a:solidFill>
              </a:rPr>
              <a:t>滞納</a:t>
            </a:r>
            <a:r>
              <a:rPr lang="ja-JP" altLang="en-US" sz="2400" dirty="0">
                <a:solidFill>
                  <a:schemeClr val="tx1"/>
                </a:solidFill>
              </a:rPr>
              <a:t>」</a:t>
            </a:r>
            <a:r>
              <a:rPr lang="ja-JP" altLang="en-US" sz="2400" dirty="0">
                <a:solidFill>
                  <a:srgbClr val="FF0000"/>
                </a:solidFill>
              </a:rPr>
              <a:t>が発生した場合には、引き落としができません</a:t>
            </a:r>
            <a:r>
              <a:rPr lang="ja-JP" altLang="en-US" sz="2400" dirty="0">
                <a:solidFill>
                  <a:schemeClr val="tx1"/>
                </a:solidFill>
              </a:rPr>
              <a:t>。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「滞納」が発生した場合には納付日の</a:t>
            </a:r>
            <a:r>
              <a:rPr kumimoji="1"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６営業日前までに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金融機関に振り替え停止の連絡をしたうえで、</a:t>
            </a:r>
            <a:endParaRPr kumimoji="1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「緊急停止依頼書」を労働局に提出してください。</a:t>
            </a:r>
            <a:endParaRPr kumimoji="1"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（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停止連絡がなく、保険料以上の金額が口座にあれば、納付日に引き落とされてしまいます。）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 </a:t>
            </a:r>
            <a:r>
              <a:rPr kumimoji="1" lang="ja-JP" altLang="en-US" b="1" dirty="0">
                <a:solidFill>
                  <a:schemeClr val="tx1"/>
                </a:solidFill>
              </a:rPr>
              <a:t>振り替え</a:t>
            </a:r>
            <a:r>
              <a:rPr kumimoji="1" lang="ja-JP" altLang="en-US" dirty="0">
                <a:solidFill>
                  <a:schemeClr val="tx1"/>
                </a:solidFill>
              </a:rPr>
              <a:t>を停止された場合は、「</a:t>
            </a:r>
            <a:r>
              <a:rPr kumimoji="1" lang="ja-JP" altLang="en-US" dirty="0">
                <a:solidFill>
                  <a:srgbClr val="FF0000"/>
                </a:solidFill>
              </a:rPr>
              <a:t>納付書</a:t>
            </a:r>
            <a:r>
              <a:rPr kumimoji="1" lang="ja-JP" altLang="en-US" dirty="0">
                <a:solidFill>
                  <a:schemeClr val="tx1"/>
                </a:solidFill>
              </a:rPr>
              <a:t>」</a:t>
            </a:r>
            <a:r>
              <a:rPr kumimoji="1" lang="ja-JP" altLang="en-US" dirty="0">
                <a:solidFill>
                  <a:srgbClr val="FF0000"/>
                </a:solidFill>
              </a:rPr>
              <a:t>により</a:t>
            </a:r>
            <a:r>
              <a:rPr kumimoji="1" lang="ja-JP" altLang="en-US" dirty="0">
                <a:solidFill>
                  <a:schemeClr val="tx1"/>
                </a:solidFill>
              </a:rPr>
              <a:t>金融機関窓口にて（滞納額を除いた）保険料の</a:t>
            </a:r>
            <a:r>
              <a:rPr kumimoji="1" lang="ja-JP" altLang="en-US" dirty="0">
                <a:solidFill>
                  <a:srgbClr val="FF0000"/>
                </a:solidFill>
              </a:rPr>
              <a:t>納付を</a:t>
            </a:r>
            <a:r>
              <a:rPr kumimoji="1" lang="ja-JP" altLang="en-US" dirty="0">
                <a:solidFill>
                  <a:schemeClr val="tx1"/>
                </a:solidFill>
              </a:rPr>
              <a:t>お願いします。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BD85CD6-C4D4-587B-16DE-FE0658CD558A}"/>
              </a:ext>
            </a:extLst>
          </p:cNvPr>
          <p:cNvSpPr/>
          <p:nvPr/>
        </p:nvSpPr>
        <p:spPr>
          <a:xfrm>
            <a:off x="522514" y="1334748"/>
            <a:ext cx="11271379" cy="1582107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　　・ 口座振替納付をご利用の場合は、</a:t>
            </a:r>
            <a:r>
              <a:rPr lang="ja-JP" altLang="en-US" sz="2400" dirty="0">
                <a:solidFill>
                  <a:schemeClr val="tx1"/>
                </a:solidFill>
              </a:rPr>
              <a:t>「申告書」「申告書内訳」「総括表」の</a:t>
            </a:r>
            <a:r>
              <a:rPr lang="ja-JP" altLang="en-US" sz="2400" dirty="0">
                <a:solidFill>
                  <a:srgbClr val="FF0000"/>
                </a:solidFill>
              </a:rPr>
              <a:t>右上余白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　　　に</a:t>
            </a:r>
            <a:r>
              <a:rPr kumimoji="1" lang="ja-JP" altLang="en-US" sz="2400" dirty="0">
                <a:solidFill>
                  <a:schemeClr val="tx1"/>
                </a:solidFill>
              </a:rPr>
              <a:t>「</a:t>
            </a:r>
            <a:r>
              <a:rPr kumimoji="1" lang="ja-JP" altLang="en-US" sz="2400" dirty="0">
                <a:solidFill>
                  <a:srgbClr val="FF0000"/>
                </a:solidFill>
              </a:rPr>
              <a:t>口座</a:t>
            </a:r>
            <a:r>
              <a:rPr kumimoji="1" lang="ja-JP" altLang="en-US" sz="2400" dirty="0">
                <a:solidFill>
                  <a:schemeClr val="tx1"/>
                </a:solidFill>
              </a:rPr>
              <a:t>」</a:t>
            </a:r>
            <a:r>
              <a:rPr kumimoji="1" lang="ja-JP" altLang="en-US" sz="2400" dirty="0">
                <a:solidFill>
                  <a:srgbClr val="FF0000"/>
                </a:solidFill>
              </a:rPr>
              <a:t>と朱書き</a:t>
            </a:r>
            <a:r>
              <a:rPr kumimoji="1" lang="ja-JP" altLang="en-US" sz="2400" dirty="0">
                <a:solidFill>
                  <a:schemeClr val="tx1"/>
                </a:solidFill>
              </a:rPr>
              <a:t>をしてください。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　　・ 年更関係書類は</a:t>
            </a:r>
            <a:r>
              <a:rPr lang="en-US" altLang="ja-JP" sz="2400" dirty="0">
                <a:solidFill>
                  <a:srgbClr val="FF0000"/>
                </a:solidFill>
              </a:rPr>
              <a:t>7/10</a:t>
            </a:r>
            <a:r>
              <a:rPr lang="ja-JP" altLang="en-US" sz="2400" dirty="0">
                <a:solidFill>
                  <a:srgbClr val="FF0000"/>
                </a:solidFill>
              </a:rPr>
              <a:t>まで</a:t>
            </a:r>
            <a:r>
              <a:rPr lang="ja-JP" altLang="en-US" sz="2400" dirty="0">
                <a:solidFill>
                  <a:schemeClr val="tx1"/>
                </a:solidFill>
              </a:rPr>
              <a:t>に労働局に提出してください。</a:t>
            </a:r>
            <a:r>
              <a:rPr kumimoji="1" lang="ja-JP" altLang="en-US" sz="2400" dirty="0">
                <a:solidFill>
                  <a:schemeClr val="tx1"/>
                </a:solidFill>
              </a:rPr>
              <a:t>提出が遅くなりますと、引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</a:rPr>
              <a:t>　　　き落としが行えない場合があります。</a:t>
            </a:r>
            <a:endParaRPr kumimoji="1"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58338" y="130732"/>
            <a:ext cx="10875323" cy="10324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0">
            <a:solidFill>
              <a:srgbClr val="FF0000"/>
            </a:solidFill>
          </a:ln>
        </p:spPr>
        <p:txBody>
          <a:bodyPr vert="horz" lIns="180000" tIns="45720" rIns="18000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口座振替納付利用の注意点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84A9217-CD92-D5AF-4211-605E116821C1}"/>
              </a:ext>
            </a:extLst>
          </p:cNvPr>
          <p:cNvSpPr/>
          <p:nvPr/>
        </p:nvSpPr>
        <p:spPr>
          <a:xfrm>
            <a:off x="199716" y="1801864"/>
            <a:ext cx="646862" cy="64787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１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F946147-329D-2581-E4E3-69185C4251F8}"/>
              </a:ext>
            </a:extLst>
          </p:cNvPr>
          <p:cNvSpPr/>
          <p:nvPr/>
        </p:nvSpPr>
        <p:spPr>
          <a:xfrm>
            <a:off x="199716" y="3491953"/>
            <a:ext cx="646862" cy="64787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２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223417F-DCA3-68BF-95C8-F856282B0CF2}"/>
              </a:ext>
            </a:extLst>
          </p:cNvPr>
          <p:cNvSpPr/>
          <p:nvPr/>
        </p:nvSpPr>
        <p:spPr>
          <a:xfrm>
            <a:off x="185189" y="5352814"/>
            <a:ext cx="644351" cy="64787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３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8022D8F-30D3-BCC0-D3D5-1569F737ACA6}"/>
              </a:ext>
            </a:extLst>
          </p:cNvPr>
          <p:cNvSpPr/>
          <p:nvPr/>
        </p:nvSpPr>
        <p:spPr>
          <a:xfrm>
            <a:off x="10319655" y="6300132"/>
            <a:ext cx="1620593" cy="3837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3756690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F66B39D-76CC-4E12-AF57-804501319947}"/>
              </a:ext>
            </a:extLst>
          </p:cNvPr>
          <p:cNvSpPr/>
          <p:nvPr/>
        </p:nvSpPr>
        <p:spPr>
          <a:xfrm>
            <a:off x="497630" y="1628169"/>
            <a:ext cx="4979439" cy="3036433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・役員や同居親族の取り扱いに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誤りがないか（原則は除く）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・臨時労働者の算入漏れはないか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</a:rPr>
              <a:t>・雇用保険被保険者の加入要件を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誤っていないか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・６５歳以上の労働者、短期特例・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</a:rPr>
              <a:t>日雇労働者も算入しているか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5875" y="125491"/>
            <a:ext cx="10780250" cy="1033074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dist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賃金等の報告</a:t>
            </a:r>
            <a:r>
              <a:rPr kumimoji="1" lang="en-US" altLang="ja-JP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賃等</a:t>
            </a:r>
            <a:r>
              <a:rPr kumimoji="1" lang="en-US" altLang="ja-JP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について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A9E88B7-F178-EC06-F1FC-328F2B97E7AB}"/>
              </a:ext>
            </a:extLst>
          </p:cNvPr>
          <p:cNvSpPr/>
          <p:nvPr/>
        </p:nvSpPr>
        <p:spPr>
          <a:xfrm>
            <a:off x="1025025" y="1316412"/>
            <a:ext cx="3924648" cy="45729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≪算定対象者について</a:t>
            </a:r>
            <a:r>
              <a:rPr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≫</a:t>
            </a:r>
            <a:endParaRPr kumimoji="1" lang="ja-JP" altLang="en-US" sz="2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48AC179-1027-1F0A-067F-034FF76AAA88}"/>
              </a:ext>
            </a:extLst>
          </p:cNvPr>
          <p:cNvSpPr/>
          <p:nvPr/>
        </p:nvSpPr>
        <p:spPr>
          <a:xfrm>
            <a:off x="6194216" y="1628169"/>
            <a:ext cx="5542101" cy="4510463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・役員報酬を算入していないか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・臨時の労働者（アルバイト）の賃金も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</a:rPr>
              <a:t>算入しているか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</a:rPr>
              <a:t>・通勤手当（非課税分も含む）も算入し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</a:rPr>
              <a:t>ているか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・恩恵的な手当、実費弁償的な手当を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</a:rPr>
              <a:t>算入していないか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・雇用保険被保険者の算入を誤ってい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</a:rPr>
              <a:t>ないか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・試用期間中の賃金、短期特例・日雇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</a:rPr>
              <a:t>労働者の賃金も含めているか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491BE46-71B4-95E6-DC1B-E5C03A6233BE}"/>
              </a:ext>
            </a:extLst>
          </p:cNvPr>
          <p:cNvSpPr/>
          <p:nvPr/>
        </p:nvSpPr>
        <p:spPr>
          <a:xfrm>
            <a:off x="7002943" y="1300601"/>
            <a:ext cx="3924648" cy="4731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≪賃金の算定について≫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1BBA6FD-25F2-EEEB-CE59-7A24839E5068}"/>
              </a:ext>
            </a:extLst>
          </p:cNvPr>
          <p:cNvSpPr/>
          <p:nvPr/>
        </p:nvSpPr>
        <p:spPr>
          <a:xfrm>
            <a:off x="497630" y="4874319"/>
            <a:ext cx="5598370" cy="182842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Ins="0" rtlCol="0" anchor="ctr"/>
          <a:lstStyle/>
          <a:p>
            <a:r>
              <a:rPr lang="ja-JP" altLang="en-US" sz="2200" dirty="0"/>
              <a:t>・</a:t>
            </a:r>
            <a:r>
              <a:rPr kumimoji="1" lang="ja-JP" altLang="en-US" sz="2200" dirty="0"/>
              <a:t>手書きの賃等報告書は検算を。計算ソフトを使用している場合も関数の確認や検算により、正しい数字になっているか確認を！</a:t>
            </a:r>
            <a:endParaRPr kumimoji="1" lang="en-US" altLang="ja-JP" sz="2200" dirty="0"/>
          </a:p>
          <a:p>
            <a:r>
              <a:rPr lang="ja-JP" altLang="en-US" sz="2200" dirty="0"/>
              <a:t>・賃等報告書に記載された特別加入者についても、承認内容と一致しているか確認を！</a:t>
            </a:r>
            <a:endParaRPr kumimoji="1" lang="ja-JP" altLang="en-US" sz="22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9704624-0F3A-B665-C9EE-78B69FEDAD37}"/>
              </a:ext>
            </a:extLst>
          </p:cNvPr>
          <p:cNvSpPr/>
          <p:nvPr/>
        </p:nvSpPr>
        <p:spPr>
          <a:xfrm>
            <a:off x="9902690" y="6331438"/>
            <a:ext cx="2049801" cy="40107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９・１０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D1FB20B-6AFF-8ECB-0E90-33CF097BBA05}"/>
              </a:ext>
            </a:extLst>
          </p:cNvPr>
          <p:cNvSpPr/>
          <p:nvPr/>
        </p:nvSpPr>
        <p:spPr>
          <a:xfrm>
            <a:off x="239509" y="5183481"/>
            <a:ext cx="509470" cy="12100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</a:t>
            </a:r>
            <a:endParaRPr kumimoji="1" lang="en-US" altLang="ja-JP" sz="24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意</a:t>
            </a:r>
            <a:endParaRPr kumimoji="1" lang="en-US" altLang="ja-JP" sz="24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点</a:t>
            </a:r>
          </a:p>
        </p:txBody>
      </p:sp>
    </p:spTree>
    <p:extLst>
      <p:ext uri="{BB962C8B-B14F-4D97-AF65-F5344CB8AC3E}">
        <p14:creationId xmlns:p14="http://schemas.microsoft.com/office/powerpoint/2010/main" val="285118323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976" y="133574"/>
            <a:ext cx="10500048" cy="1004761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dist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申告書内訳</a:t>
            </a:r>
            <a:r>
              <a:rPr lang="ja-JP" altLang="en-US" sz="3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作成のポイント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76C631B-51F3-EF3B-9981-4888A0B9F9EF}"/>
              </a:ext>
            </a:extLst>
          </p:cNvPr>
          <p:cNvSpPr/>
          <p:nvPr/>
        </p:nvSpPr>
        <p:spPr>
          <a:xfrm>
            <a:off x="149678" y="1138335"/>
            <a:ext cx="12425266" cy="5233856"/>
          </a:xfrm>
          <a:prstGeom prst="roundRect">
            <a:avLst>
              <a:gd name="adj" fmla="val 4329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36000" rtlCol="0" anchor="ctr"/>
          <a:lstStyle/>
          <a:p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労働保険番号の</a:t>
            </a:r>
            <a:r>
              <a:rPr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基幹番号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ごと、</a:t>
            </a:r>
            <a:r>
              <a:rPr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枝番合順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に記載していく。</a:t>
            </a:r>
            <a:endParaRPr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継続事業の被一括事業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子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は記載不要、親に合算する。）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メリット制適用事業場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について</a:t>
            </a:r>
            <a:r>
              <a:rPr kumimoji="1"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母体と分け、</a:t>
            </a:r>
            <a:r>
              <a:rPr kumimoji="1"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別葉に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まとめる。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基幹番号ごと、枝番号順に作成。</a:t>
            </a:r>
            <a:r>
              <a:rPr lang="ja-JP" altLang="en-US" sz="24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右上余白に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4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メリット適用分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4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と表示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。）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年度途中で委託解除し、減額訂正が済んでいる事業場について</a:t>
            </a:r>
            <a:endParaRPr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も、</a:t>
            </a:r>
            <a:r>
              <a:rPr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訂正後の内容で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必ず記載する。</a:t>
            </a:r>
            <a:endParaRPr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新規委託や委託解除があった事業場については、右側余白に新規委託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解除）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年月日とその内容を記載する。）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一葉ごと小計し小計欄へ記入、</a:t>
            </a:r>
            <a:r>
              <a:rPr lang="ja-JP" altLang="en-US" sz="30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最終葉を別に作成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し合計を記載</a:t>
            </a:r>
            <a:endParaRPr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する。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(※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小計を合計に訂正 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メリット適用分については小計・合計とも不要）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5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口座振替納付を利用</a:t>
            </a:r>
            <a:r>
              <a:rPr lang="ja-JP" altLang="en-US" sz="25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している場合は、</a:t>
            </a:r>
            <a:r>
              <a:rPr lang="ja-JP" altLang="en-US" sz="25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右上余白に「口座」と朱書き</a:t>
            </a:r>
            <a:r>
              <a:rPr lang="ja-JP" altLang="en-US" sz="25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する。</a:t>
            </a:r>
            <a:endParaRPr lang="en-US" altLang="ja-JP" sz="25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8A49E1-75C6-41E2-DD24-34EB971A5ECD}"/>
              </a:ext>
            </a:extLst>
          </p:cNvPr>
          <p:cNvSpPr/>
          <p:nvPr/>
        </p:nvSpPr>
        <p:spPr>
          <a:xfrm>
            <a:off x="10082747" y="6300132"/>
            <a:ext cx="1808366" cy="42429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１１</a:t>
            </a:r>
          </a:p>
        </p:txBody>
      </p:sp>
    </p:spTree>
    <p:extLst>
      <p:ext uri="{BB962C8B-B14F-4D97-AF65-F5344CB8AC3E}">
        <p14:creationId xmlns:p14="http://schemas.microsoft.com/office/powerpoint/2010/main" val="1118734366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D5DF12-4EC5-6525-D281-3A59815DA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976" y="158873"/>
            <a:ext cx="10500048" cy="928785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dist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申告書内訳</a:t>
            </a:r>
            <a:r>
              <a:rPr lang="ja-JP" altLang="en-US" sz="3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チェックポイント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1A42682-D215-6FB6-DB0C-AA1BCC17AC96}"/>
              </a:ext>
            </a:extLst>
          </p:cNvPr>
          <p:cNvSpPr/>
          <p:nvPr/>
        </p:nvSpPr>
        <p:spPr>
          <a:xfrm>
            <a:off x="387771" y="1138335"/>
            <a:ext cx="11391900" cy="1230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3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「申告済概算保険料」の合計額が、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申告書の申告済</a:t>
            </a:r>
            <a:endParaRPr kumimoji="1" lang="en-US" altLang="ja-JP" sz="3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概算保険料の額と一致</a:t>
            </a:r>
            <a:r>
              <a:rPr kumimoji="1" lang="ja-JP" altLang="en-US" sz="3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する。</a:t>
            </a:r>
            <a:endParaRPr kumimoji="1" lang="ja-JP" altLang="en-US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C2F591-27BC-3626-084C-B5DE82004EE6}"/>
              </a:ext>
            </a:extLst>
          </p:cNvPr>
          <p:cNvSpPr/>
          <p:nvPr/>
        </p:nvSpPr>
        <p:spPr>
          <a:xfrm>
            <a:off x="1294531" y="2368718"/>
            <a:ext cx="10485140" cy="3972524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72000" rtlCol="0" anchor="ctr" anchorCtr="0"/>
          <a:lstStyle/>
          <a:p>
            <a:r>
              <a:rPr kumimoji="1"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①委託解除のため概算保険料の減額訂正をしたが、訂正</a:t>
            </a:r>
            <a:endParaRPr kumimoji="1"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kumimoji="1"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前の概算保険料の額を記載している。</a:t>
            </a:r>
            <a:endParaRPr kumimoji="1"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②新規委託のため増額訂正による概算保険料の申告をし</a:t>
            </a:r>
            <a:endParaRPr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たが、概算保険料が未記載となっている。</a:t>
            </a:r>
            <a:endParaRPr kumimoji="1"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③増額訂正を行わなかった新規委託事業場の概算保険料</a:t>
            </a:r>
            <a:endParaRPr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3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が記載されている。</a:t>
            </a:r>
            <a:endParaRPr lang="en-US" altLang="ja-JP" sz="32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以上を確認しても、原因不明時は事務組合係へ連絡を！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「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申告書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申告済概算保険料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額を直さない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で下さい！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A2073938-AA0A-B30C-0660-8660B3F5C9C4}"/>
              </a:ext>
            </a:extLst>
          </p:cNvPr>
          <p:cNvSpPr/>
          <p:nvPr/>
        </p:nvSpPr>
        <p:spPr>
          <a:xfrm>
            <a:off x="290803" y="2211960"/>
            <a:ext cx="833718" cy="4297913"/>
          </a:xfrm>
          <a:prstGeom prst="wedgeRoundRectCallout">
            <a:avLst>
              <a:gd name="adj1" fmla="val 118152"/>
              <a:gd name="adj2" fmla="val 20914"/>
              <a:gd name="adj3" fmla="val 16667"/>
            </a:avLst>
          </a:prstGeom>
          <a:solidFill>
            <a:srgbClr val="FFFF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32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一致しない場合は</a:t>
            </a:r>
            <a:r>
              <a:rPr lang="en-US" altLang="ja-JP" sz="32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…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10092831" y="6295321"/>
            <a:ext cx="1808366" cy="40380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１１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06796BF-9796-82F6-0AA6-D00E01AB29CA}"/>
              </a:ext>
            </a:extLst>
          </p:cNvPr>
          <p:cNvSpPr/>
          <p:nvPr/>
        </p:nvSpPr>
        <p:spPr>
          <a:xfrm>
            <a:off x="242318" y="5859624"/>
            <a:ext cx="967207" cy="5505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!?</a:t>
            </a:r>
            <a:endParaRPr kumimoji="1" lang="ja-JP" altLang="en-US" sz="36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769015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690" y="145207"/>
            <a:ext cx="11320039" cy="1000687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申告書内訳 よく見られる間違い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55437" y="1707600"/>
            <a:ext cx="3317111" cy="1929815"/>
          </a:xfrm>
          <a:prstGeom prst="roundRect">
            <a:avLst>
              <a:gd name="adj" fmla="val 1126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・労働者数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金額等、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正確に転記を。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・③欄の業種は４桁で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記入してください。</a:t>
            </a:r>
            <a:endParaRPr kumimoji="1"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10006" y="1285405"/>
            <a:ext cx="2923572" cy="630296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 転記誤り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030157" y="1669911"/>
            <a:ext cx="3908867" cy="2565740"/>
          </a:xfrm>
          <a:prstGeom prst="roundRect">
            <a:avLst>
              <a:gd name="adj" fmla="val 89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・労働者数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や被保険者数の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計算誤り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概算保険料の申告のみの事業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場は人数を記載しない。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・一般拠出金の額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円未満は切り捨て。１円未満の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場合は０円となる。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4479641" y="1267708"/>
            <a:ext cx="2923572" cy="630296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 計算誤り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319337" y="1790527"/>
            <a:ext cx="3508043" cy="4114805"/>
          </a:xfrm>
          <a:prstGeom prst="roundRect">
            <a:avLst>
              <a:gd name="adj" fmla="val 1073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72000" b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・給付基礎日額が</a:t>
            </a:r>
            <a:r>
              <a:rPr kumimoji="1" lang="ja-JP" altLang="en-US" sz="2400" dirty="0" err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誤っ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ている。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・中途加入、脱退者の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月数が誤っている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・脱退者や未申請者が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記載されている。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21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承認されている内容と誤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りがないかの確認と、併せ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て加入や脱退の届出漏れ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がないか、確認をお願いし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ます。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8285970" y="1406659"/>
            <a:ext cx="3566184" cy="601883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 特別加入者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10824" y="4436785"/>
            <a:ext cx="3406335" cy="2021888"/>
          </a:xfrm>
          <a:prstGeom prst="roundRect">
            <a:avLst>
              <a:gd name="adj" fmla="val 1307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・業種変更した場合は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要注意！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特別加入者の労災保険料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率について、特に注意して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ください。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17770" y="4059611"/>
            <a:ext cx="3508043" cy="577704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 労災保険料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048962" y="4830326"/>
            <a:ext cx="3908867" cy="1697794"/>
          </a:xfrm>
          <a:prstGeom prst="roundRect">
            <a:avLst>
              <a:gd name="adj" fmla="val 1307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・概算保険料の増額や減額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訂正の反映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増・減額訂正を行った場合は、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訂正後の金額を記載してください。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073320" y="4411004"/>
            <a:ext cx="3822540" cy="646187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 増・減額訂正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9515331" y="6240157"/>
            <a:ext cx="2365845" cy="43703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１２～１４</a:t>
            </a:r>
          </a:p>
        </p:txBody>
      </p:sp>
    </p:spTree>
    <p:extLst>
      <p:ext uri="{BB962C8B-B14F-4D97-AF65-F5344CB8AC3E}">
        <p14:creationId xmlns:p14="http://schemas.microsoft.com/office/powerpoint/2010/main" val="149267434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814864" y="82508"/>
            <a:ext cx="8530542" cy="873837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 作成のポイント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2397" y="1051215"/>
            <a:ext cx="11553311" cy="5441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 基幹番号分、メリット事業場分の申告書が届いているか確認を。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 印字されている⑱欄「申告済概算保険料額」と「申告書内訳」の合計額が</a:t>
            </a:r>
            <a:r>
              <a:rPr kumimoji="1"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一致</a:t>
            </a:r>
            <a:endParaRPr kumimoji="1" lang="en-US" altLang="ja-JP" sz="2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している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か確認。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⑰欄 延納の申請欄については、「３」を記入。</a:t>
            </a:r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記入がないと年３回の分納が</a:t>
            </a:r>
            <a:endParaRPr lang="en-US" altLang="ja-JP" sz="2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できなく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なります。（１期での一括納付となります。）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保険料に充当が発生した場合は、㉚欄の「</a:t>
            </a:r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充当の意思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欄への記入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を。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記入する番号により充当先が変わります。「１」は保険料のみの充当となり、１期分の保険料→２期分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　の保険料</a:t>
            </a:r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…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の順に充当されます。「３」を記入した場合は保険料と一般拠出金に充当されます。優先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　順位は１期保険料→一般拠出金→２期保険料</a:t>
            </a:r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…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の順番となります。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endParaRPr lang="en-US" altLang="ja-JP" sz="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㉒欄は期別ごとの納付額を記入してください。３期に分納する場合は概算保険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料を３分割し、</a:t>
            </a:r>
            <a:r>
              <a:rPr lang="ja-JP" altLang="en-US" sz="24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端数は全て１期へ算入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してください。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㉙欄事業主欄については、メリット事業場分も含め、事務組合の住所・名称等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を記載してください。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solidFill>
                  <a:srgbClr val="1B0BEB"/>
                </a:solidFill>
                <a:latin typeface="+mn-ea"/>
              </a:rPr>
              <a:t>👉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200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n-ea"/>
              </a:rPr>
              <a:t>口座振替納付をされている場合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は、右上余白に「</a:t>
            </a:r>
            <a:r>
              <a:rPr kumimoji="1" lang="ja-JP" altLang="en-US" sz="2000" dirty="0">
                <a:solidFill>
                  <a:srgbClr val="FF0000"/>
                </a:solidFill>
                <a:latin typeface="+mn-ea"/>
              </a:rPr>
              <a:t>口座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」</a:t>
            </a:r>
            <a:r>
              <a:rPr kumimoji="1" lang="ja-JP" altLang="en-US" sz="2000" dirty="0">
                <a:solidFill>
                  <a:srgbClr val="FF0000"/>
                </a:solidFill>
                <a:latin typeface="+mn-ea"/>
              </a:rPr>
              <a:t>と朱書き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をしてください。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9569863" y="6209386"/>
            <a:ext cx="2300559" cy="4460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１５・１６</a:t>
            </a:r>
          </a:p>
        </p:txBody>
      </p:sp>
    </p:spTree>
    <p:extLst>
      <p:ext uri="{BB962C8B-B14F-4D97-AF65-F5344CB8AC3E}">
        <p14:creationId xmlns:p14="http://schemas.microsoft.com/office/powerpoint/2010/main" val="306373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20861" y="110483"/>
            <a:ext cx="11123271" cy="1046985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納付書</a:t>
            </a:r>
            <a:r>
              <a:rPr lang="en-US" altLang="ja-JP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領収済通知書</a:t>
            </a:r>
            <a:r>
              <a:rPr lang="en-US" altLang="ja-JP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について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6136" y="1261640"/>
            <a:ext cx="11239017" cy="515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金額の訂正はできません。記入誤りがあった場合は、納付書の再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作成をお願いします。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金額の先頭の数字の前に「 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Ұ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」マークを記入してください。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事業場の滞納がある場合は、滞納額を除いた金額を記入してく</a:t>
            </a:r>
            <a:r>
              <a:rPr kumimoji="1" lang="ja-JP" altLang="en-US" sz="2800" b="1" dirty="0" err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さい。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申告書から切り離してから金融機関にお持ちください。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口座振替納付をされている場合は、納付書は使用せず破棄してく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ださい。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（振替を停止し手納付となる場合は、こちらをご使用ください。）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保険料の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立て替え払いは、絶対に行わない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でください。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滞納事業場からの保険料の納入があった際は、その都度「納付書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領収済通知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書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」を作成し、納付してください。（参考：Ｐ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１７下の記載例）</a:t>
            </a:r>
            <a:endParaRPr kumimoji="1" lang="ja-JP" altLang="en-US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10063923" y="6305216"/>
            <a:ext cx="1806499" cy="42266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１７</a:t>
            </a:r>
          </a:p>
        </p:txBody>
      </p:sp>
    </p:spTree>
    <p:extLst>
      <p:ext uri="{BB962C8B-B14F-4D97-AF65-F5344CB8AC3E}">
        <p14:creationId xmlns:p14="http://schemas.microsoft.com/office/powerpoint/2010/main" val="353457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26360" y="141915"/>
            <a:ext cx="10545833" cy="1129837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納入通知書・領収書について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26359" y="1462298"/>
            <a:ext cx="10545834" cy="4787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◆</a:t>
            </a:r>
            <a:r>
              <a:rPr lang="ja-JP" altLang="en-US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3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労働保険番号ごと作成</a:t>
            </a:r>
            <a:r>
              <a:rPr kumimoji="1" lang="ja-JP" altLang="en-US" sz="3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</a:t>
            </a:r>
            <a:endParaRPr kumimoji="1" lang="en-US" altLang="ja-JP" sz="3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同一事業主が労働保険番号を複数持つ場合も、労働保険番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号ごと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複数枚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作成してください。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★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納入通知書は余裕を持った作成・交付、納入日の指定を。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◆</a:t>
            </a:r>
            <a:r>
              <a:rPr lang="ja-JP" altLang="en-US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使用前にすべてのページに</a:t>
            </a:r>
            <a:r>
              <a:rPr lang="ja-JP" altLang="en-US" sz="3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一連番号を記入</a:t>
            </a:r>
            <a:r>
              <a:rPr lang="ja-JP" altLang="en-US" sz="3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</a:t>
            </a:r>
            <a:endParaRPr lang="en-US" altLang="ja-JP" sz="3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書き損じた場合は訂正や破棄をせず、「書損」として取り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扱ってください。（欠番とする。）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同一年度に複数冊となる場合は、冊子数（№１、№２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を表紙に記載してください。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9456524" y="6249798"/>
            <a:ext cx="2404335" cy="40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１８～２１</a:t>
            </a:r>
          </a:p>
        </p:txBody>
      </p:sp>
    </p:spTree>
    <p:extLst>
      <p:ext uri="{BB962C8B-B14F-4D97-AF65-F5344CB8AC3E}">
        <p14:creationId xmlns:p14="http://schemas.microsoft.com/office/powerpoint/2010/main" val="3950863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0943" y="1126681"/>
            <a:ext cx="11866179" cy="55179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令和５年度概算保険料を</a:t>
            </a:r>
            <a:r>
              <a:rPr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滞納している事業場が委託</a:t>
            </a:r>
            <a:endParaRPr lang="en-US" altLang="ja-JP" sz="3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解除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となった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概算保険料額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＞</a:t>
            </a:r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確定保険料額</a:t>
            </a:r>
            <a:endParaRPr kumimoji="1"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概算保険料の</a:t>
            </a:r>
            <a:r>
              <a:rPr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減額訂正処理を行っていない</a:t>
            </a:r>
            <a:endParaRPr kumimoji="1" lang="en-US" altLang="ja-JP" sz="3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①～③全てに当てはまる ⇒「</a:t>
            </a:r>
            <a:r>
              <a:rPr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年度整理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」処理を行う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「年度整理」とは、概算保険料額＝確定保険料額とし</a:t>
            </a:r>
            <a:endParaRPr kumimoji="1"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滞納額を減らす</a:t>
            </a:r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（なくす）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</a:t>
            </a:r>
            <a:r>
              <a:rPr kumimoji="1"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を言います。</a:t>
            </a:r>
            <a:endParaRPr kumimoji="1"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滞納がある事業場を委託解除されても、事務組合の滞納に</a:t>
            </a:r>
            <a:endParaRPr lang="en-US" altLang="ja-JP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対する</a:t>
            </a:r>
            <a:r>
              <a:rPr lang="ja-JP" altLang="en-US" sz="32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納付督励の責務は継続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します。</a:t>
            </a:r>
            <a:endParaRPr kumimoji="1" lang="ja-JP" altLang="en-US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482931" y="117442"/>
            <a:ext cx="6976380" cy="906016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年度整理について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10030727" y="6239245"/>
            <a:ext cx="1860330" cy="40536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２２</a:t>
            </a:r>
          </a:p>
        </p:txBody>
      </p:sp>
    </p:spTree>
    <p:extLst>
      <p:ext uri="{BB962C8B-B14F-4D97-AF65-F5344CB8AC3E}">
        <p14:creationId xmlns:p14="http://schemas.microsoft.com/office/powerpoint/2010/main" val="4230220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2020475" y="117441"/>
            <a:ext cx="7943331" cy="10281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年度整理の事務処理</a:t>
            </a:r>
          </a:p>
        </p:txBody>
      </p:sp>
      <p:sp>
        <p:nvSpPr>
          <p:cNvPr id="3" name="円/楕円 2"/>
          <p:cNvSpPr/>
          <p:nvPr/>
        </p:nvSpPr>
        <p:spPr>
          <a:xfrm>
            <a:off x="152400" y="1243505"/>
            <a:ext cx="3347546" cy="262036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14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確定状況報告を作成</a:t>
            </a:r>
            <a:r>
              <a:rPr lang="ja-JP" altLang="en-US" sz="14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</a:t>
            </a:r>
            <a:r>
              <a:rPr lang="ja-JP" altLang="en-US" sz="14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年度整理の対象となるか確認</a:t>
            </a:r>
            <a:endParaRPr lang="en-US" altLang="ja-JP" sz="2800" b="1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52400" y="3961745"/>
            <a:ext cx="3967655" cy="282268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/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sz="14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申告書内訳の修正</a:t>
            </a:r>
            <a:r>
              <a:rPr lang="ja-JP" altLang="en-US" sz="14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</a:t>
            </a:r>
            <a:r>
              <a:rPr lang="ja-JP" altLang="en-US" sz="14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対象事業所の「申告済概算保険料」額の修正</a:t>
            </a:r>
            <a:endParaRPr lang="en-US" altLang="ja-JP" sz="2800" b="1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646468" y="1401815"/>
            <a:ext cx="3837519" cy="271430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総括表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手書き組合は除く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の「申告済概算保険料」額の修正</a:t>
            </a:r>
          </a:p>
        </p:txBody>
      </p:sp>
      <p:sp>
        <p:nvSpPr>
          <p:cNvPr id="22" name="円/楕円 21"/>
          <p:cNvSpPr/>
          <p:nvPr/>
        </p:nvSpPr>
        <p:spPr>
          <a:xfrm>
            <a:off x="4288221" y="4428887"/>
            <a:ext cx="3175368" cy="229858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徴収及び納付簿の「納付すべき金額」の修正</a:t>
            </a:r>
            <a:endParaRPr lang="en-US" altLang="ja-JP" sz="2800" b="1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7605628" y="1298419"/>
            <a:ext cx="4433972" cy="228140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滞納事業場報告書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控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の「納付すべき金額」の修正</a:t>
            </a:r>
          </a:p>
        </p:txBody>
      </p:sp>
      <p:sp>
        <p:nvSpPr>
          <p:cNvPr id="24" name="円/楕円 23"/>
          <p:cNvSpPr/>
          <p:nvPr/>
        </p:nvSpPr>
        <p:spPr>
          <a:xfrm>
            <a:off x="7483987" y="3773275"/>
            <a:ext cx="4518204" cy="228140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納入通知書の</a:t>
            </a:r>
            <a:endParaRPr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再作成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修正後の金額で改めて事業主に通知する</a:t>
            </a:r>
            <a:endParaRPr lang="en-US" altLang="ja-JP" sz="2800" b="1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9427781" y="6249798"/>
            <a:ext cx="2459420" cy="42109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２２～２５</a:t>
            </a:r>
          </a:p>
        </p:txBody>
      </p:sp>
    </p:spTree>
    <p:extLst>
      <p:ext uri="{BB962C8B-B14F-4D97-AF65-F5344CB8AC3E}">
        <p14:creationId xmlns:p14="http://schemas.microsoft.com/office/powerpoint/2010/main" val="310733530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39387" y="270589"/>
            <a:ext cx="8112917" cy="4254758"/>
          </a:xfrm>
        </p:spPr>
        <p:txBody>
          <a:bodyPr anchor="ctr" anchorCtr="0">
            <a:noAutofit/>
          </a:bodyPr>
          <a:lstStyle/>
          <a:p>
            <a:r>
              <a:rPr lang="ja-JP" altLang="en-US" sz="9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</a:t>
            </a:r>
            <a:r>
              <a:rPr kumimoji="1" lang="ja-JP" altLang="en-US" sz="9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br>
              <a:rPr kumimoji="1" lang="en-US" altLang="ja-JP" sz="9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kumimoji="1" lang="ja-JP" altLang="en-US" sz="9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9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労働保険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9425" y="4795935"/>
            <a:ext cx="10832839" cy="1645734"/>
          </a:xfrm>
        </p:spPr>
        <p:txBody>
          <a:bodyPr anchor="ctr" anchorCtr="0">
            <a:noAutofit/>
          </a:bodyPr>
          <a:lstStyle/>
          <a:p>
            <a:r>
              <a:rPr lang="ja-JP" altLang="ja-JP" sz="8800" b="1" dirty="0">
                <a:solidFill>
                  <a:schemeClr val="tx2"/>
                </a:solidFill>
              </a:rPr>
              <a:t>年度更新事務説明会</a:t>
            </a:r>
            <a:endParaRPr kumimoji="1" lang="ja-JP" altLang="en-US" sz="8800" b="1" dirty="0">
              <a:solidFill>
                <a:schemeClr val="tx2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02339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1618" y="100005"/>
            <a:ext cx="8425458" cy="1045624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滞納事業場に係る報告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19456" y="1254011"/>
            <a:ext cx="11729545" cy="4929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法定納期までに納付ができなかった場合は</a:t>
            </a:r>
            <a:r>
              <a:rPr kumimoji="1" lang="ja-JP" altLang="en-US" sz="3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kumimoji="1" lang="ja-JP" altLang="en-US" sz="3000" b="1" dirty="0">
                <a:solidFill>
                  <a:srgbClr val="1B0BEB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滞</a:t>
            </a:r>
            <a:r>
              <a:rPr kumimoji="1" lang="ja-JP" altLang="en-US" sz="1500" b="1" dirty="0">
                <a:solidFill>
                  <a:srgbClr val="1B0BEB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3000" b="1" dirty="0">
                <a:solidFill>
                  <a:srgbClr val="1B0BEB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納</a:t>
            </a:r>
            <a:r>
              <a:rPr kumimoji="1" lang="ja-JP" altLang="en-US" sz="3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となる</a:t>
            </a:r>
            <a:endParaRPr kumimoji="1"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　→ 期限までに納入がなかった事業主について「</a:t>
            </a:r>
            <a:r>
              <a:rPr lang="ja-JP" altLang="en-US" sz="2800" dirty="0">
                <a:solidFill>
                  <a:srgbClr val="FF0000"/>
                </a:solidFill>
              </a:rPr>
              <a:t>滞納事業場報告書</a:t>
            </a:r>
            <a:r>
              <a:rPr lang="ja-JP" altLang="en-US" sz="2800" dirty="0">
                <a:solidFill>
                  <a:schemeClr val="tx1"/>
                </a:solidFill>
              </a:rPr>
              <a:t>」に記載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　　し</a:t>
            </a:r>
            <a:r>
              <a:rPr lang="ja-JP" altLang="en-US" sz="2800" dirty="0">
                <a:solidFill>
                  <a:srgbClr val="FF0000"/>
                </a:solidFill>
              </a:rPr>
              <a:t>労働局に提出</a:t>
            </a:r>
            <a:r>
              <a:rPr lang="ja-JP" altLang="en-US" sz="2800" dirty="0">
                <a:solidFill>
                  <a:schemeClr val="tx1"/>
                </a:solidFill>
              </a:rPr>
              <a:t>して頂きます。 </a:t>
            </a:r>
            <a:r>
              <a:rPr lang="en-US" altLang="ja-JP" sz="2600" dirty="0">
                <a:solidFill>
                  <a:schemeClr val="tx1"/>
                </a:solidFill>
              </a:rPr>
              <a:t>※ </a:t>
            </a:r>
            <a:r>
              <a:rPr lang="ja-JP" altLang="en-US" sz="2600" dirty="0">
                <a:solidFill>
                  <a:schemeClr val="tx1"/>
                </a:solidFill>
              </a:rPr>
              <a:t>報告期限は法定納期経過後から</a:t>
            </a:r>
            <a:r>
              <a:rPr lang="ja-JP" altLang="en-US" sz="2600" dirty="0">
                <a:solidFill>
                  <a:srgbClr val="FF0000"/>
                </a:solidFill>
              </a:rPr>
              <a:t>７日以内</a:t>
            </a:r>
            <a:endParaRPr lang="en-US" altLang="ja-JP" sz="2600" dirty="0">
              <a:solidFill>
                <a:srgbClr val="FF0000"/>
              </a:solidFill>
            </a:endParaRPr>
          </a:p>
          <a:p>
            <a:endParaRPr lang="en-US" altLang="ja-JP" sz="600" dirty="0">
              <a:solidFill>
                <a:srgbClr val="FF0000"/>
              </a:solidFill>
            </a:endParaRPr>
          </a:p>
          <a:p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徴定年度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」と「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徴定区分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」ごとに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分けて記入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</a:t>
            </a:r>
            <a:endParaRPr kumimoji="1"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　→「</a:t>
            </a:r>
            <a:r>
              <a:rPr lang="ja-JP" altLang="en-US" sz="2800" dirty="0">
                <a:solidFill>
                  <a:srgbClr val="FF0000"/>
                </a:solidFill>
              </a:rPr>
              <a:t>徴定年度</a:t>
            </a:r>
            <a:r>
              <a:rPr lang="ja-JP" altLang="en-US" sz="2800" dirty="0">
                <a:solidFill>
                  <a:schemeClr val="tx1"/>
                </a:solidFill>
              </a:rPr>
              <a:t>」とは・・・概算保険料を算出した年度（</a:t>
            </a:r>
            <a:r>
              <a:rPr lang="ja-JP" altLang="en-US" sz="2800" dirty="0">
                <a:solidFill>
                  <a:srgbClr val="FF0000"/>
                </a:solidFill>
              </a:rPr>
              <a:t>支払うべき年度</a:t>
            </a:r>
            <a:r>
              <a:rPr lang="ja-JP" altLang="en-US" sz="2800" dirty="0">
                <a:solidFill>
                  <a:schemeClr val="tx1"/>
                </a:solidFill>
              </a:rPr>
              <a:t>）です。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</a:rPr>
              <a:t>　→「</a:t>
            </a:r>
            <a:r>
              <a:rPr kumimoji="1" lang="ja-JP" altLang="en-US" sz="2800" dirty="0">
                <a:solidFill>
                  <a:srgbClr val="FF0000"/>
                </a:solidFill>
              </a:rPr>
              <a:t>徴定区分</a:t>
            </a:r>
            <a:r>
              <a:rPr kumimoji="1" lang="ja-JP" altLang="en-US" sz="2800" dirty="0">
                <a:solidFill>
                  <a:schemeClr val="tx1"/>
                </a:solidFill>
              </a:rPr>
              <a:t>」とは・・・</a:t>
            </a:r>
            <a:r>
              <a:rPr kumimoji="1" lang="ja-JP" altLang="en-US" sz="2800" dirty="0">
                <a:solidFill>
                  <a:srgbClr val="FF0000"/>
                </a:solidFill>
              </a:rPr>
              <a:t>保険料を支払う期別</a:t>
            </a:r>
            <a:r>
              <a:rPr kumimoji="1" lang="ja-JP" altLang="en-US" sz="2800" dirty="0">
                <a:solidFill>
                  <a:schemeClr val="tx1"/>
                </a:solidFill>
              </a:rPr>
              <a:t>を言います。確定不足分は「６２」</a:t>
            </a:r>
            <a:r>
              <a:rPr kumimoji="1" lang="ja-JP" altLang="en-US" sz="2800" dirty="0">
                <a:solidFill>
                  <a:schemeClr val="bg1"/>
                </a:solidFill>
              </a:rPr>
              <a:t>、</a:t>
            </a:r>
            <a:endParaRPr kumimoji="1" lang="en-US" altLang="ja-JP" sz="2800" dirty="0">
              <a:solidFill>
                <a:schemeClr val="bg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　　</a:t>
            </a:r>
            <a:r>
              <a:rPr kumimoji="1" lang="ja-JP" altLang="en-US" sz="2800" dirty="0">
                <a:solidFill>
                  <a:schemeClr val="tx1"/>
                </a:solidFill>
              </a:rPr>
              <a:t>１期保険料は「２１」、一般拠出金は「７２」等、それぞれの期別に対して２桁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　　</a:t>
            </a:r>
            <a:r>
              <a:rPr kumimoji="1" lang="ja-JP" altLang="en-US" sz="2800" dirty="0">
                <a:solidFill>
                  <a:schemeClr val="tx1"/>
                </a:solidFill>
              </a:rPr>
              <a:t>の番号を当てがいます。（報告書の右下に表記あり。確定不足と１期納付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　　</a:t>
            </a:r>
            <a:r>
              <a:rPr kumimoji="1" lang="ja-JP" altLang="en-US" sz="2800" dirty="0">
                <a:solidFill>
                  <a:schemeClr val="tx1"/>
                </a:solidFill>
              </a:rPr>
              <a:t>額との合算はできません。）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r>
              <a:rPr lang="en-US" altLang="ja-JP" sz="2800" dirty="0">
                <a:solidFill>
                  <a:schemeClr val="tx1"/>
                </a:solidFill>
              </a:rPr>
              <a:t>※ </a:t>
            </a:r>
            <a:r>
              <a:rPr lang="ja-JP" altLang="en-US" sz="2800" dirty="0">
                <a:solidFill>
                  <a:schemeClr val="tx1"/>
                </a:solidFill>
              </a:rPr>
              <a:t>年度の前のマスには</a:t>
            </a:r>
            <a:r>
              <a:rPr lang="ja-JP" altLang="en-US" sz="2800" dirty="0">
                <a:solidFill>
                  <a:srgbClr val="FF0000"/>
                </a:solidFill>
              </a:rPr>
              <a:t>元号を表す数字を記入</a:t>
            </a:r>
            <a:r>
              <a:rPr lang="ja-JP" altLang="en-US" sz="2800" dirty="0">
                <a:solidFill>
                  <a:schemeClr val="tx1"/>
                </a:solidFill>
              </a:rPr>
              <a:t>。「令和」は「９」となります。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　→ 例：令和６年度１期分→徴定年度「９－６」、徴定区分「２１」となります。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9427301" y="6267251"/>
            <a:ext cx="2445243" cy="4187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２６・２８</a:t>
            </a:r>
          </a:p>
        </p:txBody>
      </p:sp>
    </p:spTree>
    <p:extLst>
      <p:ext uri="{BB962C8B-B14F-4D97-AF65-F5344CB8AC3E}">
        <p14:creationId xmlns:p14="http://schemas.microsoft.com/office/powerpoint/2010/main" val="1636529136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0837" y="102237"/>
            <a:ext cx="10331158" cy="1030277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滞納保険料の納付に係る報告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40827" y="1650123"/>
            <a:ext cx="10899227" cy="3920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28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9446004" y="6266363"/>
            <a:ext cx="2416029" cy="4472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２６・２９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FEE91E-C5DB-A4C9-D79A-D084076D48C6}"/>
              </a:ext>
            </a:extLst>
          </p:cNvPr>
          <p:cNvSpPr/>
          <p:nvPr/>
        </p:nvSpPr>
        <p:spPr>
          <a:xfrm>
            <a:off x="739195" y="1186851"/>
            <a:ext cx="10713610" cy="5079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滞納事業場が保険料を納付した場合は、「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労働保険料等</a:t>
            </a:r>
            <a:endParaRPr kumimoji="1" lang="en-US" altLang="ja-JP" sz="3000" b="1" dirty="0">
              <a:solidFill>
                <a:srgbClr val="1B0BEB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 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納入事業場報告書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」を提出して頂きます。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提出は</a:t>
            </a:r>
            <a:r>
              <a:rPr kumimoji="1" lang="ja-JP" altLang="en-US" sz="2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納入があった都度速やかに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、遅くとも翌月５日ま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でには提出をお願いします。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徴定年度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」と「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徴定区分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」ごとに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分けて記入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してくだ</a:t>
            </a:r>
            <a:endParaRPr kumimoji="1"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 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さい。</a:t>
            </a:r>
            <a:endParaRPr kumimoji="1"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「年度」欄は納付した保険料の対象年度となります。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（時効の完成していない、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一番古い滞納保険料から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納付し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て頂くこととなります。）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「確定不足」と「第１期保険料」の納付があった場合は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合算せずに、それぞれの期別ごと記入してください。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2582974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62846" y="144395"/>
            <a:ext cx="8866305" cy="987983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滞納事業場への納付督励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9FF5B1-8678-46C6-2400-B259DA5DB065}"/>
              </a:ext>
            </a:extLst>
          </p:cNvPr>
          <p:cNvSpPr/>
          <p:nvPr/>
        </p:nvSpPr>
        <p:spPr>
          <a:xfrm>
            <a:off x="9446004" y="6102220"/>
            <a:ext cx="2416029" cy="6113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２６・２７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（参照：Ｐ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８７）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1A1159-6EE3-89C4-FC6E-E3E003A882C1}"/>
              </a:ext>
            </a:extLst>
          </p:cNvPr>
          <p:cNvSpPr/>
          <p:nvPr/>
        </p:nvSpPr>
        <p:spPr>
          <a:xfrm>
            <a:off x="567612" y="1259633"/>
            <a:ext cx="11056775" cy="5159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滞納事業場に一定期間を過ぎても納付が見られない場合、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労働局より「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督促状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」を発行します。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督促状には「指定納期」が記載されており、その期間を過ぎて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も保険料が支払われない場合は、法定納期（本来の納付日）まで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遡り、「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延滞金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が課せられる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ようになります。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滞納事業場には</a:t>
            </a:r>
            <a:r>
              <a:rPr kumimoji="1" lang="ja-JP" altLang="en-US" sz="3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継続的に納付督励を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行って頂き、督促の状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況および納付の見込みについて「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滞納労働保険料等督促状況</a:t>
            </a:r>
            <a:endParaRPr kumimoji="1" lang="en-US" altLang="ja-JP" sz="3000" b="1" dirty="0">
              <a:solidFill>
                <a:srgbClr val="1B0BEB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報告書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」により労働局へ報告（提出）して頂きます。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（提出期限はＰ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２８に記載）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作成の際は「年度」「期別」ごと、督促状況を</a:t>
            </a:r>
            <a:r>
              <a:rPr kumimoji="1" lang="ja-JP" altLang="en-US" sz="3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詳細に記載</a:t>
            </a:r>
            <a:endParaRPr kumimoji="1" lang="en-US" altLang="ja-JP" sz="3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するようお願いします。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3774123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3156" y="144395"/>
            <a:ext cx="8765687" cy="909963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債務承認書について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25466C-5B90-69D5-8D44-53BC85BD9753}"/>
              </a:ext>
            </a:extLst>
          </p:cNvPr>
          <p:cNvSpPr/>
          <p:nvPr/>
        </p:nvSpPr>
        <p:spPr>
          <a:xfrm>
            <a:off x="9573209" y="6064898"/>
            <a:ext cx="2276669" cy="6487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２７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（参照：Ｐ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８</a:t>
            </a:r>
            <a:r>
              <a:rPr lang="ja-JP" altLang="en-US" sz="2000" b="1" dirty="0"/>
              <a:t>４・８６</a:t>
            </a:r>
            <a:r>
              <a:rPr kumimoji="1" lang="ja-JP" altLang="en-US" sz="2000" b="1" dirty="0"/>
              <a:t>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3640AA-B1CA-50A0-F687-1F95E3CF481F}"/>
              </a:ext>
            </a:extLst>
          </p:cNvPr>
          <p:cNvSpPr/>
          <p:nvPr/>
        </p:nvSpPr>
        <p:spPr>
          <a:xfrm>
            <a:off x="474305" y="1136116"/>
            <a:ext cx="11243388" cy="5253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過年度も含め、２月末時点で</a:t>
            </a:r>
            <a:r>
              <a:rPr kumimoji="1" lang="ja-JP" altLang="en-US" sz="30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滞納のあるすべての事業場につ</a:t>
            </a:r>
            <a:endParaRPr kumimoji="1" lang="en-US" altLang="ja-JP" sz="3000" b="1" u="wavyHe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sz="30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いて</a:t>
            </a:r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提出する。</a:t>
            </a:r>
            <a:endParaRPr kumimoji="1"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基幹番号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」「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枝番合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ごと作成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事業主に滞納額の確認と納付しなければならないという意識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を持たせ、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完済に向けた計画を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立てさせてください。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提出期限は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７月１０日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「債務承認書」が受けられない場合は、「債務承認書証明が</a:t>
            </a:r>
            <a:endParaRPr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受けられない理由書」を必ず提出する。</a:t>
            </a:r>
            <a:endParaRPr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事業主に納付の意思が見られない場合は、</a:t>
            </a:r>
            <a:r>
              <a:rPr kumimoji="1" lang="ja-JP" altLang="en-US" sz="2800" b="1" dirty="0">
                <a:solidFill>
                  <a:srgbClr val="1B0BEB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労働局により財産</a:t>
            </a:r>
            <a:endParaRPr kumimoji="1" lang="en-US" altLang="ja-JP" sz="2800" b="1" dirty="0">
              <a:solidFill>
                <a:srgbClr val="1B0BEB"/>
              </a:solidFill>
              <a:uFill>
                <a:solidFill>
                  <a:srgbClr val="FF0000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1B0BEB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800" b="1" dirty="0">
                <a:solidFill>
                  <a:srgbClr val="1B0BEB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調査・差押え</a:t>
            </a:r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を行う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場合があります。委託事業場が</a:t>
            </a:r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差押えさ</a:t>
            </a:r>
            <a:endParaRPr kumimoji="1" lang="en-US" altLang="ja-JP" sz="2800" b="1" dirty="0">
              <a:solidFill>
                <a:srgbClr val="1B0BEB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れると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報奨金の支給が受けられなく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2202331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D1B407FA-A0B9-415A-BCB7-8FAB34DCA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83" y="121298"/>
            <a:ext cx="10937033" cy="1586866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ja-JP" altLang="en-US" sz="5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事故</a:t>
            </a:r>
            <a:r>
              <a:rPr lang="en-US" altLang="ja-JP" sz="5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ja-JP" altLang="en-US" sz="5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事業廃止等</a:t>
            </a:r>
            <a:r>
              <a:rPr lang="en-US" altLang="ja-JP" sz="5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lang="ja-JP" altLang="en-US" sz="5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事業場報告書 について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D75082D-6EC8-0C0F-E3D1-3A342BC7B4E0}"/>
              </a:ext>
            </a:extLst>
          </p:cNvPr>
          <p:cNvSpPr/>
          <p:nvPr/>
        </p:nvSpPr>
        <p:spPr>
          <a:xfrm>
            <a:off x="9573209" y="6064899"/>
            <a:ext cx="2276669" cy="6487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２７・３０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（参照：Ｐ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８８）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07CAEA-9342-EEF2-6FB6-8242BAC9D935}"/>
              </a:ext>
            </a:extLst>
          </p:cNvPr>
          <p:cNvSpPr/>
          <p:nvPr/>
        </p:nvSpPr>
        <p:spPr>
          <a:xfrm>
            <a:off x="755780" y="1922108"/>
            <a:ext cx="11094098" cy="4646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8E1152-492C-C6D6-6498-C74D5E630908}"/>
              </a:ext>
            </a:extLst>
          </p:cNvPr>
          <p:cNvSpPr txBox="1"/>
          <p:nvPr/>
        </p:nvSpPr>
        <p:spPr>
          <a:xfrm>
            <a:off x="393829" y="1922108"/>
            <a:ext cx="11404340" cy="443269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algn="l"/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滞納事業場と連絡が取れなくなった場合、または事業廃止等に</a:t>
            </a:r>
            <a:endParaRPr kumimoji="1" lang="en-US" altLang="ja-JP" sz="30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/>
            <a:r>
              <a:rPr lang="ja-JP" altLang="en-US" sz="3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sz="3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より労働保険料に滞納の恐れがある場合に速やかに提出する。</a:t>
            </a:r>
            <a:endParaRPr kumimoji="1" lang="en-US" altLang="ja-JP" sz="30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/>
            <a:endParaRPr kumimoji="1" lang="en-US" altLang="ja-JP" sz="8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事業主の所在が分かり、</a:t>
            </a:r>
            <a:r>
              <a:rPr lang="ja-JP" altLang="en-US" sz="2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接触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連絡を取る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lang="ja-JP" altLang="en-US" sz="2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できる状態では</a:t>
            </a:r>
            <a:endParaRPr lang="en-US" altLang="ja-JP" sz="2800" b="1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2800" b="1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2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提出しない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でください。</a:t>
            </a:r>
            <a:endParaRPr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破産手続き中</a:t>
            </a:r>
            <a:r>
              <a:rPr kumimoji="1"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検討中も含める</a:t>
            </a:r>
            <a:r>
              <a:rPr kumimoji="1"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の場合は、</a:t>
            </a:r>
            <a:r>
              <a:rPr kumimoji="1" lang="ja-JP" altLang="en-US" sz="2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破産管財人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もしく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代理人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と、そ</a:t>
            </a:r>
            <a:r>
              <a:rPr kumimoji="1" lang="ja-JP" altLang="en-US" sz="2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の連絡先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</a:t>
            </a:r>
            <a:r>
              <a:rPr kumimoji="1" lang="ja-JP" altLang="en-US" sz="2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も記載</a:t>
            </a:r>
            <a:r>
              <a:rPr kumimoji="1" lang="ja-JP" altLang="en-US" sz="2800" b="1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ください。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 </a:t>
            </a:r>
            <a:r>
              <a:rPr lang="ja-JP" altLang="en-US" sz="2800" b="1" u="wavyHeavy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破産管財人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もしくは代理人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1" u="wavyHeavy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対し、</a:t>
            </a:r>
            <a:r>
              <a:rPr lang="ja-JP" altLang="en-US" sz="2800" b="1" u="wavyHeavy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債権（滞納額）を伝え</a:t>
            </a:r>
            <a:endParaRPr lang="en-US" altLang="ja-JP" sz="2800" b="1" u="wavyHeavy" dirty="0">
              <a:uFill>
                <a:solidFill>
                  <a:srgbClr val="FF0000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2800" b="1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2800" b="1" u="wavyHeavy" dirty="0"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おいてください。</a:t>
            </a:r>
            <a:endParaRPr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委託解除を行う場合は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、必要に応じて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「減額訂正」を行って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84C9942-6866-9D0F-707D-3F4438C3106F}"/>
              </a:ext>
            </a:extLst>
          </p:cNvPr>
          <p:cNvSpPr/>
          <p:nvPr/>
        </p:nvSpPr>
        <p:spPr>
          <a:xfrm>
            <a:off x="317241" y="1856793"/>
            <a:ext cx="11532637" cy="1054358"/>
          </a:xfrm>
          <a:prstGeom prst="rect">
            <a:avLst/>
          </a:prstGeom>
          <a:noFill/>
          <a:ln w="28575">
            <a:solidFill>
              <a:srgbClr val="007E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19320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タイトル 1">
            <a:extLst>
              <a:ext uri="{FF2B5EF4-FFF2-40B4-BE49-F238E27FC236}">
                <a16:creationId xmlns:a16="http://schemas.microsoft.com/office/drawing/2014/main" id="{B1A5ECFC-E407-4F08-B2F9-C9AB37677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496" y="111964"/>
            <a:ext cx="7826601" cy="861159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 anchor="ctr" anchorCtr="0">
            <a:noAutofit/>
          </a:bodyPr>
          <a:lstStyle/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訂正申告 について①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DE885C3-1C10-0654-AC07-0E433BDF55A6}"/>
              </a:ext>
            </a:extLst>
          </p:cNvPr>
          <p:cNvSpPr/>
          <p:nvPr/>
        </p:nvSpPr>
        <p:spPr>
          <a:xfrm>
            <a:off x="810631" y="1049325"/>
            <a:ext cx="11083315" cy="540745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0" bIns="72000" rtlCol="0" anchor="ctr"/>
          <a:lstStyle/>
          <a:p>
            <a:r>
              <a:rPr kumimoji="1" lang="ja-JP" altLang="en-US" sz="32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3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17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確定保険料に誤りがあった場合に申告</a:t>
            </a:r>
            <a:endParaRPr kumimoji="1"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不足が生じた場合は、「納付書」により納付してください。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納付額が多かった場合は「還付請求書」により還付請求して頂きます。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「納付書」「還付請求書」は訂正処理終了後、労働局より送付します。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保険料の納付・還付には時効があります。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3400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17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3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時効は</a:t>
            </a:r>
            <a:r>
              <a:rPr kumimoji="1" lang="en-US" altLang="ja-JP" sz="3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…</a:t>
            </a: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対象保険料の年度の申告書受付日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または指定納期の</a:t>
            </a:r>
            <a:r>
              <a:rPr kumimoji="1"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どちらか早い方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より２年間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となります。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3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lang="ja-JP" altLang="en-US" sz="17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提出書類は</a:t>
            </a:r>
            <a:r>
              <a:rPr lang="en-US" altLang="ja-JP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…</a:t>
            </a: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 申告書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 申告書内訳　　③ 総括表（手書き組合は不要）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訂正内容が確認できる書類（訂正前・後の賃等報告など）　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＋</a:t>
            </a:r>
            <a:r>
              <a:rPr lang="en-US" altLang="ja-JP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特別加入者がいる場合 ➪ 特別加入保険料算定基礎額特例計算対象内訳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＋</a:t>
            </a:r>
            <a:r>
              <a:rPr kumimoji="1"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一括有期事業の場合は ➪ 一括有期事業報告書　および　総括表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329C634-8C82-2166-CAAD-278B01050B4D}"/>
              </a:ext>
            </a:extLst>
          </p:cNvPr>
          <p:cNvSpPr/>
          <p:nvPr/>
        </p:nvSpPr>
        <p:spPr>
          <a:xfrm>
            <a:off x="298054" y="1618254"/>
            <a:ext cx="775737" cy="419042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確定保険料の訂正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36AAD0A-62A5-522D-4638-D17CD6787AA9}"/>
              </a:ext>
            </a:extLst>
          </p:cNvPr>
          <p:cNvSpPr/>
          <p:nvPr/>
        </p:nvSpPr>
        <p:spPr>
          <a:xfrm>
            <a:off x="9303554" y="6362118"/>
            <a:ext cx="2592975" cy="3839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</a:t>
            </a:r>
            <a:r>
              <a:rPr lang="ja-JP" altLang="en-US" sz="2000" b="1" dirty="0"/>
              <a:t>３１～</a:t>
            </a:r>
            <a:r>
              <a:rPr kumimoji="1" lang="ja-JP" altLang="en-US" sz="2000" b="1" dirty="0"/>
              <a:t>３６</a:t>
            </a:r>
            <a:endParaRPr kumimoji="1"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92612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0733EE3-5CC2-1A0D-7E67-8D653D2217BD}"/>
              </a:ext>
            </a:extLst>
          </p:cNvPr>
          <p:cNvSpPr/>
          <p:nvPr/>
        </p:nvSpPr>
        <p:spPr>
          <a:xfrm>
            <a:off x="872411" y="970384"/>
            <a:ext cx="10972800" cy="5542382"/>
          </a:xfrm>
          <a:prstGeom prst="round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72000" rtlCol="0" anchor="ctr"/>
          <a:lstStyle/>
          <a:p>
            <a:r>
              <a:rPr kumimoji="1" lang="ja-JP" altLang="en-US" sz="3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👉</a:t>
            </a:r>
            <a:r>
              <a:rPr kumimoji="1" lang="ja-JP" altLang="en-US" sz="17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以下</a:t>
            </a:r>
            <a:r>
              <a:rPr kumimoji="1" lang="en-US" altLang="ja-JP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①～③</a:t>
            </a:r>
            <a:r>
              <a:rPr kumimoji="1" lang="en-US" altLang="ja-JP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のケースに当てはまる場合に申告</a:t>
            </a:r>
            <a:endParaRPr kumimoji="1"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事業場を新規委託した　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事業場の委託解除をした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保険料の変動があった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申告済額の２倍を超え、かつ１３万円以上）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kumimoji="1" lang="en-US" altLang="ja-JP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5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概算保険料の変更・訂正申告には</a:t>
            </a:r>
            <a:r>
              <a:rPr lang="ja-JP" altLang="en-US" sz="3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</a:t>
            </a:r>
            <a:r>
              <a:rPr kumimoji="1" lang="ja-JP" altLang="en-US" sz="3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期限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があります。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（Ｐ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３１参照）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※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委託解除による減額訂正の場合、実質はその事業場の確定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申告となります。確定した「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一般拠出金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については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すぐに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納付せず、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来年度の年度更新の際に納付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（それまで事務組合で保管をお願いします。）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※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提出書類は確定保険料の訂正時と同じです。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　ただし、増・減額を同時に行う場合は、</a:t>
            </a:r>
            <a:r>
              <a:rPr kumimoji="1"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申告書内訳を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「増額」分</a:t>
            </a:r>
            <a:endParaRPr kumimoji="1"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　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と「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減額」分とを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分けて作成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してください。</a:t>
            </a:r>
            <a:endParaRPr kumimoji="1" lang="ja-JP" altLang="en-US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775BB9-635D-722C-C22C-7262ADAB253E}"/>
              </a:ext>
            </a:extLst>
          </p:cNvPr>
          <p:cNvSpPr/>
          <p:nvPr/>
        </p:nvSpPr>
        <p:spPr>
          <a:xfrm>
            <a:off x="9623955" y="6040398"/>
            <a:ext cx="2276669" cy="64870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３</a:t>
            </a:r>
            <a:r>
              <a:rPr lang="ja-JP" altLang="en-US" sz="2000" b="1" dirty="0"/>
              <a:t>１・３２</a:t>
            </a:r>
            <a:endParaRPr lang="en-US" altLang="ja-JP" sz="2000" b="1" dirty="0"/>
          </a:p>
          <a:p>
            <a:pPr algn="ctr"/>
            <a:r>
              <a:rPr kumimoji="1" lang="ja-JP" altLang="en-US" sz="2000" b="1" dirty="0"/>
              <a:t>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３７～４６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22D123E7-FD6E-B695-3DFD-6F7A93D3D0C0}"/>
              </a:ext>
            </a:extLst>
          </p:cNvPr>
          <p:cNvSpPr txBox="1">
            <a:spLocks/>
          </p:cNvSpPr>
          <p:nvPr/>
        </p:nvSpPr>
        <p:spPr>
          <a:xfrm>
            <a:off x="2434900" y="93305"/>
            <a:ext cx="7847823" cy="7875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vert="horz" lIns="180000" tIns="45720" rIns="18000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訂正申告 について②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D7FC26C-5D62-282A-A66D-553F8699A20C}"/>
              </a:ext>
            </a:extLst>
          </p:cNvPr>
          <p:cNvSpPr/>
          <p:nvPr/>
        </p:nvSpPr>
        <p:spPr>
          <a:xfrm>
            <a:off x="335903" y="1782147"/>
            <a:ext cx="811762" cy="410546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概算保険料の訂正</a:t>
            </a:r>
          </a:p>
        </p:txBody>
      </p:sp>
    </p:spTree>
    <p:extLst>
      <p:ext uri="{BB962C8B-B14F-4D97-AF65-F5344CB8AC3E}">
        <p14:creationId xmlns:p14="http://schemas.microsoft.com/office/powerpoint/2010/main" val="2744755906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6915" y="158621"/>
            <a:ext cx="8253634" cy="961052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特別加入制度 について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F84E4BF-9B15-A191-6026-EDDE41F6A4A4}"/>
              </a:ext>
            </a:extLst>
          </p:cNvPr>
          <p:cNvSpPr/>
          <p:nvPr/>
        </p:nvSpPr>
        <p:spPr>
          <a:xfrm>
            <a:off x="656250" y="1324947"/>
            <a:ext cx="11174965" cy="52438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31750"/>
          </a:bodyPr>
          <a:lstStyle/>
          <a:p>
            <a:r>
              <a:rPr kumimoji="1" lang="ja-JP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 </a:t>
            </a:r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第１種 特別加入</a:t>
            </a:r>
            <a:endParaRPr kumimoji="1" lang="en-US" altLang="ja-JP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常時労働者を雇用する中小事業主や役員、事業主の親族等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を対象とした特別加入制度。</a:t>
            </a:r>
            <a:endParaRPr kumimoji="1"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en-US" altLang="ja-JP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中小事業主</a:t>
            </a:r>
            <a:r>
              <a:rPr kumimoji="1" lang="ja-JP" altLang="en-US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の範囲は委託できる事業場の範囲と同じ</a:t>
            </a:r>
            <a:endParaRPr kumimoji="1" lang="en-US" altLang="ja-JP" sz="2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</a:t>
            </a:r>
            <a:r>
              <a:rPr lang="en-US" altLang="ja-JP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年間１００日以上雇用する労働者が１名でもいれば加入可能</a:t>
            </a:r>
            <a:endParaRPr lang="en-US" altLang="ja-JP" sz="2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 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第２種 特別加入</a:t>
            </a:r>
            <a:endParaRPr lang="en-US" altLang="ja-JP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労働者を雇っていない一人親方を対象とした特別加入制度</a:t>
            </a:r>
            <a:endParaRPr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en-US" altLang="ja-JP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加入できる職種が限られている</a:t>
            </a:r>
            <a:endParaRPr lang="en-US" altLang="ja-JP" sz="2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 </a:t>
            </a:r>
            <a:r>
              <a:rPr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第３種 特別加入</a:t>
            </a:r>
            <a:endParaRPr lang="en-US" altLang="ja-JP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海外に派遣される労働者を対象とした特別加入制度</a:t>
            </a:r>
            <a:endParaRPr lang="en-US" altLang="ja-JP" sz="3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en-US" altLang="ja-JP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海外への出張は対象外（一般の労災保険が適用される）</a:t>
            </a:r>
            <a:r>
              <a:rPr lang="en-US" altLang="ja-JP" sz="2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kumimoji="1" lang="ja-JP" altLang="en-US" sz="2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4293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辺形 8">
            <a:extLst>
              <a:ext uri="{FF2B5EF4-FFF2-40B4-BE49-F238E27FC236}">
                <a16:creationId xmlns:a16="http://schemas.microsoft.com/office/drawing/2014/main" id="{D0E1BABF-1378-7DDD-617B-2E778763DA6F}"/>
              </a:ext>
            </a:extLst>
          </p:cNvPr>
          <p:cNvSpPr/>
          <p:nvPr/>
        </p:nvSpPr>
        <p:spPr>
          <a:xfrm>
            <a:off x="354562" y="4449762"/>
            <a:ext cx="5373288" cy="183815"/>
          </a:xfrm>
          <a:prstGeom prst="parallelogram">
            <a:avLst/>
          </a:prstGeom>
          <a:solidFill>
            <a:srgbClr val="B9FFD9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平行四辺形 7">
            <a:extLst>
              <a:ext uri="{FF2B5EF4-FFF2-40B4-BE49-F238E27FC236}">
                <a16:creationId xmlns:a16="http://schemas.microsoft.com/office/drawing/2014/main" id="{49CF9610-1403-A058-BC50-593FDA8ACDB6}"/>
              </a:ext>
            </a:extLst>
          </p:cNvPr>
          <p:cNvSpPr/>
          <p:nvPr/>
        </p:nvSpPr>
        <p:spPr>
          <a:xfrm>
            <a:off x="354562" y="1464906"/>
            <a:ext cx="4142792" cy="183815"/>
          </a:xfrm>
          <a:prstGeom prst="parallelogram">
            <a:avLst/>
          </a:prstGeom>
          <a:solidFill>
            <a:srgbClr val="B9FFD9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1412" y="99315"/>
            <a:ext cx="9149175" cy="908257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第１種</a:t>
            </a:r>
            <a:r>
              <a:rPr lang="ja-JP" altLang="en-US" sz="3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特別加入 </a:t>
            </a:r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について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17DCCA-9A60-8C34-5E4F-A91D7D668081}"/>
              </a:ext>
            </a:extLst>
          </p:cNvPr>
          <p:cNvSpPr/>
          <p:nvPr/>
        </p:nvSpPr>
        <p:spPr>
          <a:xfrm>
            <a:off x="9769151" y="6064893"/>
            <a:ext cx="2219129" cy="6344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４８・４９</a:t>
            </a:r>
            <a:endParaRPr kumimoji="1" lang="en-US" altLang="ja-JP" sz="2000" b="1" dirty="0"/>
          </a:p>
          <a:p>
            <a:pPr algn="ctr"/>
            <a:r>
              <a:rPr lang="ja-JP" altLang="en-US" sz="2000" b="1" dirty="0"/>
              <a:t>Ｐ</a:t>
            </a:r>
            <a:r>
              <a:rPr lang="en-US" altLang="ja-JP" sz="2000" b="1" dirty="0"/>
              <a:t>.</a:t>
            </a:r>
            <a:r>
              <a:rPr lang="ja-JP" altLang="en-US" sz="2000" b="1" dirty="0"/>
              <a:t>５４・５５・６９・８３</a:t>
            </a:r>
            <a:endParaRPr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53BFD63-DBD1-9AAF-A53F-C0F1EBFD0A59}"/>
              </a:ext>
            </a:extLst>
          </p:cNvPr>
          <p:cNvSpPr/>
          <p:nvPr/>
        </p:nvSpPr>
        <p:spPr>
          <a:xfrm>
            <a:off x="427652" y="1007572"/>
            <a:ext cx="11336694" cy="5423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包括加入が原則</a:t>
            </a:r>
            <a:endParaRPr kumimoji="1"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事業主、法人の役員、個人事業主の家族・親族など、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労働者以</a:t>
            </a:r>
            <a:endParaRPr lang="en-US" altLang="ja-JP" sz="2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外で業務に従事する者全員が加入対象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となる。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</a:t>
            </a:r>
            <a:r>
              <a:rPr kumimoji="1"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病気療養中や高齢のため、その他の事情により業務に従事していない場合</a:t>
            </a:r>
            <a:endParaRPr kumimoji="1"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は「</a:t>
            </a:r>
            <a:r>
              <a:rPr kumimoji="1"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理由書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Ｐ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８３</a:t>
            </a:r>
            <a:r>
              <a:rPr kumimoji="1" lang="en-US" altLang="ja-JP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により対象から外す</a:t>
            </a:r>
            <a:r>
              <a:rPr kumimoji="1"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ことも可能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⇒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逆に、役員以外の事業主親族が特別加入を希望する場合は、役員に準ずる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旨を記した「</a:t>
            </a:r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確認書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により加入申請</a:t>
            </a:r>
            <a:r>
              <a:rPr lang="ja-JP" altLang="en-US" sz="2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することも可能。</a:t>
            </a:r>
            <a:endParaRPr lang="en-US" altLang="ja-JP" sz="2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特別加入の加入申請は</a:t>
            </a:r>
            <a:endParaRPr kumimoji="1"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「中小事業主等の特別加入申請書」を</a:t>
            </a:r>
            <a:r>
              <a:rPr kumimoji="1" lang="ja-JP" altLang="en-US" sz="28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管轄労働基準監督署へ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提出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加入日は「監督署が受け付けた日の</a:t>
            </a:r>
            <a:r>
              <a:rPr lang="ja-JP" altLang="en-US" sz="2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翌日以降、３０日以内の任意の</a:t>
            </a:r>
            <a:endParaRPr lang="en-US" altLang="ja-JP" sz="26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日</a:t>
            </a:r>
            <a:r>
              <a:rPr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」となる。</a:t>
            </a:r>
            <a:endParaRPr lang="en-US" altLang="ja-JP" sz="2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「業務の種類」によっては健康診断を受ける必要がある。</a:t>
            </a:r>
            <a:endParaRPr kumimoji="1" lang="en-US" altLang="ja-JP" sz="2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爆発: 14 pt 5">
            <a:extLst>
              <a:ext uri="{FF2B5EF4-FFF2-40B4-BE49-F238E27FC236}">
                <a16:creationId xmlns:a16="http://schemas.microsoft.com/office/drawing/2014/main" id="{16336E5E-82E7-C99B-5482-8FE746FDFD2A}"/>
              </a:ext>
            </a:extLst>
          </p:cNvPr>
          <p:cNvSpPr/>
          <p:nvPr/>
        </p:nvSpPr>
        <p:spPr>
          <a:xfrm rot="11110176">
            <a:off x="5610504" y="3915701"/>
            <a:ext cx="1707787" cy="77701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55BF992-455E-FF1C-FE3D-0C7200335535}"/>
              </a:ext>
            </a:extLst>
          </p:cNvPr>
          <p:cNvSpPr/>
          <p:nvPr/>
        </p:nvSpPr>
        <p:spPr>
          <a:xfrm rot="21203147">
            <a:off x="6091886" y="4090654"/>
            <a:ext cx="988573" cy="3843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FF0000"/>
                </a:solidFill>
              </a:rPr>
              <a:t>注意！</a:t>
            </a:r>
          </a:p>
        </p:txBody>
      </p:sp>
    </p:spTree>
    <p:extLst>
      <p:ext uri="{BB962C8B-B14F-4D97-AF65-F5344CB8AC3E}">
        <p14:creationId xmlns:p14="http://schemas.microsoft.com/office/powerpoint/2010/main" val="2126948522"/>
      </p:ext>
    </p:extLst>
  </p:cSld>
  <p:clrMapOvr>
    <a:masterClrMapping/>
  </p:clrMapOvr>
  <p:transition spd="med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282570" y="111970"/>
            <a:ext cx="9626859" cy="849086"/>
          </a:xfrm>
          <a:solidFill>
            <a:schemeClr val="accent4">
              <a:lumMod val="20000"/>
              <a:lumOff val="80000"/>
            </a:schemeClr>
          </a:solidFill>
          <a:ln w="9525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承認内容の変更・委託換え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C4FF1B-A734-6347-699B-709AAA2C92E3}"/>
              </a:ext>
            </a:extLst>
          </p:cNvPr>
          <p:cNvSpPr/>
          <p:nvPr/>
        </p:nvSpPr>
        <p:spPr>
          <a:xfrm>
            <a:off x="9925298" y="6064893"/>
            <a:ext cx="2062982" cy="6344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４９～５９、</a:t>
            </a:r>
            <a:r>
              <a:rPr lang="ja-JP" altLang="en-US" sz="2000" b="1" dirty="0"/>
              <a:t>６９</a:t>
            </a:r>
            <a:endParaRPr lang="en-US" altLang="ja-JP" sz="2000" b="1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274DA5-8AE4-E1FF-2AA4-4EDAC793EED1}"/>
              </a:ext>
            </a:extLst>
          </p:cNvPr>
          <p:cNvSpPr/>
          <p:nvPr/>
        </p:nvSpPr>
        <p:spPr>
          <a:xfrm>
            <a:off x="435429" y="1007709"/>
            <a:ext cx="11321142" cy="55797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◆ 承認された内容に変更があった場合</a:t>
            </a:r>
            <a:endParaRPr kumimoji="1"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「特別加入に関する変更届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」を管轄する労働基準監督署へ提出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3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監督署の受付日の</a:t>
            </a:r>
            <a:r>
              <a:rPr kumimoji="1" lang="ja-JP" altLang="en-US" sz="2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翌日以降、３０日以内</a:t>
            </a:r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の希望する日からの変更</a:t>
            </a:r>
            <a:endParaRPr kumimoji="1" lang="en-US" altLang="ja-JP" sz="2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となります。（原則、</a:t>
            </a:r>
            <a:r>
              <a:rPr kumimoji="1" lang="ja-JP" altLang="en-US" sz="26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遡及による変更はできません</a:t>
            </a:r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。）</a:t>
            </a:r>
            <a:endParaRPr kumimoji="1" lang="en-US" altLang="ja-JP" sz="2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3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異動日の属する月まで、</a:t>
            </a:r>
            <a:r>
              <a:rPr kumimoji="1" lang="ja-JP" altLang="en-US" sz="2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保険料が発生</a:t>
            </a:r>
            <a:r>
              <a:rPr kumimoji="1"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します。</a:t>
            </a:r>
            <a:endParaRPr kumimoji="1" lang="en-US" altLang="ja-JP" sz="2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◆ 委託事務組合が変更となった場合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解除日の翌日から委託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①「特別加入状況証明書」②「委託解除通知書」を</a:t>
            </a:r>
            <a:r>
              <a:rPr kumimoji="1" lang="ja-JP" altLang="en-US" sz="28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旧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事務組合</a:t>
            </a:r>
            <a:endParaRPr kumimoji="1" lang="en-US" altLang="ja-JP" sz="2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が事業主に交付</a:t>
            </a:r>
            <a:endParaRPr kumimoji="1" lang="en-US" altLang="ja-JP" sz="2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3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給付基礎日額等、承認内容については</a:t>
            </a:r>
            <a:r>
              <a:rPr lang="ja-JP" altLang="en-US" sz="2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そのまま</a:t>
            </a:r>
            <a:r>
              <a:rPr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引き継がれます。</a:t>
            </a:r>
            <a:endParaRPr lang="en-US" altLang="ja-JP" sz="2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👉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「保険関係成立届・事務処理委託届」「事務等委託書」に併せ、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上記①②を、</a:t>
            </a:r>
            <a:r>
              <a:rPr lang="ja-JP" altLang="en-US" sz="28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事務組合が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管轄する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監督署へ提出</a:t>
            </a:r>
            <a:endParaRPr lang="en-US" altLang="ja-JP" sz="2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3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委託日より１０日以内</a:t>
            </a:r>
            <a:r>
              <a:rPr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に、</a:t>
            </a:r>
            <a:r>
              <a:rPr lang="ja-JP" altLang="en-US" sz="2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監督署へ提出</a:t>
            </a:r>
            <a:r>
              <a:rPr lang="ja-JP" altLang="en-US" sz="26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してください。</a:t>
            </a:r>
            <a:endParaRPr lang="en-US" altLang="ja-JP" sz="2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BBC7F68-EEDA-5838-9B6B-FA13108A2AD2}"/>
              </a:ext>
            </a:extLst>
          </p:cNvPr>
          <p:cNvCxnSpPr>
            <a:cxnSpLocks/>
          </p:cNvCxnSpPr>
          <p:nvPr/>
        </p:nvCxnSpPr>
        <p:spPr>
          <a:xfrm>
            <a:off x="435429" y="1595535"/>
            <a:ext cx="7756849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F6E58AE2-4C2E-6326-858E-3B877D4DDB50}"/>
              </a:ext>
            </a:extLst>
          </p:cNvPr>
          <p:cNvCxnSpPr>
            <a:cxnSpLocks/>
          </p:cNvCxnSpPr>
          <p:nvPr/>
        </p:nvCxnSpPr>
        <p:spPr>
          <a:xfrm>
            <a:off x="435429" y="3847322"/>
            <a:ext cx="7243665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92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796266" y="297635"/>
            <a:ext cx="6599464" cy="1241180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8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はじめ</a:t>
            </a:r>
            <a:r>
              <a:rPr kumimoji="1" lang="ja-JP" altLang="en-US" sz="8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31883" y="1989347"/>
            <a:ext cx="12255761" cy="53089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7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本資料の記載内容につきましては、今後法改正等により変更となる場合があります。</a:t>
            </a:r>
            <a:endParaRPr kumimoji="1" lang="en-US" altLang="ja-JP" sz="7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7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予めご承知おきください。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15942866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C72069F-7DAF-9C36-82ED-626AAD38FB4F}"/>
              </a:ext>
            </a:extLst>
          </p:cNvPr>
          <p:cNvSpPr/>
          <p:nvPr/>
        </p:nvSpPr>
        <p:spPr>
          <a:xfrm>
            <a:off x="474307" y="4948334"/>
            <a:ext cx="6934200" cy="578498"/>
          </a:xfrm>
          <a:prstGeom prst="roundRect">
            <a:avLst/>
          </a:prstGeom>
          <a:solidFill>
            <a:srgbClr val="B9FF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5DE065A-E01B-3D53-2B4D-735C85303D6F}"/>
              </a:ext>
            </a:extLst>
          </p:cNvPr>
          <p:cNvSpPr/>
          <p:nvPr/>
        </p:nvSpPr>
        <p:spPr>
          <a:xfrm>
            <a:off x="474306" y="1231641"/>
            <a:ext cx="7764625" cy="578498"/>
          </a:xfrm>
          <a:prstGeom prst="roundRect">
            <a:avLst/>
          </a:prstGeom>
          <a:solidFill>
            <a:srgbClr val="B9FF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232349" y="122529"/>
            <a:ext cx="7727302" cy="941161"/>
          </a:xfrm>
          <a:solidFill>
            <a:schemeClr val="accent4">
              <a:lumMod val="20000"/>
              <a:lumOff val="80000"/>
            </a:schemeClr>
          </a:solidFill>
          <a:ln w="9525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特別加入の 脱退申請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C26C2B-D63F-5243-7F28-1E336A866D11}"/>
              </a:ext>
            </a:extLst>
          </p:cNvPr>
          <p:cNvSpPr/>
          <p:nvPr/>
        </p:nvSpPr>
        <p:spPr>
          <a:xfrm>
            <a:off x="474306" y="1063690"/>
            <a:ext cx="11243387" cy="54758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「特別加入に関する変更届」の提出</a:t>
            </a:r>
            <a:endParaRPr kumimoji="1"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➪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事業場の特別加入者のうち、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一部の加入者を脱退させる場合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管轄する監督署へ提出する。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kumimoji="1" lang="en-US" altLang="ja-JP" sz="2400" b="1" dirty="0">
                <a:solidFill>
                  <a:schemeClr val="tx1"/>
                </a:solidFill>
                <a:latin typeface="+mn-ea"/>
              </a:rPr>
              <a:t>※ 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監督署の</a:t>
            </a:r>
            <a:r>
              <a:rPr kumimoji="1" lang="ja-JP" altLang="en-US" sz="2400" b="1" dirty="0">
                <a:solidFill>
                  <a:srgbClr val="FF0000"/>
                </a:solidFill>
                <a:latin typeface="+mn-ea"/>
              </a:rPr>
              <a:t>受付日の翌日以降、３０日以内の日付での脱退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となります。</a:t>
            </a:r>
            <a:r>
              <a:rPr kumimoji="1" lang="ja-JP" altLang="en-US" sz="2400" b="1" dirty="0">
                <a:solidFill>
                  <a:srgbClr val="FF0000"/>
                </a:solidFill>
                <a:latin typeface="+mn-ea"/>
              </a:rPr>
              <a:t>脱退</a:t>
            </a:r>
            <a:endParaRPr kumimoji="1" lang="en-US" altLang="ja-JP" sz="24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　　　　　</a:t>
            </a:r>
            <a:r>
              <a:rPr kumimoji="1" lang="ja-JP" altLang="en-US" sz="2400" b="1" dirty="0">
                <a:solidFill>
                  <a:srgbClr val="FF0000"/>
                </a:solidFill>
                <a:latin typeface="+mn-ea"/>
              </a:rPr>
              <a:t>日の属する月まで保険料が発生します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ので、届出漏れに注意してください。</a:t>
            </a:r>
            <a:endParaRPr kumimoji="1" lang="en-US" altLang="ja-JP" sz="24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　　　　 </a:t>
            </a:r>
            <a:r>
              <a:rPr kumimoji="1" lang="en-US" altLang="ja-JP" sz="2400" b="1" dirty="0">
                <a:solidFill>
                  <a:schemeClr val="tx1"/>
                </a:solidFill>
                <a:latin typeface="+mn-ea"/>
              </a:rPr>
              <a:t>※ 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原則、</a:t>
            </a:r>
            <a:r>
              <a:rPr kumimoji="1" lang="ja-JP" altLang="en-US" sz="24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n-ea"/>
              </a:rPr>
              <a:t>遡及による脱退は出来ません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。ただし、「死亡」「退職」「役員退任」</a:t>
            </a:r>
            <a:endParaRPr kumimoji="1" lang="en-US" altLang="ja-JP" sz="24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　　　　　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「労働者となった」場合は、登記簿謄本、退職届、雇用契約書、雇用保険被保</a:t>
            </a:r>
            <a:endParaRPr kumimoji="1" lang="en-US" altLang="ja-JP" sz="24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　　　　　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険者証等の確認書類の写しの添付があれば、</a:t>
            </a:r>
            <a:r>
              <a:rPr kumimoji="1" lang="ja-JP" altLang="en-US" sz="24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n-ea"/>
              </a:rPr>
              <a:t>同一年度内での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遡及脱退のみ、</a:t>
            </a:r>
            <a:endParaRPr kumimoji="1" lang="en-US" altLang="ja-JP" sz="24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　　　　　</a:t>
            </a:r>
            <a:r>
              <a:rPr kumimoji="1" lang="ja-JP" altLang="en-US" sz="2400" b="1" dirty="0">
                <a:solidFill>
                  <a:schemeClr val="tx1"/>
                </a:solidFill>
                <a:latin typeface="+mn-ea"/>
              </a:rPr>
              <a:t>申請を受け付けています。</a:t>
            </a:r>
            <a:endParaRPr kumimoji="1" lang="en-US" altLang="ja-JP" sz="2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「特別加入脱退申請書」の提出</a:t>
            </a:r>
            <a:endParaRPr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➪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事業場の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全ての特別加入者を脱退させる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場合に提出する。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kumimoji="1" lang="en-US" altLang="ja-JP" sz="2400" b="1" dirty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事業場を委託解除する場合は、</a:t>
            </a:r>
            <a:r>
              <a:rPr lang="ja-JP" altLang="en-US" sz="24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n-ea"/>
              </a:rPr>
              <a:t>解除届のみの提出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</a:rPr>
              <a:t>で結構です。</a:t>
            </a:r>
            <a:endParaRPr kumimoji="1"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4C7EBB-46D1-AF21-ED7D-C36100052BCF}"/>
              </a:ext>
            </a:extLst>
          </p:cNvPr>
          <p:cNvSpPr/>
          <p:nvPr/>
        </p:nvSpPr>
        <p:spPr>
          <a:xfrm>
            <a:off x="10189027" y="6260841"/>
            <a:ext cx="1716833" cy="41054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５３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436271423"/>
      </p:ext>
    </p:extLst>
  </p:cSld>
  <p:clrMapOvr>
    <a:masterClrMapping/>
  </p:clrMapOvr>
  <p:transition spd="med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806181" y="122529"/>
            <a:ext cx="6579637" cy="913169"/>
          </a:xfrm>
          <a:solidFill>
            <a:schemeClr val="accent4">
              <a:lumMod val="20000"/>
              <a:lumOff val="80000"/>
            </a:schemeClr>
          </a:solidFill>
          <a:ln w="95250">
            <a:solidFill>
              <a:srgbClr val="FF0000"/>
            </a:solidFill>
          </a:ln>
        </p:spPr>
        <p:txBody>
          <a:bodyPr lIns="180000" rIns="36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年度末に再確認！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2D2DE36-35C3-8323-5967-E017C2E9C110}"/>
              </a:ext>
            </a:extLst>
          </p:cNvPr>
          <p:cNvSpPr/>
          <p:nvPr/>
        </p:nvSpPr>
        <p:spPr>
          <a:xfrm>
            <a:off x="186612" y="1230411"/>
            <a:ext cx="12005388" cy="5766318"/>
          </a:xfrm>
          <a:prstGeom prst="roundRect">
            <a:avLst>
              <a:gd name="adj" fmla="val 11004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❣ </a:t>
            </a:r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中小事業主の範囲に誤りがないか？</a:t>
            </a:r>
            <a:endParaRPr lang="en-US" altLang="ja-JP" sz="3000" b="1" dirty="0">
              <a:solidFill>
                <a:srgbClr val="1B0BEB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労働者数が上限を超えていないか？あるいは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日以上勤務の労働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者が１名以上いるか？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❣ </a:t>
            </a:r>
            <a:r>
              <a:rPr kumimoji="1"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事業主、役員や事業主の家族従業員等、包括加入されているか？</a:t>
            </a:r>
            <a:endParaRPr kumimoji="1" lang="en-US" altLang="ja-JP" sz="3000" b="1" dirty="0">
              <a:solidFill>
                <a:srgbClr val="1B0BEB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役員に準ずる扱いや、労働者性に誤りがないか？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❣ </a:t>
            </a:r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特別加入者の地位の確認</a:t>
            </a:r>
            <a:endParaRPr lang="en-US" altLang="ja-JP" sz="3000" b="1" dirty="0">
              <a:solidFill>
                <a:srgbClr val="1B0BEB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⇒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退職や役員辞任をしていないか？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❣ </a:t>
            </a:r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承認された内容に変更がないか？</a:t>
            </a:r>
            <a:endParaRPr lang="en-US" altLang="ja-JP" sz="3000" b="1" dirty="0">
              <a:solidFill>
                <a:srgbClr val="1B0BEB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⇒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氏名の変更や、事業場の住所・名称等に変更がないか？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❣ </a:t>
            </a:r>
            <a:r>
              <a:rPr lang="ja-JP" altLang="en-US" sz="30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申請漏れがないか？</a:t>
            </a:r>
            <a:endParaRPr lang="en-US" altLang="ja-JP" sz="3000" b="1" dirty="0">
              <a:solidFill>
                <a:srgbClr val="1B0BEB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⇒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新規加入、脱退の手続きは間違いなく行われているか？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原則、遡及による加入・脱退は行えません。ご注意ください。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73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B2315C-FDFD-7AD7-4323-A6E35736FF2B}"/>
              </a:ext>
            </a:extLst>
          </p:cNvPr>
          <p:cNvSpPr/>
          <p:nvPr/>
        </p:nvSpPr>
        <p:spPr>
          <a:xfrm>
            <a:off x="612320" y="1073016"/>
            <a:ext cx="10967358" cy="5570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ja-JP" altLang="en-US" sz="3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lang="ja-JP" altLang="en-US" sz="3200" b="1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事前（</a:t>
            </a:r>
            <a:r>
              <a:rPr lang="ja-JP" altLang="en-US" sz="3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lang="en-US" altLang="ja-JP" sz="3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lang="ja-JP" altLang="en-US" sz="3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２～３</a:t>
            </a:r>
            <a:r>
              <a:rPr lang="en-US" altLang="ja-JP" sz="3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lang="ja-JP" altLang="en-US" sz="3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３１まで</a:t>
            </a:r>
            <a:r>
              <a:rPr lang="ja-JP" altLang="en-US" sz="3200" b="1" dirty="0">
                <a:solidFill>
                  <a:prstClr val="black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）に申請する場合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➪「給付基礎日額変更申請書」を管轄する監督署へ提出</a:t>
            </a:r>
            <a:endParaRPr kumimoji="1" lang="en-US" altLang="ja-JP" sz="2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en-US" altLang="ja-JP" sz="2200" b="1" dirty="0">
                <a:solidFill>
                  <a:prstClr val="black"/>
                </a:solidFill>
                <a:latin typeface="+mn-ea"/>
              </a:rPr>
              <a:t>※</a:t>
            </a:r>
            <a:r>
              <a:rPr lang="en-US" altLang="ja-JP" sz="1100" b="1" dirty="0">
                <a:solidFill>
                  <a:prstClr val="black"/>
                </a:solidFill>
                <a:latin typeface="+mn-ea"/>
              </a:rPr>
              <a:t> </a:t>
            </a: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３月末で委託解除する事業場が、４月１日より別の事務組合に委託し、継続して特別</a:t>
            </a:r>
            <a:endParaRPr lang="en-US" altLang="ja-JP" sz="2200" b="1" dirty="0">
              <a:solidFill>
                <a:prstClr val="black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　　　　加入を希望し、かつ給付基礎日額の変更を希望する場合には、</a:t>
            </a:r>
            <a:r>
              <a:rPr lang="ja-JP" altLang="en-US" sz="2200" b="1" dirty="0">
                <a:solidFill>
                  <a:srgbClr val="FF0000"/>
                </a:solidFill>
                <a:latin typeface="+mn-ea"/>
              </a:rPr>
              <a:t>旧事務組合が</a:t>
            </a: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日額変</a:t>
            </a:r>
            <a:endParaRPr lang="en-US" altLang="ja-JP" sz="2200" b="1" dirty="0">
              <a:solidFill>
                <a:prstClr val="black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　　　　更申請書により</a:t>
            </a:r>
            <a:r>
              <a:rPr lang="ja-JP" altLang="en-US" sz="2200" b="1" dirty="0">
                <a:solidFill>
                  <a:srgbClr val="FF0000"/>
                </a:solidFill>
                <a:latin typeface="+mn-ea"/>
              </a:rPr>
              <a:t>事前申請することも可能</a:t>
            </a: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です。</a:t>
            </a:r>
            <a:endParaRPr lang="en-US" altLang="ja-JP" sz="2200" b="1" dirty="0">
              <a:solidFill>
                <a:prstClr val="black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　　　　（その際は事業主に発行する「加入状況証明書」の余白に、４月１日より日額を変更す</a:t>
            </a:r>
            <a:endParaRPr lang="en-US" altLang="ja-JP" sz="2200" b="1" dirty="0">
              <a:solidFill>
                <a:prstClr val="black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　　　　る旨と、変更後の金額を記載してください。）</a:t>
            </a:r>
            <a:endParaRPr lang="en-US" altLang="ja-JP" sz="2200" b="1" dirty="0">
              <a:solidFill>
                <a:prstClr val="black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B0BEB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👉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年度更新期間中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B0BEB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６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1B0BEB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B0BEB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３～７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rgbClr val="1B0BEB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B0BEB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１０まで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に申請する場合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700" b="1" dirty="0">
                <a:solidFill>
                  <a:prstClr val="black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➪「申告書内訳」の特別加入欄により変更する</a:t>
            </a:r>
            <a:endParaRPr lang="en-US" altLang="ja-JP" sz="2700" b="1" dirty="0">
              <a:solidFill>
                <a:prstClr val="black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 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※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 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cs"/>
              </a:rPr>
              <a:t>新規委託事業場で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継続加入を希望する特別加入者がいる場合で、かつ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cs"/>
              </a:rPr>
              <a:t>給付基礎日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srgbClr val="FF0000"/>
                </a:solidFill>
                <a:latin typeface="+mn-ea"/>
              </a:rPr>
              <a:t>　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cs"/>
              </a:rPr>
              <a:t>額の変更を希望する場合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は、「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cs"/>
              </a:rPr>
              <a:t>給付基礎日額変更申請書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」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cs"/>
              </a:rPr>
              <a:t>を監督署に提出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してくださ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　　　　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い。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cs typeface="+mn-cs"/>
              </a:rPr>
              <a:t>申告書内訳での訂正はできません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。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　  　</a:t>
            </a:r>
            <a:r>
              <a:rPr lang="en-US" altLang="ja-JP" sz="2200" b="1" dirty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1100" b="1" dirty="0">
                <a:solidFill>
                  <a:prstClr val="black"/>
                </a:solidFill>
                <a:latin typeface="+mn-ea"/>
              </a:rPr>
              <a:t> </a:t>
            </a: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申請日前に労災事故が発生した場合は、変更前の日額に基づいての支給となりま</a:t>
            </a:r>
            <a:endParaRPr lang="en-US" altLang="ja-JP" sz="2200" b="1" dirty="0">
              <a:solidFill>
                <a:prstClr val="black"/>
              </a:solidFill>
              <a:latin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prstClr val="black"/>
                </a:solidFill>
                <a:latin typeface="+mn-ea"/>
              </a:rPr>
              <a:t>　　　　す。（保険料の算定対象となる日額は変更されます。）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5ADB1A0-F6A0-47A1-51BB-34012954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7" y="111967"/>
            <a:ext cx="7720445" cy="886409"/>
          </a:xfrm>
          <a:solidFill>
            <a:schemeClr val="accent4">
              <a:lumMod val="20000"/>
              <a:lumOff val="80000"/>
            </a:schemeClr>
          </a:solidFill>
          <a:ln w="9525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給付希望日額 の変更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9699B2-6CBC-07EF-8D35-CAE9237F884B}"/>
              </a:ext>
            </a:extLst>
          </p:cNvPr>
          <p:cNvSpPr/>
          <p:nvPr/>
        </p:nvSpPr>
        <p:spPr>
          <a:xfrm>
            <a:off x="9582539" y="6391472"/>
            <a:ext cx="2323321" cy="35456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５０～５２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2398729788"/>
      </p:ext>
    </p:extLst>
  </p:cSld>
  <p:clrMapOvr>
    <a:masterClrMapping/>
  </p:clrMapOvr>
  <p:transition spd="med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7914" y="103467"/>
            <a:ext cx="8556172" cy="904239"/>
          </a:xfrm>
          <a:solidFill>
            <a:schemeClr val="accent4">
              <a:lumMod val="20000"/>
              <a:lumOff val="80000"/>
            </a:schemeClr>
          </a:solidFill>
          <a:ln w="9525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一括有期事業 について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E38CE48-EAAA-1C6F-915D-1AE19D8F1AD5}"/>
              </a:ext>
            </a:extLst>
          </p:cNvPr>
          <p:cNvSpPr/>
          <p:nvPr/>
        </p:nvSpPr>
        <p:spPr>
          <a:xfrm>
            <a:off x="622042" y="1113534"/>
            <a:ext cx="4947850" cy="13350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建設・立木の伐採など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工事が完成すれば終了する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末尾５・４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4B6869-136C-E4E3-AE5D-E9AD1D65ECC4}"/>
              </a:ext>
            </a:extLst>
          </p:cNvPr>
          <p:cNvSpPr/>
          <p:nvPr/>
        </p:nvSpPr>
        <p:spPr>
          <a:xfrm>
            <a:off x="6596342" y="1077842"/>
            <a:ext cx="4973616" cy="137077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2000"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個々の工事・作業場ごとに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その都度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保険関係の成立・消滅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を行わなければならない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06642B-2878-AB2B-0505-CC71F9B811AB}"/>
              </a:ext>
            </a:extLst>
          </p:cNvPr>
          <p:cNvSpPr/>
          <p:nvPr/>
        </p:nvSpPr>
        <p:spPr>
          <a:xfrm>
            <a:off x="1376871" y="3198253"/>
            <a:ext cx="4726569" cy="195554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180000" bIns="144000" rtlCol="0" anchor="ctr"/>
          <a:lstStyle/>
          <a:p>
            <a:pPr algn="ctr"/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②≪建設の事業の場合≫</a:t>
            </a:r>
            <a:endParaRPr kumimoji="1" lang="en-US" altLang="ja-JP" sz="3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一つの工事の請負金額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税抜き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が１億８千万未満、かつ概算保険料が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160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万円未満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7D2015EC-F99F-45DC-534F-B1D5809DE7D8}"/>
              </a:ext>
            </a:extLst>
          </p:cNvPr>
          <p:cNvSpPr/>
          <p:nvPr/>
        </p:nvSpPr>
        <p:spPr>
          <a:xfrm>
            <a:off x="5636305" y="1492413"/>
            <a:ext cx="934274" cy="62078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2E2B05-635D-8DF3-E459-99D02E07368C}"/>
              </a:ext>
            </a:extLst>
          </p:cNvPr>
          <p:cNvSpPr/>
          <p:nvPr/>
        </p:nvSpPr>
        <p:spPr>
          <a:xfrm>
            <a:off x="6103440" y="3192278"/>
            <a:ext cx="4726569" cy="195554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algn="ctr"/>
            <a:r>
              <a:rPr lang="ja-JP" altLang="en-US" sz="26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②≪立木の伐採事業の場合≫</a:t>
            </a:r>
            <a:endParaRPr lang="en-US" altLang="ja-JP" sz="2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6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一つの作業現場の素材見込み生産量が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1,000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㎥未満、かつ概算保険料が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160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万円未満</a:t>
            </a:r>
          </a:p>
        </p:txBody>
      </p:sp>
      <p:sp>
        <p:nvSpPr>
          <p:cNvPr id="10" name="左大かっこ 9">
            <a:extLst>
              <a:ext uri="{FF2B5EF4-FFF2-40B4-BE49-F238E27FC236}">
                <a16:creationId xmlns:a16="http://schemas.microsoft.com/office/drawing/2014/main" id="{93B36AB5-49EB-DEB9-4ECB-6BFDB2439422}"/>
              </a:ext>
            </a:extLst>
          </p:cNvPr>
          <p:cNvSpPr/>
          <p:nvPr/>
        </p:nvSpPr>
        <p:spPr>
          <a:xfrm rot="16200000">
            <a:off x="5977065" y="-3204547"/>
            <a:ext cx="252752" cy="11224725"/>
          </a:xfrm>
          <a:prstGeom prst="leftBracket">
            <a:avLst>
              <a:gd name="adj" fmla="val 4894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4871C22A-6EBF-67A7-4CF9-9F0D6E887020}"/>
              </a:ext>
            </a:extLst>
          </p:cNvPr>
          <p:cNvSpPr/>
          <p:nvPr/>
        </p:nvSpPr>
        <p:spPr>
          <a:xfrm rot="5400000">
            <a:off x="5977064" y="2363389"/>
            <a:ext cx="252752" cy="62078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179CFB9-3DC5-05B1-1B0E-B9ED50611B52}"/>
              </a:ext>
            </a:extLst>
          </p:cNvPr>
          <p:cNvSpPr/>
          <p:nvPr/>
        </p:nvSpPr>
        <p:spPr>
          <a:xfrm>
            <a:off x="4503485" y="2808055"/>
            <a:ext cx="3199910" cy="498845"/>
          </a:xfrm>
          <a:prstGeom prst="rect">
            <a:avLst/>
          </a:prstGeom>
          <a:solidFill>
            <a:srgbClr val="B9FFD9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72000" rtlCol="0" anchor="ctr"/>
          <a:lstStyle/>
          <a:p>
            <a:pPr algn="ctr"/>
            <a:r>
              <a:rPr kumimoji="1" lang="ja-JP" altLang="en-US" sz="30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 同 一 事 業 主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9FD6EA-C4B6-3D32-2C94-580CC14F1713}"/>
              </a:ext>
            </a:extLst>
          </p:cNvPr>
          <p:cNvSpPr/>
          <p:nvPr/>
        </p:nvSpPr>
        <p:spPr>
          <a:xfrm>
            <a:off x="5595656" y="1245550"/>
            <a:ext cx="1023457" cy="424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本来は</a:t>
            </a:r>
          </a:p>
        </p:txBody>
      </p:sp>
      <p:sp>
        <p:nvSpPr>
          <p:cNvPr id="12" name="左大かっこ 11">
            <a:extLst>
              <a:ext uri="{FF2B5EF4-FFF2-40B4-BE49-F238E27FC236}">
                <a16:creationId xmlns:a16="http://schemas.microsoft.com/office/drawing/2014/main" id="{D74E2239-2E33-B612-35C3-35EF5956CF8C}"/>
              </a:ext>
            </a:extLst>
          </p:cNvPr>
          <p:cNvSpPr/>
          <p:nvPr/>
        </p:nvSpPr>
        <p:spPr>
          <a:xfrm rot="16200000">
            <a:off x="5969622" y="235979"/>
            <a:ext cx="252752" cy="9750485"/>
          </a:xfrm>
          <a:prstGeom prst="leftBracket">
            <a:avLst>
              <a:gd name="adj" fmla="val 4894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4541CB38-221B-042D-54A8-CEB556783BE6}"/>
              </a:ext>
            </a:extLst>
          </p:cNvPr>
          <p:cNvSpPr/>
          <p:nvPr/>
        </p:nvSpPr>
        <p:spPr>
          <a:xfrm rot="5400000">
            <a:off x="5962261" y="5077481"/>
            <a:ext cx="282356" cy="62078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82620A4-771A-7A2C-1D1D-C7B278986E9A}"/>
              </a:ext>
            </a:extLst>
          </p:cNvPr>
          <p:cNvSpPr/>
          <p:nvPr/>
        </p:nvSpPr>
        <p:spPr>
          <a:xfrm>
            <a:off x="491077" y="5529052"/>
            <a:ext cx="5785607" cy="89189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b="1" dirty="0">
                <a:solidFill>
                  <a:schemeClr val="tx1"/>
                </a:solidFill>
                <a:latin typeface="+mn-ea"/>
              </a:rPr>
              <a:t>小規模の有期事業を一括して一つの事業と見なし、</a:t>
            </a:r>
            <a:r>
              <a:rPr kumimoji="1" lang="ja-JP" altLang="en-US" sz="2600" b="1" dirty="0">
                <a:solidFill>
                  <a:srgbClr val="FF0000"/>
                </a:solidFill>
                <a:latin typeface="+mn-ea"/>
              </a:rPr>
              <a:t>継続事業と同様に取り扱う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522F233-BBB1-BF76-B4A4-ED875C23455E}"/>
              </a:ext>
            </a:extLst>
          </p:cNvPr>
          <p:cNvSpPr/>
          <p:nvPr/>
        </p:nvSpPr>
        <p:spPr>
          <a:xfrm>
            <a:off x="7212562" y="5680707"/>
            <a:ext cx="4581332" cy="59562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144000"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1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</a:t>
            </a:r>
            <a:r>
              <a:rPr lang="ja-JP" altLang="en-US" sz="1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括</a:t>
            </a:r>
            <a:r>
              <a:rPr lang="ja-JP" altLang="en-US" sz="1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</a:t>
            </a:r>
            <a:r>
              <a:rPr lang="ja-JP" altLang="en-US" sz="1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期</a:t>
            </a:r>
            <a:r>
              <a:rPr lang="ja-JP" altLang="en-US" sz="1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</a:t>
            </a:r>
            <a:r>
              <a:rPr lang="ja-JP" altLang="en-US" sz="1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</a:t>
            </a:r>
            <a:r>
              <a:rPr lang="ja-JP" altLang="en-US" sz="14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と言う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12A3053E-E2E1-19E4-F7A5-664AE99389CF}"/>
              </a:ext>
            </a:extLst>
          </p:cNvPr>
          <p:cNvSpPr/>
          <p:nvPr/>
        </p:nvSpPr>
        <p:spPr>
          <a:xfrm>
            <a:off x="6328002" y="5729925"/>
            <a:ext cx="833242" cy="4971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A1E0CBE-35C3-D256-67DE-D4E2CE180C40}"/>
              </a:ext>
            </a:extLst>
          </p:cNvPr>
          <p:cNvSpPr/>
          <p:nvPr/>
        </p:nvSpPr>
        <p:spPr>
          <a:xfrm>
            <a:off x="10080167" y="6391347"/>
            <a:ext cx="1782147" cy="3631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６０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575950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楕円 12">
            <a:extLst>
              <a:ext uri="{FF2B5EF4-FFF2-40B4-BE49-F238E27FC236}">
                <a16:creationId xmlns:a16="http://schemas.microsoft.com/office/drawing/2014/main" id="{4724B526-9557-FE85-D8C5-93BB2F3135BC}"/>
              </a:ext>
            </a:extLst>
          </p:cNvPr>
          <p:cNvSpPr/>
          <p:nvPr/>
        </p:nvSpPr>
        <p:spPr>
          <a:xfrm>
            <a:off x="429207" y="2466391"/>
            <a:ext cx="10086393" cy="317241"/>
          </a:xfrm>
          <a:prstGeom prst="ellipse">
            <a:avLst/>
          </a:prstGeom>
          <a:solidFill>
            <a:srgbClr val="FDDE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3EDACF4D-956D-A1A0-BFC3-73463F5649BF}"/>
              </a:ext>
            </a:extLst>
          </p:cNvPr>
          <p:cNvSpPr/>
          <p:nvPr/>
        </p:nvSpPr>
        <p:spPr>
          <a:xfrm>
            <a:off x="429207" y="1418253"/>
            <a:ext cx="5505061" cy="317241"/>
          </a:xfrm>
          <a:prstGeom prst="ellipse">
            <a:avLst/>
          </a:prstGeom>
          <a:solidFill>
            <a:srgbClr val="FDDE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B4A55E1-1D54-2686-0B00-DDFF5FB45A6E}"/>
              </a:ext>
            </a:extLst>
          </p:cNvPr>
          <p:cNvSpPr txBox="1">
            <a:spLocks/>
          </p:cNvSpPr>
          <p:nvPr/>
        </p:nvSpPr>
        <p:spPr>
          <a:xfrm>
            <a:off x="1817914" y="103467"/>
            <a:ext cx="8556172" cy="9042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0">
            <a:solidFill>
              <a:srgbClr val="FF0000"/>
            </a:solidFill>
          </a:ln>
        </p:spPr>
        <p:txBody>
          <a:bodyPr vert="horz" lIns="180000" tIns="45720" rIns="18000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一括有期事業 年度更新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8EA50A1-380E-E0B0-9319-B193984E6F87}"/>
              </a:ext>
            </a:extLst>
          </p:cNvPr>
          <p:cNvSpPr/>
          <p:nvPr/>
        </p:nvSpPr>
        <p:spPr>
          <a:xfrm>
            <a:off x="9414588" y="6298748"/>
            <a:ext cx="2429065" cy="3631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６０～６６</a:t>
            </a:r>
            <a:endParaRPr lang="en-US" altLang="ja-JP" sz="2000" b="1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DC8C68-FBD7-CB9B-FC22-13F380A3304F}"/>
              </a:ext>
            </a:extLst>
          </p:cNvPr>
          <p:cNvSpPr/>
          <p:nvPr/>
        </p:nvSpPr>
        <p:spPr>
          <a:xfrm>
            <a:off x="749558" y="1026367"/>
            <a:ext cx="10935478" cy="56628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 一括有期事業報告書</a:t>
            </a:r>
            <a:endParaRPr kumimoji="1"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sz="2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👉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年度内に終了した事業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（工事等）を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記載し労働局へ提出。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 一括有期事業総括表・算定基礎賃金等の報告</a:t>
            </a:r>
            <a:endParaRPr lang="en-US" altLang="ja-JP" sz="34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2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＜保険料の対象となる賃金について＞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・立木伐採の事業については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年度内に支払われた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賃金総額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・建設業については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年度内に終了した工事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の請負金額に労務比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率を乗じた額（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下請け工事は含みません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。）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請負額には支給された資材や貸与された機械器具等の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価格・</a:t>
            </a:r>
            <a:endParaRPr lang="en-US" altLang="ja-JP" sz="2800" b="1" dirty="0">
              <a:solidFill>
                <a:srgbClr val="1B0BEB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損料等の相当額を含め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、機械装置組立・据付作業による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機械</a:t>
            </a:r>
            <a:endParaRPr lang="en-US" altLang="ja-JP" sz="2800" b="1" dirty="0">
              <a:solidFill>
                <a:srgbClr val="1B0BEB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装置の額は差し引き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ます。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消費税は含めません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(H27.4.1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以降の工事開催分より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②とも</a:t>
            </a:r>
            <a:r>
              <a:rPr lang="ja-JP" altLang="en-US" sz="28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監督署への提出は不要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8119759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>
            <a:extLst>
              <a:ext uri="{FF2B5EF4-FFF2-40B4-BE49-F238E27FC236}">
                <a16:creationId xmlns:a16="http://schemas.microsoft.com/office/drawing/2014/main" id="{C0D1CD00-0D59-8B96-625D-8607ECCD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81" y="66497"/>
            <a:ext cx="11608837" cy="860908"/>
          </a:xfrm>
          <a:solidFill>
            <a:schemeClr val="accent4">
              <a:lumMod val="20000"/>
              <a:lumOff val="80000"/>
            </a:schemeClr>
          </a:solidFill>
          <a:ln w="9525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r>
              <a:rPr kumimoji="1" lang="ja-JP" altLang="en-US" sz="6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建設業の</a:t>
            </a:r>
            <a:r>
              <a:rPr lang="ja-JP" altLang="en-US" sz="6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特別加入保険料</a:t>
            </a:r>
            <a:r>
              <a:rPr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6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について</a:t>
            </a:r>
            <a:endParaRPr kumimoji="1" lang="ja-JP" altLang="en-US" sz="6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6D7331E-D637-BA62-8680-9109745F41CC}"/>
              </a:ext>
            </a:extLst>
          </p:cNvPr>
          <p:cNvSpPr/>
          <p:nvPr/>
        </p:nvSpPr>
        <p:spPr>
          <a:xfrm>
            <a:off x="403202" y="1028432"/>
            <a:ext cx="5304035" cy="452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3200" b="1" dirty="0">
                <a:solidFill>
                  <a:srgbClr val="1B0BEB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一般労災保険料の算出方法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974D1683-1C42-3353-2158-E794DF2E669A}"/>
              </a:ext>
            </a:extLst>
          </p:cNvPr>
          <p:cNvCxnSpPr>
            <a:cxnSpLocks/>
          </p:cNvCxnSpPr>
          <p:nvPr/>
        </p:nvCxnSpPr>
        <p:spPr>
          <a:xfrm>
            <a:off x="6108440" y="1090450"/>
            <a:ext cx="0" cy="5663683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8E31631-5DD6-2AD4-5D92-91C6C02E9567}"/>
              </a:ext>
            </a:extLst>
          </p:cNvPr>
          <p:cNvSpPr/>
          <p:nvPr/>
        </p:nvSpPr>
        <p:spPr>
          <a:xfrm>
            <a:off x="180485" y="1746345"/>
            <a:ext cx="2541168" cy="788242"/>
          </a:xfrm>
          <a:prstGeom prst="rect">
            <a:avLst/>
          </a:prstGeom>
          <a:noFill/>
          <a:ln w="38100">
            <a:solidFill>
              <a:srgbClr val="EA6C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請負金額</a:t>
            </a:r>
            <a:endParaRPr lang="en-US" altLang="ja-JP" sz="28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消費税等</a:t>
            </a:r>
            <a:r>
              <a:rPr lang="ja-JP" altLang="en-US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算入注意</a:t>
            </a:r>
            <a:r>
              <a:rPr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74C8BD7-BB37-BDAC-E981-B98ACAEB9853}"/>
              </a:ext>
            </a:extLst>
          </p:cNvPr>
          <p:cNvSpPr/>
          <p:nvPr/>
        </p:nvSpPr>
        <p:spPr>
          <a:xfrm>
            <a:off x="3327840" y="1569656"/>
            <a:ext cx="2621649" cy="1153001"/>
          </a:xfrm>
          <a:prstGeom prst="rect">
            <a:avLst/>
          </a:prstGeom>
          <a:noFill/>
          <a:ln w="38100">
            <a:solidFill>
              <a:srgbClr val="EA6C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業種・工事開始時期</a:t>
            </a:r>
            <a:endParaRPr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ごとに定められた</a:t>
            </a:r>
            <a:endParaRPr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労務比率</a:t>
            </a:r>
            <a:endParaRPr kumimoji="1" lang="ja-JP" altLang="en-US" sz="28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38B0C92-F3FF-7D7D-C77F-C859692EC3A8}"/>
              </a:ext>
            </a:extLst>
          </p:cNvPr>
          <p:cNvSpPr/>
          <p:nvPr/>
        </p:nvSpPr>
        <p:spPr>
          <a:xfrm>
            <a:off x="2891613" y="2822482"/>
            <a:ext cx="3057876" cy="488812"/>
          </a:xfrm>
          <a:prstGeom prst="rect">
            <a:avLst/>
          </a:prstGeom>
          <a:noFill/>
          <a:ln w="38100">
            <a:solidFill>
              <a:srgbClr val="EA6C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賃金総額の相当額</a:t>
            </a:r>
            <a:endParaRPr kumimoji="1" lang="en-US" altLang="ja-JP" sz="2800" b="1" dirty="0">
              <a:solidFill>
                <a:schemeClr val="tx1"/>
              </a:solidFill>
              <a:highlight>
                <a:srgbClr val="FFFF00"/>
              </a:highligh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3B25937-4329-CFA2-BE30-57A57C321246}"/>
              </a:ext>
            </a:extLst>
          </p:cNvPr>
          <p:cNvSpPr/>
          <p:nvPr/>
        </p:nvSpPr>
        <p:spPr>
          <a:xfrm>
            <a:off x="3096802" y="3550590"/>
            <a:ext cx="2610435" cy="81576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業種ごとの</a:t>
            </a:r>
            <a:endParaRPr kumimoji="1"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労災保険料率</a:t>
            </a:r>
            <a:endParaRPr kumimoji="1" lang="ja-JP" altLang="en-US" sz="28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279577B-B61E-55B8-A7F0-3C735FBBB58F}"/>
              </a:ext>
            </a:extLst>
          </p:cNvPr>
          <p:cNvSpPr/>
          <p:nvPr/>
        </p:nvSpPr>
        <p:spPr>
          <a:xfrm>
            <a:off x="403202" y="3486565"/>
            <a:ext cx="1857635" cy="94771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賃金総額</a:t>
            </a:r>
            <a:endParaRPr kumimoji="1" lang="en-US" altLang="ja-JP" sz="28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相当額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3B01AC3-4383-0EEB-11BF-B3F72AF58B88}"/>
              </a:ext>
            </a:extLst>
          </p:cNvPr>
          <p:cNvSpPr/>
          <p:nvPr/>
        </p:nvSpPr>
        <p:spPr>
          <a:xfrm>
            <a:off x="3174423" y="4485526"/>
            <a:ext cx="2705875" cy="52534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確定労災保険料</a:t>
            </a:r>
          </a:p>
        </p:txBody>
      </p:sp>
      <p:sp>
        <p:nvSpPr>
          <p:cNvPr id="21" name="乗算記号 20">
            <a:extLst>
              <a:ext uri="{FF2B5EF4-FFF2-40B4-BE49-F238E27FC236}">
                <a16:creationId xmlns:a16="http://schemas.microsoft.com/office/drawing/2014/main" id="{B9A986A4-96C3-5F7C-0F5B-B9972468EDAA}"/>
              </a:ext>
            </a:extLst>
          </p:cNvPr>
          <p:cNvSpPr/>
          <p:nvPr/>
        </p:nvSpPr>
        <p:spPr>
          <a:xfrm>
            <a:off x="2721653" y="1894767"/>
            <a:ext cx="582738" cy="513919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乗算記号 21">
            <a:extLst>
              <a:ext uri="{FF2B5EF4-FFF2-40B4-BE49-F238E27FC236}">
                <a16:creationId xmlns:a16="http://schemas.microsoft.com/office/drawing/2014/main" id="{AE615743-8D26-E598-C57A-9D5F024DC398}"/>
              </a:ext>
            </a:extLst>
          </p:cNvPr>
          <p:cNvSpPr/>
          <p:nvPr/>
        </p:nvSpPr>
        <p:spPr>
          <a:xfrm>
            <a:off x="2383353" y="3692481"/>
            <a:ext cx="582739" cy="534951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次の値と等しい 22">
            <a:extLst>
              <a:ext uri="{FF2B5EF4-FFF2-40B4-BE49-F238E27FC236}">
                <a16:creationId xmlns:a16="http://schemas.microsoft.com/office/drawing/2014/main" id="{2C460E5E-BB12-CB66-03C8-80189C39B33A}"/>
              </a:ext>
            </a:extLst>
          </p:cNvPr>
          <p:cNvSpPr/>
          <p:nvPr/>
        </p:nvSpPr>
        <p:spPr>
          <a:xfrm>
            <a:off x="2259067" y="2822483"/>
            <a:ext cx="524695" cy="488811"/>
          </a:xfrm>
          <a:prstGeom prst="math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次の値と等しい 23">
            <a:extLst>
              <a:ext uri="{FF2B5EF4-FFF2-40B4-BE49-F238E27FC236}">
                <a16:creationId xmlns:a16="http://schemas.microsoft.com/office/drawing/2014/main" id="{87E5C4F3-D847-8CD2-9239-A72D2D2ABD0B}"/>
              </a:ext>
            </a:extLst>
          </p:cNvPr>
          <p:cNvSpPr/>
          <p:nvPr/>
        </p:nvSpPr>
        <p:spPr>
          <a:xfrm>
            <a:off x="2482715" y="4529004"/>
            <a:ext cx="524774" cy="437990"/>
          </a:xfrm>
          <a:prstGeom prst="math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83DDB69-A4BA-320A-F89E-426F9B7C697E}"/>
              </a:ext>
            </a:extLst>
          </p:cNvPr>
          <p:cNvSpPr/>
          <p:nvPr/>
        </p:nvSpPr>
        <p:spPr>
          <a:xfrm>
            <a:off x="6410407" y="1028432"/>
            <a:ext cx="5554822" cy="452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特別加入者の保険料算出方法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A3942F8-8BF9-98B9-9766-4A8AD4165B95}"/>
              </a:ext>
            </a:extLst>
          </p:cNvPr>
          <p:cNvSpPr/>
          <p:nvPr/>
        </p:nvSpPr>
        <p:spPr>
          <a:xfrm>
            <a:off x="9231448" y="2545317"/>
            <a:ext cx="2780067" cy="8463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特別加入者の</a:t>
            </a:r>
            <a:endParaRPr kumimoji="1"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確定労災保険料</a:t>
            </a:r>
            <a:endParaRPr kumimoji="1" lang="en-US" altLang="ja-JP" sz="2800" b="1" dirty="0">
              <a:solidFill>
                <a:schemeClr val="tx1"/>
              </a:solidFill>
              <a:highlight>
                <a:srgbClr val="FFFF00"/>
              </a:highligh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8572559-FD37-E00F-DCB4-3E67FB3D20D8}"/>
              </a:ext>
            </a:extLst>
          </p:cNvPr>
          <p:cNvSpPr/>
          <p:nvPr/>
        </p:nvSpPr>
        <p:spPr>
          <a:xfrm>
            <a:off x="9231447" y="1597966"/>
            <a:ext cx="2780068" cy="7992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労働局に登録済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業種の</a:t>
            </a:r>
            <a:r>
              <a:rPr kumimoji="1"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労災保険料率</a:t>
            </a:r>
            <a:endParaRPr kumimoji="1" lang="en-US" altLang="ja-JP" sz="28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2B51960-AB56-5B82-3E7A-4F3C4ECE6CC1}"/>
              </a:ext>
            </a:extLst>
          </p:cNvPr>
          <p:cNvSpPr/>
          <p:nvPr/>
        </p:nvSpPr>
        <p:spPr>
          <a:xfrm>
            <a:off x="6272240" y="1715204"/>
            <a:ext cx="2345486" cy="5761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給付基礎日額</a:t>
            </a:r>
            <a:endParaRPr kumimoji="1" lang="en-US" altLang="ja-JP" sz="20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乗算記号 28">
            <a:extLst>
              <a:ext uri="{FF2B5EF4-FFF2-40B4-BE49-F238E27FC236}">
                <a16:creationId xmlns:a16="http://schemas.microsoft.com/office/drawing/2014/main" id="{BC917A59-4C4E-C0D6-F3AF-1F39F17F5C7A}"/>
              </a:ext>
            </a:extLst>
          </p:cNvPr>
          <p:cNvSpPr/>
          <p:nvPr/>
        </p:nvSpPr>
        <p:spPr>
          <a:xfrm>
            <a:off x="8596938" y="1761094"/>
            <a:ext cx="627015" cy="483532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次の値と等しい 29">
            <a:extLst>
              <a:ext uri="{FF2B5EF4-FFF2-40B4-BE49-F238E27FC236}">
                <a16:creationId xmlns:a16="http://schemas.microsoft.com/office/drawing/2014/main" id="{F042F1DB-9A8E-FAE0-5B09-1955E8B06921}"/>
              </a:ext>
            </a:extLst>
          </p:cNvPr>
          <p:cNvSpPr/>
          <p:nvPr/>
        </p:nvSpPr>
        <p:spPr>
          <a:xfrm>
            <a:off x="8605979" y="2729323"/>
            <a:ext cx="524696" cy="449959"/>
          </a:xfrm>
          <a:prstGeom prst="mathEqua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5252A4F-9CA3-67D4-CE67-833E8C5C451D}"/>
              </a:ext>
            </a:extLst>
          </p:cNvPr>
          <p:cNvSpPr/>
          <p:nvPr/>
        </p:nvSpPr>
        <p:spPr>
          <a:xfrm>
            <a:off x="166672" y="5130040"/>
            <a:ext cx="5806812" cy="16240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7DD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業種ごと計算し、</a:t>
            </a:r>
            <a:r>
              <a:rPr lang="ja-JP" altLang="en-US" sz="20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最終的に全ての保険料を合</a:t>
            </a:r>
            <a:endParaRPr lang="en-US" altLang="ja-JP" sz="2000" b="1" u="wavyHe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算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し確定労災保険料額を申告する。</a:t>
            </a:r>
            <a:endParaRPr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については確定保険料と同額で可。</a:t>
            </a:r>
            <a:endParaRPr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</a:t>
            </a:r>
            <a:r>
              <a:rPr kumimoji="1"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確定額の半分以下か倍以上となる見込みがある場合</a:t>
            </a:r>
            <a:endParaRPr kumimoji="1" lang="en-US" altLang="ja-JP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は、その額を申告する。</a:t>
            </a:r>
            <a:r>
              <a:rPr kumimoji="1" lang="en-US" altLang="ja-JP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BC13BCF-A9B3-8EB2-0605-DB052D249225}"/>
              </a:ext>
            </a:extLst>
          </p:cNvPr>
          <p:cNvSpPr/>
          <p:nvPr/>
        </p:nvSpPr>
        <p:spPr>
          <a:xfrm>
            <a:off x="6345212" y="3489068"/>
            <a:ext cx="5570925" cy="6379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7DD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については確定した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賃金総額が一番高かった業種の保険料率で計算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</a:t>
            </a:r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4B67754B-66CD-FCDE-56F0-ED2F12EA34EF}"/>
              </a:ext>
            </a:extLst>
          </p:cNvPr>
          <p:cNvSpPr/>
          <p:nvPr/>
        </p:nvSpPr>
        <p:spPr>
          <a:xfrm rot="5400000">
            <a:off x="8741950" y="3936416"/>
            <a:ext cx="252752" cy="62078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329A1DB-CEA0-0A79-5F79-BAF5CDBA5746}"/>
              </a:ext>
            </a:extLst>
          </p:cNvPr>
          <p:cNvSpPr/>
          <p:nvPr/>
        </p:nvSpPr>
        <p:spPr>
          <a:xfrm>
            <a:off x="6345211" y="4373185"/>
            <a:ext cx="5570925" cy="2225129"/>
          </a:xfrm>
          <a:prstGeom prst="rect">
            <a:avLst/>
          </a:prstGeom>
          <a:solidFill>
            <a:srgbClr val="FFDD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❣</a:t>
            </a:r>
            <a:r>
              <a:rPr kumimoji="1"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確定と概算保険料の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対象となる</a:t>
            </a:r>
            <a:r>
              <a:rPr kumimoji="1"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業種が違う場</a:t>
            </a:r>
            <a:endParaRPr kumimoji="1" lang="en-US" altLang="ja-JP" sz="2000" b="1" dirty="0">
              <a:solidFill>
                <a:srgbClr val="1B0BEB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は「</a:t>
            </a:r>
            <a:r>
              <a:rPr kumimoji="1"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名称所在地等変更届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kumimoji="1"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を労働局へ提出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en-US" altLang="ja-JP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変更日は令和６年４月１日～</a:t>
            </a:r>
            <a:endParaRPr kumimoji="1" lang="en-US" altLang="ja-JP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en-US" altLang="ja-JP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通常の業種変更の際に必要となる、</a:t>
            </a:r>
            <a:r>
              <a:rPr lang="ja-JP" altLang="en-US" sz="20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変更</a:t>
            </a:r>
            <a:endParaRPr lang="en-US" altLang="ja-JP" sz="2000" b="1" u="wavyHe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b="1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内容の確認できる書類の添付は不要</a:t>
            </a:r>
            <a:endParaRPr lang="en-US" altLang="ja-JP" sz="2000" b="1" u="wavyHe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変更の理由は「</a:t>
            </a:r>
            <a:r>
              <a:rPr kumimoji="1"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確定精算により賃金総額の</a:t>
            </a:r>
            <a:endParaRPr kumimoji="1" lang="en-US" altLang="ja-JP" sz="2000" b="1" dirty="0">
              <a:solidFill>
                <a:srgbClr val="1B0BEB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kumimoji="1" lang="ja-JP" altLang="en-US" sz="20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最も高い業種に変更のため</a:t>
            </a:r>
            <a:r>
              <a:rPr kumimoji="1" lang="ja-JP" altLang="en-US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」と記載する。</a:t>
            </a:r>
            <a:r>
              <a:rPr kumimoji="1" lang="en-US" altLang="ja-JP" sz="2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ja-JP" altLang="en-US" sz="2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74F20BB-BB89-96D6-39BD-34BC8252510E}"/>
              </a:ext>
            </a:extLst>
          </p:cNvPr>
          <p:cNvSpPr/>
          <p:nvPr/>
        </p:nvSpPr>
        <p:spPr>
          <a:xfrm>
            <a:off x="4290017" y="6448143"/>
            <a:ext cx="2429065" cy="34336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６０～６６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2134960804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690" y="145207"/>
            <a:ext cx="11320039" cy="1000687"/>
          </a:xfr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ctr"/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申告書内訳 よく見られる間違い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55437" y="1707600"/>
            <a:ext cx="3317111" cy="1929815"/>
          </a:xfrm>
          <a:prstGeom prst="roundRect">
            <a:avLst>
              <a:gd name="adj" fmla="val 1126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・労働者数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金額等、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正確に転記を。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・③欄の業種は４桁で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記入してください。</a:t>
            </a:r>
            <a:endParaRPr kumimoji="1"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10006" y="1285405"/>
            <a:ext cx="2923572" cy="630296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 転記誤り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030157" y="1669911"/>
            <a:ext cx="3908867" cy="2565740"/>
          </a:xfrm>
          <a:prstGeom prst="roundRect">
            <a:avLst>
              <a:gd name="adj" fmla="val 89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・労働者数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や一般拠出金額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の計算誤り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概算保険料の申告のみの事業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場は人数を記載しない。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・一般拠出金の額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円未満は切り捨て。１円未満の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場合は０円となる。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4522804" y="1267086"/>
            <a:ext cx="2923572" cy="630296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 計算誤り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319337" y="1790527"/>
            <a:ext cx="3508043" cy="4114805"/>
          </a:xfrm>
          <a:prstGeom prst="roundRect">
            <a:avLst>
              <a:gd name="adj" fmla="val 1073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72000" b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・給付基礎日額が</a:t>
            </a:r>
            <a:r>
              <a:rPr kumimoji="1" lang="ja-JP" altLang="en-US" sz="2400" dirty="0" err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誤っ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ている。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・中途加入、脱退者の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月数が誤っている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・脱退者や未申請者が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記載されている。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21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承認されている内容と誤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りがないかの確認と、併せ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て加入や脱退の届出漏れ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がないか、確認をお願いし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100" dirty="0">
                <a:solidFill>
                  <a:schemeClr val="tx1"/>
                </a:solidFill>
                <a:latin typeface="+mn-ea"/>
              </a:rPr>
              <a:t>　ます。</a:t>
            </a:r>
            <a:endParaRPr lang="en-US" altLang="ja-JP" sz="2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8285970" y="1406659"/>
            <a:ext cx="3566184" cy="601883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 特別加入者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10824" y="4436785"/>
            <a:ext cx="3406335" cy="2021888"/>
          </a:xfrm>
          <a:prstGeom prst="roundRect">
            <a:avLst>
              <a:gd name="adj" fmla="val 1307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・業種変更した場合は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要注意！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特別加入者の労災保険料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率について、特に注意して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　ください。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28837" y="4029459"/>
            <a:ext cx="3485909" cy="630296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 概算保険料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048962" y="4830326"/>
            <a:ext cx="3908867" cy="1697794"/>
          </a:xfrm>
          <a:prstGeom prst="roundRect">
            <a:avLst>
              <a:gd name="adj" fmla="val 1307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72000"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・概算保険料の増額や減額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訂正の反映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 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増・減額訂正を行った場合は、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　訂正後の金額を記載してください。</a:t>
            </a:r>
            <a:endParaRPr kumimoji="1" lang="en-US" altLang="ja-JP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091746" y="4422867"/>
            <a:ext cx="3822540" cy="630296"/>
          </a:xfrm>
          <a:prstGeom prst="rect">
            <a:avLst/>
          </a:prstGeom>
        </p:spPr>
        <p:txBody>
          <a:bodyPr vert="horz" lIns="180000" tIns="72000" rIns="72000" bIns="72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 増・減額訂正</a:t>
            </a:r>
            <a:endParaRPr lang="ja-JP" altLang="en-US" sz="4000" u="sng" dirty="0">
              <a:solidFill>
                <a:srgbClr val="00206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1C35651-83BA-D6FA-BC60-7DAF218019E3}"/>
              </a:ext>
            </a:extLst>
          </p:cNvPr>
          <p:cNvSpPr/>
          <p:nvPr/>
        </p:nvSpPr>
        <p:spPr>
          <a:xfrm>
            <a:off x="9955763" y="6289200"/>
            <a:ext cx="1896391" cy="3879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 ６６</a:t>
            </a:r>
          </a:p>
        </p:txBody>
      </p:sp>
    </p:spTree>
    <p:extLst>
      <p:ext uri="{BB962C8B-B14F-4D97-AF65-F5344CB8AC3E}">
        <p14:creationId xmlns:p14="http://schemas.microsoft.com/office/powerpoint/2010/main" val="2688488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B1F4C-3520-FA33-D869-A27ECF2EFBDD}"/>
              </a:ext>
            </a:extLst>
          </p:cNvPr>
          <p:cNvSpPr txBox="1">
            <a:spLocks/>
          </p:cNvSpPr>
          <p:nvPr/>
        </p:nvSpPr>
        <p:spPr>
          <a:xfrm>
            <a:off x="480526" y="89647"/>
            <a:ext cx="11230947" cy="8834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vert="horz" lIns="180000" tIns="45720" rIns="18000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労災保険のメリット制について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6F2124A-2CCF-720F-5F4F-501E09D208E8}"/>
              </a:ext>
            </a:extLst>
          </p:cNvPr>
          <p:cNvSpPr/>
          <p:nvPr/>
        </p:nvSpPr>
        <p:spPr>
          <a:xfrm>
            <a:off x="434650" y="1791007"/>
            <a:ext cx="11322698" cy="2672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事業場での労働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災害の発生状況に応じて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保険料率が調整される制度</a:t>
            </a:r>
            <a:endParaRPr lang="en-US" altLang="ja-JP" sz="2800" b="1" i="0" dirty="0">
              <a:solidFill>
                <a:srgbClr val="333333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➪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+mn-ea"/>
              </a:rPr>
              <a:t>労働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+mn-ea"/>
              </a:rPr>
              <a:t>災害</a:t>
            </a:r>
            <a:r>
              <a:rPr lang="ja-JP" altLang="en-US" sz="2800" b="1" i="0" dirty="0">
                <a:solidFill>
                  <a:schemeClr val="tx1"/>
                </a:solidFill>
                <a:effectLst/>
                <a:latin typeface="+mn-ea"/>
              </a:rPr>
              <a:t>の発生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+mn-ea"/>
              </a:rPr>
              <a:t>が少なければ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+mn-ea"/>
              </a:rPr>
              <a:t>労災保険料は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+mn-ea"/>
              </a:rPr>
              <a:t>割安に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+mn-ea"/>
              </a:rPr>
              <a:t>、反対に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+mn-ea"/>
              </a:rPr>
              <a:t>災害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+mn-ea"/>
              </a:rPr>
              <a:t>発生</a:t>
            </a:r>
            <a:endParaRPr lang="en-US" altLang="ja-JP" sz="2800" b="1" i="0" dirty="0">
              <a:solidFill>
                <a:srgbClr val="333333"/>
              </a:solidFill>
              <a:effectLst/>
              <a:latin typeface="+mn-ea"/>
            </a:endParaRPr>
          </a:p>
          <a:p>
            <a:r>
              <a:rPr lang="ja-JP" altLang="en-US" sz="2800" b="1" i="0" dirty="0">
                <a:solidFill>
                  <a:srgbClr val="333333"/>
                </a:solidFill>
                <a:effectLst/>
                <a:latin typeface="+mn-ea"/>
              </a:rPr>
              <a:t>　　 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+mn-ea"/>
              </a:rPr>
              <a:t>が多ければ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+mn-ea"/>
              </a:rPr>
              <a:t>保険料は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+mn-ea"/>
              </a:rPr>
              <a:t>割高に</a:t>
            </a:r>
            <a:r>
              <a:rPr lang="ja-JP" altLang="en-US" sz="2800" b="1" i="0" dirty="0">
                <a:solidFill>
                  <a:srgbClr val="333333"/>
                </a:solidFill>
                <a:effectLst/>
                <a:latin typeface="+mn-ea"/>
              </a:rPr>
              <a:t>。</a:t>
            </a:r>
            <a:endParaRPr lang="en-US" altLang="ja-JP" sz="2800" b="1" i="0" dirty="0">
              <a:solidFill>
                <a:srgbClr val="333333"/>
              </a:solidFill>
              <a:effectLst/>
              <a:latin typeface="+mn-ea"/>
            </a:endParaRPr>
          </a:p>
          <a:p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4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増減率は</a:t>
            </a:r>
            <a:r>
              <a:rPr lang="ja-JP" altLang="en-US" sz="2800" b="1" u="wavyHeavy" dirty="0">
                <a:solidFill>
                  <a:srgbClr val="333333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最大４０％</a:t>
            </a:r>
            <a:r>
              <a:rPr lang="en-US" altLang="ja-JP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立木の伐採の事業は３５％</a:t>
            </a:r>
            <a:r>
              <a:rPr lang="en-US" altLang="ja-JP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❣</a:t>
            </a:r>
            <a:r>
              <a:rPr lang="ja-JP" altLang="en-US" sz="1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保険料の公正負担を図ると共に、災害防止努力を促進することが</a:t>
            </a:r>
            <a:endParaRPr lang="en-US" altLang="ja-JP" sz="2800" b="1" dirty="0">
              <a:solidFill>
                <a:srgbClr val="33333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目的。</a:t>
            </a:r>
            <a:r>
              <a:rPr lang="ja-JP" altLang="en-US" sz="2800" b="1" u="wavyHeavy" dirty="0">
                <a:solidFill>
                  <a:srgbClr val="333333"/>
                </a:solidFill>
                <a:uFill>
                  <a:solidFill>
                    <a:srgbClr val="FF0000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一定の要件があります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800" b="1" dirty="0">
              <a:solidFill>
                <a:srgbClr val="33333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E9E1BF4-CF2B-0E1B-5902-A0B68F2CC7CB}"/>
              </a:ext>
            </a:extLst>
          </p:cNvPr>
          <p:cNvSpPr/>
          <p:nvPr/>
        </p:nvSpPr>
        <p:spPr>
          <a:xfrm>
            <a:off x="681135" y="1147195"/>
            <a:ext cx="3881534" cy="643812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1B0B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72000" bIns="72000" rtlCol="0" anchor="ctr"/>
          <a:lstStyle/>
          <a:p>
            <a:pPr algn="ctr"/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メリット制とは？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16C2DDD-DD13-9C83-409D-C7AA62324663}"/>
              </a:ext>
            </a:extLst>
          </p:cNvPr>
          <p:cNvSpPr/>
          <p:nvPr/>
        </p:nvSpPr>
        <p:spPr>
          <a:xfrm>
            <a:off x="681135" y="4575993"/>
            <a:ext cx="3881534" cy="643812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1B0B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72000" bIns="72000" rtlCol="0" anchor="ctr"/>
          <a:lstStyle/>
          <a:p>
            <a:pPr algn="ctr"/>
            <a:r>
              <a:rPr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通知はされる</a:t>
            </a:r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E8E8EFB-CDAB-0605-7172-448FCB2894BD}"/>
              </a:ext>
            </a:extLst>
          </p:cNvPr>
          <p:cNvSpPr/>
          <p:nvPr/>
        </p:nvSpPr>
        <p:spPr>
          <a:xfrm>
            <a:off x="457588" y="5281190"/>
            <a:ext cx="11276822" cy="1362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72000" rtlCol="0" anchor="ctr"/>
          <a:lstStyle/>
          <a:p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◆「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保険料申告書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」と併せて「</a:t>
            </a:r>
            <a:r>
              <a:rPr lang="ja-JP" altLang="en-US" sz="2800" b="1" dirty="0">
                <a:solidFill>
                  <a:srgbClr val="1B0BEB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労災保険率決定通知書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」が送付されま</a:t>
            </a:r>
            <a:endParaRPr lang="en-US" altLang="ja-JP" sz="2800" b="1" dirty="0">
              <a:solidFill>
                <a:srgbClr val="33333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す。通知書はメリット制に該当していれば毎年送付され、</a:t>
            </a:r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適用から</a:t>
            </a:r>
            <a:endParaRPr lang="en-US" altLang="ja-JP" sz="28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外れると通知は届きません</a:t>
            </a:r>
            <a:r>
              <a:rPr lang="ja-JP" altLang="en-US" sz="2800" b="1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800" b="1" dirty="0">
              <a:solidFill>
                <a:srgbClr val="33333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23BEE0-006F-2769-9772-AA6505327D39}"/>
              </a:ext>
            </a:extLst>
          </p:cNvPr>
          <p:cNvSpPr/>
          <p:nvPr/>
        </p:nvSpPr>
        <p:spPr>
          <a:xfrm>
            <a:off x="9647853" y="6298748"/>
            <a:ext cx="2195800" cy="3631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６７・６８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26401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A7A73C5E-F728-ADB9-767F-C46EE2B46325}"/>
              </a:ext>
            </a:extLst>
          </p:cNvPr>
          <p:cNvSpPr/>
          <p:nvPr/>
        </p:nvSpPr>
        <p:spPr>
          <a:xfrm>
            <a:off x="6096000" y="1492897"/>
            <a:ext cx="5740562" cy="5085183"/>
          </a:xfrm>
          <a:prstGeom prst="roundRect">
            <a:avLst>
              <a:gd name="adj" fmla="val 11269"/>
            </a:avLst>
          </a:prstGeom>
          <a:solidFill>
            <a:srgbClr val="D2FE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endParaRPr kumimoji="1"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81B95D1-540F-29ED-E928-9E5F4EAE4CA6}"/>
              </a:ext>
            </a:extLst>
          </p:cNvPr>
          <p:cNvSpPr txBox="1">
            <a:spLocks/>
          </p:cNvSpPr>
          <p:nvPr/>
        </p:nvSpPr>
        <p:spPr>
          <a:xfrm>
            <a:off x="480526" y="89647"/>
            <a:ext cx="11230947" cy="8527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vert="horz" lIns="180000" tIns="45720" rIns="18000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手書き・独自コンによる手続き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0E6F0476-2FCC-A3A0-9303-A44F3E272840}"/>
              </a:ext>
            </a:extLst>
          </p:cNvPr>
          <p:cNvSpPr/>
          <p:nvPr/>
        </p:nvSpPr>
        <p:spPr>
          <a:xfrm>
            <a:off x="355438" y="1482156"/>
            <a:ext cx="5429544" cy="5095925"/>
          </a:xfrm>
          <a:prstGeom prst="roundRect">
            <a:avLst>
              <a:gd name="adj" fmla="val 11269"/>
            </a:avLst>
          </a:prstGeom>
          <a:solidFill>
            <a:srgbClr val="D2FE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令和６年度～メリット適用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なった場合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➪「保険料申告書」</a:t>
            </a:r>
            <a:endParaRPr lang="en-US" altLang="ja-JP" sz="24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「労災保険率決定通知書」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が送付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される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」には、令和６年度の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のみを記入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し、保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険料も事業場の労働保険番号の納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付書により納付してください。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令和５年度の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確定保険料・一般拠</a:t>
            </a:r>
            <a:endParaRPr kumimoji="1"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出金は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母体に含めて申告・納付</a:t>
            </a:r>
            <a:endParaRPr kumimoji="1"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して頂きます。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EAE4683-5931-4BBB-4A30-1FAD632AD2AB}"/>
              </a:ext>
            </a:extLst>
          </p:cNvPr>
          <p:cNvSpPr/>
          <p:nvPr/>
        </p:nvSpPr>
        <p:spPr>
          <a:xfrm>
            <a:off x="1134349" y="1054792"/>
            <a:ext cx="3881534" cy="5780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1B0B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72000" bIns="72000" rtlCol="0" anchor="ctr"/>
          <a:lstStyle/>
          <a:p>
            <a:pPr algn="ctr"/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新規メリット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61AACC0-2B6A-B654-2FFD-9D1DF510BB1E}"/>
              </a:ext>
            </a:extLst>
          </p:cNvPr>
          <p:cNvSpPr/>
          <p:nvPr/>
        </p:nvSpPr>
        <p:spPr>
          <a:xfrm>
            <a:off x="7025514" y="1054792"/>
            <a:ext cx="3881534" cy="5780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1B0B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72000" bIns="72000" rtlCol="0" anchor="ctr"/>
          <a:lstStyle/>
          <a:p>
            <a:pPr algn="ctr"/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メリット落ち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19F7D-7589-7793-FA84-FA45BA9EBA8A}"/>
              </a:ext>
            </a:extLst>
          </p:cNvPr>
          <p:cNvSpPr/>
          <p:nvPr/>
        </p:nvSpPr>
        <p:spPr>
          <a:xfrm>
            <a:off x="10170367" y="6438122"/>
            <a:ext cx="1784380" cy="3631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６８</a:t>
            </a:r>
            <a:endParaRPr lang="en-US" altLang="ja-JP" sz="2000" b="1" dirty="0"/>
          </a:p>
        </p:txBody>
      </p:sp>
      <p:sp>
        <p:nvSpPr>
          <p:cNvPr id="8" name="角丸四角形 6">
            <a:extLst>
              <a:ext uri="{FF2B5EF4-FFF2-40B4-BE49-F238E27FC236}">
                <a16:creationId xmlns:a16="http://schemas.microsoft.com/office/drawing/2014/main" id="{0BD0C96E-1826-9AA5-CC81-20AED7772778}"/>
              </a:ext>
            </a:extLst>
          </p:cNvPr>
          <p:cNvSpPr/>
          <p:nvPr/>
        </p:nvSpPr>
        <p:spPr>
          <a:xfrm>
            <a:off x="6095999" y="1482156"/>
            <a:ext cx="5840964" cy="5095924"/>
          </a:xfrm>
          <a:prstGeom prst="roundRect">
            <a:avLst>
              <a:gd name="adj" fmla="val 1126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令和６年度～メリット適用外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った場合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メリット落ち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algn="ctr"/>
            <a:endParaRPr kumimoji="1" lang="en-US" altLang="ja-JP" sz="6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➪</a:t>
            </a:r>
            <a:r>
              <a:rPr kumimoji="1"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「保険料申告書」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のみが送付される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」には令和５年度の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確定保</a:t>
            </a:r>
            <a:endParaRPr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険料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一般拠出金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のみ記入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「確定不足」と「一般拠出金」は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</a:t>
            </a:r>
            <a:endParaRPr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付書により納付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「還付」がある場合は「還付請求書」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を提出して頂きますが、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還付額は母</a:t>
            </a:r>
            <a:endParaRPr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体の第１期保険料に充当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されます。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令和６年度の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概算保険料は、母体に</a:t>
            </a:r>
            <a:endParaRPr kumimoji="1"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含めて申告・納付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して頂きます。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0053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02E4C-DA7D-7C92-37ED-DD7256C29788}"/>
              </a:ext>
            </a:extLst>
          </p:cNvPr>
          <p:cNvSpPr txBox="1">
            <a:spLocks/>
          </p:cNvSpPr>
          <p:nvPr/>
        </p:nvSpPr>
        <p:spPr>
          <a:xfrm>
            <a:off x="2185696" y="108307"/>
            <a:ext cx="7820608" cy="8993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vert="horz" lIns="180000" tIns="45720" rIns="18000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総コンによる手続き</a:t>
            </a:r>
            <a:r>
              <a:rPr lang="ja-JP" altLang="en-US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</a:p>
        </p:txBody>
      </p:sp>
      <p:sp>
        <p:nvSpPr>
          <p:cNvPr id="4" name="角丸四角形 6">
            <a:extLst>
              <a:ext uri="{FF2B5EF4-FFF2-40B4-BE49-F238E27FC236}">
                <a16:creationId xmlns:a16="http://schemas.microsoft.com/office/drawing/2014/main" id="{09CFAA67-CADD-C01B-8339-FB2772058DC1}"/>
              </a:ext>
            </a:extLst>
          </p:cNvPr>
          <p:cNvSpPr/>
          <p:nvPr/>
        </p:nvSpPr>
        <p:spPr>
          <a:xfrm>
            <a:off x="477174" y="1675984"/>
            <a:ext cx="5317574" cy="4718034"/>
          </a:xfrm>
          <a:prstGeom prst="roundRect">
            <a:avLst>
              <a:gd name="adj" fmla="val 11269"/>
            </a:avLst>
          </a:prstGeom>
          <a:solidFill>
            <a:srgbClr val="D2FE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令和６年度～メリット適用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なった場合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➪「保険料申告書」</a:t>
            </a:r>
            <a:endParaRPr lang="en-US" altLang="ja-JP" sz="24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「労災保険率決定通知書」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が送付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される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」には、令和５年度の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確定保険料・一般拠出金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」およ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び令和６年度の「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の両方を記入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険料も母体から切り離し、精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算・納付してください。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C736F41-F1BB-B622-6A51-FFD0AF090216}"/>
              </a:ext>
            </a:extLst>
          </p:cNvPr>
          <p:cNvSpPr/>
          <p:nvPr/>
        </p:nvSpPr>
        <p:spPr>
          <a:xfrm>
            <a:off x="1195194" y="1136381"/>
            <a:ext cx="3881534" cy="6438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1B0B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72000" bIns="72000" rtlCol="0" anchor="ctr"/>
          <a:lstStyle/>
          <a:p>
            <a:pPr algn="ctr"/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新規メリット</a:t>
            </a:r>
          </a:p>
        </p:txBody>
      </p:sp>
      <p:sp>
        <p:nvSpPr>
          <p:cNvPr id="6" name="角丸四角形 6">
            <a:extLst>
              <a:ext uri="{FF2B5EF4-FFF2-40B4-BE49-F238E27FC236}">
                <a16:creationId xmlns:a16="http://schemas.microsoft.com/office/drawing/2014/main" id="{BB93BCD0-AEE4-6A0D-C6AC-1F3EE84DF1B0}"/>
              </a:ext>
            </a:extLst>
          </p:cNvPr>
          <p:cNvSpPr/>
          <p:nvPr/>
        </p:nvSpPr>
        <p:spPr>
          <a:xfrm>
            <a:off x="6117333" y="1675984"/>
            <a:ext cx="5597493" cy="4864775"/>
          </a:xfrm>
          <a:prstGeom prst="roundRect">
            <a:avLst>
              <a:gd name="adj" fmla="val 11269"/>
            </a:avLst>
          </a:prstGeom>
          <a:solidFill>
            <a:srgbClr val="D2FE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令和６年度～メリット適用外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った場合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メリット落ち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algn="ctr"/>
            <a:endParaRPr kumimoji="1" lang="en-US" altLang="ja-JP" sz="4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➪</a:t>
            </a:r>
            <a:r>
              <a:rPr kumimoji="1"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「保険料申告書」</a:t>
            </a:r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のみが送付される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申告書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」は新規メリットと同様、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令和５年度の「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確定保険料・一般</a:t>
            </a:r>
            <a:endParaRPr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拠出金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」、および令和６年度の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概算保険料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の両方を記入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ください。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従来のメリット事業場（継続）と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して、保険料の申告・納付をして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頂き、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令和７年度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の年度更新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</a:t>
            </a:r>
            <a:endParaRPr lang="en-US" altLang="ja-JP" sz="2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母体に含めます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A975A48-5AD0-11A1-5104-E9099EFF71AA}"/>
              </a:ext>
            </a:extLst>
          </p:cNvPr>
          <p:cNvSpPr/>
          <p:nvPr/>
        </p:nvSpPr>
        <p:spPr>
          <a:xfrm>
            <a:off x="6975312" y="1136381"/>
            <a:ext cx="3881534" cy="6438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1B0B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" rIns="72000" bIns="72000" rtlCol="0" anchor="ctr"/>
          <a:lstStyle/>
          <a:p>
            <a:pPr algn="ctr"/>
            <a:r>
              <a:rPr kumimoji="1" lang="ja-JP" altLang="en-US" sz="34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メリット落ち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77B55B-4CFC-C9A0-EAF4-973CFD49C87B}"/>
              </a:ext>
            </a:extLst>
          </p:cNvPr>
          <p:cNvSpPr/>
          <p:nvPr/>
        </p:nvSpPr>
        <p:spPr>
          <a:xfrm>
            <a:off x="10086392" y="6359166"/>
            <a:ext cx="1784380" cy="36318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６８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1039069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D26DC-8ABA-EE44-93F8-A6047AE416ED}"/>
              </a:ext>
            </a:extLst>
          </p:cNvPr>
          <p:cNvSpPr txBox="1">
            <a:spLocks/>
          </p:cNvSpPr>
          <p:nvPr/>
        </p:nvSpPr>
        <p:spPr>
          <a:xfrm>
            <a:off x="1692152" y="180505"/>
            <a:ext cx="8673581" cy="1144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0">
            <a:solidFill>
              <a:srgbClr val="FF0000"/>
            </a:solidFill>
          </a:ln>
        </p:spPr>
        <p:txBody>
          <a:bodyPr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 度 更 新 の 期 間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CF33B42-C8FA-CEDD-B7B5-E9734579A0F7}"/>
              </a:ext>
            </a:extLst>
          </p:cNvPr>
          <p:cNvSpPr/>
          <p:nvPr/>
        </p:nvSpPr>
        <p:spPr>
          <a:xfrm>
            <a:off x="263402" y="2238568"/>
            <a:ext cx="1798684" cy="88013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b="1" dirty="0">
                <a:solidFill>
                  <a:schemeClr val="tx1"/>
                </a:solidFill>
              </a:rPr>
              <a:t>保険年度</a:t>
            </a:r>
            <a:endParaRPr kumimoji="1" lang="en-US" altLang="ja-JP" sz="3000" b="1" dirty="0">
              <a:solidFill>
                <a:schemeClr val="tx1"/>
              </a:solidFill>
            </a:endParaRPr>
          </a:p>
        </p:txBody>
      </p:sp>
      <p:sp>
        <p:nvSpPr>
          <p:cNvPr id="4" name="矢印: 左右 3">
            <a:extLst>
              <a:ext uri="{FF2B5EF4-FFF2-40B4-BE49-F238E27FC236}">
                <a16:creationId xmlns:a16="http://schemas.microsoft.com/office/drawing/2014/main" id="{085BA22F-412C-6A84-2DF4-A4600F31EA4F}"/>
              </a:ext>
            </a:extLst>
          </p:cNvPr>
          <p:cNvSpPr/>
          <p:nvPr/>
        </p:nvSpPr>
        <p:spPr>
          <a:xfrm>
            <a:off x="2569028" y="2417030"/>
            <a:ext cx="8367719" cy="480527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5779E5F-6239-6FDE-EDDA-AF8BEA67A079}"/>
              </a:ext>
            </a:extLst>
          </p:cNvPr>
          <p:cNvSpPr/>
          <p:nvPr/>
        </p:nvSpPr>
        <p:spPr>
          <a:xfrm>
            <a:off x="2012203" y="1715731"/>
            <a:ext cx="908562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</a:rPr>
              <a:t>4/1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CDC0405-3459-E515-3B3F-18882F60F93E}"/>
              </a:ext>
            </a:extLst>
          </p:cNvPr>
          <p:cNvSpPr/>
          <p:nvPr/>
        </p:nvSpPr>
        <p:spPr>
          <a:xfrm>
            <a:off x="10417408" y="1725827"/>
            <a:ext cx="1246989" cy="64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chemeClr val="tx1"/>
                </a:solidFill>
              </a:rPr>
              <a:t>3</a:t>
            </a:r>
            <a:r>
              <a:rPr kumimoji="1" lang="en-US" altLang="ja-JP" sz="3200" b="1" dirty="0">
                <a:solidFill>
                  <a:schemeClr val="tx1"/>
                </a:solidFill>
              </a:rPr>
              <a:t>/31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C5B288-47F7-AE12-277D-49DE5CDCD286}"/>
              </a:ext>
            </a:extLst>
          </p:cNvPr>
          <p:cNvSpPr/>
          <p:nvPr/>
        </p:nvSpPr>
        <p:spPr>
          <a:xfrm>
            <a:off x="3004565" y="1694591"/>
            <a:ext cx="7496643" cy="6414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/>
              <a:t>確定保険料はＲ</a:t>
            </a:r>
            <a:r>
              <a:rPr lang="ja-JP" altLang="en-US" sz="2200" dirty="0"/>
              <a:t>５</a:t>
            </a:r>
            <a:r>
              <a:rPr lang="en-US" altLang="ja-JP" sz="2200" dirty="0"/>
              <a:t>.</a:t>
            </a:r>
            <a:r>
              <a:rPr lang="ja-JP" altLang="en-US" sz="2200" dirty="0"/>
              <a:t>４</a:t>
            </a:r>
            <a:r>
              <a:rPr lang="en-US" altLang="ja-JP" sz="2200" dirty="0"/>
              <a:t>.</a:t>
            </a:r>
            <a:r>
              <a:rPr lang="ja-JP" altLang="en-US" sz="2200" dirty="0"/>
              <a:t>１～Ｒ６</a:t>
            </a:r>
            <a:r>
              <a:rPr lang="en-US" altLang="ja-JP" sz="2200" dirty="0"/>
              <a:t>.</a:t>
            </a:r>
            <a:r>
              <a:rPr lang="ja-JP" altLang="en-US" sz="2200" dirty="0"/>
              <a:t>３</a:t>
            </a:r>
            <a:r>
              <a:rPr lang="en-US" altLang="ja-JP" sz="2200" dirty="0"/>
              <a:t>.</a:t>
            </a:r>
            <a:r>
              <a:rPr lang="ja-JP" altLang="en-US" sz="2200" dirty="0"/>
              <a:t>３１の間の賃金総額を基に算出</a:t>
            </a:r>
            <a:endParaRPr kumimoji="1" lang="ja-JP" altLang="en-US" sz="22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6E9897-9375-9749-0610-C945AE153D74}"/>
              </a:ext>
            </a:extLst>
          </p:cNvPr>
          <p:cNvSpPr/>
          <p:nvPr/>
        </p:nvSpPr>
        <p:spPr>
          <a:xfrm>
            <a:off x="2920765" y="2971171"/>
            <a:ext cx="7683985" cy="5214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100" dirty="0"/>
              <a:t>概算保険料はＲ６</a:t>
            </a:r>
            <a:r>
              <a:rPr lang="en-US" altLang="ja-JP" sz="2100" dirty="0"/>
              <a:t>.</a:t>
            </a:r>
            <a:r>
              <a:rPr lang="ja-JP" altLang="en-US" sz="2100" dirty="0"/>
              <a:t>４</a:t>
            </a:r>
            <a:r>
              <a:rPr lang="en-US" altLang="ja-JP" sz="2100" dirty="0"/>
              <a:t>.</a:t>
            </a:r>
            <a:r>
              <a:rPr lang="ja-JP" altLang="en-US" sz="2100" dirty="0"/>
              <a:t>１～Ｒ７</a:t>
            </a:r>
            <a:r>
              <a:rPr lang="en-US" altLang="ja-JP" sz="2100" dirty="0"/>
              <a:t>.</a:t>
            </a:r>
            <a:r>
              <a:rPr lang="ja-JP" altLang="en-US" sz="2100" dirty="0"/>
              <a:t>３</a:t>
            </a:r>
            <a:r>
              <a:rPr lang="en-US" altLang="ja-JP" sz="2100" dirty="0"/>
              <a:t>.</a:t>
            </a:r>
            <a:r>
              <a:rPr lang="ja-JP" altLang="en-US" sz="2100" dirty="0"/>
              <a:t>３１の間の賃金総額を見込みで算出</a:t>
            </a:r>
            <a:endParaRPr kumimoji="1" lang="ja-JP" altLang="en-US" sz="21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560A5CB-9287-F220-AE4D-9B636EB87686}"/>
              </a:ext>
            </a:extLst>
          </p:cNvPr>
          <p:cNvSpPr/>
          <p:nvPr/>
        </p:nvSpPr>
        <p:spPr>
          <a:xfrm>
            <a:off x="263402" y="4634584"/>
            <a:ext cx="2857501" cy="83037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b="1" dirty="0">
                <a:solidFill>
                  <a:schemeClr val="tx1"/>
                </a:solidFill>
              </a:rPr>
              <a:t>申告・納付期間</a:t>
            </a:r>
            <a:endParaRPr kumimoji="1" lang="en-US" altLang="ja-JP" sz="3000" b="1" dirty="0">
              <a:solidFill>
                <a:schemeClr val="tx1"/>
              </a:solidFill>
            </a:endParaRPr>
          </a:p>
        </p:txBody>
      </p:sp>
      <p:sp>
        <p:nvSpPr>
          <p:cNvPr id="10" name="矢印: 左右 9">
            <a:extLst>
              <a:ext uri="{FF2B5EF4-FFF2-40B4-BE49-F238E27FC236}">
                <a16:creationId xmlns:a16="http://schemas.microsoft.com/office/drawing/2014/main" id="{DFFC877C-01B3-BE65-4393-C57166B5283A}"/>
              </a:ext>
            </a:extLst>
          </p:cNvPr>
          <p:cNvSpPr/>
          <p:nvPr/>
        </p:nvSpPr>
        <p:spPr>
          <a:xfrm>
            <a:off x="3817682" y="4806030"/>
            <a:ext cx="3847029" cy="480527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8E15886-EB27-AF67-121B-F320101782B2}"/>
              </a:ext>
            </a:extLst>
          </p:cNvPr>
          <p:cNvSpPr/>
          <p:nvPr/>
        </p:nvSpPr>
        <p:spPr>
          <a:xfrm>
            <a:off x="3105936" y="4073965"/>
            <a:ext cx="1213781" cy="681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</a:rPr>
              <a:t>6/1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EFC224B-1954-1868-2B10-0BC3607B64CC}"/>
              </a:ext>
            </a:extLst>
          </p:cNvPr>
          <p:cNvSpPr/>
          <p:nvPr/>
        </p:nvSpPr>
        <p:spPr>
          <a:xfrm>
            <a:off x="7175636" y="4057831"/>
            <a:ext cx="1111217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</a:rPr>
              <a:t>7/10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D2106D1-CAA1-B40B-57E1-37BF00F832A2}"/>
              </a:ext>
            </a:extLst>
          </p:cNvPr>
          <p:cNvSpPr/>
          <p:nvPr/>
        </p:nvSpPr>
        <p:spPr>
          <a:xfrm>
            <a:off x="2394082" y="2385144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DBA74A9-1292-7AFD-A09A-D634BF630FDB}"/>
              </a:ext>
            </a:extLst>
          </p:cNvPr>
          <p:cNvSpPr/>
          <p:nvPr/>
        </p:nvSpPr>
        <p:spPr>
          <a:xfrm>
            <a:off x="10936747" y="2389409"/>
            <a:ext cx="168724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C693527-2672-1830-1FA2-55CA00E6C92C}"/>
              </a:ext>
            </a:extLst>
          </p:cNvPr>
          <p:cNvSpPr/>
          <p:nvPr/>
        </p:nvSpPr>
        <p:spPr>
          <a:xfrm>
            <a:off x="3643034" y="4761320"/>
            <a:ext cx="174365" cy="5699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5671D1F-6A76-7EEE-DA39-95BF8900E96A}"/>
              </a:ext>
            </a:extLst>
          </p:cNvPr>
          <p:cNvSpPr/>
          <p:nvPr/>
        </p:nvSpPr>
        <p:spPr>
          <a:xfrm>
            <a:off x="7664994" y="4761320"/>
            <a:ext cx="174365" cy="5699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71BAC1C-C97A-99CD-77C2-38EB4F4AFBEF}"/>
              </a:ext>
            </a:extLst>
          </p:cNvPr>
          <p:cNvSpPr/>
          <p:nvPr/>
        </p:nvSpPr>
        <p:spPr>
          <a:xfrm>
            <a:off x="9751759" y="6149929"/>
            <a:ext cx="2090057" cy="43303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１～４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E4A34D2-52BA-0667-7A10-55CF38C2AB47}"/>
              </a:ext>
            </a:extLst>
          </p:cNvPr>
          <p:cNvSpPr/>
          <p:nvPr/>
        </p:nvSpPr>
        <p:spPr>
          <a:xfrm>
            <a:off x="8286853" y="3933499"/>
            <a:ext cx="3554963" cy="15107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・ </a:t>
            </a:r>
            <a:r>
              <a:rPr kumimoji="1" lang="ja-JP" altLang="en-US" dirty="0">
                <a:solidFill>
                  <a:schemeClr val="tx1"/>
                </a:solidFill>
              </a:rPr>
              <a:t>一般保険料（労災・雇用保険料）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・ 特別加入の保険料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・ 一般拠出金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 （雇用保険のみと特別加入は除く）</a:t>
            </a:r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73AA4454-54CC-D62B-7C49-8C78E83E8A7F}"/>
              </a:ext>
            </a:extLst>
          </p:cNvPr>
          <p:cNvSpPr/>
          <p:nvPr/>
        </p:nvSpPr>
        <p:spPr>
          <a:xfrm>
            <a:off x="3120903" y="5531086"/>
            <a:ext cx="1213781" cy="1058182"/>
          </a:xfrm>
          <a:prstGeom prst="wedgeEllipseCallout">
            <a:avLst>
              <a:gd name="adj1" fmla="val -976"/>
              <a:gd name="adj2" fmla="val -64854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受付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開始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吹き出し: 円形 21">
            <a:extLst>
              <a:ext uri="{FF2B5EF4-FFF2-40B4-BE49-F238E27FC236}">
                <a16:creationId xmlns:a16="http://schemas.microsoft.com/office/drawing/2014/main" id="{F0BC778E-6BA4-F305-A93F-D59CD3F55E0C}"/>
              </a:ext>
            </a:extLst>
          </p:cNvPr>
          <p:cNvSpPr/>
          <p:nvPr/>
        </p:nvSpPr>
        <p:spPr>
          <a:xfrm>
            <a:off x="6745174" y="5523904"/>
            <a:ext cx="2014004" cy="1087188"/>
          </a:xfrm>
          <a:prstGeom prst="wedgeEllipseCallout">
            <a:avLst>
              <a:gd name="adj1" fmla="val 215"/>
              <a:gd name="adj2" fmla="val -64589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申告・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納付期限</a:t>
            </a:r>
          </a:p>
        </p:txBody>
      </p:sp>
      <p:sp>
        <p:nvSpPr>
          <p:cNvPr id="23" name="雲 22">
            <a:extLst>
              <a:ext uri="{FF2B5EF4-FFF2-40B4-BE49-F238E27FC236}">
                <a16:creationId xmlns:a16="http://schemas.microsoft.com/office/drawing/2014/main" id="{A1CA2570-9B99-7C67-B654-84B1398A8AF0}"/>
              </a:ext>
            </a:extLst>
          </p:cNvPr>
          <p:cNvSpPr/>
          <p:nvPr/>
        </p:nvSpPr>
        <p:spPr>
          <a:xfrm>
            <a:off x="4110031" y="3931770"/>
            <a:ext cx="3140664" cy="963582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0000"/>
                </a:solidFill>
              </a:rPr>
              <a:t>　　書類提出から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　　納付まで！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90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8D2000-1A92-6203-1187-1382D3523615}"/>
              </a:ext>
            </a:extLst>
          </p:cNvPr>
          <p:cNvSpPr txBox="1">
            <a:spLocks/>
          </p:cNvSpPr>
          <p:nvPr/>
        </p:nvSpPr>
        <p:spPr>
          <a:xfrm>
            <a:off x="2481689" y="89609"/>
            <a:ext cx="7219561" cy="9186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88900">
            <a:solidFill>
              <a:srgbClr val="FF0000"/>
            </a:solidFill>
          </a:ln>
        </p:spPr>
        <p:txBody>
          <a:bodyPr vert="horz" lIns="180000" tIns="45720" rIns="18000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算定基礎調査 ほか　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CD77BF8-5CD9-204A-16B4-091C54811BCE}"/>
              </a:ext>
            </a:extLst>
          </p:cNvPr>
          <p:cNvSpPr/>
          <p:nvPr/>
        </p:nvSpPr>
        <p:spPr>
          <a:xfrm>
            <a:off x="942393" y="1097903"/>
            <a:ext cx="10298156" cy="555173"/>
          </a:xfrm>
          <a:prstGeom prst="roundRect">
            <a:avLst/>
          </a:prstGeom>
          <a:solidFill>
            <a:srgbClr val="CDFFE4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労働保険料の徴収が適正かどうか？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３年に１回を目途に実施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F1300B6-19B9-38B6-1D29-22E810975132}"/>
              </a:ext>
            </a:extLst>
          </p:cNvPr>
          <p:cNvSpPr/>
          <p:nvPr/>
        </p:nvSpPr>
        <p:spPr>
          <a:xfrm>
            <a:off x="2202065" y="2030890"/>
            <a:ext cx="7862726" cy="555173"/>
          </a:xfrm>
          <a:prstGeom prst="roundRect">
            <a:avLst/>
          </a:prstGeom>
          <a:solidFill>
            <a:srgbClr val="CDFFE4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調査の結果、追徴や還付となるケースが多い。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D5D8528-907A-FE75-E7A4-32BBB74078C9}"/>
              </a:ext>
            </a:extLst>
          </p:cNvPr>
          <p:cNvSpPr/>
          <p:nvPr/>
        </p:nvSpPr>
        <p:spPr>
          <a:xfrm>
            <a:off x="1176504" y="3043789"/>
            <a:ext cx="9913848" cy="2302652"/>
          </a:xfrm>
          <a:prstGeom prst="roundRect">
            <a:avLst/>
          </a:prstGeom>
          <a:solidFill>
            <a:srgbClr val="CDFFE4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72000" rtlCol="0" anchor="ctr"/>
          <a:lstStyle/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理由として多いもの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</a:p>
          <a:p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❣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雇用保険加入要件を満たす労働者の雇用保険加入漏れ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❣</a:t>
            </a:r>
            <a:r>
              <a:rPr kumimoji="1"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試用期間・アルバイト期間の算入漏れ、雇用保険未取得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❣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役員・同居の親族等の誤算入</a:t>
            </a:r>
            <a:endParaRPr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8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❣</a:t>
            </a:r>
            <a:r>
              <a:rPr kumimoji="1"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６５歳以上の労働者の算入漏れ　　　　　　　　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 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</a:t>
            </a:r>
            <a:endParaRPr kumimoji="1" lang="en-US" altLang="ja-JP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92531B9-6298-B78F-0880-FE87698233E4}"/>
              </a:ext>
            </a:extLst>
          </p:cNvPr>
          <p:cNvSpPr/>
          <p:nvPr/>
        </p:nvSpPr>
        <p:spPr>
          <a:xfrm>
            <a:off x="656387" y="5474507"/>
            <a:ext cx="10870163" cy="126925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r>
              <a:rPr kumimoji="1" lang="ja-JP" altLang="en-US" sz="28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今後とも労働保険適用・徴収制度にご理解を頂き、適正かつ円滑な業務の運営に、皆様のご理解・ご協力を、お願いいたします。</a:t>
            </a: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0514CD45-D008-3DBD-C446-AB8B4065D564}"/>
              </a:ext>
            </a:extLst>
          </p:cNvPr>
          <p:cNvSpPr/>
          <p:nvPr/>
        </p:nvSpPr>
        <p:spPr>
          <a:xfrm>
            <a:off x="5340390" y="1664856"/>
            <a:ext cx="1502158" cy="34212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FDB01251-43C5-5808-F814-1BA8C87E093F}"/>
              </a:ext>
            </a:extLst>
          </p:cNvPr>
          <p:cNvSpPr/>
          <p:nvPr/>
        </p:nvSpPr>
        <p:spPr>
          <a:xfrm>
            <a:off x="5382349" y="2586063"/>
            <a:ext cx="1502158" cy="40718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199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CB4ADC9-FB73-C572-BE3A-33F160628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021" y="643467"/>
            <a:ext cx="5013958" cy="5571065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07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3992A1B8-2D2F-05F8-695D-CAA93808393A}"/>
              </a:ext>
            </a:extLst>
          </p:cNvPr>
          <p:cNvSpPr/>
          <p:nvPr/>
        </p:nvSpPr>
        <p:spPr>
          <a:xfrm>
            <a:off x="770296" y="5373947"/>
            <a:ext cx="6475445" cy="923389"/>
          </a:xfrm>
          <a:prstGeom prst="wedgeRoundRectCallout">
            <a:avLst>
              <a:gd name="adj1" fmla="val -25423"/>
              <a:gd name="adj2" fmla="val -357040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0070C0"/>
                </a:solidFill>
              </a:rPr>
              <a:t>労働局より、年度更新関係用紙（申告書を除く）が届きます。</a:t>
            </a:r>
            <a:endParaRPr kumimoji="1" lang="en-US" altLang="ja-JP" sz="2000" dirty="0">
              <a:solidFill>
                <a:srgbClr val="0070C0"/>
              </a:solidFill>
            </a:endParaRPr>
          </a:p>
          <a:p>
            <a:pPr algn="ctr"/>
            <a:r>
              <a:rPr lang="ja-JP" altLang="en-US" sz="2000" dirty="0">
                <a:solidFill>
                  <a:srgbClr val="0070C0"/>
                </a:solidFill>
              </a:rPr>
              <a:t>要求数と間違いがないか、確認をお願いします。</a:t>
            </a:r>
            <a:endParaRPr kumimoji="1" lang="ja-JP" altLang="en-US" sz="2000" dirty="0">
              <a:solidFill>
                <a:srgbClr val="0070C0"/>
              </a:solidFill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88885" y="161420"/>
            <a:ext cx="11214230" cy="1177289"/>
          </a:xfrm>
          <a:solidFill>
            <a:schemeClr val="accent4">
              <a:lumMod val="20000"/>
              <a:lumOff val="80000"/>
            </a:schemeClr>
          </a:solidFill>
          <a:ln w="1270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dist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理想的な年度更新スケジュール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5571E30-347E-F863-1622-65596528B7DC}"/>
              </a:ext>
            </a:extLst>
          </p:cNvPr>
          <p:cNvSpPr/>
          <p:nvPr/>
        </p:nvSpPr>
        <p:spPr>
          <a:xfrm>
            <a:off x="630589" y="2099331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3E53B7-C62D-5351-A6BE-28372E16B2CC}"/>
              </a:ext>
            </a:extLst>
          </p:cNvPr>
          <p:cNvSpPr/>
          <p:nvPr/>
        </p:nvSpPr>
        <p:spPr>
          <a:xfrm>
            <a:off x="166635" y="1450978"/>
            <a:ext cx="1096634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３</a:t>
            </a:r>
            <a:r>
              <a:rPr kumimoji="1" lang="en-US" altLang="ja-JP" sz="3200" b="1" dirty="0">
                <a:solidFill>
                  <a:schemeClr val="tx1"/>
                </a:solidFill>
              </a:rPr>
              <a:t>/</a:t>
            </a:r>
            <a:r>
              <a:rPr kumimoji="1" lang="ja-JP" altLang="en-US" sz="3200" b="1" dirty="0">
                <a:solidFill>
                  <a:schemeClr val="tx1"/>
                </a:solidFill>
              </a:rPr>
              <a:t>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FACDBC-AF21-F25C-B654-A7E2D900B9DB}"/>
              </a:ext>
            </a:extLst>
          </p:cNvPr>
          <p:cNvSpPr/>
          <p:nvPr/>
        </p:nvSpPr>
        <p:spPr>
          <a:xfrm>
            <a:off x="8121485" y="1450978"/>
            <a:ext cx="1307937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３</a:t>
            </a:r>
            <a:r>
              <a:rPr kumimoji="1" lang="en-US" altLang="ja-JP" sz="3200" b="1" dirty="0">
                <a:solidFill>
                  <a:schemeClr val="tx1"/>
                </a:solidFill>
              </a:rPr>
              <a:t>/</a:t>
            </a:r>
            <a:r>
              <a:rPr kumimoji="1" lang="ja-JP" altLang="en-US" sz="3200" b="1" dirty="0">
                <a:solidFill>
                  <a:schemeClr val="tx1"/>
                </a:solidFill>
              </a:rPr>
              <a:t>３１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2E43D87-956A-7899-296B-3832C738FF7F}"/>
              </a:ext>
            </a:extLst>
          </p:cNvPr>
          <p:cNvSpPr/>
          <p:nvPr/>
        </p:nvSpPr>
        <p:spPr>
          <a:xfrm>
            <a:off x="10108552" y="1487894"/>
            <a:ext cx="2005060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４月上旬</a:t>
            </a: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F7DFE012-A7A0-0A05-479C-86BCA95370C8}"/>
              </a:ext>
            </a:extLst>
          </p:cNvPr>
          <p:cNvSpPr/>
          <p:nvPr/>
        </p:nvSpPr>
        <p:spPr>
          <a:xfrm>
            <a:off x="799314" y="2165033"/>
            <a:ext cx="10668008" cy="41173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9B61B0A-5304-096F-5BB8-75A58129C13F}"/>
              </a:ext>
            </a:extLst>
          </p:cNvPr>
          <p:cNvSpPr/>
          <p:nvPr/>
        </p:nvSpPr>
        <p:spPr>
          <a:xfrm>
            <a:off x="8704694" y="2084956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左中かっこ 15">
            <a:extLst>
              <a:ext uri="{FF2B5EF4-FFF2-40B4-BE49-F238E27FC236}">
                <a16:creationId xmlns:a16="http://schemas.microsoft.com/office/drawing/2014/main" id="{3131E7F0-2060-42B1-831B-BFDCE4DE7539}"/>
              </a:ext>
            </a:extLst>
          </p:cNvPr>
          <p:cNvSpPr/>
          <p:nvPr/>
        </p:nvSpPr>
        <p:spPr>
          <a:xfrm rot="16200000">
            <a:off x="4552745" y="-1094023"/>
            <a:ext cx="411734" cy="7744408"/>
          </a:xfrm>
          <a:prstGeom prst="leftBrace">
            <a:avLst>
              <a:gd name="adj1" fmla="val 44871"/>
              <a:gd name="adj2" fmla="val 49759"/>
            </a:avLst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7F592B6D-6C5C-F5BA-9FEE-E949862B1EFD}"/>
              </a:ext>
            </a:extLst>
          </p:cNvPr>
          <p:cNvSpPr/>
          <p:nvPr/>
        </p:nvSpPr>
        <p:spPr>
          <a:xfrm>
            <a:off x="1134442" y="2984049"/>
            <a:ext cx="7018180" cy="223718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特別加入者についての確認を！</a:t>
            </a:r>
            <a:endParaRPr lang="en-US" altLang="ja-JP" sz="2800" b="1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👉</a:t>
            </a:r>
            <a:r>
              <a:rPr kumimoji="1" lang="ja-JP" altLang="en-US" sz="2400" dirty="0">
                <a:solidFill>
                  <a:schemeClr val="tx1"/>
                </a:solidFill>
              </a:rPr>
              <a:t> 脱退や新規加入がないか？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👉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lang="ja-JP" altLang="en-US" sz="2400" dirty="0">
                <a:solidFill>
                  <a:schemeClr val="tx1"/>
                </a:solidFill>
              </a:rPr>
              <a:t>委託換えの事業所に特別加入者がいないか？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👉</a:t>
            </a:r>
            <a:r>
              <a:rPr kumimoji="1" lang="ja-JP" altLang="en-US" sz="2400" dirty="0">
                <a:solidFill>
                  <a:schemeClr val="tx1"/>
                </a:solidFill>
              </a:rPr>
              <a:t> 給付基礎日額の変更希望がないか？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提出期限は</a:t>
            </a:r>
            <a:r>
              <a:rPr kumimoji="1" lang="ja-JP" altLang="en-US" sz="280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en-US" altLang="ja-JP" sz="280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3/2</a:t>
            </a:r>
            <a:r>
              <a:rPr kumimoji="1" lang="ja-JP" altLang="en-US" sz="280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kumimoji="1" lang="en-US" altLang="ja-JP" sz="280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3/31 </a:t>
            </a:r>
            <a:r>
              <a:rPr kumimoji="1" lang="ja-JP" altLang="en-US" sz="2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まで！</a:t>
            </a:r>
          </a:p>
        </p:txBody>
      </p:sp>
      <p:sp>
        <p:nvSpPr>
          <p:cNvPr id="18" name="爆発: 14 pt 17">
            <a:extLst>
              <a:ext uri="{FF2B5EF4-FFF2-40B4-BE49-F238E27FC236}">
                <a16:creationId xmlns:a16="http://schemas.microsoft.com/office/drawing/2014/main" id="{C2B7BC4F-8302-BFA8-8A53-1363D94B097B}"/>
              </a:ext>
            </a:extLst>
          </p:cNvPr>
          <p:cNvSpPr/>
          <p:nvPr/>
        </p:nvSpPr>
        <p:spPr>
          <a:xfrm rot="11456758">
            <a:off x="6729985" y="4184197"/>
            <a:ext cx="1569973" cy="692212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DBE6CCCD-0DC3-54D4-6D1C-CFB4506C03EC}"/>
              </a:ext>
            </a:extLst>
          </p:cNvPr>
          <p:cNvSpPr/>
          <p:nvPr/>
        </p:nvSpPr>
        <p:spPr>
          <a:xfrm rot="315944">
            <a:off x="7090148" y="4324435"/>
            <a:ext cx="1045787" cy="41173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注意！</a:t>
            </a:r>
          </a:p>
        </p:txBody>
      </p:sp>
      <p:sp>
        <p:nvSpPr>
          <p:cNvPr id="23" name="左中かっこ 22">
            <a:extLst>
              <a:ext uri="{FF2B5EF4-FFF2-40B4-BE49-F238E27FC236}">
                <a16:creationId xmlns:a16="http://schemas.microsoft.com/office/drawing/2014/main" id="{D1CF8B94-4834-37E1-37A0-EDED8C6A7721}"/>
              </a:ext>
            </a:extLst>
          </p:cNvPr>
          <p:cNvSpPr/>
          <p:nvPr/>
        </p:nvSpPr>
        <p:spPr>
          <a:xfrm rot="16200000">
            <a:off x="9130011" y="944107"/>
            <a:ext cx="681134" cy="3844218"/>
          </a:xfrm>
          <a:prstGeom prst="leftBrace">
            <a:avLst>
              <a:gd name="adj1" fmla="val 52639"/>
              <a:gd name="adj2" fmla="val 64859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5CE61039-3DAA-B6E5-5323-C4137A143E65}"/>
              </a:ext>
            </a:extLst>
          </p:cNvPr>
          <p:cNvSpPr/>
          <p:nvPr/>
        </p:nvSpPr>
        <p:spPr>
          <a:xfrm>
            <a:off x="8351397" y="3204548"/>
            <a:ext cx="3514309" cy="2631093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委託事業主に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「賃金等報告」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「一括有期事業報告書」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等</a:t>
            </a:r>
            <a:r>
              <a:rPr lang="ja-JP" altLang="en-US" sz="2400" dirty="0">
                <a:solidFill>
                  <a:schemeClr val="tx1"/>
                </a:solidFill>
              </a:rPr>
              <a:t>を送付する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❣</a:t>
            </a:r>
            <a:r>
              <a:rPr kumimoji="1" lang="ja-JP" altLang="en-US" sz="2400" dirty="0">
                <a:solidFill>
                  <a:schemeClr val="tx1"/>
                </a:solidFill>
              </a:rPr>
              <a:t>早めの作業開始を</a:t>
            </a:r>
            <a:r>
              <a:rPr kumimoji="1" lang="ja-JP" altLang="en-US" sz="2400" dirty="0">
                <a:solidFill>
                  <a:srgbClr val="FF0000"/>
                </a:solidFill>
              </a:rPr>
              <a:t>❣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814147E-2033-CE07-24AD-9D812F6943ED}"/>
              </a:ext>
            </a:extLst>
          </p:cNvPr>
          <p:cNvSpPr/>
          <p:nvPr/>
        </p:nvSpPr>
        <p:spPr>
          <a:xfrm>
            <a:off x="8775453" y="6080820"/>
            <a:ext cx="3081429" cy="43303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５（</a:t>
            </a:r>
            <a:r>
              <a:rPr kumimoji="1" lang="ja-JP" altLang="en-US" b="1" dirty="0"/>
              <a:t>参照 </a:t>
            </a:r>
            <a:r>
              <a:rPr kumimoji="1" lang="en-US" altLang="ja-JP" sz="2000" b="1" dirty="0"/>
              <a:t>P</a:t>
            </a:r>
            <a:r>
              <a:rPr lang="en-US" altLang="ja-JP" sz="2000" b="1" dirty="0"/>
              <a:t>.</a:t>
            </a:r>
            <a:r>
              <a:rPr kumimoji="1" lang="en-US" altLang="ja-JP" sz="2000" b="1" dirty="0"/>
              <a:t>50</a:t>
            </a:r>
            <a:r>
              <a:rPr kumimoji="1" lang="ja-JP" altLang="en-US" sz="2000" b="1" dirty="0"/>
              <a:t>・</a:t>
            </a:r>
            <a:r>
              <a:rPr kumimoji="1" lang="en-US" altLang="ja-JP" sz="2000" b="1" dirty="0"/>
              <a:t>51</a:t>
            </a:r>
            <a:r>
              <a:rPr kumimoji="1" lang="ja-JP" altLang="en-US" sz="20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29623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17979" y="200939"/>
            <a:ext cx="10556041" cy="1185082"/>
          </a:xfrm>
          <a:solidFill>
            <a:schemeClr val="accent4">
              <a:lumMod val="20000"/>
              <a:lumOff val="80000"/>
            </a:schemeClr>
          </a:solidFill>
          <a:ln w="1270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dist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年度更新スケジュール２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29CCBA0D-75BE-16AD-3CF6-B3B433973D35}"/>
              </a:ext>
            </a:extLst>
          </p:cNvPr>
          <p:cNvSpPr/>
          <p:nvPr/>
        </p:nvSpPr>
        <p:spPr>
          <a:xfrm>
            <a:off x="810200" y="2396972"/>
            <a:ext cx="10668008" cy="41173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A5AE7EF-3982-987A-8C81-96FD43E1C1B3}"/>
              </a:ext>
            </a:extLst>
          </p:cNvPr>
          <p:cNvSpPr/>
          <p:nvPr/>
        </p:nvSpPr>
        <p:spPr>
          <a:xfrm>
            <a:off x="-50129" y="1715838"/>
            <a:ext cx="2466296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</a:rPr>
              <a:t>４月中旬～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B9B3E5-85D5-0FDF-FD4D-8A1B58EF09EA}"/>
              </a:ext>
            </a:extLst>
          </p:cNvPr>
          <p:cNvSpPr/>
          <p:nvPr/>
        </p:nvSpPr>
        <p:spPr>
          <a:xfrm>
            <a:off x="4069179" y="1720343"/>
            <a:ext cx="4053642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４月下旬・５月上旬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653583-126C-E430-3190-01305A14FA64}"/>
              </a:ext>
            </a:extLst>
          </p:cNvPr>
          <p:cNvSpPr/>
          <p:nvPr/>
        </p:nvSpPr>
        <p:spPr>
          <a:xfrm>
            <a:off x="630589" y="2342948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AD56DCE-5D56-E872-2C59-4CBC35F309D9}"/>
              </a:ext>
            </a:extLst>
          </p:cNvPr>
          <p:cNvSpPr/>
          <p:nvPr/>
        </p:nvSpPr>
        <p:spPr>
          <a:xfrm>
            <a:off x="5975479" y="2342948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CD8CDF2-53C0-B814-4285-7D35DC6FE2B0}"/>
              </a:ext>
            </a:extLst>
          </p:cNvPr>
          <p:cNvSpPr/>
          <p:nvPr/>
        </p:nvSpPr>
        <p:spPr>
          <a:xfrm>
            <a:off x="10120312" y="1715838"/>
            <a:ext cx="1963134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</a:rPr>
              <a:t>５月下旬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5A3FA792-584A-E836-AEE6-0485612BA004}"/>
              </a:ext>
            </a:extLst>
          </p:cNvPr>
          <p:cNvSpPr/>
          <p:nvPr/>
        </p:nvSpPr>
        <p:spPr>
          <a:xfrm>
            <a:off x="810200" y="3239420"/>
            <a:ext cx="4937449" cy="2141376"/>
          </a:xfrm>
          <a:prstGeom prst="wedgeRoundRectCallout">
            <a:avLst>
              <a:gd name="adj1" fmla="val 34191"/>
              <a:gd name="adj2" fmla="val -73447"/>
              <a:gd name="adj3" fmla="val 16667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「賃金等の報告」</a:t>
            </a:r>
            <a:endParaRPr kumimoji="1"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</a:rPr>
              <a:t>「一括有期事業報告書」</a:t>
            </a:r>
            <a:endParaRPr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等を、委託事業主より回収。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366FBEB9-BC53-6320-885F-162D08624699}"/>
              </a:ext>
            </a:extLst>
          </p:cNvPr>
          <p:cNvSpPr/>
          <p:nvPr/>
        </p:nvSpPr>
        <p:spPr>
          <a:xfrm>
            <a:off x="6330041" y="3341525"/>
            <a:ext cx="5137279" cy="2337038"/>
          </a:xfrm>
          <a:prstGeom prst="wedgeRoundRectCallout">
            <a:avLst>
              <a:gd name="adj1" fmla="val 13557"/>
              <a:gd name="adj2" fmla="val -75670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事業主より回収した</a:t>
            </a:r>
            <a:endParaRPr kumimoji="1"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</a:rPr>
              <a:t>「賃金等の報告」等をもとに</a:t>
            </a:r>
            <a:endParaRPr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b="1" dirty="0">
                <a:solidFill>
                  <a:srgbClr val="FF0000"/>
                </a:solidFill>
              </a:rPr>
              <a:t>「申告書内訳」</a:t>
            </a:r>
            <a:endParaRPr kumimoji="1" lang="en-US" altLang="ja-JP" sz="32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</a:rPr>
              <a:t>を作成していく。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A415366-A3AD-0544-21AC-3E342710936C}"/>
              </a:ext>
            </a:extLst>
          </p:cNvPr>
          <p:cNvSpPr/>
          <p:nvPr/>
        </p:nvSpPr>
        <p:spPr>
          <a:xfrm>
            <a:off x="1337782" y="5698758"/>
            <a:ext cx="3719410" cy="5045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５（</a:t>
            </a:r>
            <a:r>
              <a:rPr kumimoji="1" lang="ja-JP" altLang="en-US" b="1" dirty="0"/>
              <a:t>参照 </a:t>
            </a:r>
            <a:r>
              <a:rPr kumimoji="1" lang="en-US" altLang="ja-JP" sz="2000" b="1" dirty="0"/>
              <a:t>P</a:t>
            </a:r>
            <a:r>
              <a:rPr lang="en-US" altLang="ja-JP" sz="2000" b="1" dirty="0"/>
              <a:t>.9</a:t>
            </a:r>
            <a:r>
              <a:rPr kumimoji="1" lang="ja-JP" altLang="en-US" sz="2000" b="1" dirty="0"/>
              <a:t>・</a:t>
            </a:r>
            <a:r>
              <a:rPr kumimoji="1" lang="en-US" altLang="ja-JP" sz="2000" b="1" dirty="0"/>
              <a:t>10</a:t>
            </a:r>
            <a:r>
              <a:rPr kumimoji="1" lang="ja-JP" altLang="en-US" sz="2000" b="1" dirty="0"/>
              <a:t>・</a:t>
            </a:r>
            <a:r>
              <a:rPr kumimoji="1" lang="en-US" altLang="ja-JP" sz="2000" b="1" dirty="0"/>
              <a:t>64</a:t>
            </a:r>
            <a:r>
              <a:rPr kumimoji="1" lang="ja-JP" altLang="en-US" sz="2000" b="1" dirty="0"/>
              <a:t>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8D4CD98-71F2-842E-9549-28010A092783}"/>
              </a:ext>
            </a:extLst>
          </p:cNvPr>
          <p:cNvSpPr/>
          <p:nvPr/>
        </p:nvSpPr>
        <p:spPr>
          <a:xfrm>
            <a:off x="7333859" y="5951046"/>
            <a:ext cx="3129641" cy="5045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５（</a:t>
            </a:r>
            <a:r>
              <a:rPr kumimoji="1" lang="ja-JP" altLang="en-US" b="1" dirty="0"/>
              <a:t>参照 </a:t>
            </a:r>
            <a:r>
              <a:rPr kumimoji="1" lang="en-US" altLang="ja-JP" sz="2000" b="1" dirty="0"/>
              <a:t>P</a:t>
            </a:r>
            <a:r>
              <a:rPr lang="en-US" altLang="ja-JP" sz="2000" b="1" dirty="0"/>
              <a:t>.11</a:t>
            </a:r>
            <a:r>
              <a:rPr lang="ja-JP" altLang="en-US" sz="2000" b="1" dirty="0"/>
              <a:t>～</a:t>
            </a:r>
            <a:r>
              <a:rPr kumimoji="1" lang="en-US" altLang="ja-JP" sz="2000" b="1" dirty="0"/>
              <a:t>14</a:t>
            </a:r>
            <a:r>
              <a:rPr kumimoji="1" lang="ja-JP" altLang="en-US" sz="20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8740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904080" y="144942"/>
            <a:ext cx="10383840" cy="1214296"/>
          </a:xfrm>
          <a:solidFill>
            <a:schemeClr val="accent4">
              <a:lumMod val="20000"/>
              <a:lumOff val="80000"/>
            </a:schemeClr>
          </a:solidFill>
          <a:ln w="127000">
            <a:solidFill>
              <a:srgbClr val="FF0000"/>
            </a:solidFill>
          </a:ln>
        </p:spPr>
        <p:txBody>
          <a:bodyPr lIns="180000" rIns="108000">
            <a:noAutofit/>
          </a:bodyPr>
          <a:lstStyle/>
          <a:p>
            <a:pPr algn="dist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年度更新</a:t>
            </a:r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スケジュール３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13A70A-8300-F630-5102-5A899A14B30A}"/>
              </a:ext>
            </a:extLst>
          </p:cNvPr>
          <p:cNvSpPr/>
          <p:nvPr/>
        </p:nvSpPr>
        <p:spPr>
          <a:xfrm>
            <a:off x="164290" y="1542891"/>
            <a:ext cx="2569579" cy="68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b="1" dirty="0">
                <a:solidFill>
                  <a:schemeClr val="tx1"/>
                </a:solidFill>
              </a:rPr>
              <a:t>６月初・上旬～</a:t>
            </a:r>
            <a:endParaRPr kumimoji="1" lang="ja-JP" altLang="en-US" sz="3000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CB0527-2A76-0728-4D71-F52FF012F392}"/>
              </a:ext>
            </a:extLst>
          </p:cNvPr>
          <p:cNvSpPr/>
          <p:nvPr/>
        </p:nvSpPr>
        <p:spPr>
          <a:xfrm>
            <a:off x="4386806" y="1542891"/>
            <a:ext cx="1897310" cy="635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</a:rPr>
              <a:t>６月中旬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C3880B-99CB-55D8-3AA6-7483434BE540}"/>
              </a:ext>
            </a:extLst>
          </p:cNvPr>
          <p:cNvSpPr/>
          <p:nvPr/>
        </p:nvSpPr>
        <p:spPr>
          <a:xfrm>
            <a:off x="10590088" y="1558524"/>
            <a:ext cx="1439564" cy="601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７</a:t>
            </a:r>
            <a:r>
              <a:rPr kumimoji="1" lang="en-US" altLang="ja-JP" sz="3200" b="1" dirty="0">
                <a:solidFill>
                  <a:schemeClr val="tx1"/>
                </a:solidFill>
              </a:rPr>
              <a:t>/</a:t>
            </a:r>
            <a:r>
              <a:rPr kumimoji="1" lang="ja-JP" altLang="en-US" sz="3200" b="1" dirty="0">
                <a:solidFill>
                  <a:schemeClr val="tx1"/>
                </a:solidFill>
              </a:rPr>
              <a:t>１０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790DA8BF-EF88-9E16-D60A-A58C9FB5260E}"/>
              </a:ext>
            </a:extLst>
          </p:cNvPr>
          <p:cNvSpPr/>
          <p:nvPr/>
        </p:nvSpPr>
        <p:spPr>
          <a:xfrm>
            <a:off x="758528" y="2239658"/>
            <a:ext cx="10463512" cy="41173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C3933F-2176-A92F-D7F5-1D2D10F0A5D3}"/>
              </a:ext>
            </a:extLst>
          </p:cNvPr>
          <p:cNvSpPr/>
          <p:nvPr/>
        </p:nvSpPr>
        <p:spPr>
          <a:xfrm>
            <a:off x="5191283" y="2159581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B180733-2DAC-990B-DA3A-A66639F58EB1}"/>
              </a:ext>
            </a:extLst>
          </p:cNvPr>
          <p:cNvSpPr/>
          <p:nvPr/>
        </p:nvSpPr>
        <p:spPr>
          <a:xfrm>
            <a:off x="593151" y="2159581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E234AD2-CFD2-F05E-5EAD-A31739FB10F2}"/>
              </a:ext>
            </a:extLst>
          </p:cNvPr>
          <p:cNvSpPr/>
          <p:nvPr/>
        </p:nvSpPr>
        <p:spPr>
          <a:xfrm>
            <a:off x="9221829" y="2159580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07D3FEC-EF61-55CA-CFFE-B610DF83A2B5}"/>
              </a:ext>
            </a:extLst>
          </p:cNvPr>
          <p:cNvSpPr/>
          <p:nvPr/>
        </p:nvSpPr>
        <p:spPr>
          <a:xfrm>
            <a:off x="11222039" y="2177932"/>
            <a:ext cx="168725" cy="5718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BB9EF2C3-559A-C83F-238C-03F3889EC6F2}"/>
              </a:ext>
            </a:extLst>
          </p:cNvPr>
          <p:cNvSpPr/>
          <p:nvPr/>
        </p:nvSpPr>
        <p:spPr>
          <a:xfrm>
            <a:off x="398107" y="2867085"/>
            <a:ext cx="2335762" cy="3620002"/>
          </a:xfrm>
          <a:prstGeom prst="wedgeRoundRectCallout">
            <a:avLst>
              <a:gd name="adj1" fmla="val -32601"/>
              <a:gd name="adj2" fmla="val -58517"/>
              <a:gd name="adj3" fmla="val 16667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000" b="1" dirty="0">
                <a:solidFill>
                  <a:schemeClr val="tx1"/>
                </a:solidFill>
              </a:rPr>
              <a:t>「</a:t>
            </a:r>
            <a:r>
              <a:rPr lang="ja-JP" altLang="en-US" sz="3000" b="1" dirty="0">
                <a:solidFill>
                  <a:srgbClr val="FF0000"/>
                </a:solidFill>
              </a:rPr>
              <a:t>保険料</a:t>
            </a:r>
            <a:endParaRPr lang="en-US" altLang="ja-JP" sz="3000" b="1" dirty="0">
              <a:solidFill>
                <a:srgbClr val="FF0000"/>
              </a:solidFill>
            </a:endParaRPr>
          </a:p>
          <a:p>
            <a:r>
              <a:rPr lang="ja-JP" altLang="en-US" sz="3000" b="1" dirty="0">
                <a:solidFill>
                  <a:srgbClr val="FF0000"/>
                </a:solidFill>
              </a:rPr>
              <a:t>　　申告書</a:t>
            </a:r>
            <a:r>
              <a:rPr lang="ja-JP" altLang="en-US" sz="3000" b="1" dirty="0">
                <a:solidFill>
                  <a:schemeClr val="tx1"/>
                </a:solidFill>
              </a:rPr>
              <a:t>」</a:t>
            </a:r>
            <a:endParaRPr lang="en-US" altLang="ja-JP" sz="3000" b="1" dirty="0">
              <a:solidFill>
                <a:schemeClr val="tx1"/>
              </a:solidFill>
            </a:endParaRPr>
          </a:p>
          <a:p>
            <a:r>
              <a:rPr lang="ja-JP" altLang="en-US" sz="2800" b="1" dirty="0">
                <a:solidFill>
                  <a:schemeClr val="tx1"/>
                </a:solidFill>
              </a:rPr>
              <a:t> 　が到着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r>
              <a:rPr kumimoji="1" lang="en-US" altLang="ja-JP" sz="2000" b="1" dirty="0">
                <a:solidFill>
                  <a:schemeClr val="tx1"/>
                </a:solidFill>
              </a:rPr>
              <a:t> ※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基幹番号分・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 メリット事業場分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lang="en-US" altLang="ja-JP" sz="2000" b="1" dirty="0">
                <a:solidFill>
                  <a:schemeClr val="tx1"/>
                </a:solidFill>
              </a:rPr>
              <a:t> 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の枚数があるか 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lang="en-US" altLang="ja-JP" sz="2000" b="1" dirty="0">
                <a:solidFill>
                  <a:schemeClr val="tx1"/>
                </a:solidFill>
              </a:rPr>
              <a:t> 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確認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r>
              <a:rPr lang="en-US" altLang="ja-JP" sz="2000" b="1" dirty="0">
                <a:solidFill>
                  <a:schemeClr val="tx1"/>
                </a:solidFill>
              </a:rPr>
              <a:t> ※</a:t>
            </a:r>
            <a:r>
              <a:rPr lang="ja-JP" altLang="en-US" sz="2000" b="1" dirty="0">
                <a:solidFill>
                  <a:schemeClr val="tx1"/>
                </a:solidFill>
              </a:rPr>
              <a:t>申告済み概算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r>
              <a:rPr lang="en-US" altLang="ja-JP" sz="2000" b="1" dirty="0">
                <a:solidFill>
                  <a:schemeClr val="tx1"/>
                </a:solidFill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</a:rPr>
              <a:t>保険料額が合っ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r>
              <a:rPr lang="en-US" altLang="ja-JP" sz="2000" b="1" dirty="0">
                <a:solidFill>
                  <a:schemeClr val="tx1"/>
                </a:solidFill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</a:rPr>
              <a:t>ているか確認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EAF0D627-9098-3D4E-C507-5DD7FBD75E40}"/>
              </a:ext>
            </a:extLst>
          </p:cNvPr>
          <p:cNvSpPr/>
          <p:nvPr/>
        </p:nvSpPr>
        <p:spPr>
          <a:xfrm>
            <a:off x="2859158" y="3013303"/>
            <a:ext cx="2724270" cy="2180832"/>
          </a:xfrm>
          <a:prstGeom prst="wedgeRoundRectCallout">
            <a:avLst>
              <a:gd name="adj1" fmla="val -43487"/>
              <a:gd name="adj2" fmla="val -69331"/>
              <a:gd name="adj3" fmla="val 16667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</a:rPr>
              <a:t>労働保険料等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2800" b="1" dirty="0">
                <a:solidFill>
                  <a:srgbClr val="FF0000"/>
                </a:solidFill>
              </a:rPr>
              <a:t>納入通知書</a:t>
            </a:r>
            <a:r>
              <a:rPr lang="ja-JP" altLang="en-US" sz="2800" b="1" dirty="0">
                <a:solidFill>
                  <a:schemeClr val="tx1"/>
                </a:solidFill>
              </a:rPr>
              <a:t>」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により、事業主へ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保険料の納入を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依頼する</a:t>
            </a:r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FB396A0-6652-1A60-7C01-D147DC78E1ED}"/>
              </a:ext>
            </a:extLst>
          </p:cNvPr>
          <p:cNvSpPr/>
          <p:nvPr/>
        </p:nvSpPr>
        <p:spPr>
          <a:xfrm>
            <a:off x="5750510" y="3049966"/>
            <a:ext cx="2837685" cy="2144721"/>
          </a:xfrm>
          <a:prstGeom prst="wedgeRoundRectCallout">
            <a:avLst>
              <a:gd name="adj1" fmla="val 71141"/>
              <a:gd name="adj2" fmla="val -70645"/>
              <a:gd name="adj3" fmla="val 16667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事業主より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保険料等を領収し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</a:rPr>
              <a:t>労働保険料等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2800" b="1" dirty="0">
                <a:solidFill>
                  <a:srgbClr val="FF0000"/>
                </a:solidFill>
              </a:rPr>
              <a:t>領収書</a:t>
            </a:r>
            <a:r>
              <a:rPr lang="ja-JP" altLang="en-US" sz="2800" b="1" dirty="0">
                <a:solidFill>
                  <a:schemeClr val="tx1"/>
                </a:solidFill>
              </a:rPr>
              <a:t>」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を発行する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08461D27-46A3-9C7C-3A09-7F49C9D59921}"/>
              </a:ext>
            </a:extLst>
          </p:cNvPr>
          <p:cNvSpPr/>
          <p:nvPr/>
        </p:nvSpPr>
        <p:spPr>
          <a:xfrm>
            <a:off x="8847115" y="3049966"/>
            <a:ext cx="2905637" cy="2893312"/>
          </a:xfrm>
          <a:prstGeom prst="wedgeRoundRectCallout">
            <a:avLst>
              <a:gd name="adj1" fmla="val 29959"/>
              <a:gd name="adj2" fmla="val -64943"/>
              <a:gd name="adj3" fmla="val 16667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</a:rPr>
              <a:t>「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申告書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」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により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保険料等の申告、</a:t>
            </a:r>
            <a:r>
              <a:rPr lang="ja-JP" altLang="en-US" sz="2800" b="1" dirty="0">
                <a:solidFill>
                  <a:schemeClr val="tx1"/>
                </a:solidFill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</a:rPr>
              <a:t>納付書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」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により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金融機関にて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保険料等の納付を行う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6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</a:rPr>
              <a:t>※</a:t>
            </a:r>
            <a:r>
              <a:rPr lang="ja-JP" altLang="en-US" sz="2000" b="1" dirty="0">
                <a:solidFill>
                  <a:schemeClr val="tx1"/>
                </a:solidFill>
              </a:rPr>
              <a:t>年度更新関係書類を労働局に提出する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4CF7D23-BAB0-3B99-A2D5-2E6A3292E701}"/>
              </a:ext>
            </a:extLst>
          </p:cNvPr>
          <p:cNvSpPr/>
          <p:nvPr/>
        </p:nvSpPr>
        <p:spPr>
          <a:xfrm>
            <a:off x="8428910" y="1586265"/>
            <a:ext cx="1871023" cy="580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solidFill>
                  <a:schemeClr val="tx1"/>
                </a:solidFill>
              </a:rPr>
              <a:t>６月下旬</a:t>
            </a:r>
            <a:endParaRPr kumimoji="1" lang="ja-JP" altLang="en-US" sz="3200" b="1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67A807A-8057-AAE2-925F-B58A42B24732}"/>
              </a:ext>
            </a:extLst>
          </p:cNvPr>
          <p:cNvSpPr/>
          <p:nvPr/>
        </p:nvSpPr>
        <p:spPr>
          <a:xfrm>
            <a:off x="3266171" y="5438404"/>
            <a:ext cx="1825609" cy="7697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５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（</a:t>
            </a:r>
            <a:r>
              <a:rPr kumimoji="1" lang="ja-JP" altLang="en-US" b="1" dirty="0"/>
              <a:t>参照 </a:t>
            </a:r>
            <a:r>
              <a:rPr kumimoji="1" lang="en-US" altLang="ja-JP" sz="2000" b="1" dirty="0"/>
              <a:t>P</a:t>
            </a:r>
            <a:r>
              <a:rPr lang="en-US" altLang="ja-JP" sz="2000" b="1" dirty="0"/>
              <a:t>.18</a:t>
            </a:r>
            <a:r>
              <a:rPr lang="ja-JP" altLang="en-US" sz="2000" b="1" dirty="0"/>
              <a:t>・</a:t>
            </a:r>
            <a:r>
              <a:rPr kumimoji="1" lang="en-US" altLang="ja-JP" sz="2000" b="1" dirty="0"/>
              <a:t>19</a:t>
            </a:r>
            <a:r>
              <a:rPr kumimoji="1" lang="ja-JP" altLang="en-US" sz="2000" b="1" dirty="0"/>
              <a:t>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E2C8D2D-170F-8CE1-1531-6EE8B9C8FF7B}"/>
              </a:ext>
            </a:extLst>
          </p:cNvPr>
          <p:cNvSpPr/>
          <p:nvPr/>
        </p:nvSpPr>
        <p:spPr>
          <a:xfrm>
            <a:off x="6412966" y="5448281"/>
            <a:ext cx="1512771" cy="7697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（</a:t>
            </a:r>
            <a:r>
              <a:rPr kumimoji="1" lang="ja-JP" altLang="en-US" b="1" dirty="0"/>
              <a:t>参照 </a:t>
            </a:r>
            <a:r>
              <a:rPr kumimoji="1" lang="en-US" altLang="ja-JP" sz="2000" b="1" dirty="0"/>
              <a:t>P</a:t>
            </a:r>
            <a:r>
              <a:rPr lang="en-US" altLang="ja-JP" sz="2000" b="1" dirty="0"/>
              <a:t>.21</a:t>
            </a:r>
            <a:r>
              <a:rPr kumimoji="1" lang="ja-JP" altLang="en-US" sz="2000" b="1" dirty="0"/>
              <a:t>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BE4C6E6-5D63-C306-D67C-2D5D066F039B}"/>
              </a:ext>
            </a:extLst>
          </p:cNvPr>
          <p:cNvSpPr/>
          <p:nvPr/>
        </p:nvSpPr>
        <p:spPr>
          <a:xfrm>
            <a:off x="8759220" y="6099859"/>
            <a:ext cx="3081429" cy="4745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６（</a:t>
            </a:r>
            <a:r>
              <a:rPr kumimoji="1" lang="ja-JP" altLang="en-US" b="1" dirty="0"/>
              <a:t>参照 </a:t>
            </a:r>
            <a:r>
              <a:rPr kumimoji="1" lang="en-US" altLang="ja-JP" sz="2000" b="1" dirty="0"/>
              <a:t>P</a:t>
            </a:r>
            <a:r>
              <a:rPr lang="en-US" altLang="ja-JP" sz="2000" b="1" dirty="0"/>
              <a:t>.15</a:t>
            </a:r>
            <a:r>
              <a:rPr lang="ja-JP" altLang="en-US" sz="2000" b="1" dirty="0"/>
              <a:t>～</a:t>
            </a:r>
            <a:r>
              <a:rPr kumimoji="1" lang="en-US" altLang="ja-JP" sz="2000" b="1" dirty="0"/>
              <a:t>17</a:t>
            </a:r>
            <a:r>
              <a:rPr kumimoji="1" lang="ja-JP" altLang="en-US" sz="20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58556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6124" y="204426"/>
            <a:ext cx="10759751" cy="1056911"/>
          </a:xfrm>
          <a:solidFill>
            <a:schemeClr val="accent4">
              <a:lumMod val="20000"/>
              <a:lumOff val="80000"/>
            </a:schemeClr>
          </a:solidFill>
          <a:ln w="127000">
            <a:solidFill>
              <a:srgbClr val="FF0000"/>
            </a:solidFill>
          </a:ln>
        </p:spPr>
        <p:txBody>
          <a:bodyPr lIns="180000" rIns="180000">
            <a:normAutofit/>
          </a:bodyPr>
          <a:lstStyle/>
          <a:p>
            <a:pPr algn="dist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労働局への提出書類は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778074-D2BA-828B-B253-B3F896A660C7}"/>
              </a:ext>
            </a:extLst>
          </p:cNvPr>
          <p:cNvSpPr/>
          <p:nvPr/>
        </p:nvSpPr>
        <p:spPr>
          <a:xfrm>
            <a:off x="10124745" y="6249798"/>
            <a:ext cx="1784372" cy="4037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８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386E2C1-5245-9695-4AF6-3029FAAF9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30981" flipH="1">
            <a:off x="4561556" y="2636283"/>
            <a:ext cx="2054663" cy="169371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951733D-2E25-923C-F5B5-AC0EA107E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847" y="2619693"/>
            <a:ext cx="2094676" cy="171515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DA5C420-E8FC-EE47-939E-A1D2669DC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90761">
            <a:off x="8883931" y="2679300"/>
            <a:ext cx="2007256" cy="164357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CD96967-6478-1CAC-3EB5-32032D58BB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64727">
            <a:off x="6084782" y="3052502"/>
            <a:ext cx="1062189" cy="1210471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448285-E5DD-B906-4BC1-0098F9A56799}"/>
              </a:ext>
            </a:extLst>
          </p:cNvPr>
          <p:cNvSpPr/>
          <p:nvPr/>
        </p:nvSpPr>
        <p:spPr>
          <a:xfrm>
            <a:off x="1483182" y="3096682"/>
            <a:ext cx="947554" cy="664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</a:rPr>
              <a:t>控</a:t>
            </a:r>
            <a:endParaRPr kumimoji="1" lang="en-US" altLang="ja-JP" sz="4000" dirty="0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5D64752-E6B4-E664-00E3-AF7FCAC0D096}"/>
              </a:ext>
            </a:extLst>
          </p:cNvPr>
          <p:cNvSpPr/>
          <p:nvPr/>
        </p:nvSpPr>
        <p:spPr>
          <a:xfrm>
            <a:off x="4754905" y="3154545"/>
            <a:ext cx="1483567" cy="571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局用</a:t>
            </a:r>
            <a:endParaRPr kumimoji="1"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00218F-6854-B5B9-1FC3-971AD29B3C73}"/>
              </a:ext>
            </a:extLst>
          </p:cNvPr>
          <p:cNvSpPr/>
          <p:nvPr/>
        </p:nvSpPr>
        <p:spPr>
          <a:xfrm>
            <a:off x="8963484" y="3146032"/>
            <a:ext cx="1898492" cy="662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000" dirty="0">
                <a:solidFill>
                  <a:schemeClr val="tx1"/>
                </a:solidFill>
              </a:rPr>
              <a:t>監督署用</a:t>
            </a:r>
          </a:p>
        </p:txBody>
      </p:sp>
      <p:sp>
        <p:nvSpPr>
          <p:cNvPr id="11" name="左中かっこ 10">
            <a:extLst>
              <a:ext uri="{FF2B5EF4-FFF2-40B4-BE49-F238E27FC236}">
                <a16:creationId xmlns:a16="http://schemas.microsoft.com/office/drawing/2014/main" id="{5E06AAE4-DEFF-083E-5B74-08382495BAD9}"/>
              </a:ext>
            </a:extLst>
          </p:cNvPr>
          <p:cNvSpPr/>
          <p:nvPr/>
        </p:nvSpPr>
        <p:spPr>
          <a:xfrm rot="16200000">
            <a:off x="1802274" y="3638758"/>
            <a:ext cx="309372" cy="1542820"/>
          </a:xfrm>
          <a:prstGeom prst="leftBrace">
            <a:avLst>
              <a:gd name="adj1" fmla="val 43572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中かっこ 11">
            <a:extLst>
              <a:ext uri="{FF2B5EF4-FFF2-40B4-BE49-F238E27FC236}">
                <a16:creationId xmlns:a16="http://schemas.microsoft.com/office/drawing/2014/main" id="{FB1D82A8-87D9-5E41-15AD-2296887ABFFE}"/>
              </a:ext>
            </a:extLst>
          </p:cNvPr>
          <p:cNvSpPr/>
          <p:nvPr/>
        </p:nvSpPr>
        <p:spPr>
          <a:xfrm rot="16200000">
            <a:off x="5817297" y="3191172"/>
            <a:ext cx="291264" cy="2459960"/>
          </a:xfrm>
          <a:prstGeom prst="leftBrace">
            <a:avLst>
              <a:gd name="adj1" fmla="val 40368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左中かっこ 12">
            <a:extLst>
              <a:ext uri="{FF2B5EF4-FFF2-40B4-BE49-F238E27FC236}">
                <a16:creationId xmlns:a16="http://schemas.microsoft.com/office/drawing/2014/main" id="{FD208954-0FB5-EBE4-E7C0-7EC1EFA874BE}"/>
              </a:ext>
            </a:extLst>
          </p:cNvPr>
          <p:cNvSpPr/>
          <p:nvPr/>
        </p:nvSpPr>
        <p:spPr>
          <a:xfrm rot="16200000">
            <a:off x="9722327" y="3561019"/>
            <a:ext cx="309501" cy="1689737"/>
          </a:xfrm>
          <a:prstGeom prst="leftBrace">
            <a:avLst>
              <a:gd name="adj1" fmla="val 43419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D736C67D-BF62-A6EC-384D-187B09622586}"/>
              </a:ext>
            </a:extLst>
          </p:cNvPr>
          <p:cNvSpPr/>
          <p:nvPr/>
        </p:nvSpPr>
        <p:spPr>
          <a:xfrm>
            <a:off x="547059" y="4590605"/>
            <a:ext cx="2819800" cy="2016961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rIns="36000"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控につきましては、そのまま保管してください。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受理印等が必要な場合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en-US" altLang="ja-JP" sz="2000" dirty="0">
                <a:solidFill>
                  <a:schemeClr val="tx1"/>
                </a:solidFill>
              </a:rPr>
              <a:t> </a:t>
            </a:r>
            <a:r>
              <a:rPr lang="ja-JP" altLang="en-US" sz="2000" dirty="0">
                <a:solidFill>
                  <a:schemeClr val="tx1"/>
                </a:solidFill>
              </a:rPr>
              <a:t>は持参頂くか、返信用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 封筒を添付のうえ郵送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 してください。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06743339-43CE-DB35-55C0-E8D98FE67AB5}"/>
              </a:ext>
            </a:extLst>
          </p:cNvPr>
          <p:cNvSpPr/>
          <p:nvPr/>
        </p:nvSpPr>
        <p:spPr>
          <a:xfrm>
            <a:off x="4316149" y="4590605"/>
            <a:ext cx="3293560" cy="2016962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局提出用につきましては、直接労働局へ郵送、若しくはご持参ください。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電子化分として提出頂く場合の</a:t>
            </a:r>
            <a:r>
              <a:rPr lang="ja-JP" altLang="en-US" sz="2000" dirty="0">
                <a:solidFill>
                  <a:srgbClr val="FF0000"/>
                </a:solidFill>
              </a:rPr>
              <a:t>ＣＤ等は、直接労働局へ提出</a:t>
            </a:r>
            <a:r>
              <a:rPr lang="ja-JP" altLang="en-US" sz="2000" dirty="0">
                <a:solidFill>
                  <a:schemeClr val="tx1"/>
                </a:solidFill>
              </a:rPr>
              <a:t>してください。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3F68A95-0E98-5D9B-0D98-D65E10CA2DED}"/>
              </a:ext>
            </a:extLst>
          </p:cNvPr>
          <p:cNvSpPr/>
          <p:nvPr/>
        </p:nvSpPr>
        <p:spPr>
          <a:xfrm>
            <a:off x="8230298" y="4590605"/>
            <a:ext cx="3293560" cy="1423953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監督署用につきましては、管轄する労働基準監督署に直接郵送、若しくは窓口</a:t>
            </a:r>
            <a:r>
              <a:rPr lang="ja-JP" altLang="en-US" sz="2000" dirty="0">
                <a:solidFill>
                  <a:schemeClr val="tx1"/>
                </a:solidFill>
              </a:rPr>
              <a:t>に</a:t>
            </a:r>
            <a:r>
              <a:rPr kumimoji="1" lang="ja-JP" altLang="en-US" sz="2000" dirty="0">
                <a:solidFill>
                  <a:schemeClr val="tx1"/>
                </a:solidFill>
              </a:rPr>
              <a:t>提出してください。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BBC4A5E-4ADF-A25D-4202-632059AD87D5}"/>
              </a:ext>
            </a:extLst>
          </p:cNvPr>
          <p:cNvSpPr/>
          <p:nvPr/>
        </p:nvSpPr>
        <p:spPr>
          <a:xfrm>
            <a:off x="494898" y="1507105"/>
            <a:ext cx="11215021" cy="1056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事務組合控・労働局用・監督署用の３枚複写</a:t>
            </a:r>
            <a:r>
              <a:rPr lang="ja-JP" altLang="en-US" sz="2400" dirty="0">
                <a:solidFill>
                  <a:schemeClr val="tx1"/>
                </a:solidFill>
              </a:rPr>
              <a:t>と</a:t>
            </a:r>
            <a:r>
              <a:rPr kumimoji="1" lang="ja-JP" altLang="en-US" sz="2400" dirty="0">
                <a:solidFill>
                  <a:schemeClr val="tx1"/>
                </a:solidFill>
              </a:rPr>
              <a:t>なっている年度更新用書類につきましては、それぞれの</a:t>
            </a:r>
            <a:r>
              <a:rPr kumimoji="1" lang="ja-JP" altLang="en-US" sz="2400" dirty="0">
                <a:solidFill>
                  <a:srgbClr val="FF0000"/>
                </a:solidFill>
              </a:rPr>
              <a:t>提出先毎に分けて</a:t>
            </a:r>
            <a:r>
              <a:rPr kumimoji="1" lang="ja-JP" altLang="en-US" sz="2400" dirty="0">
                <a:solidFill>
                  <a:schemeClr val="tx1"/>
                </a:solidFill>
              </a:rPr>
              <a:t>頂いてから、それぞれの提出先へご持参いただくか、郵送による提出をお願いします。（郵送の場合は返信用封筒の同封をお願いします。）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59A9BEB-D9D3-7198-C0FC-FA2C0A34BBF4}"/>
              </a:ext>
            </a:extLst>
          </p:cNvPr>
          <p:cNvSpPr/>
          <p:nvPr/>
        </p:nvSpPr>
        <p:spPr>
          <a:xfrm>
            <a:off x="6238472" y="3561632"/>
            <a:ext cx="954437" cy="412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ＣＤ等</a:t>
            </a:r>
          </a:p>
        </p:txBody>
      </p:sp>
    </p:spTree>
    <p:extLst>
      <p:ext uri="{BB962C8B-B14F-4D97-AF65-F5344CB8AC3E}">
        <p14:creationId xmlns:p14="http://schemas.microsoft.com/office/powerpoint/2010/main" val="346039627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CEF12ADB-F68F-B836-EE8E-30F04098C73E}"/>
              </a:ext>
            </a:extLst>
          </p:cNvPr>
          <p:cNvSpPr txBox="1">
            <a:spLocks/>
          </p:cNvSpPr>
          <p:nvPr/>
        </p:nvSpPr>
        <p:spPr>
          <a:xfrm>
            <a:off x="1114620" y="5702859"/>
            <a:ext cx="8509518" cy="914467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vert="horz" lIns="72000" tIns="36000" rIns="72000" bIns="3600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latin typeface="+mj-ea"/>
                <a:ea typeface="+mj-ea"/>
              </a:rPr>
              <a:t>　　　　・厚生労働省ＨＰ内にある「口座振替納付書送付依頼書</a:t>
            </a:r>
            <a:r>
              <a:rPr lang="en-US" altLang="ja-JP" sz="2000" dirty="0">
                <a:latin typeface="+mj-ea"/>
                <a:ea typeface="+mj-ea"/>
              </a:rPr>
              <a:t>(</a:t>
            </a:r>
            <a:r>
              <a:rPr lang="ja-JP" altLang="en-US" sz="2000" dirty="0">
                <a:latin typeface="+mj-ea"/>
                <a:ea typeface="+mj-ea"/>
              </a:rPr>
              <a:t>新規</a:t>
            </a:r>
            <a:r>
              <a:rPr lang="en-US" altLang="ja-JP" sz="2000" dirty="0">
                <a:latin typeface="+mj-ea"/>
                <a:ea typeface="+mj-ea"/>
              </a:rPr>
              <a:t>)</a:t>
            </a:r>
            <a:r>
              <a:rPr lang="ja-JP" altLang="en-US" sz="2000" dirty="0">
                <a:latin typeface="+mj-ea"/>
                <a:ea typeface="+mj-ea"/>
              </a:rPr>
              <a:t>」を提出。</a:t>
            </a:r>
            <a:endParaRPr lang="en-US" altLang="ja-JP" sz="2000" dirty="0"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latin typeface="+mj-ea"/>
                <a:ea typeface="+mj-ea"/>
              </a:rPr>
              <a:t>　　　　　（「労働保険事務組合用」の用紙をダウンロードしてください。）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834" y="1311319"/>
            <a:ext cx="11058331" cy="811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口座振替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納付日に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事務組合が指定した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預金口座から納付額を引き落とし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、保険料を</a:t>
            </a:r>
            <a:r>
              <a:rPr kumimoji="1"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納付する制度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332722" y="150522"/>
            <a:ext cx="9526555" cy="1033009"/>
          </a:xfrm>
          <a:solidFill>
            <a:schemeClr val="accent4">
              <a:lumMod val="20000"/>
              <a:lumOff val="80000"/>
            </a:schemeClr>
          </a:solidFill>
          <a:ln w="127000">
            <a:solidFill>
              <a:srgbClr val="FF0000"/>
            </a:solidFill>
          </a:ln>
        </p:spPr>
        <p:txBody>
          <a:bodyPr lIns="180000" rIns="180000">
            <a:noAutofit/>
          </a:bodyPr>
          <a:lstStyle/>
          <a:p>
            <a:pPr algn="dist"/>
            <a:r>
              <a:rPr kumimoji="1"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口座振替納付に</a:t>
            </a:r>
            <a:r>
              <a:rPr lang="ja-JP" altLang="en-US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ついて</a:t>
            </a:r>
            <a:endParaRPr kumimoji="1" lang="ja-JP" altLang="en-US" sz="6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3578906-96D4-C625-A42D-AF1F9408F11A}"/>
              </a:ext>
            </a:extLst>
          </p:cNvPr>
          <p:cNvSpPr/>
          <p:nvPr/>
        </p:nvSpPr>
        <p:spPr>
          <a:xfrm>
            <a:off x="9974422" y="6249798"/>
            <a:ext cx="1953206" cy="4056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手引き　Ｐ</a:t>
            </a:r>
            <a:r>
              <a:rPr kumimoji="1" lang="en-US" altLang="ja-JP" sz="2000" b="1" dirty="0"/>
              <a:t>.</a:t>
            </a:r>
            <a:r>
              <a:rPr kumimoji="1" lang="ja-JP" altLang="en-US" sz="2000" b="1" dirty="0"/>
              <a:t>６・７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E8A4FBF-45EA-DAA2-A44F-DC238C4B9F8A}"/>
              </a:ext>
            </a:extLst>
          </p:cNvPr>
          <p:cNvSpPr txBox="1">
            <a:spLocks/>
          </p:cNvSpPr>
          <p:nvPr/>
        </p:nvSpPr>
        <p:spPr>
          <a:xfrm>
            <a:off x="264363" y="4329376"/>
            <a:ext cx="11663265" cy="1188998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vert="horz" lIns="91440" tIns="180000" rIns="91440" bIns="3600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滞納があると引き落としができない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ため手納付となる。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１期の納付期限は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9/6 )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・１事務組合「１口座」のため、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末尾や基幹番号ごとに分けることができない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64AA7DE-9BBC-E36D-9AA6-8100932128FC}"/>
              </a:ext>
            </a:extLst>
          </p:cNvPr>
          <p:cNvSpPr txBox="1">
            <a:spLocks/>
          </p:cNvSpPr>
          <p:nvPr/>
        </p:nvSpPr>
        <p:spPr>
          <a:xfrm>
            <a:off x="886404" y="2098450"/>
            <a:ext cx="10608909" cy="1885347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vert="horz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・納付のため金融機関へ出向く手間が省ける。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・納付日に引き落とされるため、滞納となる心配がない。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第１期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の納付期限が、</a:t>
            </a:r>
            <a:r>
              <a:rPr lang="ja-JP" altLang="en-US" sz="2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法定納期より５８日遅く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なる。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( 7/10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 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9/6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に！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申告書等の提出期限は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7/10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となります。）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54B32AA-BFEB-183B-A3FF-35C53F42E5BB}"/>
              </a:ext>
            </a:extLst>
          </p:cNvPr>
          <p:cNvSpPr/>
          <p:nvPr/>
        </p:nvSpPr>
        <p:spPr>
          <a:xfrm>
            <a:off x="9784707" y="1810824"/>
            <a:ext cx="1520889" cy="415414"/>
          </a:xfrm>
          <a:prstGeom prst="roundRect">
            <a:avLst/>
          </a:prstGeom>
          <a:solidFill>
            <a:srgbClr val="E5F4D4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メリット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CFA3665-5FE3-23AB-B45E-7450BC5E57E9}"/>
              </a:ext>
            </a:extLst>
          </p:cNvPr>
          <p:cNvSpPr/>
          <p:nvPr/>
        </p:nvSpPr>
        <p:spPr>
          <a:xfrm>
            <a:off x="489857" y="4111585"/>
            <a:ext cx="1892559" cy="410547"/>
          </a:xfrm>
          <a:prstGeom prst="roundRect">
            <a:avLst/>
          </a:prstGeom>
          <a:solidFill>
            <a:srgbClr val="D5EDF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デメリット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01F62267-9CDC-4BBA-CACF-A99797487665}"/>
              </a:ext>
            </a:extLst>
          </p:cNvPr>
          <p:cNvSpPr/>
          <p:nvPr/>
        </p:nvSpPr>
        <p:spPr>
          <a:xfrm>
            <a:off x="489079" y="5921119"/>
            <a:ext cx="1249526" cy="477945"/>
          </a:xfrm>
          <a:prstGeom prst="roundRect">
            <a:avLst/>
          </a:prstGeom>
          <a:solidFill>
            <a:srgbClr val="FFF5D5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手続方法</a:t>
            </a:r>
          </a:p>
        </p:txBody>
      </p:sp>
    </p:spTree>
    <p:extLst>
      <p:ext uri="{BB962C8B-B14F-4D97-AF65-F5344CB8AC3E}">
        <p14:creationId xmlns:p14="http://schemas.microsoft.com/office/powerpoint/2010/main" val="348958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11567</TotalTime>
  <Words>6647</Words>
  <Application>Microsoft Office PowerPoint</Application>
  <PresentationFormat>ワイド画面</PresentationFormat>
  <Paragraphs>700</Paragraphs>
  <Slides>41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50" baseType="lpstr">
      <vt:lpstr>HGP創英角ﾎﾟｯﾌﾟ体</vt:lpstr>
      <vt:lpstr>HGS創英角ﾎﾟｯﾌﾟ体</vt:lpstr>
      <vt:lpstr>ＭＳ Ｐゴシック</vt:lpstr>
      <vt:lpstr>ＭＳ ゴシック</vt:lpstr>
      <vt:lpstr>游ゴシック</vt:lpstr>
      <vt:lpstr>Arial</vt:lpstr>
      <vt:lpstr>Calibri</vt:lpstr>
      <vt:lpstr>Calibri Light</vt:lpstr>
      <vt:lpstr>Office テーマ</vt:lpstr>
      <vt:lpstr>　本日はお忙しいところ、労働保険 年度更新説明会にご出席いただき、 ありがとうございます。 　ただ今より、お配りしました次第のとおり、途中で休憩を挟みながら、年度更新に係る説明を始めさせていただきます。 　　　よろしくお願いします。</vt:lpstr>
      <vt:lpstr>令和６年度  労働保険</vt:lpstr>
      <vt:lpstr>はじめに</vt:lpstr>
      <vt:lpstr>PowerPoint プレゼンテーション</vt:lpstr>
      <vt:lpstr>理想的な年度更新スケジュール</vt:lpstr>
      <vt:lpstr>年度更新スケジュール２</vt:lpstr>
      <vt:lpstr>年度更新スケジュール３</vt:lpstr>
      <vt:lpstr>労働局への提出書類は</vt:lpstr>
      <vt:lpstr>口座振替納付について</vt:lpstr>
      <vt:lpstr>PowerPoint プレゼンテーション</vt:lpstr>
      <vt:lpstr>賃金等の報告(賃等)について</vt:lpstr>
      <vt:lpstr>申告書内訳 作成のポイント</vt:lpstr>
      <vt:lpstr>申告書内訳 チェックポイント</vt:lpstr>
      <vt:lpstr>申告書内訳 よく見られる間違い</vt:lpstr>
      <vt:lpstr>申告書 作成のポイント</vt:lpstr>
      <vt:lpstr>納付書(領収済通知書)について</vt:lpstr>
      <vt:lpstr>納入通知書・領収書について</vt:lpstr>
      <vt:lpstr>年度整理について</vt:lpstr>
      <vt:lpstr>PowerPoint プレゼンテーション</vt:lpstr>
      <vt:lpstr>滞納事業場に係る報告</vt:lpstr>
      <vt:lpstr>滞納保険料の納付に係る報告</vt:lpstr>
      <vt:lpstr>滞納事業場への納付督励</vt:lpstr>
      <vt:lpstr>債務承認書について</vt:lpstr>
      <vt:lpstr>事故(事業廃止等)事業場報告書 について</vt:lpstr>
      <vt:lpstr>訂正申告 について①</vt:lpstr>
      <vt:lpstr>PowerPoint プレゼンテーション</vt:lpstr>
      <vt:lpstr>特別加入制度 について</vt:lpstr>
      <vt:lpstr>第１種 特別加入 について</vt:lpstr>
      <vt:lpstr>承認内容の変更・委託換え</vt:lpstr>
      <vt:lpstr>特別加入の 脱退申請</vt:lpstr>
      <vt:lpstr>年度末に再確認！</vt:lpstr>
      <vt:lpstr>給付希望日額 の変更</vt:lpstr>
      <vt:lpstr>一括有期事業 について</vt:lpstr>
      <vt:lpstr>PowerPoint プレゼンテーション</vt:lpstr>
      <vt:lpstr>建設業の特別加入保険料 について</vt:lpstr>
      <vt:lpstr>申告書内訳 よく見られる間違い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平成３１年度  労働保険年度更新</dc:title>
  <dc:creator>01tejimaa</dc:creator>
  <cp:lastModifiedBy>大須賀麗子</cp:lastModifiedBy>
  <cp:revision>377</cp:revision>
  <cp:lastPrinted>2023-03-13T08:48:58Z</cp:lastPrinted>
  <dcterms:created xsi:type="dcterms:W3CDTF">2019-02-01T01:00:14Z</dcterms:created>
  <dcterms:modified xsi:type="dcterms:W3CDTF">2024-02-29T02:34:50Z</dcterms:modified>
</cp:coreProperties>
</file>