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7200900" cy="10333038"/>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55">
          <p15:clr>
            <a:srgbClr val="A4A3A4"/>
          </p15:clr>
        </p15:guide>
        <p15:guide id="2" pos="2268">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D0453E5-7D97-37C7-F897-8BF71B241046}" name="近本 佳美(chikamoto-yoshimi.2q8)" initials="近本" userId="S::CYIJT@lansys.mhlw.go.jp::bb866603-def9-41ab-83bf-fe4e7e29c2c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大沼 瑞穂(oonuma-mizuho01)" initials="大沼" lastIdx="2" clrIdx="0">
    <p:extLst>
      <p:ext uri="{19B8F6BF-5375-455C-9EA6-DF929625EA0E}">
        <p15:presenceInfo xmlns:p15="http://schemas.microsoft.com/office/powerpoint/2012/main" userId="S-1-5-21-4175116151-3849908774-3845857867-37645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DDAB"/>
    <a:srgbClr val="FF3300"/>
    <a:srgbClr val="DDF6FF"/>
    <a:srgbClr val="FFE4BD"/>
    <a:srgbClr val="C5F0FF"/>
    <a:srgbClr val="FF9900"/>
    <a:srgbClr val="0000FF"/>
    <a:srgbClr val="FFFFCC"/>
    <a:srgbClr val="DD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15" autoAdjust="0"/>
    <p:restoredTop sz="96391" autoAdjust="0"/>
  </p:normalViewPr>
  <p:slideViewPr>
    <p:cSldViewPr>
      <p:cViewPr varScale="1">
        <p:scale>
          <a:sx n="58" d="100"/>
          <a:sy n="58" d="100"/>
        </p:scale>
        <p:origin x="2634" y="66"/>
      </p:cViewPr>
      <p:guideLst>
        <p:guide orient="horz" pos="3255"/>
        <p:guide pos="22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3316"/>
          </a:xfrm>
          <a:prstGeom prst="rect">
            <a:avLst/>
          </a:prstGeom>
        </p:spPr>
        <p:txBody>
          <a:bodyPr vert="horz" lIns="90644" tIns="45322" rIns="90644" bIns="45322" rtlCol="0"/>
          <a:lstStyle>
            <a:lvl1pPr algn="r">
              <a:defRPr sz="1200"/>
            </a:lvl1pPr>
          </a:lstStyle>
          <a:p>
            <a:fld id="{F623790D-F3F8-4822-A909-419A23212DC5}" type="datetimeFigureOut">
              <a:rPr kumimoji="1" lang="ja-JP" altLang="en-US" smtClean="0"/>
              <a:t>2024/1/17</a:t>
            </a:fld>
            <a:endParaRPr kumimoji="1" lang="ja-JP" altLang="en-US"/>
          </a:p>
        </p:txBody>
      </p:sp>
      <p:sp>
        <p:nvSpPr>
          <p:cNvPr id="4" name="スライド イメージ プレースホルダー 3"/>
          <p:cNvSpPr>
            <a:spLocks noGrp="1" noRot="1" noChangeAspect="1"/>
          </p:cNvSpPr>
          <p:nvPr>
            <p:ph type="sldImg" idx="2"/>
          </p:nvPr>
        </p:nvSpPr>
        <p:spPr>
          <a:xfrm>
            <a:off x="2079625" y="741363"/>
            <a:ext cx="2576513" cy="3697287"/>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5"/>
            <a:ext cx="2918831" cy="493316"/>
          </a:xfrm>
          <a:prstGeom prst="rect">
            <a:avLst/>
          </a:prstGeom>
        </p:spPr>
        <p:txBody>
          <a:bodyPr vert="horz" lIns="90644" tIns="45322" rIns="90644" bIns="45322" rtlCol="0" anchor="b"/>
          <a:lstStyle>
            <a:lvl1pPr algn="r">
              <a:defRPr sz="1200"/>
            </a:lvl1pPr>
          </a:lstStyle>
          <a:p>
            <a:fld id="{1B6ABE29-FF36-4488-8587-000A0BA05277}" type="slidenum">
              <a:rPr kumimoji="1" lang="ja-JP" altLang="en-US" smtClean="0"/>
              <a:t>‹#›</a:t>
            </a:fld>
            <a:endParaRPr kumimoji="1" lang="ja-JP" altLang="en-US"/>
          </a:p>
        </p:txBody>
      </p:sp>
    </p:spTree>
    <p:extLst>
      <p:ext uri="{BB962C8B-B14F-4D97-AF65-F5344CB8AC3E}">
        <p14:creationId xmlns:p14="http://schemas.microsoft.com/office/powerpoint/2010/main" val="8925224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B6ABE29-FF36-4488-8587-000A0BA05277}" type="slidenum">
              <a:rPr kumimoji="1" lang="ja-JP" altLang="en-US" smtClean="0"/>
              <a:t>1</a:t>
            </a:fld>
            <a:endParaRPr kumimoji="1" lang="ja-JP" altLang="en-US"/>
          </a:p>
        </p:txBody>
      </p:sp>
    </p:spTree>
    <p:extLst>
      <p:ext uri="{BB962C8B-B14F-4D97-AF65-F5344CB8AC3E}">
        <p14:creationId xmlns:p14="http://schemas.microsoft.com/office/powerpoint/2010/main" val="2143876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209940"/>
            <a:ext cx="6120765" cy="2214906"/>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80135" y="5855388"/>
            <a:ext cx="5040630" cy="2640665"/>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9196D30-4EF1-4187-9293-08B1C3432C35}" type="datetimeFigureOut">
              <a:rPr kumimoji="1" lang="ja-JP" altLang="en-US" smtClean="0"/>
              <a:t>2024/1/17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0418F8-A10E-4D22-9160-3EB90DB79CB2}" type="slidenum">
              <a:rPr kumimoji="1" lang="ja-JP" altLang="en-US" smtClean="0"/>
              <a:t>‹#›</a:t>
            </a:fld>
            <a:endParaRPr kumimoji="1" lang="ja-JP" altLang="en-US"/>
          </a:p>
        </p:txBody>
      </p:sp>
    </p:spTree>
    <p:extLst>
      <p:ext uri="{BB962C8B-B14F-4D97-AF65-F5344CB8AC3E}">
        <p14:creationId xmlns:p14="http://schemas.microsoft.com/office/powerpoint/2010/main" val="3385616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9196D30-4EF1-4187-9293-08B1C3432C35}" type="datetimeFigureOut">
              <a:rPr kumimoji="1" lang="ja-JP" altLang="en-US" smtClean="0"/>
              <a:t>2024/1/17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0418F8-A10E-4D22-9160-3EB90DB79CB2}" type="slidenum">
              <a:rPr kumimoji="1" lang="ja-JP" altLang="en-US" smtClean="0"/>
              <a:t>‹#›</a:t>
            </a:fld>
            <a:endParaRPr kumimoji="1" lang="ja-JP" altLang="en-US"/>
          </a:p>
        </p:txBody>
      </p:sp>
    </p:spTree>
    <p:extLst>
      <p:ext uri="{BB962C8B-B14F-4D97-AF65-F5344CB8AC3E}">
        <p14:creationId xmlns:p14="http://schemas.microsoft.com/office/powerpoint/2010/main" val="1008642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11764" y="624289"/>
            <a:ext cx="1275159" cy="13282259"/>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83786" y="624289"/>
            <a:ext cx="3707963" cy="13282259"/>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9196D30-4EF1-4187-9293-08B1C3432C35}" type="datetimeFigureOut">
              <a:rPr kumimoji="1" lang="ja-JP" altLang="en-US" smtClean="0"/>
              <a:t>2024/1/17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0418F8-A10E-4D22-9160-3EB90DB79CB2}" type="slidenum">
              <a:rPr kumimoji="1" lang="ja-JP" altLang="en-US" smtClean="0"/>
              <a:t>‹#›</a:t>
            </a:fld>
            <a:endParaRPr kumimoji="1" lang="ja-JP" altLang="en-US"/>
          </a:p>
        </p:txBody>
      </p:sp>
    </p:spTree>
    <p:extLst>
      <p:ext uri="{BB962C8B-B14F-4D97-AF65-F5344CB8AC3E}">
        <p14:creationId xmlns:p14="http://schemas.microsoft.com/office/powerpoint/2010/main" val="3159862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9196D30-4EF1-4187-9293-08B1C3432C35}" type="datetimeFigureOut">
              <a:rPr kumimoji="1" lang="ja-JP" altLang="en-US" smtClean="0"/>
              <a:t>2024/1/17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0418F8-A10E-4D22-9160-3EB90DB79CB2}" type="slidenum">
              <a:rPr kumimoji="1" lang="ja-JP" altLang="en-US" smtClean="0"/>
              <a:t>‹#›</a:t>
            </a:fld>
            <a:endParaRPr kumimoji="1" lang="ja-JP" altLang="en-US"/>
          </a:p>
        </p:txBody>
      </p:sp>
    </p:spTree>
    <p:extLst>
      <p:ext uri="{BB962C8B-B14F-4D97-AF65-F5344CB8AC3E}">
        <p14:creationId xmlns:p14="http://schemas.microsoft.com/office/powerpoint/2010/main" val="1425074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1" y="6639935"/>
            <a:ext cx="6120765" cy="2052256"/>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68821" y="4379583"/>
            <a:ext cx="6120765" cy="2260351"/>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9196D30-4EF1-4187-9293-08B1C3432C35}" type="datetimeFigureOut">
              <a:rPr kumimoji="1" lang="ja-JP" altLang="en-US" smtClean="0"/>
              <a:t>2024/1/17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0418F8-A10E-4D22-9160-3EB90DB79CB2}" type="slidenum">
              <a:rPr kumimoji="1" lang="ja-JP" altLang="en-US" smtClean="0"/>
              <a:t>‹#›</a:t>
            </a:fld>
            <a:endParaRPr kumimoji="1" lang="ja-JP" altLang="en-US"/>
          </a:p>
        </p:txBody>
      </p:sp>
    </p:spTree>
    <p:extLst>
      <p:ext uri="{BB962C8B-B14F-4D97-AF65-F5344CB8AC3E}">
        <p14:creationId xmlns:p14="http://schemas.microsoft.com/office/powerpoint/2010/main" val="1579586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83786" y="3633307"/>
            <a:ext cx="2491561" cy="1027324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895362" y="3633307"/>
            <a:ext cx="2491562" cy="1027324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9196D30-4EF1-4187-9293-08B1C3432C35}" type="datetimeFigureOut">
              <a:rPr kumimoji="1" lang="ja-JP" altLang="en-US" smtClean="0"/>
              <a:t>2024/1/17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60418F8-A10E-4D22-9160-3EB90DB79CB2}" type="slidenum">
              <a:rPr kumimoji="1" lang="ja-JP" altLang="en-US" smtClean="0"/>
              <a:t>‹#›</a:t>
            </a:fld>
            <a:endParaRPr kumimoji="1" lang="ja-JP" altLang="en-US"/>
          </a:p>
        </p:txBody>
      </p:sp>
    </p:spTree>
    <p:extLst>
      <p:ext uri="{BB962C8B-B14F-4D97-AF65-F5344CB8AC3E}">
        <p14:creationId xmlns:p14="http://schemas.microsoft.com/office/powerpoint/2010/main" val="2921587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5" y="413801"/>
            <a:ext cx="6480810" cy="172217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5" y="2312975"/>
            <a:ext cx="3181648" cy="9639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60045" y="3276913"/>
            <a:ext cx="3181648" cy="595345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657957" y="2312975"/>
            <a:ext cx="3182898" cy="9639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657957" y="3276913"/>
            <a:ext cx="3182898" cy="595345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9196D30-4EF1-4187-9293-08B1C3432C35}" type="datetimeFigureOut">
              <a:rPr kumimoji="1" lang="ja-JP" altLang="en-US" smtClean="0"/>
              <a:t>2024/1/17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60418F8-A10E-4D22-9160-3EB90DB79CB2}" type="slidenum">
              <a:rPr kumimoji="1" lang="ja-JP" altLang="en-US" smtClean="0"/>
              <a:t>‹#›</a:t>
            </a:fld>
            <a:endParaRPr kumimoji="1" lang="ja-JP" altLang="en-US"/>
          </a:p>
        </p:txBody>
      </p:sp>
    </p:spTree>
    <p:extLst>
      <p:ext uri="{BB962C8B-B14F-4D97-AF65-F5344CB8AC3E}">
        <p14:creationId xmlns:p14="http://schemas.microsoft.com/office/powerpoint/2010/main" val="669434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9196D30-4EF1-4187-9293-08B1C3432C35}" type="datetimeFigureOut">
              <a:rPr kumimoji="1" lang="ja-JP" altLang="en-US" smtClean="0"/>
              <a:t>2024/1/17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60418F8-A10E-4D22-9160-3EB90DB79CB2}" type="slidenum">
              <a:rPr kumimoji="1" lang="ja-JP" altLang="en-US" smtClean="0"/>
              <a:t>‹#›</a:t>
            </a:fld>
            <a:endParaRPr kumimoji="1" lang="ja-JP" altLang="en-US"/>
          </a:p>
        </p:txBody>
      </p:sp>
    </p:spTree>
    <p:extLst>
      <p:ext uri="{BB962C8B-B14F-4D97-AF65-F5344CB8AC3E}">
        <p14:creationId xmlns:p14="http://schemas.microsoft.com/office/powerpoint/2010/main" val="1270044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9196D30-4EF1-4187-9293-08B1C3432C35}" type="datetimeFigureOut">
              <a:rPr kumimoji="1" lang="ja-JP" altLang="en-US" smtClean="0"/>
              <a:t>2024/1/17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60418F8-A10E-4D22-9160-3EB90DB79CB2}" type="slidenum">
              <a:rPr kumimoji="1" lang="ja-JP" altLang="en-US" smtClean="0"/>
              <a:t>‹#›</a:t>
            </a:fld>
            <a:endParaRPr kumimoji="1" lang="ja-JP" altLang="en-US"/>
          </a:p>
        </p:txBody>
      </p:sp>
    </p:spTree>
    <p:extLst>
      <p:ext uri="{BB962C8B-B14F-4D97-AF65-F5344CB8AC3E}">
        <p14:creationId xmlns:p14="http://schemas.microsoft.com/office/powerpoint/2010/main" val="3299273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411408"/>
            <a:ext cx="2369046" cy="1750876"/>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815352" y="411409"/>
            <a:ext cx="4025503" cy="88189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60046" y="2162285"/>
            <a:ext cx="2369046" cy="706808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9196D30-4EF1-4187-9293-08B1C3432C35}" type="datetimeFigureOut">
              <a:rPr kumimoji="1" lang="ja-JP" altLang="en-US" smtClean="0"/>
              <a:t>2024/1/17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60418F8-A10E-4D22-9160-3EB90DB79CB2}" type="slidenum">
              <a:rPr kumimoji="1" lang="ja-JP" altLang="en-US" smtClean="0"/>
              <a:t>‹#›</a:t>
            </a:fld>
            <a:endParaRPr kumimoji="1" lang="ja-JP" altLang="en-US"/>
          </a:p>
        </p:txBody>
      </p:sp>
    </p:spTree>
    <p:extLst>
      <p:ext uri="{BB962C8B-B14F-4D97-AF65-F5344CB8AC3E}">
        <p14:creationId xmlns:p14="http://schemas.microsoft.com/office/powerpoint/2010/main" val="2757612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7" y="7233126"/>
            <a:ext cx="4320540" cy="85391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411427" y="923276"/>
            <a:ext cx="4320540" cy="619982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411427" y="8087038"/>
            <a:ext cx="4320540" cy="121269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9196D30-4EF1-4187-9293-08B1C3432C35}" type="datetimeFigureOut">
              <a:rPr kumimoji="1" lang="ja-JP" altLang="en-US" smtClean="0"/>
              <a:t>2024/1/17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60418F8-A10E-4D22-9160-3EB90DB79CB2}" type="slidenum">
              <a:rPr kumimoji="1" lang="ja-JP" altLang="en-US" smtClean="0"/>
              <a:t>‹#›</a:t>
            </a:fld>
            <a:endParaRPr kumimoji="1" lang="ja-JP" altLang="en-US"/>
          </a:p>
        </p:txBody>
      </p:sp>
    </p:spTree>
    <p:extLst>
      <p:ext uri="{BB962C8B-B14F-4D97-AF65-F5344CB8AC3E}">
        <p14:creationId xmlns:p14="http://schemas.microsoft.com/office/powerpoint/2010/main" val="4066144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5" y="413801"/>
            <a:ext cx="6480810" cy="172217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5" y="2411043"/>
            <a:ext cx="6480810" cy="681932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60045" y="9577196"/>
            <a:ext cx="1680210" cy="550139"/>
          </a:xfrm>
          <a:prstGeom prst="rect">
            <a:avLst/>
          </a:prstGeom>
        </p:spPr>
        <p:txBody>
          <a:bodyPr vert="horz" lIns="91440" tIns="45720" rIns="91440" bIns="45720" rtlCol="0" anchor="ctr"/>
          <a:lstStyle>
            <a:lvl1pPr algn="l">
              <a:defRPr sz="1200">
                <a:solidFill>
                  <a:schemeClr val="tx1">
                    <a:tint val="75000"/>
                  </a:schemeClr>
                </a:solidFill>
              </a:defRPr>
            </a:lvl1pPr>
          </a:lstStyle>
          <a:p>
            <a:fld id="{B9196D30-4EF1-4187-9293-08B1C3432C35}" type="datetimeFigureOut">
              <a:rPr kumimoji="1" lang="ja-JP" altLang="en-US" smtClean="0"/>
              <a:t>2024/1/17</a:t>
            </a:fld>
            <a:endParaRPr kumimoji="1" lang="ja-JP" altLang="en-US"/>
          </a:p>
        </p:txBody>
      </p:sp>
      <p:sp>
        <p:nvSpPr>
          <p:cNvPr id="5" name="フッター プレースホルダー 4"/>
          <p:cNvSpPr>
            <a:spLocks noGrp="1"/>
          </p:cNvSpPr>
          <p:nvPr>
            <p:ph type="ftr" sz="quarter" idx="3"/>
          </p:nvPr>
        </p:nvSpPr>
        <p:spPr>
          <a:xfrm>
            <a:off x="2460308" y="9577196"/>
            <a:ext cx="2280285" cy="550139"/>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5" y="9577196"/>
            <a:ext cx="1680210" cy="550139"/>
          </a:xfrm>
          <a:prstGeom prst="rect">
            <a:avLst/>
          </a:prstGeom>
        </p:spPr>
        <p:txBody>
          <a:bodyPr vert="horz" lIns="91440" tIns="45720" rIns="91440" bIns="45720" rtlCol="0" anchor="ctr"/>
          <a:lstStyle>
            <a:lvl1pPr algn="r">
              <a:defRPr sz="1200">
                <a:solidFill>
                  <a:schemeClr val="tx1">
                    <a:tint val="75000"/>
                  </a:schemeClr>
                </a:solidFill>
              </a:defRPr>
            </a:lvl1pPr>
          </a:lstStyle>
          <a:p>
            <a:fld id="{160418F8-A10E-4D22-9160-3EB90DB79CB2}" type="slidenum">
              <a:rPr kumimoji="1" lang="ja-JP" altLang="en-US" smtClean="0"/>
              <a:t>‹#›</a:t>
            </a:fld>
            <a:endParaRPr kumimoji="1" lang="ja-JP" altLang="en-US"/>
          </a:p>
        </p:txBody>
      </p:sp>
    </p:spTree>
    <p:extLst>
      <p:ext uri="{BB962C8B-B14F-4D97-AF65-F5344CB8AC3E}">
        <p14:creationId xmlns:p14="http://schemas.microsoft.com/office/powerpoint/2010/main" val="570411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 Box 2"/>
          <p:cNvSpPr txBox="1">
            <a:spLocks noChangeArrowheads="1"/>
          </p:cNvSpPr>
          <p:nvPr/>
        </p:nvSpPr>
        <p:spPr bwMode="auto">
          <a:xfrm>
            <a:off x="432098" y="9497142"/>
            <a:ext cx="6264696" cy="579438"/>
          </a:xfrm>
          <a:prstGeom prst="rect">
            <a:avLst/>
          </a:prstGeom>
          <a:solidFill>
            <a:srgbClr val="FFFFFF"/>
          </a:solidFill>
          <a:ln w="38100" cmpd="dbl">
            <a:solidFill>
              <a:srgbClr val="000000"/>
            </a:solidFill>
            <a:miter lim="800000"/>
            <a:headEnd/>
            <a:tailEnd/>
          </a:ln>
        </p:spPr>
        <p:txBody>
          <a:bodyPr lIns="74295" tIns="216000" rIns="74295" bIns="8890" anchor="ctr">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ja-JP" sz="1400" b="0" i="0" u="none" strike="noStrike" kern="1200" cap="none" spc="0" normalizeH="0" baseline="0" noProof="0" dirty="0">
              <a:ln>
                <a:noFill/>
              </a:ln>
              <a:solidFill>
                <a:prstClr val="black"/>
              </a:solidFill>
              <a:effectLst/>
              <a:uLnTx/>
              <a:uFillTx/>
              <a:latin typeface="Arial" charset="0"/>
              <a:ea typeface="HGSｺﾞｼｯｸM" pitchFamily="50" charset="-128"/>
              <a:cs typeface="ＭＳ Ｐゴシック" charset="-128"/>
            </a:endParaRPr>
          </a:p>
        </p:txBody>
      </p:sp>
      <p:sp>
        <p:nvSpPr>
          <p:cNvPr id="13" name="テキスト ボックス 42"/>
          <p:cNvSpPr txBox="1"/>
          <p:nvPr/>
        </p:nvSpPr>
        <p:spPr>
          <a:xfrm>
            <a:off x="166341" y="1992321"/>
            <a:ext cx="6887884" cy="101892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just"/>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指定地域に所在する事業場の事業主のみなさまについては、令和６年１</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月１日以降</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に行う労働保険料・一般拠出金の申請手続や、納付についての</a:t>
            </a:r>
            <a:r>
              <a:rPr lang="ja-JP" altLang="en-US" sz="1400" b="1" u="sng" dirty="0">
                <a:latin typeface="メイリオ" panose="020B0604030504040204" pitchFamily="50" charset="-128"/>
                <a:ea typeface="メイリオ" panose="020B0604030504040204" pitchFamily="50" charset="-128"/>
                <a:cs typeface="メイリオ" panose="020B0604030504040204" pitchFamily="50" charset="-128"/>
              </a:rPr>
              <a:t>期限が延長</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されます。</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指定地域に所在する</a:t>
            </a:r>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労働保険事務組合に労働保険事務を委託している場合も含みます。</a:t>
            </a:r>
            <a:r>
              <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5" name="正方形/長方形 4"/>
          <p:cNvSpPr/>
          <p:nvPr/>
        </p:nvSpPr>
        <p:spPr>
          <a:xfrm>
            <a:off x="-2149" y="844929"/>
            <a:ext cx="7203049" cy="690463"/>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08000" bIns="108000" rtlCol="0" anchor="ctr" anchorCtr="0">
            <a:noAutofit/>
          </a:bodyPr>
          <a:lstStyle/>
          <a:p>
            <a:r>
              <a:rPr kumimoji="1"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このたびの令和６年能登半島地震を受け、労働保険料・一般拠出金の申告・納付については、次のような措置を行っております。</a:t>
            </a:r>
          </a:p>
        </p:txBody>
      </p:sp>
      <p:sp>
        <p:nvSpPr>
          <p:cNvPr id="7" name="ホームベース 6"/>
          <p:cNvSpPr/>
          <p:nvPr/>
        </p:nvSpPr>
        <p:spPr>
          <a:xfrm>
            <a:off x="242607" y="1577551"/>
            <a:ext cx="3204426" cy="342762"/>
          </a:xfrm>
          <a:prstGeom prst="homePlat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tIns="144000" bIns="90000" rtlCol="0" anchor="ctr"/>
          <a:lstStyle/>
          <a:p>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１．申告・納期限等の延長</a:t>
            </a:r>
            <a:endParaRPr kumimoji="1"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42"/>
          <p:cNvSpPr txBox="1"/>
          <p:nvPr/>
        </p:nvSpPr>
        <p:spPr>
          <a:xfrm>
            <a:off x="133693" y="5381333"/>
            <a:ext cx="6843600" cy="103386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　延長後の期限については、今後、被災後の状況等を踏まえて改めて告示し、</a:t>
            </a:r>
            <a:r>
              <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お知らせいた</a:t>
            </a:r>
            <a:endParaRPr kumimoji="1"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します。</a:t>
            </a:r>
            <a:endParaRPr kumimoji="1"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　手続が免除されるものではありませんので、延長された期限までには手続を行っていた</a:t>
            </a:r>
            <a:r>
              <a:rPr lang="ja-JP" altLang="en-US" sz="12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だ</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きますよう、お願いいたします。</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　なお、申告の手続は、可能な方は通常通り行っていただきますようお願いいたします。</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角丸四角形 23"/>
          <p:cNvSpPr/>
          <p:nvPr/>
        </p:nvSpPr>
        <p:spPr>
          <a:xfrm>
            <a:off x="155204" y="53951"/>
            <a:ext cx="6890492" cy="812558"/>
          </a:xfrm>
          <a:prstGeom prst="roundRect">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b">
            <a:normAutofit fontScale="92500" lnSpcReduction="10000"/>
          </a:bodyPr>
          <a:lstStyle/>
          <a:p>
            <a:pPr algn="ctr"/>
            <a:r>
              <a:rPr kumimoji="1" lang="ja-JP" altLang="en-US" sz="3200" b="1" dirty="0">
                <a:latin typeface="メイリオ" panose="020B0604030504040204" pitchFamily="50" charset="-128"/>
                <a:ea typeface="メイリオ" panose="020B0604030504040204" pitchFamily="50" charset="-128"/>
                <a:cs typeface="メイリオ" panose="020B0604030504040204" pitchFamily="50" charset="-128"/>
              </a:rPr>
              <a:t>被災された事業主のみな</a:t>
            </a:r>
            <a:r>
              <a:rPr lang="ja-JP" altLang="en-US" sz="3200" b="1" dirty="0">
                <a:latin typeface="メイリオ" panose="020B0604030504040204" pitchFamily="50" charset="-128"/>
                <a:ea typeface="メイリオ" panose="020B0604030504040204" pitchFamily="50" charset="-128"/>
                <a:cs typeface="メイリオ" panose="020B0604030504040204" pitchFamily="50" charset="-128"/>
              </a:rPr>
              <a:t>さま</a:t>
            </a:r>
            <a:r>
              <a:rPr kumimoji="1" lang="ja-JP" altLang="en-US" sz="3200" b="1" dirty="0">
                <a:latin typeface="メイリオ" panose="020B0604030504040204" pitchFamily="50" charset="-128"/>
                <a:ea typeface="メイリオ" panose="020B0604030504040204" pitchFamily="50" charset="-128"/>
                <a:cs typeface="メイリオ" panose="020B0604030504040204" pitchFamily="50" charset="-128"/>
              </a:rPr>
              <a:t>へ</a:t>
            </a:r>
            <a:endParaRPr kumimoji="1" lang="en-US" altLang="ja-JP" sz="3200"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～労働保険料・一般拠出金の申告手続・納付についてのお知らせ～</a:t>
            </a:r>
          </a:p>
        </p:txBody>
      </p:sp>
      <p:pic>
        <p:nvPicPr>
          <p:cNvPr id="2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9619" y="9577969"/>
            <a:ext cx="337488" cy="3623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 name="正方形/長方形 25"/>
          <p:cNvSpPr/>
          <p:nvPr/>
        </p:nvSpPr>
        <p:spPr>
          <a:xfrm>
            <a:off x="553263" y="9577969"/>
            <a:ext cx="6439211" cy="461665"/>
          </a:xfrm>
          <a:prstGeom prst="rect">
            <a:avLst/>
          </a:prstGeom>
        </p:spPr>
        <p:txBody>
          <a:bodyPr wrap="square">
            <a:spAutoFit/>
          </a:bodyPr>
          <a:lstStyle/>
          <a:p>
            <a:pPr algn="ct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このリーフレットに関するご質問等がございましたら、</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最寄りの都道府県労働局又は労働基準監督署にお問い合わせください。</a:t>
            </a:r>
            <a:endParaRPr lang="ja-JP" altLang="en-US" sz="1200" dirty="0"/>
          </a:p>
        </p:txBody>
      </p:sp>
      <p:sp>
        <p:nvSpPr>
          <p:cNvPr id="11" name="ホームベース 10"/>
          <p:cNvSpPr/>
          <p:nvPr/>
        </p:nvSpPr>
        <p:spPr>
          <a:xfrm>
            <a:off x="242607" y="6614308"/>
            <a:ext cx="3204426" cy="338697"/>
          </a:xfrm>
          <a:prstGeom prst="homePlat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tIns="144000" bIns="90000" rtlCol="0" anchor="ctr"/>
          <a:lstStyle/>
          <a:p>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２．納付の猶予</a:t>
            </a:r>
            <a:endParaRPr kumimoji="1"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42"/>
          <p:cNvSpPr txBox="1"/>
          <p:nvPr/>
        </p:nvSpPr>
        <p:spPr>
          <a:xfrm>
            <a:off x="170803" y="6973204"/>
            <a:ext cx="6823860" cy="71093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just"/>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令和６年能登半島地震により被害を受け、次の要件を満たす事業場の事業主のみなさまについては、</a:t>
            </a:r>
            <a:r>
              <a:rPr kumimoji="1" lang="ja-JP" altLang="en-US" sz="14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申請により</a:t>
            </a:r>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、労働保険料・一般拠出金の納付が、原則として</a:t>
            </a:r>
            <a:r>
              <a:rPr kumimoji="1" lang="ja-JP" altLang="en-US" sz="14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１年以内の期間猶予</a:t>
            </a:r>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されます。</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角丸四角形 13"/>
          <p:cNvSpPr/>
          <p:nvPr/>
        </p:nvSpPr>
        <p:spPr>
          <a:xfrm>
            <a:off x="188229" y="7735436"/>
            <a:ext cx="6890493" cy="700908"/>
          </a:xfrm>
          <a:prstGeom prst="roundRect">
            <a:avLst/>
          </a:prstGeom>
          <a:solidFill>
            <a:schemeClr val="bg1"/>
          </a:solidFill>
          <a:ln w="28575" cap="rnd" cmpd="sng">
            <a:solidFill>
              <a:srgbClr val="FF6600"/>
            </a:solidFill>
          </a:ln>
        </p:spPr>
        <p:style>
          <a:lnRef idx="0">
            <a:scrgbClr r="0" g="0" b="0"/>
          </a:lnRef>
          <a:fillRef idx="0">
            <a:scrgbClr r="0" g="0" b="0"/>
          </a:fillRef>
          <a:effectRef idx="0">
            <a:scrgbClr r="0" g="0" b="0"/>
          </a:effectRef>
          <a:fontRef idx="minor">
            <a:schemeClr val="dk1"/>
          </a:fontRef>
        </p:style>
        <p:txBody>
          <a:bodyPr wrap="square" lIns="72000" tIns="72000" rIns="72000" bIns="0" rtlCol="0" anchor="ctr" anchorCtr="0"/>
          <a:lstStyle/>
          <a:p>
            <a:r>
              <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対象地域</a:t>
            </a:r>
            <a:r>
              <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すべての地域で申請可能</a:t>
            </a:r>
            <a:endPar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要　　件</a:t>
            </a:r>
            <a:r>
              <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事業財産に相当の損失</a:t>
            </a:r>
            <a:r>
              <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おおむね</a:t>
            </a:r>
            <a:r>
              <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％以上</a:t>
            </a:r>
            <a:r>
              <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を受けたこと</a:t>
            </a:r>
          </a:p>
        </p:txBody>
      </p:sp>
      <p:sp>
        <p:nvSpPr>
          <p:cNvPr id="15" name="テキスト ボックス 42"/>
          <p:cNvSpPr txBox="1"/>
          <p:nvPr/>
        </p:nvSpPr>
        <p:spPr>
          <a:xfrm>
            <a:off x="148284" y="8572292"/>
            <a:ext cx="6930438" cy="84269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　保険料を免除するものではありませんのでご注意ください。</a:t>
            </a:r>
            <a:endParaRPr kumimoji="1"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　通常の手続に合わせて、猶予の申請が必要です。</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　指定地域に所在する事業場の事業主のみなさま</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は、まず 「１．申告・納期限の延長」を</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ご利用いただいた後、損失の状況により、納付の猶予制度をご利用いただける場合もあります。</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590383876"/>
              </p:ext>
            </p:extLst>
          </p:nvPr>
        </p:nvGraphicFramePr>
        <p:xfrm>
          <a:off x="230366" y="3372995"/>
          <a:ext cx="6713286" cy="839367"/>
        </p:xfrm>
        <a:graphic>
          <a:graphicData uri="http://schemas.openxmlformats.org/drawingml/2006/table">
            <a:tbl>
              <a:tblPr firstRow="1" bandRow="1">
                <a:tableStyleId>{2D5ABB26-0587-4C30-8999-92F81FD0307C}</a:tableStyleId>
              </a:tblPr>
              <a:tblGrid>
                <a:gridCol w="6713286">
                  <a:extLst>
                    <a:ext uri="{9D8B030D-6E8A-4147-A177-3AD203B41FA5}">
                      <a16:colId xmlns:a16="http://schemas.microsoft.com/office/drawing/2014/main" val="2077900409"/>
                    </a:ext>
                  </a:extLst>
                </a:gridCol>
              </a:tblGrid>
              <a:tr h="839367">
                <a:tc>
                  <a:txBody>
                    <a:bodyPr/>
                    <a:lstStyle/>
                    <a:p>
                      <a:pPr algn="ctr"/>
                      <a:r>
                        <a:rPr lang="ja-JP" altLang="en-US" sz="1600" b="0" dirty="0">
                          <a:ln>
                            <a:noFill/>
                          </a:ln>
                          <a:solidFill>
                            <a:sysClr val="windowText" lastClr="000000"/>
                          </a:solidFill>
                          <a:latin typeface="メイリオ" panose="020B0604030504040204" pitchFamily="50" charset="-128"/>
                          <a:ea typeface="メイリオ" panose="020B0604030504040204" pitchFamily="50" charset="-128"/>
                        </a:rPr>
                        <a:t>富山県、石川県</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22723165"/>
                  </a:ext>
                </a:extLst>
              </a:tr>
            </a:tbl>
          </a:graphicData>
        </a:graphic>
      </p:graphicFrame>
      <p:sp>
        <p:nvSpPr>
          <p:cNvPr id="17" name="テキスト ボックス 16"/>
          <p:cNvSpPr txBox="1"/>
          <p:nvPr/>
        </p:nvSpPr>
        <p:spPr>
          <a:xfrm>
            <a:off x="284685" y="3014242"/>
            <a:ext cx="1440160" cy="338554"/>
          </a:xfrm>
          <a:prstGeom prst="rect">
            <a:avLst/>
          </a:prstGeom>
          <a:noFill/>
        </p:spPr>
        <p:txBody>
          <a:bodyPr wrap="square" rtlCol="0">
            <a:spAutoFit/>
          </a:bodyPr>
          <a:lstStyle/>
          <a:p>
            <a:pPr marL="171450" marR="0" lvl="0" indent="-171450" algn="l" defTabSz="914400" rtl="0" eaLnBrk="1" fontAlgn="base" latinLnBrk="0" hangingPunct="1">
              <a:lnSpc>
                <a:spcPct val="100000"/>
              </a:lnSpc>
              <a:spcBef>
                <a:spcPct val="0"/>
              </a:spcBef>
              <a:spcAft>
                <a:spcPct val="0"/>
              </a:spcAft>
              <a:buClrTx/>
              <a:buSzTx/>
              <a:buFont typeface="Wingdings" panose="05000000000000000000" pitchFamily="2" charset="2"/>
              <a:buChar char="n"/>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指定地域</a:t>
            </a:r>
          </a:p>
        </p:txBody>
      </p:sp>
      <p:sp>
        <p:nvSpPr>
          <p:cNvPr id="27" name="正方形/長方形 26"/>
          <p:cNvSpPr/>
          <p:nvPr/>
        </p:nvSpPr>
        <p:spPr>
          <a:xfrm>
            <a:off x="314106" y="4546498"/>
            <a:ext cx="3353863" cy="307777"/>
          </a:xfrm>
          <a:prstGeom prst="rect">
            <a:avLst/>
          </a:prstGeom>
        </p:spPr>
        <p:txBody>
          <a:bodyPr wrap="square">
            <a:spAutoFit/>
          </a:bodyPr>
          <a:lstStyle/>
          <a:p>
            <a:pPr marL="171450" lvl="0" indent="-171450" fontAlgn="base">
              <a:spcBef>
                <a:spcPct val="0"/>
              </a:spcBef>
              <a:spcAft>
                <a:spcPct val="0"/>
              </a:spcAft>
              <a:buFont typeface="Wingdings" panose="05000000000000000000" pitchFamily="2" charset="2"/>
              <a:buChar char="n"/>
              <a:defRPr/>
            </a:pPr>
            <a:r>
              <a:rPr lang="ja-JP" altLang="en-US" sz="1400" b="1" dirty="0">
                <a:solidFill>
                  <a:prstClr val="black"/>
                </a:solidFill>
                <a:latin typeface="メイリオ" panose="020B0604030504040204" pitchFamily="50" charset="-128"/>
                <a:ea typeface="メイリオ" panose="020B0604030504040204" pitchFamily="50" charset="-128"/>
              </a:rPr>
              <a:t> </a:t>
            </a:r>
            <a:r>
              <a:rPr lang="ja-JP" altLang="en-US" sz="1400" dirty="0">
                <a:solidFill>
                  <a:prstClr val="black"/>
                </a:solidFill>
                <a:latin typeface="メイリオ" panose="020B0604030504040204" pitchFamily="50" charset="-128"/>
                <a:ea typeface="メイリオ" panose="020B0604030504040204" pitchFamily="50" charset="-128"/>
              </a:rPr>
              <a:t>要件：特にありません</a:t>
            </a:r>
          </a:p>
        </p:txBody>
      </p:sp>
      <p:sp>
        <p:nvSpPr>
          <p:cNvPr id="2" name="角丸四角形 1"/>
          <p:cNvSpPr/>
          <p:nvPr/>
        </p:nvSpPr>
        <p:spPr>
          <a:xfrm>
            <a:off x="148283" y="2918641"/>
            <a:ext cx="6930439" cy="2155378"/>
          </a:xfrm>
          <a:prstGeom prst="roundRect">
            <a:avLst/>
          </a:prstGeom>
          <a:noFill/>
          <a:ln w="28575">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3074362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1331</TotalTime>
  <Words>414</Words>
  <Application>Microsoft Office PowerPoint</Application>
  <PresentationFormat>ユーザー設定</PresentationFormat>
  <Paragraphs>25</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Arial</vt:lpstr>
      <vt:lpstr>Calibri</vt:lpstr>
      <vt:lpstr>Wingdings</vt:lpstr>
      <vt:lpstr>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榛葉　寿也</cp:lastModifiedBy>
  <cp:revision>185</cp:revision>
  <cp:lastPrinted>2024-01-17T06:17:56Z</cp:lastPrinted>
  <dcterms:created xsi:type="dcterms:W3CDTF">2015-04-10T02:22:26Z</dcterms:created>
  <dcterms:modified xsi:type="dcterms:W3CDTF">2024-01-17T06:18:10Z</dcterms:modified>
</cp:coreProperties>
</file>