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12192000" cy="9144000"/>
  <p:notesSz cx="6805613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00"/>
    <a:srgbClr val="232F3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55" d="100"/>
          <a:sy n="55" d="100"/>
        </p:scale>
        <p:origin x="1338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496484"/>
            <a:ext cx="103632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4802717"/>
            <a:ext cx="9144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0157996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64532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486834"/>
            <a:ext cx="2628900" cy="7749117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486834"/>
            <a:ext cx="7734300" cy="7749117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082139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169614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2279653"/>
            <a:ext cx="105156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6119286"/>
            <a:ext cx="105156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/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0626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2434167"/>
            <a:ext cx="5181600" cy="5801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1818733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86836"/>
            <a:ext cx="10515600" cy="1767417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2241551"/>
            <a:ext cx="5157787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3340100"/>
            <a:ext cx="5157787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2241551"/>
            <a:ext cx="5183188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3340100"/>
            <a:ext cx="5183188" cy="4912784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06484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421411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7132191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1316569"/>
            <a:ext cx="61722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909412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609600"/>
            <a:ext cx="3932237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1316569"/>
            <a:ext cx="61722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743200"/>
            <a:ext cx="3932237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1066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486836"/>
            <a:ext cx="105156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2434167"/>
            <a:ext cx="105156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FB636D7-C3D1-451A-A469-E2CFF31F8C46}" type="datetimeFigureOut">
              <a:rPr kumimoji="1" lang="ja-JP" altLang="en-US" smtClean="0"/>
              <a:t>2024/8/21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8475136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8475136"/>
            <a:ext cx="2743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6AFA2F-B0FD-42B6-A871-378AE5A694A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221526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kumimoji="1"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kumimoji="1"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9CE53D47-CFEB-4AA6-BDCC-B4198E66D47C}"/>
              </a:ext>
            </a:extLst>
          </p:cNvPr>
          <p:cNvSpPr/>
          <p:nvPr/>
        </p:nvSpPr>
        <p:spPr>
          <a:xfrm>
            <a:off x="0" y="0"/>
            <a:ext cx="12192000" cy="9144000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7" name="正方形/長方形 6">
            <a:extLst>
              <a:ext uri="{FF2B5EF4-FFF2-40B4-BE49-F238E27FC236}">
                <a16:creationId xmlns:a16="http://schemas.microsoft.com/office/drawing/2014/main" id="{0384EB49-8C01-4BCB-9457-1A4284BC1CDD}"/>
              </a:ext>
            </a:extLst>
          </p:cNvPr>
          <p:cNvSpPr/>
          <p:nvPr/>
        </p:nvSpPr>
        <p:spPr>
          <a:xfrm>
            <a:off x="368656" y="307995"/>
            <a:ext cx="11454687" cy="7895774"/>
          </a:xfrm>
          <a:prstGeom prst="rect">
            <a:avLst/>
          </a:prstGeom>
          <a:solidFill>
            <a:schemeClr val="bg1"/>
          </a:solidFill>
          <a:ln>
            <a:solidFill>
              <a:srgbClr val="92D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400" dirty="0"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C3B3FCCF-E6B9-4AF8-94D7-53A64C4C1BE2}"/>
              </a:ext>
            </a:extLst>
          </p:cNvPr>
          <p:cNvSpPr txBox="1"/>
          <p:nvPr/>
        </p:nvSpPr>
        <p:spPr>
          <a:xfrm>
            <a:off x="225632" y="1111426"/>
            <a:ext cx="57709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4000" b="1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ミニ企業説明会 開催</a:t>
            </a:r>
            <a:endParaRPr kumimoji="1" lang="ja-JP" altLang="en-US" sz="4000" b="1" dirty="0">
              <a:solidFill>
                <a:srgbClr val="232F3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96CDA5B9-B02A-4381-B9A7-BA5E5BFBE91A}"/>
              </a:ext>
            </a:extLst>
          </p:cNvPr>
          <p:cNvSpPr txBox="1"/>
          <p:nvPr/>
        </p:nvSpPr>
        <p:spPr>
          <a:xfrm>
            <a:off x="6280327" y="390811"/>
            <a:ext cx="175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履歴書不要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16" name="直線コネクタ 15">
            <a:extLst>
              <a:ext uri="{FF2B5EF4-FFF2-40B4-BE49-F238E27FC236}">
                <a16:creationId xmlns:a16="http://schemas.microsoft.com/office/drawing/2014/main" id="{1D59125E-C2EF-4871-A7C1-D64820887319}"/>
              </a:ext>
            </a:extLst>
          </p:cNvPr>
          <p:cNvCxnSpPr>
            <a:cxnSpLocks/>
          </p:cNvCxnSpPr>
          <p:nvPr/>
        </p:nvCxnSpPr>
        <p:spPr>
          <a:xfrm>
            <a:off x="1285520" y="2759543"/>
            <a:ext cx="4078374" cy="124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テキスト ボックス 16">
            <a:extLst>
              <a:ext uri="{FF2B5EF4-FFF2-40B4-BE49-F238E27FC236}">
                <a16:creationId xmlns:a16="http://schemas.microsoft.com/office/drawing/2014/main" id="{AF042886-AC49-42F2-BA3F-B585520C5570}"/>
              </a:ext>
            </a:extLst>
          </p:cNvPr>
          <p:cNvSpPr txBox="1"/>
          <p:nvPr/>
        </p:nvSpPr>
        <p:spPr>
          <a:xfrm>
            <a:off x="1277439" y="2018799"/>
            <a:ext cx="4525483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○○○○株式会社</a:t>
            </a:r>
            <a:endParaRPr kumimoji="1" lang="en-US" altLang="ja-JP" sz="2400" b="1" dirty="0" smtClean="0"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r>
              <a:rPr lang="zh-CN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静岡市</a:t>
            </a:r>
            <a:r>
              <a:rPr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清水区○○○○○</a:t>
            </a:r>
            <a:endParaRPr kumimoji="1" lang="en-US" altLang="zh-CN" sz="1600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0AAF86BC-E3CD-4459-8BD7-3C577F1FD6E6}"/>
              </a:ext>
            </a:extLst>
          </p:cNvPr>
          <p:cNvSpPr txBox="1"/>
          <p:nvPr/>
        </p:nvSpPr>
        <p:spPr>
          <a:xfrm>
            <a:off x="855023" y="2945692"/>
            <a:ext cx="4719293" cy="2616101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＜アピール自由記入欄＞</a:t>
            </a:r>
            <a:r>
              <a:rPr kumimoji="1" lang="en-US" altLang="ja-JP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/>
            </a:r>
            <a:br>
              <a:rPr kumimoji="1" lang="en-US" altLang="ja-JP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</a:br>
            <a:r>
              <a:rPr kumimoji="1" lang="ja-JP" altLang="en-US" sz="160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・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仕事内容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・会社理念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・福利厚生</a:t>
            </a:r>
            <a:endParaRPr kumimoji="1" lang="en-US" altLang="ja-JP" sz="1600" dirty="0" smtClean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・その他企業</a:t>
            </a:r>
            <a:r>
              <a:rPr kumimoji="1" lang="en-US" altLang="ja-JP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PR</a:t>
            </a:r>
            <a:r>
              <a:rPr kumimoji="1" lang="ja-JP" altLang="en-US" sz="1600" dirty="0" smtClean="0">
                <a:latin typeface="メイリオ" panose="020B0604030504040204" pitchFamily="50" charset="-128"/>
                <a:ea typeface="メイリオ" panose="020B0604030504040204" pitchFamily="50" charset="-128"/>
                <a:cs typeface="Amazon Ember Thin" panose="020B0303020204020204" pitchFamily="34" charset="0"/>
              </a:rPr>
              <a:t>　など</a:t>
            </a:r>
            <a:endParaRPr kumimoji="1" lang="en-US" altLang="ja-JP" sz="16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メイリオ" panose="020B0604030504040204" pitchFamily="50" charset="-128"/>
              <a:ea typeface="メイリオ" panose="020B0604030504040204" pitchFamily="50" charset="-128"/>
              <a:cs typeface="Amazon Ember Thin" panose="020B0303020204020204" pitchFamily="34" charset="0"/>
            </a:endParaRPr>
          </a:p>
        </p:txBody>
      </p:sp>
      <p:sp>
        <p:nvSpPr>
          <p:cNvPr id="19" name="正方形/長方形 18">
            <a:extLst>
              <a:ext uri="{FF2B5EF4-FFF2-40B4-BE49-F238E27FC236}">
                <a16:creationId xmlns:a16="http://schemas.microsoft.com/office/drawing/2014/main" id="{C806659D-1E15-4820-85B4-8973E136AF96}"/>
              </a:ext>
            </a:extLst>
          </p:cNvPr>
          <p:cNvSpPr/>
          <p:nvPr/>
        </p:nvSpPr>
        <p:spPr>
          <a:xfrm>
            <a:off x="590774" y="6206168"/>
            <a:ext cx="786645" cy="371581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日時</a:t>
            </a:r>
          </a:p>
        </p:txBody>
      </p:sp>
      <p:sp>
        <p:nvSpPr>
          <p:cNvPr id="21" name="正方形/長方形 20">
            <a:extLst>
              <a:ext uri="{FF2B5EF4-FFF2-40B4-BE49-F238E27FC236}">
                <a16:creationId xmlns:a16="http://schemas.microsoft.com/office/drawing/2014/main" id="{542CB47A-FF8B-420C-B415-1A9551EEC18E}"/>
              </a:ext>
            </a:extLst>
          </p:cNvPr>
          <p:cNvSpPr/>
          <p:nvPr/>
        </p:nvSpPr>
        <p:spPr>
          <a:xfrm>
            <a:off x="585596" y="7252473"/>
            <a:ext cx="791823" cy="370718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会場</a:t>
            </a:r>
            <a:endParaRPr kumimoji="1" lang="ja-JP" altLang="en-US" sz="16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FD2827FC-F7D5-4271-84BB-70ED35306294}"/>
              </a:ext>
            </a:extLst>
          </p:cNvPr>
          <p:cNvSpPr txBox="1"/>
          <p:nvPr/>
        </p:nvSpPr>
        <p:spPr>
          <a:xfrm>
            <a:off x="1377419" y="6236810"/>
            <a:ext cx="4512741" cy="10464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000" b="1" dirty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令和</a:t>
            </a:r>
            <a:r>
              <a:rPr kumimoji="1" lang="ja-JP" altLang="en-US" sz="2000" b="1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６年○月○日（○）</a:t>
            </a:r>
            <a:r>
              <a:rPr kumimoji="1" lang="en-US" altLang="ja-JP" sz="16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10:00</a:t>
            </a:r>
            <a:r>
              <a:rPr kumimoji="1" lang="ja-JP" altLang="en-US" sz="16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en-US" altLang="ja-JP" sz="16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11:30</a:t>
            </a:r>
            <a:endParaRPr kumimoji="1" lang="en-US" altLang="ja-JP" sz="1600" dirty="0">
              <a:solidFill>
                <a:srgbClr val="232F3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endParaRPr kumimoji="1" lang="en-US" altLang="ja-JP" sz="1400" dirty="0">
              <a:solidFill>
                <a:srgbClr val="232F3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説明時間　①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　②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20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endParaRPr kumimoji="1" lang="en-US" altLang="ja-JP" sz="1400" dirty="0" smtClean="0">
              <a:solidFill>
                <a:srgbClr val="232F3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　　　　③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　④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11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：</a:t>
            </a:r>
            <a:r>
              <a:rPr kumimoji="1" lang="en-US" altLang="ja-JP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00</a:t>
            </a:r>
            <a:r>
              <a:rPr kumimoji="1" lang="ja-JP" altLang="en-US" sz="1400" dirty="0" smtClean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～</a:t>
            </a:r>
            <a:r>
              <a:rPr kumimoji="1" lang="zh-TW" altLang="en-US" sz="1400" dirty="0">
                <a:solidFill>
                  <a:srgbClr val="232F3E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</a:t>
            </a:r>
            <a:endParaRPr kumimoji="1" lang="en-US" altLang="zh-TW" sz="1400" dirty="0">
              <a:solidFill>
                <a:srgbClr val="232F3E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FD56E062-250D-41A8-8E9B-68A38133D061}"/>
              </a:ext>
            </a:extLst>
          </p:cNvPr>
          <p:cNvSpPr txBox="1"/>
          <p:nvPr/>
        </p:nvSpPr>
        <p:spPr>
          <a:xfrm>
            <a:off x="1769672" y="8203769"/>
            <a:ext cx="926890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ja-JP" altLang="en-US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  <a:p>
            <a:r>
              <a:rPr lang="ja-JP" altLang="en-US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 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主催：ハローワーク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清水　受付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・職業紹介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部門　☎</a:t>
            </a:r>
            <a:r>
              <a:rPr lang="en-US" altLang="ja-JP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054-351-8609</a:t>
            </a:r>
            <a:r>
              <a:rPr lang="ja-JP" altLang="en-US" b="1" dirty="0" smtClean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　部門</a:t>
            </a:r>
            <a:r>
              <a:rPr lang="ja-JP" altLang="en-US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コード</a:t>
            </a:r>
            <a:r>
              <a:rPr lang="en-US" altLang="ja-JP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41♯</a:t>
            </a:r>
            <a:endParaRPr kumimoji="1" lang="ja-JP" altLang="en-US" sz="1400" b="1" dirty="0">
              <a:solidFill>
                <a:schemeClr val="bg1"/>
              </a:solidFill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33" name="正方形/長方形 32">
            <a:extLst>
              <a:ext uri="{FF2B5EF4-FFF2-40B4-BE49-F238E27FC236}">
                <a16:creationId xmlns:a16="http://schemas.microsoft.com/office/drawing/2014/main" id="{E780609D-51C5-4C62-8F70-9F4DF90C0B89}"/>
              </a:ext>
            </a:extLst>
          </p:cNvPr>
          <p:cNvSpPr/>
          <p:nvPr/>
        </p:nvSpPr>
        <p:spPr>
          <a:xfrm>
            <a:off x="585596" y="430323"/>
            <a:ext cx="1018810" cy="416874"/>
          </a:xfrm>
          <a:prstGeom prst="rect">
            <a:avLst/>
          </a:prstGeom>
          <a:solidFill>
            <a:srgbClr val="92D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600" b="1" dirty="0">
                <a:solidFill>
                  <a:schemeClr val="bg1"/>
                </a:solidFill>
                <a:latin typeface="メイリオ" panose="020B0604030504040204" pitchFamily="50" charset="-128"/>
                <a:ea typeface="メイリオ" panose="020B0604030504040204" pitchFamily="50" charset="-128"/>
              </a:rPr>
              <a:t>募集職種</a:t>
            </a: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ABB03488-A72A-4232-9F1C-4A0B1535B49F}"/>
              </a:ext>
            </a:extLst>
          </p:cNvPr>
          <p:cNvSpPr txBox="1"/>
          <p:nvPr/>
        </p:nvSpPr>
        <p:spPr>
          <a:xfrm>
            <a:off x="1604406" y="512170"/>
            <a:ext cx="257052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600" b="1" dirty="0" smtClean="0">
                <a:latin typeface="メイリオ" panose="020B0604030504040204" pitchFamily="50" charset="-128"/>
                <a:ea typeface="メイリオ" panose="020B0604030504040204" pitchFamily="50" charset="-128"/>
              </a:rPr>
              <a:t>○○○○</a:t>
            </a:r>
            <a:endParaRPr kumimoji="1" lang="ja-JP" altLang="en-US" sz="1600" b="1" dirty="0">
              <a:latin typeface="メイリオ" panose="020B0604030504040204" pitchFamily="50" charset="-128"/>
              <a:ea typeface="メイリオ" panose="020B0604030504040204" pitchFamily="50" charset="-128"/>
            </a:endParaRPr>
          </a:p>
        </p:txBody>
      </p:sp>
      <p:sp>
        <p:nvSpPr>
          <p:cNvPr id="2" name="正方形/長方形 1">
            <a:extLst>
              <a:ext uri="{FF2B5EF4-FFF2-40B4-BE49-F238E27FC236}">
                <a16:creationId xmlns:a16="http://schemas.microsoft.com/office/drawing/2014/main" id="{1E9D78CD-B9AE-43AD-839B-4930F44CC28A}"/>
              </a:ext>
            </a:extLst>
          </p:cNvPr>
          <p:cNvSpPr/>
          <p:nvPr/>
        </p:nvSpPr>
        <p:spPr>
          <a:xfrm>
            <a:off x="1377419" y="7274217"/>
            <a:ext cx="37193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kumimoji="1" lang="ja-JP" altLang="en-US" sz="1600" dirty="0" smtClean="0">
                <a:solidFill>
                  <a:srgbClr val="232F3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ハローワーク清水　</a:t>
            </a:r>
            <a:r>
              <a:rPr kumimoji="1" lang="en-US" altLang="ja-JP" sz="1600" dirty="0" smtClean="0">
                <a:solidFill>
                  <a:srgbClr val="232F3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1</a:t>
            </a:r>
            <a:r>
              <a:rPr kumimoji="1" lang="ja-JP" altLang="en-US" sz="1600" dirty="0" smtClean="0">
                <a:solidFill>
                  <a:srgbClr val="232F3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階待合席</a:t>
            </a:r>
            <a:r>
              <a:rPr kumimoji="1" lang="en-US" altLang="ja-JP" sz="1600" dirty="0" smtClean="0">
                <a:solidFill>
                  <a:srgbClr val="232F3E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A</a:t>
            </a:r>
            <a:endParaRPr kumimoji="1" lang="ja-JP" altLang="en-US" sz="1600" dirty="0">
              <a:solidFill>
                <a:srgbClr val="232F3E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pic>
        <p:nvPicPr>
          <p:cNvPr id="6" name="図 5"/>
          <p:cNvPicPr>
            <a:picLocks noChangeAspect="1"/>
          </p:cNvPicPr>
          <p:nvPr/>
        </p:nvPicPr>
        <p:blipFill>
          <a:blip r:embed="rId2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98859" y="8399357"/>
            <a:ext cx="570813" cy="459975"/>
          </a:xfrm>
          <a:prstGeom prst="rect">
            <a:avLst/>
          </a:prstGeom>
        </p:spPr>
      </p:pic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96CDA5B9-B02A-4381-B9A7-BA5E5BFBE91A}"/>
              </a:ext>
            </a:extLst>
          </p:cNvPr>
          <p:cNvSpPr txBox="1"/>
          <p:nvPr/>
        </p:nvSpPr>
        <p:spPr>
          <a:xfrm>
            <a:off x="8220052" y="390811"/>
            <a:ext cx="17553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服装自由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96CDA5B9-B02A-4381-B9A7-BA5E5BFBE91A}"/>
              </a:ext>
            </a:extLst>
          </p:cNvPr>
          <p:cNvSpPr txBox="1"/>
          <p:nvPr/>
        </p:nvSpPr>
        <p:spPr>
          <a:xfrm>
            <a:off x="9720498" y="379919"/>
            <a:ext cx="1892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当日参加</a:t>
            </a:r>
            <a:r>
              <a:rPr kumimoji="1" lang="en-US" altLang="ja-JP" sz="2400" b="1" dirty="0" smtClean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OK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31" name="テキスト ボックス 30">
            <a:extLst>
              <a:ext uri="{FF2B5EF4-FFF2-40B4-BE49-F238E27FC236}">
                <a16:creationId xmlns:a16="http://schemas.microsoft.com/office/drawing/2014/main" id="{96CDA5B9-B02A-4381-B9A7-BA5E5BFBE91A}"/>
              </a:ext>
            </a:extLst>
          </p:cNvPr>
          <p:cNvSpPr txBox="1"/>
          <p:nvPr/>
        </p:nvSpPr>
        <p:spPr>
          <a:xfrm>
            <a:off x="534335" y="7725267"/>
            <a:ext cx="479105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2400" b="1" dirty="0" smtClean="0">
                <a:solidFill>
                  <a:schemeClr val="accent2">
                    <a:lumMod val="75000"/>
                  </a:schemeClr>
                </a:solidFill>
                <a:highlight>
                  <a:srgbClr val="FFFF00"/>
                </a:highlight>
                <a:latin typeface="Meiryo UI" panose="020B0604030504040204" pitchFamily="50" charset="-128"/>
                <a:ea typeface="Meiryo UI" panose="020B0604030504040204" pitchFamily="50" charset="-128"/>
              </a:rPr>
              <a:t>雇用保険の求職活動実績となります</a:t>
            </a:r>
            <a:endParaRPr kumimoji="1" lang="ja-JP" altLang="en-US" sz="2400" b="1" dirty="0">
              <a:solidFill>
                <a:schemeClr val="accent2">
                  <a:lumMod val="75000"/>
                </a:schemeClr>
              </a:solidFill>
              <a:highlight>
                <a:srgbClr val="FFFF00"/>
              </a:highlight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cxnSp>
        <p:nvCxnSpPr>
          <p:cNvPr id="36" name="直線コネクタ 35">
            <a:extLst>
              <a:ext uri="{FF2B5EF4-FFF2-40B4-BE49-F238E27FC236}">
                <a16:creationId xmlns:a16="http://schemas.microsoft.com/office/drawing/2014/main" id="{1D59125E-C2EF-4871-A7C1-D64820887319}"/>
              </a:ext>
            </a:extLst>
          </p:cNvPr>
          <p:cNvCxnSpPr>
            <a:cxnSpLocks/>
          </p:cNvCxnSpPr>
          <p:nvPr/>
        </p:nvCxnSpPr>
        <p:spPr>
          <a:xfrm>
            <a:off x="1277439" y="1787428"/>
            <a:ext cx="4078374" cy="1242"/>
          </a:xfrm>
          <a:prstGeom prst="line">
            <a:avLst/>
          </a:prstGeom>
          <a:ln w="190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0AAF86BC-E3CD-4459-8BD7-3C577F1FD6E6}"/>
              </a:ext>
            </a:extLst>
          </p:cNvPr>
          <p:cNvSpPr txBox="1"/>
          <p:nvPr/>
        </p:nvSpPr>
        <p:spPr>
          <a:xfrm>
            <a:off x="5996537" y="987747"/>
            <a:ext cx="5616258" cy="6986528"/>
          </a:xfrm>
          <a:prstGeom prst="rect">
            <a:avLst/>
          </a:prstGeom>
          <a:noFill/>
          <a:ln>
            <a:solidFill>
              <a:schemeClr val="tx1"/>
            </a:solidFill>
            <a:prstDash val="sysDot"/>
          </a:ln>
        </p:spPr>
        <p:txBody>
          <a:bodyPr wrap="square" rtlCol="0">
            <a:spAutoFit/>
          </a:bodyPr>
          <a:lstStyle/>
          <a:p>
            <a:r>
              <a:rPr kumimoji="1" lang="ja-JP" altLang="en-US" dirty="0" smtClean="0">
                <a:latin typeface="Meiryo UI" panose="020B0604030504040204" pitchFamily="50" charset="-128"/>
                <a:ea typeface="Meiryo UI" panose="020B0604030504040204" pitchFamily="50" charset="-128"/>
                <a:cs typeface="Amazon Ember Thin" panose="020B0303020204020204" pitchFamily="34" charset="0"/>
              </a:rPr>
              <a:t>写真等</a:t>
            </a:r>
            <a:endParaRPr kumimoji="1" lang="en-US" altLang="ja-JP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 smtClean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  <a:p>
            <a:endParaRPr kumimoji="1" lang="en-US" altLang="ja-JP" sz="1400" dirty="0">
              <a:latin typeface="Meiryo UI" panose="020B0604030504040204" pitchFamily="50" charset="-128"/>
              <a:ea typeface="Meiryo UI" panose="020B0604030504040204" pitchFamily="50" charset="-128"/>
              <a:cs typeface="Amazon Ember Thin" panose="020B0303020204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24527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291</TotalTime>
  <Words>127</Words>
  <Application>Microsoft Office PowerPoint</Application>
  <PresentationFormat>ユーザー設定</PresentationFormat>
  <Paragraphs>56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Amazon Ember Thin</vt:lpstr>
      <vt:lpstr>Meiryo UI</vt:lpstr>
      <vt:lpstr>メイリオ</vt:lpstr>
      <vt:lpstr>游ゴシック</vt:lpstr>
      <vt:lpstr>游ゴシック Light</vt:lpstr>
      <vt:lpstr>Arial</vt:lpstr>
      <vt:lpstr>Calibri</vt:lpstr>
      <vt:lpstr>Calibri Light</vt:lpstr>
      <vt:lpstr>Office テーマ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/>
  <cp:lastModifiedBy>森好寿</cp:lastModifiedBy>
  <cp:revision>38</cp:revision>
  <cp:lastPrinted>2024-08-15T05:10:49Z</cp:lastPrinted>
  <dcterms:created xsi:type="dcterms:W3CDTF">2024-03-26T07:58:54Z</dcterms:created>
  <dcterms:modified xsi:type="dcterms:W3CDTF">2024-08-21T05:52:42Z</dcterms:modified>
</cp:coreProperties>
</file>