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1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61"/>
    <a:srgbClr val="FF6565"/>
    <a:srgbClr val="FFCF9F"/>
    <a:srgbClr val="FFE9A3"/>
    <a:srgbClr val="FFF5D5"/>
    <a:srgbClr val="FFDD71"/>
    <a:srgbClr val="FFDDDD"/>
    <a:srgbClr val="FFCCCC"/>
    <a:srgbClr val="F6BB00"/>
    <a:srgbClr val="FFE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57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1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575088A-2400-440B-89E5-D4506095FCD9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3537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CF3463E9-7789-48B7-818A-D1D80AC3900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45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14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744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682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84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55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801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936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39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799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86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864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EE88-20F9-4205-A385-FCF0E4587216}" type="datetimeFigureOut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737F1-35BC-4945-B469-719E8FB8A67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16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正方形/長方形 114"/>
          <p:cNvSpPr/>
          <p:nvPr/>
        </p:nvSpPr>
        <p:spPr>
          <a:xfrm>
            <a:off x="-38416" y="33198"/>
            <a:ext cx="6895053" cy="25707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-941452" y="5472731"/>
            <a:ext cx="9221852" cy="2286493"/>
          </a:xfrm>
          <a:prstGeom prst="rect">
            <a:avLst/>
          </a:prstGeom>
          <a:solidFill>
            <a:srgbClr val="FFE2C5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182883"/>
            <a:ext cx="6856637" cy="2133721"/>
          </a:xfrm>
          <a:prstGeom prst="rect">
            <a:avLst/>
          </a:prstGeom>
          <a:solidFill>
            <a:srgbClr val="FFE7E7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コンテンツ プレースホルダー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067" y="772737"/>
            <a:ext cx="1513561" cy="145301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060" y="0"/>
            <a:ext cx="1209314" cy="1160942"/>
          </a:xfrm>
          <a:prstGeom prst="rect">
            <a:avLst/>
          </a:prstGeom>
        </p:spPr>
      </p:pic>
      <p:grpSp>
        <p:nvGrpSpPr>
          <p:cNvPr id="24" name="グループ化 23"/>
          <p:cNvGrpSpPr/>
          <p:nvPr/>
        </p:nvGrpSpPr>
        <p:grpSpPr>
          <a:xfrm>
            <a:off x="5284596" y="251116"/>
            <a:ext cx="1521535" cy="1256407"/>
            <a:chOff x="4641131" y="2628900"/>
            <a:chExt cx="1521535" cy="1256407"/>
          </a:xfrm>
        </p:grpSpPr>
        <p:sp>
          <p:nvSpPr>
            <p:cNvPr id="22" name="楕円 21"/>
            <p:cNvSpPr/>
            <p:nvPr/>
          </p:nvSpPr>
          <p:spPr>
            <a:xfrm>
              <a:off x="4839459" y="3155370"/>
              <a:ext cx="467759" cy="355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2"/>
            <p:cNvSpPr/>
            <p:nvPr/>
          </p:nvSpPr>
          <p:spPr>
            <a:xfrm>
              <a:off x="5414124" y="2914681"/>
              <a:ext cx="467759" cy="355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4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1131" y="2628900"/>
              <a:ext cx="1521535" cy="1256407"/>
            </a:xfrm>
            <a:prstGeom prst="rect">
              <a:avLst/>
            </a:prstGeom>
          </p:spPr>
        </p:pic>
      </p:grpSp>
      <p:grpSp>
        <p:nvGrpSpPr>
          <p:cNvPr id="32" name="グループ化 31"/>
          <p:cNvGrpSpPr/>
          <p:nvPr/>
        </p:nvGrpSpPr>
        <p:grpSpPr>
          <a:xfrm>
            <a:off x="611408" y="7806824"/>
            <a:ext cx="2785609" cy="1559528"/>
            <a:chOff x="488115" y="7736358"/>
            <a:chExt cx="2785609" cy="1559528"/>
          </a:xfrm>
        </p:grpSpPr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F7C61D90-8D11-2D80-DEBD-3C5EC3FB71B8}"/>
                </a:ext>
              </a:extLst>
            </p:cNvPr>
            <p:cNvSpPr txBox="1"/>
            <p:nvPr/>
          </p:nvSpPr>
          <p:spPr>
            <a:xfrm>
              <a:off x="543886" y="7878634"/>
              <a:ext cx="2729838" cy="83099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今後</a:t>
              </a:r>
              <a:r>
                <a:rPr kumimoji="1" lang="ja-JP" alt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の就職支援セミナー等の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情報は</a:t>
              </a:r>
              <a:r>
                <a:rPr kumimoji="1" lang="en-US" altLang="ja-JP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｢LINE｣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でも発信しています</a:t>
              </a:r>
              <a:r>
                <a:rPr kumimoji="1" lang="ja-JP" alt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。</a:t>
              </a:r>
              <a:endParaRPr kumimoji="1"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76200">
                    <a:schemeClr val="bg1">
                      <a:alpha val="40000"/>
                    </a:schemeClr>
                  </a:glow>
                </a:effectLst>
                <a:latin typeface="+mn-ea"/>
              </a:endParaRPr>
            </a:p>
            <a:p>
              <a:r>
                <a:rPr kumimoji="1" lang="en-US" altLang="ja-JP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LINE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公式アカウントを</a:t>
              </a:r>
              <a:r>
                <a:rPr kumimoji="1" lang="en-US" altLang="ja-JP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｢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友だち登録</a:t>
              </a:r>
              <a:r>
                <a:rPr kumimoji="1" lang="en-US" altLang="ja-JP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｣</a:t>
              </a:r>
              <a:r>
                <a:rPr kumimoji="1" lang="ja-JP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glow rad="76200">
                      <a:schemeClr val="bg1">
                        <a:alpha val="40000"/>
                      </a:schemeClr>
                    </a:glow>
                  </a:effectLst>
                  <a:latin typeface="+mn-ea"/>
                </a:rPr>
                <a:t>すると便利です！</a:t>
              </a:r>
              <a:endPara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76200">
                    <a:schemeClr val="bg1">
                      <a:alpha val="40000"/>
                    </a:schemeClr>
                  </a:glow>
                </a:effectLst>
                <a:latin typeface="+mn-ea"/>
              </a:endParaRPr>
            </a:p>
          </p:txBody>
        </p:sp>
        <p:sp>
          <p:nvSpPr>
            <p:cNvPr id="34" name="四角形: 角を丸くする 17">
              <a:extLst>
                <a:ext uri="{FF2B5EF4-FFF2-40B4-BE49-F238E27FC236}">
                  <a16:creationId xmlns:a16="http://schemas.microsoft.com/office/drawing/2014/main" id="{ACAB2459-3CC3-5A00-1274-B1744C4C74AE}"/>
                </a:ext>
              </a:extLst>
            </p:cNvPr>
            <p:cNvSpPr/>
            <p:nvPr/>
          </p:nvSpPr>
          <p:spPr>
            <a:xfrm>
              <a:off x="488115" y="7736358"/>
              <a:ext cx="2785609" cy="1559528"/>
            </a:xfrm>
            <a:prstGeom prst="roundRect">
              <a:avLst/>
            </a:prstGeom>
            <a:noFill/>
            <a:ln w="3810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35" name="図 34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787" y="8838916"/>
              <a:ext cx="1163088" cy="2709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" name="図 35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3455" y="8595574"/>
              <a:ext cx="668051" cy="60137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" name="正方形/長方形 36"/>
          <p:cNvSpPr/>
          <p:nvPr/>
        </p:nvSpPr>
        <p:spPr>
          <a:xfrm>
            <a:off x="435330" y="9623003"/>
            <a:ext cx="5710237" cy="2154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 smtClean="0">
                <a:latin typeface="+mn-ea"/>
              </a:rPr>
              <a:t>※</a:t>
            </a:r>
            <a:r>
              <a:rPr lang="ja-JP" altLang="ja-JP" sz="800" dirty="0" smtClean="0">
                <a:latin typeface="+mn-ea"/>
              </a:rPr>
              <a:t>当リーフレット</a:t>
            </a:r>
            <a:r>
              <a:rPr lang="ja-JP" altLang="ja-JP" sz="800" dirty="0">
                <a:latin typeface="+mn-ea"/>
              </a:rPr>
              <a:t>に記載されている会社名及び製品名・ロゴマークは、会社の商号、商標または登録商標です。</a:t>
            </a:r>
            <a:endParaRPr kumimoji="1" lang="en-US" altLang="ja-JP" sz="800" b="1" dirty="0">
              <a:latin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-1153347" y="5158034"/>
            <a:ext cx="9645641" cy="468525"/>
          </a:xfrm>
          <a:prstGeom prst="rect">
            <a:avLst/>
          </a:prstGeom>
          <a:solidFill>
            <a:srgbClr val="FFCF9F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80616" y="5253083"/>
            <a:ext cx="4823241" cy="338554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6600"/>
                </a:solidFill>
                <a:latin typeface="+mn-ea"/>
              </a:rPr>
              <a:t>雇用保険受給</a:t>
            </a:r>
            <a:r>
              <a:rPr kumimoji="1" lang="ja-JP" altLang="en-US" sz="1600" b="1" dirty="0">
                <a:solidFill>
                  <a:srgbClr val="FF6600"/>
                </a:solidFill>
                <a:latin typeface="+mn-ea"/>
              </a:rPr>
              <a:t>中</a:t>
            </a:r>
            <a:r>
              <a:rPr kumimoji="1" lang="ja-JP" altLang="en-US" sz="1600" b="1" dirty="0" smtClean="0">
                <a:solidFill>
                  <a:srgbClr val="FF6600"/>
                </a:solidFill>
                <a:latin typeface="+mn-ea"/>
              </a:rPr>
              <a:t>の方は求職活動実績となります</a:t>
            </a:r>
            <a:r>
              <a:rPr kumimoji="1" lang="ja-JP" altLang="en-US" sz="1600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　</a:t>
            </a:r>
            <a:endParaRPr kumimoji="1" lang="ja-JP" altLang="en-US" sz="1600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1670" b="-6431"/>
          <a:stretch/>
        </p:blipFill>
        <p:spPr>
          <a:xfrm>
            <a:off x="34993" y="5347284"/>
            <a:ext cx="1047395" cy="121634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1670" b="-6431"/>
          <a:stretch/>
        </p:blipFill>
        <p:spPr>
          <a:xfrm>
            <a:off x="5654142" y="5360086"/>
            <a:ext cx="1047395" cy="121634"/>
          </a:xfrm>
          <a:prstGeom prst="rect">
            <a:avLst/>
          </a:prstGeom>
        </p:spPr>
      </p:pic>
      <p:sp>
        <p:nvSpPr>
          <p:cNvPr id="66" name="テキスト ボックス 65"/>
          <p:cNvSpPr txBox="1"/>
          <p:nvPr/>
        </p:nvSpPr>
        <p:spPr>
          <a:xfrm>
            <a:off x="-533400" y="2745686"/>
            <a:ext cx="7926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 smtClean="0">
                <a:solidFill>
                  <a:srgbClr val="FF6565"/>
                </a:solidFill>
                <a:latin typeface="+mn-ea"/>
              </a:rPr>
              <a:t>「アピール</a:t>
            </a:r>
            <a:r>
              <a:rPr kumimoji="1" lang="ja-JP" altLang="en-US" sz="4000" b="1" dirty="0" smtClean="0">
                <a:solidFill>
                  <a:srgbClr val="FF6565"/>
                </a:solidFill>
                <a:latin typeface="+mn-ea"/>
              </a:rPr>
              <a:t>する</a:t>
            </a:r>
            <a:r>
              <a:rPr kumimoji="1" lang="ja-JP" altLang="en-US" sz="5400" b="1" dirty="0" smtClean="0">
                <a:solidFill>
                  <a:srgbClr val="FF6565"/>
                </a:solidFill>
                <a:latin typeface="+mn-ea"/>
              </a:rPr>
              <a:t>伝え方」</a:t>
            </a:r>
            <a:endParaRPr kumimoji="1" lang="en-US" altLang="ja-JP" sz="5400" b="1" dirty="0" smtClean="0">
              <a:solidFill>
                <a:srgbClr val="FF6565"/>
              </a:solidFill>
              <a:latin typeface="+mn-ea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80360" y="5890824"/>
            <a:ext cx="7575961" cy="15291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　会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　場：　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+mn-ea"/>
              </a:rPr>
              <a:t>ハローワーク浜松　浅田庁舎　３Ｆ会議室</a:t>
            </a:r>
            <a:endParaRPr kumimoji="1" lang="en-US" altLang="ja-JP" sz="1600" b="1" u="sng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　対象者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：　主に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｢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子育て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｣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や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｢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介護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｣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をしながら再就職を希望する方</a:t>
            </a: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　　　　　　＊ハローワークでの求職登録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必須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定　員：</a:t>
            </a:r>
            <a:r>
              <a:rPr kumimoji="1" lang="ja-JP" altLang="en-US" sz="1600" b="1" smtClean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600" b="1" smtClean="0">
                <a:solidFill>
                  <a:schemeClr val="tx1"/>
                </a:solidFill>
                <a:latin typeface="+mn-ea"/>
              </a:rPr>
              <a:t>１０名</a:t>
            </a: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　申込み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：　電話または窓口でお申し込みください</a:t>
            </a: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　持ち物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：　筆記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用具（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雇用保険受給中の方は雇用保険受給資格者証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）</a:t>
            </a:r>
            <a:endParaRPr kumimoji="1"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54413" y="9460334"/>
            <a:ext cx="1029034" cy="366960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931" y="1543228"/>
            <a:ext cx="1685850" cy="493419"/>
          </a:xfrm>
          <a:prstGeom prst="rect">
            <a:avLst/>
          </a:prstGeom>
        </p:spPr>
      </p:pic>
      <p:sp>
        <p:nvSpPr>
          <p:cNvPr id="69" name="テキスト ボックス 68"/>
          <p:cNvSpPr txBox="1"/>
          <p:nvPr/>
        </p:nvSpPr>
        <p:spPr>
          <a:xfrm>
            <a:off x="3452788" y="7863387"/>
            <a:ext cx="345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6161"/>
                </a:solidFill>
                <a:latin typeface="+mn-ea"/>
              </a:rPr>
              <a:t>マザーズハローワーク浜松</a:t>
            </a:r>
            <a:endParaRPr kumimoji="1" lang="ja-JP" altLang="en-US" sz="2000" b="1" dirty="0">
              <a:solidFill>
                <a:srgbClr val="FF6161"/>
              </a:solidFill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788815" y="8919907"/>
            <a:ext cx="2696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電話：</a:t>
            </a:r>
            <a:r>
              <a:rPr kumimoji="1" lang="en-US" altLang="ja-JP" b="1" dirty="0" smtClean="0">
                <a:latin typeface="+mn-ea"/>
              </a:rPr>
              <a:t>053-454-1910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801067" y="8275530"/>
            <a:ext cx="3416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浜松市中央区中央１－１２－１</a:t>
            </a:r>
            <a:endParaRPr kumimoji="1" lang="en-US" altLang="ja-JP" sz="1200" dirty="0" smtClean="0">
              <a:latin typeface="+mn-ea"/>
            </a:endParaRPr>
          </a:p>
          <a:p>
            <a:r>
              <a:rPr kumimoji="1" lang="ja-JP" altLang="en-US" sz="1200" dirty="0" smtClean="0">
                <a:latin typeface="+mn-ea"/>
              </a:rPr>
              <a:t>静岡県浜松総合庁舎　１階</a:t>
            </a:r>
            <a:endParaRPr kumimoji="1" lang="en-US" altLang="ja-JP" sz="1200" dirty="0" smtClean="0">
              <a:latin typeface="+mn-ea"/>
            </a:endParaRPr>
          </a:p>
          <a:p>
            <a:r>
              <a:rPr kumimoji="1" lang="ja-JP" altLang="en-US" sz="1200" dirty="0" smtClean="0">
                <a:latin typeface="+mn-ea"/>
              </a:rPr>
              <a:t>利用時間：９時～１７時</a:t>
            </a:r>
            <a:endParaRPr kumimoji="1" lang="en-US" altLang="ja-JP" sz="1200" dirty="0" smtClean="0">
              <a:latin typeface="+mn-ea"/>
            </a:endParaRPr>
          </a:p>
          <a:p>
            <a:endParaRPr kumimoji="1" lang="ja-JP" altLang="en-US" sz="1200" dirty="0">
              <a:latin typeface="+mn-ea"/>
            </a:endParaRPr>
          </a:p>
        </p:txBody>
      </p:sp>
      <p:grpSp>
        <p:nvGrpSpPr>
          <p:cNvPr id="145" name="グループ化 144"/>
          <p:cNvGrpSpPr/>
          <p:nvPr/>
        </p:nvGrpSpPr>
        <p:grpSpPr>
          <a:xfrm>
            <a:off x="3557931" y="3785958"/>
            <a:ext cx="3143606" cy="789285"/>
            <a:chOff x="1904599" y="2301712"/>
            <a:chExt cx="3143606" cy="716955"/>
          </a:xfrm>
        </p:grpSpPr>
        <p:sp>
          <p:nvSpPr>
            <p:cNvPr id="147" name="テキスト ボックス 146"/>
            <p:cNvSpPr txBox="1"/>
            <p:nvPr/>
          </p:nvSpPr>
          <p:spPr>
            <a:xfrm>
              <a:off x="3544452" y="2310781"/>
              <a:ext cx="15037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b="1" dirty="0" smtClean="0">
                  <a:solidFill>
                    <a:srgbClr val="FF6565"/>
                  </a:solidFill>
                </a:rPr>
                <a:t>15:00</a:t>
              </a:r>
              <a:endParaRPr kumimoji="1" lang="ja-JP" altLang="en-US" sz="4000" b="1" dirty="0">
                <a:solidFill>
                  <a:srgbClr val="FF6565"/>
                </a:solidFill>
              </a:endParaRPr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3170108" y="2452164"/>
              <a:ext cx="593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rgbClr val="FF6565"/>
                  </a:solidFill>
                </a:rPr>
                <a:t>～</a:t>
              </a:r>
              <a:endParaRPr kumimoji="1" lang="ja-JP" altLang="en-US" sz="2800" b="1" dirty="0">
                <a:solidFill>
                  <a:srgbClr val="FF6565"/>
                </a:solidFill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1904599" y="2301712"/>
              <a:ext cx="15273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b="1" dirty="0" smtClean="0">
                  <a:solidFill>
                    <a:srgbClr val="FF6565"/>
                  </a:solidFill>
                </a:rPr>
                <a:t>14:30</a:t>
              </a:r>
              <a:endParaRPr kumimoji="1" lang="ja-JP" altLang="en-US" sz="4000" b="1" dirty="0">
                <a:solidFill>
                  <a:srgbClr val="FF6565"/>
                </a:solidFill>
              </a:endParaRPr>
            </a:p>
          </p:txBody>
        </p:sp>
      </p:grpSp>
      <p:sp>
        <p:nvSpPr>
          <p:cNvPr id="150" name="テキスト ボックス 149"/>
          <p:cNvSpPr txBox="1"/>
          <p:nvPr/>
        </p:nvSpPr>
        <p:spPr>
          <a:xfrm>
            <a:off x="3696558" y="4420408"/>
            <a:ext cx="3119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6565"/>
                </a:solidFill>
              </a:rPr>
              <a:t>（受付開始　</a:t>
            </a:r>
            <a:r>
              <a:rPr kumimoji="1" lang="en-US" altLang="ja-JP" sz="2000" b="1" dirty="0" smtClean="0">
                <a:solidFill>
                  <a:srgbClr val="FF6565"/>
                </a:solidFill>
              </a:rPr>
              <a:t>14:15</a:t>
            </a:r>
            <a:r>
              <a:rPr kumimoji="1" lang="ja-JP" altLang="en-US" sz="2000" b="1" dirty="0" smtClean="0">
                <a:solidFill>
                  <a:srgbClr val="FF6565"/>
                </a:solidFill>
              </a:rPr>
              <a:t>～）</a:t>
            </a:r>
            <a:endParaRPr kumimoji="1" lang="ja-JP" altLang="en-US" sz="2000" b="1" dirty="0">
              <a:solidFill>
                <a:srgbClr val="FF6565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38416" y="86963"/>
            <a:ext cx="2954655" cy="369332"/>
          </a:xfrm>
          <a:prstGeom prst="rect">
            <a:avLst/>
          </a:prstGeom>
          <a:noFill/>
          <a:effectLst>
            <a:softEdge rad="0"/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6161"/>
                </a:solidFill>
                <a:effectLst>
                  <a:glow rad="228600">
                    <a:schemeClr val="bg1">
                      <a:alpha val="8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マザーズハローワーク</a:t>
            </a:r>
            <a:r>
              <a:rPr kumimoji="1" lang="ja-JP" altLang="en-US" b="1" dirty="0" smtClean="0">
                <a:solidFill>
                  <a:srgbClr val="FF6161"/>
                </a:solidFill>
                <a:effectLst>
                  <a:glow rad="228600">
                    <a:schemeClr val="bg1">
                      <a:alpha val="8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浜松</a:t>
            </a:r>
            <a:endParaRPr kumimoji="1" lang="en-US" altLang="ja-JP" b="1" dirty="0">
              <a:solidFill>
                <a:srgbClr val="FF6161"/>
              </a:solidFill>
              <a:effectLst>
                <a:glow rad="228600">
                  <a:schemeClr val="bg1">
                    <a:alpha val="8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26090" y="955829"/>
            <a:ext cx="3708000" cy="576000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就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活ポイントセミナー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141712" y="3650447"/>
            <a:ext cx="3344218" cy="931529"/>
            <a:chOff x="667179" y="3821141"/>
            <a:chExt cx="2582798" cy="639629"/>
          </a:xfrm>
        </p:grpSpPr>
        <p:sp>
          <p:nvSpPr>
            <p:cNvPr id="50" name="角丸四角形 49"/>
            <p:cNvSpPr/>
            <p:nvPr/>
          </p:nvSpPr>
          <p:spPr>
            <a:xfrm>
              <a:off x="667179" y="4318986"/>
              <a:ext cx="2582798" cy="128148"/>
            </a:xfrm>
            <a:prstGeom prst="roundRect">
              <a:avLst>
                <a:gd name="adj" fmla="val 50000"/>
              </a:avLst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310701" y="4108580"/>
              <a:ext cx="5214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+mn-ea"/>
                </a:rPr>
                <a:t>月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556468" y="3826771"/>
              <a:ext cx="744265" cy="63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 smtClean="0"/>
                <a:t>28</a:t>
              </a:r>
              <a:endParaRPr kumimoji="1" lang="ja-JP" altLang="en-US" sz="4800" b="1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2145152" y="4111908"/>
              <a:ext cx="651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+mn-ea"/>
                </a:rPr>
                <a:t>日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378801" y="3977024"/>
              <a:ext cx="871176" cy="401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latin typeface="+mn-ea"/>
                </a:rPr>
                <a:t>(</a:t>
              </a:r>
              <a:r>
                <a:rPr kumimoji="1" lang="ja-JP" altLang="en-US" sz="3200" b="1" dirty="0">
                  <a:solidFill>
                    <a:schemeClr val="accent1">
                      <a:lumMod val="75000"/>
                    </a:schemeClr>
                  </a:solidFill>
                  <a:latin typeface="+mn-ea"/>
                </a:rPr>
                <a:t>水</a:t>
              </a:r>
              <a:r>
                <a:rPr kumimoji="1" lang="en-US" altLang="ja-JP" sz="3200" b="1" dirty="0">
                  <a:latin typeface="+mn-ea"/>
                </a:rPr>
                <a:t>)</a:t>
              </a:r>
              <a:endParaRPr kumimoji="1" lang="ja-JP" altLang="en-US" sz="3200" b="1" dirty="0">
                <a:latin typeface="+mn-ea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967451" y="3821141"/>
              <a:ext cx="433635" cy="63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/>
                <a:t>8</a:t>
              </a:r>
              <a:endParaRPr kumimoji="1" lang="ja-JP" altLang="en-US" sz="5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4848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2079</TotalTime>
  <Words>197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大橋 麻友子</dc:creator>
  <cp:lastModifiedBy>伊藤博文</cp:lastModifiedBy>
  <cp:revision>279</cp:revision>
  <cp:lastPrinted>2024-08-14T02:32:53Z</cp:lastPrinted>
  <dcterms:created xsi:type="dcterms:W3CDTF">2022-09-06T12:08:08Z</dcterms:created>
  <dcterms:modified xsi:type="dcterms:W3CDTF">2024-08-14T04:24:45Z</dcterms:modified>
</cp:coreProperties>
</file>