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300" r:id="rId3"/>
    <p:sldId id="293" r:id="rId4"/>
    <p:sldId id="301" r:id="rId5"/>
    <p:sldId id="294" r:id="rId6"/>
    <p:sldId id="295" r:id="rId7"/>
    <p:sldId id="316" r:id="rId8"/>
    <p:sldId id="318" r:id="rId9"/>
    <p:sldId id="296" r:id="rId10"/>
    <p:sldId id="315" r:id="rId11"/>
    <p:sldId id="308" r:id="rId12"/>
    <p:sldId id="317" r:id="rId13"/>
    <p:sldId id="299" r:id="rId14"/>
    <p:sldId id="311" r:id="rId1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205595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265302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207070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611908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777012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61020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401808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64213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563006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4081252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39932A-0377-4BD5-A17A-594AC6E2576C}" type="datetimeFigureOut">
              <a:rPr kumimoji="1" lang="ja-JP" altLang="en-US" smtClean="0"/>
              <a:t>2024/6/3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370583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9932A-0377-4BD5-A17A-594AC6E2576C}" type="datetimeFigureOut">
              <a:rPr kumimoji="1" lang="ja-JP" altLang="en-US" smtClean="0"/>
              <a:t>2024/6/3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0140F-B4FF-4134-9DC3-C88063B816C0}" type="slidenum">
              <a:rPr kumimoji="1" lang="ja-JP" altLang="en-US" smtClean="0"/>
              <a:t>‹#›</a:t>
            </a:fld>
            <a:endParaRPr kumimoji="1" lang="ja-JP" altLang="en-US"/>
          </a:p>
        </p:txBody>
      </p:sp>
    </p:spTree>
    <p:extLst>
      <p:ext uri="{BB962C8B-B14F-4D97-AF65-F5344CB8AC3E}">
        <p14:creationId xmlns:p14="http://schemas.microsoft.com/office/powerpoint/2010/main" val="7589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4100" y="660401"/>
            <a:ext cx="10020300" cy="5092700"/>
          </a:xfrm>
        </p:spPr>
        <p:txBody>
          <a:bodyPr>
            <a:normAutofit/>
          </a:bodyPr>
          <a:lstStyle/>
          <a:p>
            <a:pPr algn="ctr"/>
            <a:r>
              <a:rPr lang="ja-JP" altLang="en-US" sz="6000" b="1" dirty="0" smtClean="0">
                <a:latin typeface="HG創英角ﾎﾟｯﾌﾟ体" panose="040B0A09000000000000" pitchFamily="49" charset="-128"/>
                <a:ea typeface="HG創英角ﾎﾟｯﾌﾟ体" panose="040B0A09000000000000" pitchFamily="49" charset="-128"/>
              </a:rPr>
              <a:t>転倒</a:t>
            </a:r>
            <a:r>
              <a:rPr kumimoji="1" lang="ja-JP" altLang="en-US" sz="6000" b="1" dirty="0" smtClean="0">
                <a:latin typeface="HG創英角ﾎﾟｯﾌﾟ体" panose="040B0A09000000000000" pitchFamily="49" charset="-128"/>
                <a:ea typeface="HG創英角ﾎﾟｯﾌﾟ体" panose="040B0A09000000000000" pitchFamily="49" charset="-128"/>
              </a:rPr>
              <a:t>災害を防止するために</a:t>
            </a:r>
            <a:r>
              <a:rPr kumimoji="1" lang="en-US" altLang="ja-JP" sz="6000" b="1" dirty="0" smtClean="0">
                <a:latin typeface="HG創英角ﾎﾟｯﾌﾟ体" panose="040B0A09000000000000" pitchFamily="49" charset="-128"/>
                <a:ea typeface="HG創英角ﾎﾟｯﾌﾟ体" panose="040B0A09000000000000" pitchFamily="49" charset="-128"/>
              </a:rPr>
              <a:t/>
            </a:r>
            <a:br>
              <a:rPr kumimoji="1" lang="en-US" altLang="ja-JP" sz="6000" b="1" dirty="0" smtClean="0">
                <a:latin typeface="HG創英角ﾎﾟｯﾌﾟ体" panose="040B0A09000000000000" pitchFamily="49" charset="-128"/>
                <a:ea typeface="HG創英角ﾎﾟｯﾌﾟ体" panose="040B0A09000000000000" pitchFamily="49" charset="-128"/>
              </a:rPr>
            </a:br>
            <a:r>
              <a:rPr kumimoji="1" lang="en-US" altLang="ja-JP" sz="4800" b="1" dirty="0" smtClean="0">
                <a:latin typeface="HG創英角ﾎﾟｯﾌﾟ体" panose="040B0A09000000000000" pitchFamily="49" charset="-128"/>
                <a:ea typeface="HG創英角ﾎﾟｯﾌﾟ体" panose="040B0A09000000000000" pitchFamily="49" charset="-128"/>
              </a:rPr>
              <a:t/>
            </a:r>
            <a:br>
              <a:rPr kumimoji="1" lang="en-US" altLang="ja-JP" sz="4800" b="1" dirty="0" smtClean="0">
                <a:latin typeface="HG創英角ﾎﾟｯﾌﾟ体" panose="040B0A09000000000000" pitchFamily="49" charset="-128"/>
                <a:ea typeface="HG創英角ﾎﾟｯﾌﾟ体" panose="040B0A09000000000000" pitchFamily="49" charset="-128"/>
              </a:rPr>
            </a:br>
            <a:r>
              <a:rPr lang="ja-JP" altLang="en-US" b="1" dirty="0">
                <a:latin typeface="HG創英角ﾎﾟｯﾌﾟ体" panose="040B0A09000000000000" pitchFamily="49" charset="-128"/>
                <a:ea typeface="HG創英角ﾎﾟｯﾌﾟ体" panose="040B0A09000000000000" pitchFamily="49" charset="-128"/>
              </a:rPr>
              <a:t>－</a:t>
            </a:r>
            <a:r>
              <a:rPr lang="ja-JP" altLang="en-US" b="1" dirty="0" smtClean="0">
                <a:latin typeface="HG創英角ﾎﾟｯﾌﾟ体" panose="040B0A09000000000000" pitchFamily="49" charset="-128"/>
                <a:ea typeface="HG創英角ﾎﾟｯﾌﾟ体" panose="040B0A09000000000000" pitchFamily="49" charset="-128"/>
              </a:rPr>
              <a:t>濡れた場所・階段・床の物に注意し、　</a:t>
            </a:r>
            <a:r>
              <a:rPr lang="en-US" altLang="ja-JP" b="1" dirty="0" smtClean="0">
                <a:latin typeface="HG創英角ﾎﾟｯﾌﾟ体" panose="040B0A09000000000000" pitchFamily="49" charset="-128"/>
                <a:ea typeface="HG創英角ﾎﾟｯﾌﾟ体" panose="040B0A09000000000000" pitchFamily="49" charset="-128"/>
              </a:rPr>
              <a:t/>
            </a:r>
            <a:br>
              <a:rPr lang="en-US" altLang="ja-JP" b="1" dirty="0" smtClean="0">
                <a:latin typeface="HG創英角ﾎﾟｯﾌﾟ体" panose="040B0A09000000000000" pitchFamily="49" charset="-128"/>
                <a:ea typeface="HG創英角ﾎﾟｯﾌﾟ体" panose="040B0A09000000000000" pitchFamily="49" charset="-128"/>
              </a:rPr>
            </a:br>
            <a:r>
              <a:rPr lang="ja-JP" altLang="en-US" b="1" dirty="0">
                <a:latin typeface="HG創英角ﾎﾟｯﾌﾟ体" panose="040B0A09000000000000" pitchFamily="49" charset="-128"/>
                <a:ea typeface="HG創英角ﾎﾟｯﾌﾟ体" panose="040B0A09000000000000" pitchFamily="49" charset="-128"/>
              </a:rPr>
              <a:t>　</a:t>
            </a:r>
            <a:r>
              <a:rPr lang="en-US" altLang="ja-JP" b="1" dirty="0">
                <a:latin typeface="HG創英角ﾎﾟｯﾌﾟ体" panose="040B0A09000000000000" pitchFamily="49" charset="-128"/>
                <a:ea typeface="HG創英角ﾎﾟｯﾌﾟ体" panose="040B0A09000000000000" pitchFamily="49" charset="-128"/>
              </a:rPr>
              <a:t/>
            </a:r>
            <a:br>
              <a:rPr lang="en-US" altLang="ja-JP" b="1" dirty="0">
                <a:latin typeface="HG創英角ﾎﾟｯﾌﾟ体" panose="040B0A09000000000000" pitchFamily="49" charset="-128"/>
                <a:ea typeface="HG創英角ﾎﾟｯﾌﾟ体" panose="040B0A09000000000000" pitchFamily="49" charset="-128"/>
              </a:rPr>
            </a:br>
            <a:r>
              <a:rPr kumimoji="1" lang="ja-JP" altLang="en-US" b="1" dirty="0" smtClean="0">
                <a:latin typeface="HG創英角ﾎﾟｯﾌﾟ体" panose="040B0A09000000000000" pitchFamily="49" charset="-128"/>
                <a:ea typeface="HG創英角ﾎﾟｯﾌﾟ体" panose="040B0A09000000000000" pitchFamily="49" charset="-128"/>
              </a:rPr>
              <a:t>走らないようにしましょう－</a:t>
            </a:r>
            <a:endParaRPr kumimoji="1" lang="ja-JP" altLang="en-US" b="1" dirty="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1776779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lnSpcReduction="2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行動</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・走った、早歩きした　　</a:t>
            </a:r>
            <a:r>
              <a:rPr lang="ja-JP" altLang="en-US" sz="4000" b="1" dirty="0" smtClean="0">
                <a:latin typeface="HG創英角ｺﾞｼｯｸUB" panose="020B0909000000000000" pitchFamily="49" charset="-128"/>
                <a:ea typeface="HG創英角ｺﾞｼｯｸUB" panose="020B0909000000000000" pitchFamily="49" charset="-128"/>
              </a:rPr>
              <a:t>１１件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駐車場で来客を迎えるために走った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a:latin typeface="HG創英角ｺﾞｼｯｸUB" panose="020B0909000000000000" pitchFamily="49" charset="-128"/>
                <a:ea typeface="HG創英角ｺﾞｼｯｸUB" panose="020B0909000000000000" pitchFamily="49" charset="-128"/>
              </a:rPr>
              <a:t>　</a:t>
            </a:r>
            <a:r>
              <a:rPr lang="ja-JP" altLang="en-US" sz="2600" b="1" dirty="0" smtClean="0">
                <a:latin typeface="HG創英角ｺﾞｼｯｸUB" panose="020B0909000000000000" pitchFamily="49" charset="-128"/>
                <a:ea typeface="HG創英角ｺﾞｼｯｸUB" panose="020B0909000000000000" pitchFamily="49" charset="-128"/>
              </a:rPr>
              <a:t>介護施設において両手で薬とコップを持ち早歩きした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宅配後車に戻る際に走って階段</a:t>
            </a:r>
            <a:r>
              <a:rPr lang="ja-JP" altLang="en-US" sz="2600" b="1" dirty="0">
                <a:latin typeface="HG創英角ｺﾞｼｯｸUB" panose="020B0909000000000000" pitchFamily="49" charset="-128"/>
                <a:ea typeface="HG創英角ｺﾞｼｯｸUB" panose="020B0909000000000000" pitchFamily="49" charset="-128"/>
              </a:rPr>
              <a:t>を</a:t>
            </a:r>
            <a:r>
              <a:rPr lang="ja-JP" altLang="en-US" sz="2600" b="1" dirty="0" smtClean="0">
                <a:latin typeface="HG創英角ｺﾞｼｯｸUB" panose="020B0909000000000000" pitchFamily="49" charset="-128"/>
                <a:ea typeface="HG創英角ｺﾞｼｯｸUB" panose="020B0909000000000000" pitchFamily="49" charset="-128"/>
              </a:rPr>
              <a:t>踏み外した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旅館の廊下を走ったところカーペットクリーナーにつまずいた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コンクリート通路を小走りしたとこ</a:t>
            </a:r>
            <a:r>
              <a:rPr lang="ja-JP" altLang="en-US" sz="2600" b="1" dirty="0">
                <a:latin typeface="HG創英角ｺﾞｼｯｸUB" panose="020B0909000000000000" pitchFamily="49" charset="-128"/>
                <a:ea typeface="HG創英角ｺﾞｼｯｸUB" panose="020B0909000000000000" pitchFamily="49" charset="-128"/>
              </a:rPr>
              <a:t>ろ</a:t>
            </a:r>
            <a:r>
              <a:rPr lang="ja-JP" altLang="en-US" sz="2600" b="1" dirty="0" smtClean="0">
                <a:latin typeface="HG創英角ｺﾞｼｯｸUB" panose="020B0909000000000000" pitchFamily="49" charset="-128"/>
                <a:ea typeface="HG創英角ｺﾞｼｯｸUB" panose="020B0909000000000000" pitchFamily="49" charset="-128"/>
              </a:rPr>
              <a:t>水たまりがあったため足を滑らせた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スーパーマーケット開店準備中に段ボールをのせたキャリーを両手で</a:t>
            </a:r>
            <a:r>
              <a:rPr lang="ja-JP" altLang="en-US" sz="2600" b="1" dirty="0" err="1" smtClean="0">
                <a:latin typeface="HG創英角ｺﾞｼｯｸUB" panose="020B0909000000000000" pitchFamily="49" charset="-128"/>
                <a:ea typeface="HG創英角ｺﾞｼｯｸUB" panose="020B0909000000000000" pitchFamily="49" charset="-128"/>
              </a:rPr>
              <a:t>持っ</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a:latin typeface="HG創英角ｺﾞｼｯｸUB" panose="020B0909000000000000" pitchFamily="49" charset="-128"/>
                <a:ea typeface="HG創英角ｺﾞｼｯｸUB" panose="020B0909000000000000" pitchFamily="49" charset="-128"/>
              </a:rPr>
              <a:t>　</a:t>
            </a:r>
            <a:r>
              <a:rPr lang="ja-JP" altLang="en-US" sz="2600" b="1" dirty="0" err="1" smtClean="0">
                <a:latin typeface="HG創英角ｺﾞｼｯｸUB" panose="020B0909000000000000" pitchFamily="49" charset="-128"/>
                <a:ea typeface="HG創英角ｺﾞｼｯｸUB" panose="020B0909000000000000" pitchFamily="49" charset="-128"/>
              </a:rPr>
              <a:t>て</a:t>
            </a:r>
            <a:r>
              <a:rPr lang="ja-JP" altLang="en-US" sz="2600" b="1" dirty="0" smtClean="0">
                <a:latin typeface="HG創英角ｺﾞｼｯｸUB" panose="020B0909000000000000" pitchFamily="49" charset="-128"/>
                <a:ea typeface="HG創英角ｺﾞｼｯｸUB" panose="020B0909000000000000" pitchFamily="49" charset="-128"/>
              </a:rPr>
              <a:t>早歩きしたところ別のキャリーにつまずいた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ごみ収集作業中に次の集積場まで駆け足で移動したところつまずいた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a:latin typeface="HG創英角ｺﾞｼｯｸUB" panose="020B0909000000000000" pitchFamily="49" charset="-128"/>
                <a:ea typeface="HG創英角ｺﾞｼｯｸUB" panose="020B0909000000000000" pitchFamily="49" charset="-128"/>
              </a:rPr>
              <a:t>　</a:t>
            </a:r>
            <a:r>
              <a:rPr lang="ja-JP" altLang="en-US" sz="2600" b="1" dirty="0" smtClean="0">
                <a:latin typeface="HG創英角ｺﾞｼｯｸUB" panose="020B0909000000000000" pitchFamily="49" charset="-128"/>
                <a:ea typeface="HG創英角ｺﾞｼｯｸUB" panose="020B0909000000000000" pitchFamily="49" charset="-128"/>
              </a:rPr>
              <a:t>旅館エントランスに車が入ってきたため走ったところつまずいた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smtClean="0">
                <a:latin typeface="HG創英角ｺﾞｼｯｸUB" panose="020B0909000000000000" pitchFamily="49" charset="-128"/>
                <a:ea typeface="HG創英角ｺﾞｼｯｸUB" panose="020B0909000000000000" pitchFamily="49" charset="-128"/>
              </a:rPr>
              <a:t>　スーパーマーケットのレジ</a:t>
            </a:r>
            <a:r>
              <a:rPr lang="ja-JP" altLang="en-US" sz="2600" b="1" dirty="0">
                <a:latin typeface="HG創英角ｺﾞｼｯｸUB" panose="020B0909000000000000" pitchFamily="49" charset="-128"/>
                <a:ea typeface="HG創英角ｺﾞｼｯｸUB" panose="020B0909000000000000" pitchFamily="49" charset="-128"/>
              </a:rPr>
              <a:t>で</a:t>
            </a:r>
            <a:r>
              <a:rPr lang="ja-JP" altLang="en-US" sz="2600" b="1" dirty="0" smtClean="0">
                <a:latin typeface="HG創英角ｺﾞｼｯｸUB" panose="020B0909000000000000" pitchFamily="49" charset="-128"/>
                <a:ea typeface="HG創英角ｺﾞｼｯｸUB" panose="020B0909000000000000" pitchFamily="49" charset="-128"/>
              </a:rPr>
              <a:t>隣のレジにタバコを取りに走りつまずいた　</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a:latin typeface="HG創英角ｺﾞｼｯｸUB" panose="020B0909000000000000" pitchFamily="49" charset="-128"/>
                <a:ea typeface="HG創英角ｺﾞｼｯｸUB" panose="020B0909000000000000" pitchFamily="49" charset="-128"/>
              </a:rPr>
              <a:t>　</a:t>
            </a:r>
            <a:r>
              <a:rPr lang="ja-JP" altLang="en-US" sz="2600" b="1" dirty="0" smtClean="0">
                <a:latin typeface="HG創英角ｺﾞｼｯｸUB" panose="020B0909000000000000" pitchFamily="49" charset="-128"/>
                <a:ea typeface="HG創英角ｺﾞｼｯｸUB" panose="020B0909000000000000" pitchFamily="49" charset="-128"/>
              </a:rPr>
              <a:t>旅館洗い場に小走りで戻るときに足がもつれた</a:t>
            </a:r>
            <a:endParaRPr lang="en-US" altLang="ja-JP" sz="26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2600" b="1" dirty="0">
                <a:latin typeface="HG創英角ｺﾞｼｯｸUB" panose="020B0909000000000000" pitchFamily="49" charset="-128"/>
                <a:ea typeface="HG創英角ｺﾞｼｯｸUB" panose="020B0909000000000000" pitchFamily="49" charset="-128"/>
              </a:rPr>
              <a:t>　</a:t>
            </a:r>
            <a:r>
              <a:rPr lang="ja-JP" altLang="en-US" sz="2600" b="1" dirty="0" smtClean="0">
                <a:latin typeface="HG創英角ｺﾞｼｯｸUB" panose="020B0909000000000000" pitchFamily="49" charset="-128"/>
                <a:ea typeface="HG創英角ｺﾞｼｯｸUB" panose="020B0909000000000000" pitchFamily="49" charset="-128"/>
              </a:rPr>
              <a:t>清掃作業中に階段の踊り場で急いで移動した際に足がつまずいた</a:t>
            </a:r>
            <a:endParaRPr lang="en-US" altLang="ja-JP" sz="26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042330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lnSpcReduction="1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行動</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・不安全行動</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　長さ</a:t>
            </a:r>
            <a:r>
              <a:rPr lang="ja-JP" altLang="en-US" sz="4000" b="1" dirty="0">
                <a:latin typeface="HG創英角ｺﾞｼｯｸUB" panose="020B0909000000000000" pitchFamily="49" charset="-128"/>
                <a:ea typeface="HG創英角ｺﾞｼｯｸUB" panose="020B0909000000000000" pitchFamily="49" charset="-128"/>
              </a:rPr>
              <a:t>５メートル、４３キログラムの鋼管を</a:t>
            </a:r>
            <a:r>
              <a:rPr lang="ja-JP" altLang="en-US" sz="4000" b="1" dirty="0" smtClean="0">
                <a:latin typeface="HG創英角ｺﾞｼｯｸUB" panose="020B0909000000000000" pitchFamily="49" charset="-128"/>
                <a:ea typeface="HG創英角ｺﾞｼｯｸUB" panose="020B0909000000000000" pitchFamily="49" charset="-128"/>
              </a:rPr>
              <a:t>１人</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で</a:t>
            </a:r>
            <a:r>
              <a:rPr lang="ja-JP" altLang="en-US" sz="4000" b="1" dirty="0">
                <a:latin typeface="HG創英角ｺﾞｼｯｸUB" panose="020B0909000000000000" pitchFamily="49" charset="-128"/>
                <a:ea typeface="HG創英角ｺﾞｼｯｸUB" panose="020B0909000000000000" pitchFamily="49" charset="-128"/>
              </a:rPr>
              <a:t>運んでいたところ、転んで床にあった角材</a:t>
            </a:r>
            <a:r>
              <a:rPr lang="ja-JP" altLang="en-US" sz="4000" b="1" dirty="0" smtClean="0">
                <a:latin typeface="HG創英角ｺﾞｼｯｸUB" panose="020B0909000000000000" pitchFamily="49" charset="-128"/>
                <a:ea typeface="HG創英角ｺﾞｼｯｸUB" panose="020B0909000000000000" pitchFamily="49" charset="-128"/>
              </a:rPr>
              <a:t>に</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腰</a:t>
            </a:r>
            <a:r>
              <a:rPr lang="ja-JP" altLang="en-US" sz="4000" b="1" dirty="0">
                <a:latin typeface="HG創英角ｺﾞｼｯｸUB" panose="020B0909000000000000" pitchFamily="49" charset="-128"/>
                <a:ea typeface="HG創英角ｺﾞｼｯｸUB" panose="020B0909000000000000" pitchFamily="49" charset="-128"/>
              </a:rPr>
              <a:t>を打ちつけた</a:t>
            </a:r>
            <a:r>
              <a:rPr lang="ja-JP" altLang="en-US" sz="4000" b="1" dirty="0" smtClean="0">
                <a:latin typeface="HG創英角ｺﾞｼｯｸUB" panose="020B0909000000000000" pitchFamily="49" charset="-128"/>
                <a:ea typeface="HG創英角ｺﾞｼｯｸUB" panose="020B0909000000000000" pitchFamily="49" charset="-128"/>
              </a:rPr>
              <a:t>。</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環境</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・８月下旬の夕方、旅館の調理場が高温となり、</a:t>
            </a: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ふらついて倒れ首の骨を折った</a:t>
            </a:r>
            <a:r>
              <a:rPr lang="ja-JP" altLang="en-US" sz="4000" b="1" dirty="0" smtClean="0">
                <a:latin typeface="HG創英角ｺﾞｼｯｸUB" panose="020B0909000000000000" pitchFamily="49" charset="-128"/>
                <a:ea typeface="HG創英角ｺﾞｼｯｸUB" panose="020B0909000000000000" pitchFamily="49" charset="-128"/>
              </a:rPr>
              <a:t>。　　</a:t>
            </a:r>
            <a:endParaRPr lang="en-US" altLang="ja-JP" sz="40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421130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55000" lnSpcReduction="2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転倒原因（不安全状態・行動等）不明　　６件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・旅館客室の窓をあけて拭き掃除をしようとしたところ、足をすべらせ背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後に転倒した。</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・レストラン会場において、床は平らで両手も空いていたが歩行中に足を</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すべらせて転倒した。</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・清掃作業中、旅館客室の入口で足をすべらせた。</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・ホテル裏で掃き掃除をしていたが、足元をよく見ていなかったためか滑って転倒し</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た。</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・昼休憩後、部屋から出ようとしたときにつまずいて倒れた。</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・校舎内の清掃作業中、平らな通路で両手に物を持っていなかったが、つまずき</a:t>
            </a:r>
            <a:r>
              <a:rPr lang="ja-JP" altLang="en-US" sz="4000" b="1" dirty="0" err="1" smtClean="0">
                <a:latin typeface="HG創英角ｺﾞｼｯｸUB" panose="020B0909000000000000" pitchFamily="49" charset="-128"/>
                <a:ea typeface="HG創英角ｺﾞｼｯｸUB" panose="020B0909000000000000" pitchFamily="49" charset="-128"/>
              </a:rPr>
              <a:t>転ん</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だ。</a:t>
            </a:r>
            <a:endParaRPr lang="en-US" altLang="ja-JP" sz="40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029008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55000" lnSpcReduction="20000"/>
          </a:bodyPr>
          <a:lstStyle/>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　</a:t>
            </a:r>
            <a:r>
              <a:rPr lang="ja-JP" altLang="en-US" b="1" dirty="0">
                <a:latin typeface="HG創英角ｺﾞｼｯｸUB" panose="020B0909000000000000" pitchFamily="49" charset="-128"/>
                <a:ea typeface="HG創英角ｺﾞｼｯｸUB" panose="020B0909000000000000" pitchFamily="49" charset="-128"/>
              </a:rPr>
              <a:t>転倒</a:t>
            </a:r>
            <a:r>
              <a:rPr lang="ja-JP" altLang="en-US" b="1" dirty="0" smtClean="0">
                <a:latin typeface="HG創英角ｺﾞｼｯｸUB" panose="020B0909000000000000" pitchFamily="49" charset="-128"/>
                <a:ea typeface="HG創英角ｺﾞｼｯｸUB" panose="020B0909000000000000" pitchFamily="49" charset="-128"/>
              </a:rPr>
              <a:t>災害を防止するため、下の対策について、</a:t>
            </a:r>
            <a:r>
              <a:rPr lang="ja-JP" altLang="en-US" b="1" dirty="0">
                <a:latin typeface="HG創英角ｺﾞｼｯｸUB" panose="020B0909000000000000" pitchFamily="49" charset="-128"/>
                <a:ea typeface="HG創英角ｺﾞｼｯｸUB" panose="020B0909000000000000" pitchFamily="49" charset="-128"/>
              </a:rPr>
              <a:t>１</a:t>
            </a:r>
            <a:r>
              <a:rPr lang="ja-JP" altLang="en-US" b="1" dirty="0" smtClean="0">
                <a:latin typeface="HG創英角ｺﾞｼｯｸUB" panose="020B0909000000000000" pitchFamily="49" charset="-128"/>
                <a:ea typeface="HG創英角ｺﾞｼｯｸUB" panose="020B0909000000000000" pitchFamily="49" charset="-128"/>
              </a:rPr>
              <a:t>つでも多く実施</a:t>
            </a:r>
            <a:r>
              <a:rPr lang="ja-JP" altLang="en-US" b="1" dirty="0" smtClean="0">
                <a:latin typeface="HG創英角ｺﾞｼｯｸUB" panose="020B0909000000000000" pitchFamily="49" charset="-128"/>
                <a:ea typeface="HG創英角ｺﾞｼｯｸUB" panose="020B0909000000000000" pitchFamily="49" charset="-128"/>
              </a:rPr>
              <a:t>するよう</a:t>
            </a:r>
            <a:r>
              <a:rPr lang="ja-JP" altLang="en-US" b="1" dirty="0" smtClean="0">
                <a:latin typeface="HG創英角ｺﾞｼｯｸUB" panose="020B0909000000000000" pitchFamily="49" charset="-128"/>
                <a:ea typeface="HG創英角ｺﾞｼｯｸUB" panose="020B0909000000000000" pitchFamily="49" charset="-128"/>
              </a:rPr>
              <a:t>にしてください</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□毎日、仕事を開始する前に整理整頓の時間を設定する。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a:t>
            </a:r>
            <a:r>
              <a:rPr lang="ja-JP" altLang="en-US" b="1" dirty="0">
                <a:latin typeface="HG創英角ｺﾞｼｯｸUB" panose="020B0909000000000000" pitchFamily="49" charset="-128"/>
                <a:ea typeface="HG創英角ｺﾞｼｯｸUB" panose="020B0909000000000000" pitchFamily="49" charset="-128"/>
              </a:rPr>
              <a:t>物</a:t>
            </a:r>
            <a:r>
              <a:rPr lang="ja-JP" altLang="en-US" b="1" dirty="0" smtClean="0">
                <a:latin typeface="HG創英角ｺﾞｼｯｸUB" panose="020B0909000000000000" pitchFamily="49" charset="-128"/>
                <a:ea typeface="HG創英角ｺﾞｼｯｸUB" panose="020B0909000000000000" pitchFamily="49" charset="-128"/>
              </a:rPr>
              <a:t>の置き場所</a:t>
            </a:r>
            <a:r>
              <a:rPr lang="ja-JP" altLang="en-US" b="1" dirty="0">
                <a:latin typeface="HG創英角ｺﾞｼｯｸUB" panose="020B0909000000000000" pitchFamily="49" charset="-128"/>
                <a:ea typeface="HG創英角ｺﾞｼｯｸUB" panose="020B0909000000000000" pitchFamily="49" charset="-128"/>
              </a:rPr>
              <a:t>を定め</a:t>
            </a:r>
            <a:r>
              <a:rPr lang="ja-JP" altLang="en-US" b="1" dirty="0" smtClean="0">
                <a:latin typeface="HG創英角ｺﾞｼｯｸUB" panose="020B0909000000000000" pitchFamily="49" charset="-128"/>
                <a:ea typeface="HG創英角ｺﾞｼｯｸUB" panose="020B0909000000000000" pitchFamily="49" charset="-128"/>
              </a:rPr>
              <a:t>、白線等により表示</a:t>
            </a:r>
            <a:r>
              <a:rPr lang="ja-JP" altLang="en-US" b="1" dirty="0">
                <a:latin typeface="HG創英角ｺﾞｼｯｸUB" panose="020B0909000000000000" pitchFamily="49" charset="-128"/>
                <a:ea typeface="HG創英角ｺﾞｼｯｸUB" panose="020B0909000000000000" pitchFamily="49" charset="-128"/>
              </a:rPr>
              <a:t>（「見える化」</a:t>
            </a:r>
            <a:r>
              <a:rPr lang="ja-JP" altLang="en-US" b="1" dirty="0" smtClean="0">
                <a:latin typeface="HG創英角ｺﾞｼｯｸUB" panose="020B0909000000000000" pitchFamily="49" charset="-128"/>
                <a:ea typeface="HG創英角ｺﾞｼｯｸUB" panose="020B0909000000000000" pitchFamily="49" charset="-128"/>
              </a:rPr>
              <a:t>）す</a:t>
            </a:r>
            <a:r>
              <a:rPr lang="ja-JP" altLang="en-US" b="1" dirty="0">
                <a:latin typeface="HG創英角ｺﾞｼｯｸUB" panose="020B0909000000000000" pitchFamily="49" charset="-128"/>
                <a:ea typeface="HG創英角ｺﾞｼｯｸUB" panose="020B0909000000000000" pitchFamily="49" charset="-128"/>
              </a:rPr>
              <a:t>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□安全通路を確保する（通路上に物を置かない）</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□配線、コード、ホースは床に這わせない。</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□床、通路</a:t>
            </a:r>
            <a:r>
              <a:rPr lang="ja-JP" altLang="en-US" b="1" dirty="0" smtClean="0">
                <a:latin typeface="HG創英角ｺﾞｼｯｸUB" panose="020B0909000000000000" pitchFamily="49" charset="-128"/>
                <a:ea typeface="HG創英角ｺﾞｼｯｸUB" panose="020B0909000000000000" pitchFamily="49" charset="-128"/>
              </a:rPr>
              <a:t>、が濡れている、あるいは凍結して</a:t>
            </a:r>
            <a:r>
              <a:rPr lang="ja-JP" altLang="en-US" b="1" dirty="0">
                <a:latin typeface="HG創英角ｺﾞｼｯｸUB" panose="020B0909000000000000" pitchFamily="49" charset="-128"/>
                <a:ea typeface="HG創英角ｺﾞｼｯｸUB" panose="020B0909000000000000" pitchFamily="49" charset="-128"/>
              </a:rPr>
              <a:t>いる場合は危険表示</a:t>
            </a:r>
            <a:r>
              <a:rPr lang="ja-JP" altLang="en-US" b="1" dirty="0" smtClean="0">
                <a:latin typeface="HG創英角ｺﾞｼｯｸUB" panose="020B0909000000000000" pitchFamily="49" charset="-128"/>
                <a:ea typeface="HG創英角ｺﾞｼｯｸUB" panose="020B0909000000000000" pitchFamily="49" charset="-128"/>
              </a:rPr>
              <a:t>をする。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□床や通路などが滑りやすくない</a:t>
            </a:r>
            <a:r>
              <a:rPr lang="ja-JP" altLang="en-US" b="1" dirty="0" smtClean="0">
                <a:latin typeface="HG創英角ｺﾞｼｯｸUB" panose="020B0909000000000000" pitchFamily="49" charset="-128"/>
                <a:ea typeface="HG創英角ｺﾞｼｯｸUB" panose="020B0909000000000000" pitchFamily="49" charset="-128"/>
              </a:rPr>
              <a:t>か、また、隆起、くぼみがないか点検</a:t>
            </a:r>
            <a:r>
              <a:rPr lang="ja-JP" altLang="en-US" b="1" dirty="0">
                <a:latin typeface="HG創英角ｺﾞｼｯｸUB" panose="020B0909000000000000" pitchFamily="49" charset="-128"/>
                <a:ea typeface="HG創英角ｺﾞｼｯｸUB" panose="020B0909000000000000" pitchFamily="49" charset="-128"/>
              </a:rPr>
              <a:t>する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□滑りやすい床や通路をすべりにくい材料のものに変える。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□作業靴を耐滑性のものに取り換える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□段差、境目が無いようにする。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□階段の照度を計測し、５０歳以上の労働者に足元が見えるかを確認する。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380450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62500" lnSpcReduction="20000"/>
          </a:bodyPr>
          <a:lstStyle/>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□階段を歩行するときには両手で物を持たない。</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□歩くことを推奨し、取り組むための仕組み、制度を導入する。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□側溝にふたをする。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□側溝に照明設備を設ける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□走ること、早歩きすることを禁止する。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□なぜ走ったのか、早歩きしたのかを調べて、その原因を取り除く。</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□重量物を１人で運ばない。</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□重量物は機械で運搬する。</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smtClean="0">
                <a:latin typeface="HG創英角ｺﾞｼｯｸUB" panose="020B0909000000000000" pitchFamily="49" charset="-128"/>
                <a:ea typeface="HG創英角ｺﾞｼｯｸUB" panose="020B0909000000000000" pitchFamily="49" charset="-128"/>
              </a:rPr>
              <a:t>□調理場の温度を計測し、高温環境が無いようにする。</a:t>
            </a: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r>
              <a:rPr lang="ja-JP" altLang="en-US" b="1" dirty="0">
                <a:latin typeface="HG創英角ｺﾞｼｯｸUB" panose="020B0909000000000000" pitchFamily="49" charset="-128"/>
                <a:ea typeface="HG創英角ｺﾞｼｯｸUB" panose="020B0909000000000000" pitchFamily="49" charset="-128"/>
              </a:rPr>
              <a:t>□作業場所の空間を十分に取る</a:t>
            </a:r>
            <a:r>
              <a:rPr lang="ja-JP" altLang="en-US" b="1" dirty="0" smtClean="0">
                <a:latin typeface="HG創英角ｺﾞｼｯｸUB" panose="020B0909000000000000" pitchFamily="49" charset="-128"/>
                <a:ea typeface="HG創英角ｺﾞｼｯｸUB" panose="020B0909000000000000" pitchFamily="49" charset="-128"/>
              </a:rPr>
              <a:t>。</a:t>
            </a: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a:latin typeface="HG創英角ｺﾞｼｯｸUB" panose="020B0909000000000000" pitchFamily="49" charset="-128"/>
              <a:ea typeface="HG創英角ｺﾞｼｯｸUB" panose="020B0909000000000000" pitchFamily="49" charset="-128"/>
            </a:endParaRPr>
          </a:p>
          <a:p>
            <a:pPr marL="0" indent="0">
              <a:buNone/>
            </a:pPr>
            <a:endParaRPr lang="en-US" altLang="ja-JP"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435953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lnSpcReduction="1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　</a:t>
            </a:r>
            <a:r>
              <a:rPr lang="ja-JP" altLang="en-US" sz="4800" b="1" dirty="0" smtClean="0">
                <a:latin typeface="HG創英角ｺﾞｼｯｸUB" panose="020B0909000000000000" pitchFamily="49" charset="-128"/>
                <a:ea typeface="HG創英角ｺﾞｼｯｸUB" panose="020B0909000000000000" pitchFamily="49" charset="-128"/>
              </a:rPr>
              <a:t>令和５年１月１日から令和５年１２月</a:t>
            </a:r>
            <a:r>
              <a:rPr lang="ja-JP" altLang="en-US" sz="4800" b="1" dirty="0">
                <a:latin typeface="HG創英角ｺﾞｼｯｸUB" panose="020B0909000000000000" pitchFamily="49" charset="-128"/>
                <a:ea typeface="HG創英角ｺﾞｼｯｸUB" panose="020B0909000000000000" pitchFamily="49" charset="-128"/>
              </a:rPr>
              <a:t>３</a:t>
            </a:r>
            <a:r>
              <a:rPr lang="ja-JP" altLang="en-US" sz="4800" b="1" dirty="0" smtClean="0">
                <a:latin typeface="HG創英角ｺﾞｼｯｸUB" panose="020B0909000000000000" pitchFamily="49" charset="-128"/>
                <a:ea typeface="HG創英角ｺﾞｼｯｸUB" panose="020B0909000000000000" pitchFamily="49" charset="-128"/>
              </a:rPr>
              <a:t>１日までに三島労働基準監督署管内の事業場で発生した、休業４日以上の</a:t>
            </a:r>
            <a:r>
              <a:rPr lang="ja-JP" altLang="en-US" sz="4800" b="1" dirty="0">
                <a:latin typeface="HG創英角ｺﾞｼｯｸUB" panose="020B0909000000000000" pitchFamily="49" charset="-128"/>
                <a:ea typeface="HG創英角ｺﾞｼｯｸUB" panose="020B0909000000000000" pitchFamily="49" charset="-128"/>
              </a:rPr>
              <a:t>転倒</a:t>
            </a:r>
            <a:r>
              <a:rPr lang="ja-JP" altLang="en-US" sz="4800" b="1" dirty="0" smtClean="0">
                <a:latin typeface="HG創英角ｺﾞｼｯｸUB" panose="020B0909000000000000" pitchFamily="49" charset="-128"/>
                <a:ea typeface="HG創英角ｺﾞｼｯｸUB" panose="020B0909000000000000" pitchFamily="49" charset="-128"/>
              </a:rPr>
              <a:t>災害１４４件のうち、被災者の年齢についてみると５０歳以上が１１６件と８０％を占め、そのうち８１件が女性で、その４０％が休業２箇月以上となっている。</a:t>
            </a:r>
            <a:endParaRPr lang="en-US" altLang="ja-JP" sz="48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800" b="1" dirty="0">
                <a:latin typeface="HG創英角ｺﾞｼｯｸUB" panose="020B0909000000000000" pitchFamily="49" charset="-128"/>
                <a:ea typeface="HG創英角ｺﾞｼｯｸUB" panose="020B0909000000000000" pitchFamily="49" charset="-128"/>
              </a:rPr>
              <a:t>　</a:t>
            </a:r>
            <a:r>
              <a:rPr lang="ja-JP" altLang="en-US" sz="4800" b="1" dirty="0" smtClean="0">
                <a:latin typeface="HG創英角ｺﾞｼｯｸUB" panose="020B0909000000000000" pitchFamily="49" charset="-128"/>
                <a:ea typeface="HG創英角ｺﾞｼｯｸUB" panose="020B0909000000000000" pitchFamily="49" charset="-128"/>
              </a:rPr>
              <a:t>また、場所は濡れたところ・階段・</a:t>
            </a:r>
            <a:r>
              <a:rPr lang="ja-JP" altLang="en-US" sz="4800" b="1" dirty="0">
                <a:latin typeface="HG創英角ｺﾞｼｯｸUB" panose="020B0909000000000000" pitchFamily="49" charset="-128"/>
                <a:ea typeface="HG創英角ｺﾞｼｯｸUB" panose="020B0909000000000000" pitchFamily="49" charset="-128"/>
              </a:rPr>
              <a:t>段差</a:t>
            </a:r>
            <a:r>
              <a:rPr lang="ja-JP" altLang="en-US" sz="4800" b="1" dirty="0" smtClean="0">
                <a:latin typeface="HG創英角ｺﾞｼｯｸUB" panose="020B0909000000000000" pitchFamily="49" charset="-128"/>
                <a:ea typeface="HG創英角ｺﾞｼｯｸUB" panose="020B0909000000000000" pitchFamily="49" charset="-128"/>
              </a:rPr>
              <a:t>・床に置かれた物の</a:t>
            </a:r>
            <a:r>
              <a:rPr lang="ja-JP" altLang="en-US" sz="4800" b="1" dirty="0" smtClean="0">
                <a:latin typeface="HG創英角ｺﾞｼｯｸUB" panose="020B0909000000000000" pitchFamily="49" charset="-128"/>
                <a:ea typeface="HG創英角ｺﾞｼｯｸUB" panose="020B0909000000000000" pitchFamily="49" charset="-128"/>
              </a:rPr>
              <a:t>ところで、</a:t>
            </a:r>
            <a:r>
              <a:rPr lang="ja-JP" altLang="en-US" sz="4800" b="1" dirty="0" smtClean="0">
                <a:latin typeface="HG創英角ｺﾞｼｯｸUB" panose="020B0909000000000000" pitchFamily="49" charset="-128"/>
                <a:ea typeface="HG創英角ｺﾞｼｯｸUB" panose="020B0909000000000000" pitchFamily="49" charset="-128"/>
              </a:rPr>
              <a:t>行動は走ったり、バランスをくずした際に発生している。</a:t>
            </a:r>
            <a:endParaRPr lang="en-US" altLang="ja-JP" sz="48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058128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85000" lnSpcReduction="1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場所</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・障害物　　３１件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（車止め５件</a:t>
            </a:r>
            <a:r>
              <a:rPr lang="ja-JP" altLang="en-US" sz="4000" b="1" dirty="0" smtClean="0">
                <a:latin typeface="HG創英角ｺﾞｼｯｸUB" panose="020B0909000000000000" pitchFamily="49" charset="-128"/>
                <a:ea typeface="HG創英角ｺﾞｼｯｸUB" panose="020B0909000000000000" pitchFamily="49" charset="-128"/>
              </a:rPr>
              <a:t>、</a:t>
            </a:r>
            <a:r>
              <a:rPr lang="ja-JP" altLang="en-US" sz="4000" b="1" dirty="0">
                <a:latin typeface="HG創英角ｺﾞｼｯｸUB" panose="020B0909000000000000" pitchFamily="49" charset="-128"/>
                <a:ea typeface="HG創英角ｺﾞｼｯｸUB" panose="020B0909000000000000" pitchFamily="49" charset="-128"/>
              </a:rPr>
              <a:t>乳児</a:t>
            </a:r>
            <a:r>
              <a:rPr lang="ja-JP" altLang="en-US" sz="4000" b="1" dirty="0" smtClean="0">
                <a:latin typeface="HG創英角ｺﾞｼｯｸUB" panose="020B0909000000000000" pitchFamily="49" charset="-128"/>
                <a:ea typeface="HG創英角ｺﾞｼｯｸUB" panose="020B0909000000000000" pitchFamily="49" charset="-128"/>
              </a:rPr>
              <a:t>用いす２件、従業員</a:t>
            </a:r>
            <a:r>
              <a:rPr lang="ja-JP" altLang="en-US" sz="4000" b="1" dirty="0">
                <a:latin typeface="HG創英角ｺﾞｼｯｸUB" panose="020B0909000000000000" pitchFamily="49" charset="-128"/>
                <a:ea typeface="HG創英角ｺﾞｼｯｸUB" panose="020B0909000000000000" pitchFamily="49" charset="-128"/>
              </a:rPr>
              <a:t>の足</a:t>
            </a:r>
            <a:r>
              <a:rPr lang="ja-JP" altLang="en-US" sz="4000" b="1" dirty="0" smtClean="0">
                <a:latin typeface="HG創英角ｺﾞｼｯｸUB" panose="020B0909000000000000" pitchFamily="49" charset="-128"/>
                <a:ea typeface="HG創英角ｺﾞｼｯｸUB" panose="020B0909000000000000" pitchFamily="49" charset="-128"/>
              </a:rPr>
              <a:t>２件、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上げたシャッター、作業台脚部</a:t>
            </a:r>
            <a:r>
              <a:rPr lang="ja-JP" altLang="en-US" sz="4000" b="1" dirty="0">
                <a:latin typeface="HG創英角ｺﾞｼｯｸUB" panose="020B0909000000000000" pitchFamily="49" charset="-128"/>
                <a:ea typeface="HG創英角ｺﾞｼｯｸUB" panose="020B0909000000000000" pitchFamily="49" charset="-128"/>
              </a:rPr>
              <a:t>、段</a:t>
            </a:r>
            <a:r>
              <a:rPr lang="ja-JP" altLang="en-US" sz="4000" b="1" dirty="0" smtClean="0">
                <a:latin typeface="HG創英角ｺﾞｼｯｸUB" panose="020B0909000000000000" pitchFamily="49" charset="-128"/>
                <a:ea typeface="HG創英角ｺﾞｼｯｸUB" panose="020B0909000000000000" pitchFamily="49" charset="-128"/>
              </a:rPr>
              <a:t>ボール箱</a:t>
            </a:r>
            <a:r>
              <a:rPr lang="ja-JP" altLang="en-US" sz="4000" b="1" dirty="0">
                <a:latin typeface="HG創英角ｺﾞｼｯｸUB" panose="020B0909000000000000" pitchFamily="49" charset="-128"/>
                <a:ea typeface="HG創英角ｺﾞｼｯｸUB" panose="020B0909000000000000" pitchFamily="49" charset="-128"/>
              </a:rPr>
              <a:t>、</a:t>
            </a:r>
            <a:r>
              <a:rPr lang="ja-JP" altLang="en-US" sz="4000" b="1" dirty="0" smtClean="0">
                <a:latin typeface="HG創英角ｺﾞｼｯｸUB" panose="020B0909000000000000" pitchFamily="49" charset="-128"/>
                <a:ea typeface="HG創英角ｺﾞｼｯｸUB" panose="020B0909000000000000" pitchFamily="49" charset="-128"/>
              </a:rPr>
              <a:t>配線</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カバー、空気清浄機・ベッドリモコンのコード、</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掃除機・シャワー・蛇口のホース・コード、コーン、</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単管パイプ、杭、旅館客室入口のサンダル、いす、</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ソファーの角</a:t>
            </a:r>
            <a:r>
              <a:rPr lang="ja-JP" altLang="en-US" sz="4000" b="1" dirty="0" smtClean="0">
                <a:latin typeface="HG創英角ｺﾞｼｯｸUB" panose="020B0909000000000000" pitchFamily="49" charset="-128"/>
                <a:ea typeface="HG創英角ｺﾞｼｯｸUB" panose="020B0909000000000000" pitchFamily="49" charset="-128"/>
              </a:rPr>
              <a:t>、スィングドア</a:t>
            </a:r>
            <a:r>
              <a:rPr lang="ja-JP" altLang="en-US" sz="4000" b="1" dirty="0" smtClean="0">
                <a:latin typeface="HG創英角ｺﾞｼｯｸUB" panose="020B0909000000000000" pitchFamily="49" charset="-128"/>
                <a:ea typeface="HG創英角ｺﾞｼｯｸUB" panose="020B0909000000000000" pitchFamily="49" charset="-128"/>
              </a:rPr>
              <a:t>、のぼり旗、複合機の</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手差しトレー、獣除けネット</a:t>
            </a:r>
            <a:r>
              <a:rPr lang="ja-JP" altLang="en-US" sz="4000" b="1" dirty="0">
                <a:latin typeface="HG創英角ｺﾞｼｯｸUB" panose="020B0909000000000000" pitchFamily="49" charset="-128"/>
                <a:ea typeface="HG創英角ｺﾞｼｯｸUB" panose="020B0909000000000000" pitchFamily="49" charset="-128"/>
              </a:rPr>
              <a:t>、収容箱</a:t>
            </a:r>
            <a:r>
              <a:rPr lang="ja-JP" altLang="en-US" sz="4000" b="1" dirty="0" smtClean="0">
                <a:latin typeface="HG創英角ｺﾞｼｯｸUB" panose="020B0909000000000000" pitchFamily="49" charset="-128"/>
                <a:ea typeface="HG創英角ｺﾞｼｯｸUB" panose="020B0909000000000000" pitchFamily="49" charset="-128"/>
              </a:rPr>
              <a:t>、脚立の脚</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部）</a:t>
            </a:r>
            <a:endParaRPr lang="en-US" altLang="ja-JP" sz="40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557792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場所</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・濡れたところ　　２８件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　（降雨時の屋外・荷受場・マンホール蓋、浴室、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トイレ、調理場、旅館の廊下・宴会場バック</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ヤード、スーパーマーケットのレジ付近、マン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ションのエレベーターホール、リネン室）</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・凍結したところ　　３件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　（冷凍庫、路面、駐車場）</a:t>
            </a:r>
            <a:endParaRPr lang="en-US" altLang="ja-JP" sz="48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121008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85000" lnSpcReduction="1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場所</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・段差　　１７件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（店・建物入口、道路と側溝の境、すのこ、マット、</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玄関、浴室、マンホール、地面、旅館客室の上り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框・露天風呂の敷石、屋外トイレ入口の敷石）</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・境目　　４件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（旅館客室のフローリングと畳の境、プールサ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イドの滑り止めマットのつなぎ目、ビニール床シー</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トとカーペットタイルの境、部屋扉のレール溝）</a:t>
            </a:r>
            <a:endParaRPr lang="en-US" altLang="ja-JP" sz="40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715099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92500" lnSpcReduction="10000"/>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場所</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・滑りやすいところ　　９件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（苔、ビニール、石タイル、ワイヤーメッシュ、</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大理石、段ボール、小石・砂利、グレーチン</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グ）</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・階段　　７件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3900" b="1" dirty="0" smtClean="0">
                <a:latin typeface="HG創英角ｺﾞｼｯｸUB" panose="020B0909000000000000" pitchFamily="49" charset="-128"/>
                <a:ea typeface="HG創英角ｺﾞｼｯｸUB" panose="020B0909000000000000" pitchFamily="49" charset="-128"/>
              </a:rPr>
              <a:t>　（左右の手で物を持ち足元が見えない５件、</a:t>
            </a:r>
            <a:endParaRPr lang="en-US" altLang="ja-JP" sz="39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3900" b="1" dirty="0" smtClean="0">
                <a:latin typeface="HG創英角ｺﾞｼｯｸUB" panose="020B0909000000000000" pitchFamily="49" charset="-128"/>
                <a:ea typeface="HG創英角ｺﾞｼｯｸUB" panose="020B0909000000000000" pitchFamily="49" charset="-128"/>
              </a:rPr>
              <a:t>　最後の段を下りて着地時に足首をひねった、</a:t>
            </a:r>
            <a:endParaRPr lang="en-US" altLang="ja-JP" sz="39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3900" b="1" dirty="0" smtClean="0">
                <a:latin typeface="HG創英角ｺﾞｼｯｸUB" panose="020B0909000000000000" pitchFamily="49" charset="-128"/>
                <a:ea typeface="HG創英角ｺﾞｼｯｸUB" panose="020B0909000000000000" pitchFamily="49" charset="-128"/>
              </a:rPr>
              <a:t>　階段でつまずいた）</a:t>
            </a:r>
            <a:endParaRPr lang="en-US" altLang="ja-JP" sz="39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896567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場所</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・側溝　　５件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（道路と駐車場の間、病院の患者を</a:t>
            </a:r>
            <a:r>
              <a:rPr lang="ja-JP" altLang="en-US" sz="4000" b="1" dirty="0" err="1" smtClean="0">
                <a:latin typeface="HG創英角ｺﾞｼｯｸUB" panose="020B0909000000000000" pitchFamily="49" charset="-128"/>
                <a:ea typeface="HG創英角ｺﾞｼｯｸUB" panose="020B0909000000000000" pitchFamily="49" charset="-128"/>
              </a:rPr>
              <a:t>救護す</a:t>
            </a:r>
            <a:r>
              <a:rPr lang="ja-JP" altLang="en-US" sz="4000" b="1" dirty="0" smtClean="0">
                <a:latin typeface="HG創英角ｺﾞｼｯｸUB" panose="020B0909000000000000" pitchFamily="49" charset="-128"/>
                <a:ea typeface="HG創英角ｺﾞｼｯｸUB" panose="020B0909000000000000" pitchFamily="49" charset="-128"/>
              </a:rPr>
              <a:t>　</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err="1" smtClean="0">
                <a:latin typeface="HG創英角ｺﾞｼｯｸUB" panose="020B0909000000000000" pitchFamily="49" charset="-128"/>
                <a:ea typeface="HG創英角ｺﾞｼｯｸUB" panose="020B0909000000000000" pitchFamily="49" charset="-128"/>
              </a:rPr>
              <a:t>る</a:t>
            </a:r>
            <a:r>
              <a:rPr lang="ja-JP" altLang="en-US" sz="4000" b="1" dirty="0" smtClean="0">
                <a:latin typeface="HG創英角ｺﾞｼｯｸUB" panose="020B0909000000000000" pitchFamily="49" charset="-128"/>
                <a:ea typeface="HG創英角ｺﾞｼｯｸUB" panose="020B0909000000000000" pitchFamily="49" charset="-128"/>
              </a:rPr>
              <a:t>ため毛布を取りに行き戻った際に駐車場</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で夜のため暗かった、客の自宅前の側溝、</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ゴルフ場のカート道路側溝が落ち葉で隠れ</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ていた、夜に懐中電灯で照らしていたが通</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路脇の水路に落ち転倒）</a:t>
            </a:r>
            <a:endParaRPr lang="en-US" altLang="ja-JP" sz="40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589614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a:bodyPr>
          <a:lstStyle/>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場所</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・通路、作業床の不安全</a:t>
            </a:r>
            <a:r>
              <a:rPr lang="ja-JP" altLang="en-US" sz="4000" b="1" dirty="0">
                <a:latin typeface="HG創英角ｺﾞｼｯｸUB" panose="020B0909000000000000" pitchFamily="49" charset="-128"/>
                <a:ea typeface="HG創英角ｺﾞｼｯｸUB" panose="020B0909000000000000" pitchFamily="49" charset="-128"/>
              </a:rPr>
              <a:t>状態</a:t>
            </a:r>
            <a:r>
              <a:rPr lang="ja-JP" altLang="en-US" sz="4000" b="1" dirty="0" smtClean="0">
                <a:latin typeface="HG創英角ｺﾞｼｯｸUB" panose="020B0909000000000000" pitchFamily="49" charset="-128"/>
                <a:ea typeface="HG創英角ｺﾞｼｯｸUB" panose="020B0909000000000000" pitchFamily="49" charset="-128"/>
              </a:rPr>
              <a:t>　　４件</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smtClean="0">
                <a:latin typeface="HG創英角ｺﾞｼｯｸUB" panose="020B0909000000000000" pitchFamily="49" charset="-128"/>
                <a:ea typeface="HG創英角ｺﾞｼｯｸUB" panose="020B0909000000000000" pitchFamily="49" charset="-128"/>
              </a:rPr>
              <a:t>　（通路の陥没したところ、傾斜地、芝生の</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000" b="1" dirty="0" smtClean="0">
                <a:latin typeface="HG創英角ｺﾞｼｯｸUB" panose="020B0909000000000000" pitchFamily="49" charset="-128"/>
                <a:ea typeface="HG創英角ｺﾞｼｯｸUB" panose="020B0909000000000000" pitchFamily="49" charset="-128"/>
              </a:rPr>
              <a:t>くぼみ、地面の隆起）</a:t>
            </a:r>
            <a:endParaRPr lang="en-US" altLang="ja-JP" sz="4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286318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96900" y="277588"/>
            <a:ext cx="10871200" cy="6384472"/>
          </a:xfrm>
        </p:spPr>
        <p:txBody>
          <a:bodyPr>
            <a:normAutofit fontScale="40000" lnSpcReduction="20000"/>
          </a:bodyPr>
          <a:lstStyle/>
          <a:p>
            <a:pPr marL="0" indent="0">
              <a:buNone/>
            </a:pPr>
            <a:r>
              <a:rPr lang="ja-JP" altLang="en-US" sz="7000" b="1" dirty="0" smtClean="0">
                <a:latin typeface="HG創英角ｺﾞｼｯｸUB" panose="020B0909000000000000" pitchFamily="49" charset="-128"/>
                <a:ea typeface="HG創英角ｺﾞｼｯｸUB" panose="020B0909000000000000" pitchFamily="49" charset="-128"/>
              </a:rPr>
              <a:t>行動</a:t>
            </a:r>
            <a:endParaRPr lang="en-US" altLang="ja-JP" sz="7000" b="1" dirty="0" smtClean="0">
              <a:latin typeface="HG創英角ｺﾞｼｯｸUB" panose="020B0909000000000000" pitchFamily="49" charset="-128"/>
              <a:ea typeface="HG創英角ｺﾞｼｯｸUB" panose="020B0909000000000000" pitchFamily="49" charset="-128"/>
            </a:endParaRPr>
          </a:p>
          <a:p>
            <a:pPr marL="0" indent="0">
              <a:buNone/>
            </a:pPr>
            <a:endParaRPr lang="en-US" altLang="ja-JP" sz="4000" b="1" dirty="0">
              <a:latin typeface="HG創英角ｺﾞｼｯｸUB" panose="020B0909000000000000" pitchFamily="49" charset="-128"/>
              <a:ea typeface="HG創英角ｺﾞｼｯｸUB" panose="020B0909000000000000" pitchFamily="49" charset="-128"/>
            </a:endParaRPr>
          </a:p>
          <a:p>
            <a:pPr marL="0" indent="0">
              <a:buNone/>
            </a:pPr>
            <a:r>
              <a:rPr lang="ja-JP" altLang="en-US" sz="6000" b="1" dirty="0" smtClean="0">
                <a:latin typeface="HG創英角ｺﾞｼｯｸUB" panose="020B0909000000000000" pitchFamily="49" charset="-128"/>
                <a:ea typeface="HG創英角ｺﾞｼｯｸUB" panose="020B0909000000000000" pitchFamily="49" charset="-128"/>
              </a:rPr>
              <a:t>・バランスをくずした　　１６件</a:t>
            </a:r>
            <a:endParaRPr lang="en-US" altLang="ja-JP" sz="60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0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出入口の階段で客がバランスをくずしたため手を出したところ一緒に転落</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訪問介護の利用者がふらつき背後から支えたが一緒に転倒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板１００枚をのせた台車が段差解消用ゴムシートで急に止まり斜めに傾いてともに倒れた</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かかり木をフェリングレバーで倒した際に転倒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ズボンをはく際に片足立ちになったときに転倒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ローリングボックスパレットの位置を変えようとした際に一緒に倒れた</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キャスター付台車が滑り止めマットの上を通過した際にマットがめくれ上がり一緒に転倒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高いところにある食器を手を伸ばして取ろうとしたときにバランスをくずして転倒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バイクのオフロードコースのバンクでハンドル操作を誤った</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清掃中に足がもつれた</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階段で足がもつれて落下</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インターホンの呼出音が鳴ったためイスから痛めていた首をかばう姿勢で立ち上がった際に転倒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自分の左足が右足の草履を踏んだときに転倒</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客自宅において退席しようと立ち上がった際に踏み出した足をひねった</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smtClean="0">
                <a:latin typeface="HG創英角ｺﾞｼｯｸUB" panose="020B0909000000000000" pitchFamily="49" charset="-128"/>
                <a:ea typeface="HG創英角ｺﾞｼｯｸUB" panose="020B0909000000000000" pitchFamily="49" charset="-128"/>
              </a:rPr>
              <a:t>　料理</a:t>
            </a:r>
            <a:r>
              <a:rPr lang="ja-JP" altLang="en-US" sz="4300" b="1" dirty="0">
                <a:latin typeface="HG創英角ｺﾞｼｯｸUB" panose="020B0909000000000000" pitchFamily="49" charset="-128"/>
                <a:ea typeface="HG創英角ｺﾞｼｯｸUB" panose="020B0909000000000000" pitchFamily="49" charset="-128"/>
              </a:rPr>
              <a:t>を盛った直径３０センチメートルの皿を両手に持ち廊下を歩いていた</a:t>
            </a:r>
            <a:r>
              <a:rPr lang="ja-JP" altLang="en-US" sz="4300" b="1" dirty="0" smtClean="0">
                <a:latin typeface="HG創英角ｺﾞｼｯｸUB" panose="020B0909000000000000" pitchFamily="49" charset="-128"/>
                <a:ea typeface="HG創英角ｺﾞｼｯｸUB" panose="020B0909000000000000" pitchFamily="49" charset="-128"/>
              </a:rPr>
              <a:t>ところ靴</a:t>
            </a:r>
            <a:r>
              <a:rPr lang="ja-JP" altLang="en-US" sz="4300" b="1" dirty="0">
                <a:latin typeface="HG創英角ｺﾞｼｯｸUB" panose="020B0909000000000000" pitchFamily="49" charset="-128"/>
                <a:ea typeface="HG創英角ｺﾞｼｯｸUB" panose="020B0909000000000000" pitchFamily="49" charset="-128"/>
              </a:rPr>
              <a:t>の先が床に引っ掛かり</a:t>
            </a:r>
            <a:r>
              <a:rPr lang="ja-JP" altLang="en-US" sz="4300" b="1" dirty="0" smtClean="0">
                <a:latin typeface="HG創英角ｺﾞｼｯｸUB" panose="020B0909000000000000" pitchFamily="49" charset="-128"/>
                <a:ea typeface="HG創英角ｺﾞｼｯｸUB" panose="020B0909000000000000" pitchFamily="49" charset="-128"/>
              </a:rPr>
              <a:t>バ</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ランスをくずして右前方に倒れこみ壁に激突した</a:t>
            </a:r>
            <a:endParaRPr lang="en-US" altLang="ja-JP" sz="4300" b="1" dirty="0" smtClean="0">
              <a:latin typeface="HG創英角ｺﾞｼｯｸUB" panose="020B0909000000000000" pitchFamily="49" charset="-128"/>
              <a:ea typeface="HG創英角ｺﾞｼｯｸUB" panose="020B0909000000000000" pitchFamily="49" charset="-128"/>
            </a:endParaRPr>
          </a:p>
          <a:p>
            <a:pPr marL="0" indent="0">
              <a:buNone/>
            </a:pPr>
            <a:r>
              <a:rPr lang="ja-JP" altLang="en-US" sz="4300" b="1" dirty="0">
                <a:latin typeface="HG創英角ｺﾞｼｯｸUB" panose="020B0909000000000000" pitchFamily="49" charset="-128"/>
                <a:ea typeface="HG創英角ｺﾞｼｯｸUB" panose="020B0909000000000000" pitchFamily="49" charset="-128"/>
              </a:rPr>
              <a:t>　</a:t>
            </a:r>
            <a:r>
              <a:rPr lang="ja-JP" altLang="en-US" sz="4300" b="1" dirty="0" smtClean="0">
                <a:latin typeface="HG創英角ｺﾞｼｯｸUB" panose="020B0909000000000000" pitchFamily="49" charset="-128"/>
                <a:ea typeface="HG創英角ｺﾞｼｯｸUB" panose="020B0909000000000000" pitchFamily="49" charset="-128"/>
              </a:rPr>
              <a:t>階段最上部で足がもつれバランスをくずし６段を転落</a:t>
            </a:r>
            <a:endParaRPr lang="en-US" altLang="ja-JP" sz="4300" b="1"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29972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2145</TotalTime>
  <Words>1476</Words>
  <Application>Microsoft Office PowerPoint</Application>
  <PresentationFormat>ワイド画面</PresentationFormat>
  <Paragraphs>169</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HG創英角ｺﾞｼｯｸUB</vt:lpstr>
      <vt:lpstr>HG創英角ﾎﾟｯﾌﾟ体</vt:lpstr>
      <vt:lpstr>游ゴシック</vt:lpstr>
      <vt:lpstr>游ゴシック Light</vt:lpstr>
      <vt:lpstr>Arial</vt:lpstr>
      <vt:lpstr>Office テーマ</vt:lpstr>
      <vt:lpstr>転倒災害を防止するために  －濡れた場所・階段・床の物に注意し、　 　 走らないようにしましょう－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森岡紗也</dc:creator>
  <cp:lastModifiedBy>宮澤純</cp:lastModifiedBy>
  <cp:revision>174</cp:revision>
  <cp:lastPrinted>2024-06-03T05:05:53Z</cp:lastPrinted>
  <dcterms:created xsi:type="dcterms:W3CDTF">2019-08-02T02:51:56Z</dcterms:created>
  <dcterms:modified xsi:type="dcterms:W3CDTF">2024-06-03T05:41:39Z</dcterms:modified>
</cp:coreProperties>
</file>