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85" r:id="rId3"/>
    <p:sldId id="325" r:id="rId4"/>
    <p:sldId id="326" r:id="rId5"/>
    <p:sldId id="304" r:id="rId6"/>
    <p:sldId id="328" r:id="rId7"/>
    <p:sldId id="329" r:id="rId8"/>
    <p:sldId id="330" r:id="rId9"/>
    <p:sldId id="331" r:id="rId10"/>
    <p:sldId id="316" r:id="rId11"/>
    <p:sldId id="300" r:id="rId12"/>
    <p:sldId id="299" r:id="rId13"/>
    <p:sldId id="332" r:id="rId14"/>
    <p:sldId id="311" r:id="rId1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205595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265302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207070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611908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777012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61020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401808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64213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563006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4081252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39932A-0377-4BD5-A17A-594AC6E2576C}" type="datetimeFigureOut">
              <a:rPr kumimoji="1" lang="ja-JP" altLang="en-US" smtClean="0"/>
              <a:t>2024/6/18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70583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9932A-0377-4BD5-A17A-594AC6E2576C}" type="datetimeFigureOut">
              <a:rPr kumimoji="1" lang="ja-JP" altLang="en-US" smtClean="0"/>
              <a:t>2024/6/18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7589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4100" y="660401"/>
            <a:ext cx="10020300" cy="5092700"/>
          </a:xfrm>
        </p:spPr>
        <p:txBody>
          <a:bodyPr>
            <a:normAutofit/>
          </a:bodyPr>
          <a:lstStyle/>
          <a:p>
            <a:pPr algn="ctr"/>
            <a:r>
              <a:rPr lang="ja-JP" altLang="en-US" b="1" dirty="0" smtClean="0">
                <a:latin typeface="HG創英角ﾎﾟｯﾌﾟ体" panose="040B0A09000000000000" pitchFamily="49" charset="-128"/>
                <a:ea typeface="HG創英角ﾎﾟｯﾌﾟ体" panose="040B0A09000000000000" pitchFamily="49" charset="-128"/>
              </a:rPr>
              <a:t>ゴルフ場</a:t>
            </a:r>
            <a:r>
              <a:rPr kumimoji="1" lang="ja-JP" altLang="en-US" b="1" dirty="0" smtClean="0">
                <a:latin typeface="HG創英角ﾎﾟｯﾌﾟ体" panose="040B0A09000000000000" pitchFamily="49" charset="-128"/>
                <a:ea typeface="HG創英角ﾎﾟｯﾌﾟ体" panose="040B0A09000000000000" pitchFamily="49" charset="-128"/>
              </a:rPr>
              <a:t>の労働災害を防止するために</a:t>
            </a:r>
            <a:r>
              <a:rPr kumimoji="1" lang="en-US" altLang="ja-JP" b="1" dirty="0" smtClean="0">
                <a:latin typeface="HG創英角ﾎﾟｯﾌﾟ体" panose="040B0A09000000000000" pitchFamily="49" charset="-128"/>
                <a:ea typeface="HG創英角ﾎﾟｯﾌﾟ体" panose="040B0A09000000000000" pitchFamily="49" charset="-128"/>
              </a:rPr>
              <a:t/>
            </a:r>
            <a:br>
              <a:rPr kumimoji="1" lang="en-US" altLang="ja-JP" b="1" dirty="0" smtClean="0">
                <a:latin typeface="HG創英角ﾎﾟｯﾌﾟ体" panose="040B0A09000000000000" pitchFamily="49" charset="-128"/>
                <a:ea typeface="HG創英角ﾎﾟｯﾌﾟ体" panose="040B0A09000000000000" pitchFamily="49" charset="-128"/>
              </a:rPr>
            </a:br>
            <a:r>
              <a:rPr kumimoji="1" lang="en-US" altLang="ja-JP" sz="4800" b="1" dirty="0" smtClean="0">
                <a:latin typeface="HG創英角ﾎﾟｯﾌﾟ体" panose="040B0A09000000000000" pitchFamily="49" charset="-128"/>
                <a:ea typeface="HG創英角ﾎﾟｯﾌﾟ体" panose="040B0A09000000000000" pitchFamily="49" charset="-128"/>
              </a:rPr>
              <a:t/>
            </a:r>
            <a:br>
              <a:rPr kumimoji="1" lang="en-US" altLang="ja-JP" sz="4800" b="1" dirty="0" smtClean="0">
                <a:latin typeface="HG創英角ﾎﾟｯﾌﾟ体" panose="040B0A09000000000000" pitchFamily="49" charset="-128"/>
                <a:ea typeface="HG創英角ﾎﾟｯﾌﾟ体" panose="040B0A09000000000000" pitchFamily="49" charset="-128"/>
              </a:rPr>
            </a:br>
            <a:r>
              <a:rPr kumimoji="1" lang="en-US" altLang="ja-JP" sz="4000" b="1" dirty="0" smtClean="0">
                <a:latin typeface="HG創英角ﾎﾟｯﾌﾟ体" panose="040B0A09000000000000" pitchFamily="49" charset="-128"/>
                <a:ea typeface="HG創英角ﾎﾟｯﾌﾟ体" panose="040B0A09000000000000" pitchFamily="49" charset="-128"/>
              </a:rPr>
              <a:t>-</a:t>
            </a:r>
            <a:r>
              <a:rPr kumimoji="1" lang="ja-JP" altLang="en-US" sz="4000" b="1" dirty="0" smtClean="0">
                <a:latin typeface="HG創英角ﾎﾟｯﾌﾟ体" panose="040B0A09000000000000" pitchFamily="49" charset="-128"/>
                <a:ea typeface="HG創英角ﾎﾟｯﾌﾟ体" panose="040B0A09000000000000" pitchFamily="49" charset="-128"/>
              </a:rPr>
              <a:t>転倒</a:t>
            </a:r>
            <a:r>
              <a:rPr lang="ja-JP" altLang="en-US" sz="4000" b="1" dirty="0" smtClean="0">
                <a:latin typeface="HG創英角ﾎﾟｯﾌﾟ体" panose="040B0A09000000000000" pitchFamily="49" charset="-128"/>
                <a:ea typeface="HG創英角ﾎﾟｯﾌﾟ体" panose="040B0A09000000000000" pitchFamily="49" charset="-128"/>
              </a:rPr>
              <a:t>災害</a:t>
            </a:r>
            <a:r>
              <a:rPr kumimoji="1" lang="ja-JP" altLang="en-US" sz="4000" b="1" dirty="0" smtClean="0">
                <a:latin typeface="HG創英角ﾎﾟｯﾌﾟ体" panose="040B0A09000000000000" pitchFamily="49" charset="-128"/>
                <a:ea typeface="HG創英角ﾎﾟｯﾌﾟ体" panose="040B0A09000000000000" pitchFamily="49" charset="-128"/>
              </a:rPr>
              <a:t>を減らしましょう</a:t>
            </a:r>
            <a:r>
              <a:rPr kumimoji="1" lang="en-US" altLang="ja-JP" sz="4000" b="1" dirty="0" smtClean="0">
                <a:latin typeface="HG創英角ﾎﾟｯﾌﾟ体" panose="040B0A09000000000000" pitchFamily="49" charset="-128"/>
                <a:ea typeface="HG創英角ﾎﾟｯﾌﾟ体" panose="040B0A09000000000000" pitchFamily="49" charset="-128"/>
              </a:rPr>
              <a:t>-</a:t>
            </a:r>
            <a:endParaRPr kumimoji="1" lang="ja-JP" altLang="en-US" sz="4000" b="1" dirty="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1776779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　</a:t>
            </a:r>
            <a:r>
              <a:rPr lang="ja-JP" altLang="en-US" sz="2400" dirty="0" smtClean="0"/>
              <a:t>はさまれ、巻き込まれ</a:t>
            </a:r>
            <a:endParaRPr lang="en-US" altLang="ja-JP" sz="2400" dirty="0" smtClean="0"/>
          </a:p>
          <a:p>
            <a:pPr marL="0" indent="0">
              <a:buNone/>
            </a:pPr>
            <a:endParaRPr kumimoji="1" lang="en-US" altLang="ja-JP" sz="2000" dirty="0"/>
          </a:p>
          <a:p>
            <a:pPr>
              <a:buFont typeface="Wingdings" panose="05000000000000000000" pitchFamily="2" charset="2"/>
              <a:buChar char="l"/>
            </a:pPr>
            <a:r>
              <a:rPr lang="ja-JP" altLang="en-US" sz="2000" dirty="0" smtClean="0"/>
              <a:t>乗用芝刈り機を運転し作業場に向かう途中の下り坂でブレーキが効かなくなったため飛び降りたところ、後輪に足が巻き込まれ骨折した。４４歳、男性。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a:t>芝刈り機の歯を逆回転させて歯のカバーの中にたまった芝や泥を取ろうと手を入れた際、歯に触れ指を骨折した。４３歳、男性</a:t>
            </a:r>
            <a:r>
              <a:rPr lang="ja-JP" altLang="en-US" sz="2000" dirty="0" smtClean="0"/>
              <a:t>。</a:t>
            </a:r>
            <a:endParaRPr lang="en-US" altLang="ja-JP" sz="2000" dirty="0" smtClean="0"/>
          </a:p>
          <a:p>
            <a:pPr>
              <a:buFont typeface="Wingdings" panose="05000000000000000000" pitchFamily="2" charset="2"/>
              <a:buChar char="l"/>
            </a:pPr>
            <a:endParaRPr lang="en-US" altLang="ja-JP" sz="2000" dirty="0"/>
          </a:p>
          <a:p>
            <a:pPr marL="0" indent="0">
              <a:buNone/>
            </a:pPr>
            <a:r>
              <a:rPr lang="ja-JP" altLang="en-US" sz="2000" dirty="0" smtClean="0"/>
              <a:t>　</a:t>
            </a:r>
            <a:endParaRPr lang="en-US" altLang="ja-JP" sz="2000" dirty="0" smtClean="0"/>
          </a:p>
          <a:p>
            <a:pPr marL="0" indent="0">
              <a:buNone/>
            </a:pPr>
            <a:r>
              <a:rPr lang="ja-JP" altLang="en-US" sz="2000" dirty="0"/>
              <a:t>　</a:t>
            </a:r>
            <a:endParaRPr lang="en-US" altLang="ja-JP" sz="2000" dirty="0" smtClean="0"/>
          </a:p>
          <a:p>
            <a:pPr marL="0" indent="0">
              <a:buNone/>
            </a:pPr>
            <a:r>
              <a:rPr lang="ja-JP" altLang="en-US" sz="2000"/>
              <a:t>　</a:t>
            </a:r>
            <a:r>
              <a:rPr lang="ja-JP" altLang="en-US" sz="2400" smtClean="0"/>
              <a:t>その他</a:t>
            </a:r>
            <a:endParaRPr lang="en-US" altLang="ja-JP" sz="24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グリーンの刈込作業中、目にごみが入り眼球が傷ついた。４４歳、男性。</a:t>
            </a:r>
            <a:endParaRPr lang="en-US" altLang="ja-JP" sz="2000" dirty="0" smtClean="0"/>
          </a:p>
          <a:p>
            <a:pPr marL="0" indent="0">
              <a:buNone/>
            </a:pPr>
            <a:endParaRPr lang="en-US" altLang="ja-JP" sz="2000" dirty="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a:p>
          <a:p>
            <a:pPr marL="0" indent="0">
              <a:buNone/>
            </a:pPr>
            <a:endParaRPr lang="en-US" altLang="ja-JP" sz="2400" dirty="0" smtClean="0"/>
          </a:p>
          <a:p>
            <a:pPr marL="0" indent="0">
              <a:buNone/>
            </a:pPr>
            <a:endParaRPr lang="en-US" altLang="ja-JP" sz="2000" dirty="0" smtClean="0"/>
          </a:p>
          <a:p>
            <a:pPr marL="0" indent="0">
              <a:buNone/>
            </a:pPr>
            <a:endParaRPr lang="en-US" altLang="ja-JP" sz="2000" dirty="0"/>
          </a:p>
          <a:p>
            <a:pPr marL="0" indent="0">
              <a:buNone/>
            </a:pPr>
            <a:endParaRPr lang="en-US" altLang="ja-JP" sz="2000" dirty="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1119519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lnSpcReduction="2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　令和元年１月１日から</a:t>
            </a:r>
            <a:r>
              <a:rPr lang="ja-JP" altLang="en-US" sz="4000" b="1" dirty="0">
                <a:latin typeface="HG創英角ｺﾞｼｯｸUB" panose="020B0909000000000000" pitchFamily="49" charset="-128"/>
                <a:ea typeface="HG創英角ｺﾞｼｯｸUB" panose="020B0909000000000000" pitchFamily="49" charset="-128"/>
              </a:rPr>
              <a:t>三島労働基準監督</a:t>
            </a:r>
            <a:r>
              <a:rPr lang="ja-JP" altLang="en-US" sz="4000" b="1" dirty="0" smtClean="0">
                <a:latin typeface="HG創英角ｺﾞｼｯｸUB" panose="020B0909000000000000" pitchFamily="49" charset="-128"/>
                <a:ea typeface="HG創英角ｺﾞｼｯｸUB" panose="020B0909000000000000" pitchFamily="49" charset="-128"/>
              </a:rPr>
              <a:t>署管内のゴルフ場で発生した、休業４日以上の労働災害３</a:t>
            </a:r>
            <a:r>
              <a:rPr lang="ja-JP" altLang="en-US" sz="4000" b="1" dirty="0">
                <a:latin typeface="HG創英角ｺﾞｼｯｸUB" panose="020B0909000000000000" pitchFamily="49" charset="-128"/>
                <a:ea typeface="HG創英角ｺﾞｼｯｸUB" panose="020B0909000000000000" pitchFamily="49" charset="-128"/>
              </a:rPr>
              <a:t>８</a:t>
            </a:r>
            <a:r>
              <a:rPr lang="ja-JP" altLang="en-US" sz="4000" b="1" dirty="0" smtClean="0">
                <a:latin typeface="HG創英角ｺﾞｼｯｸUB" panose="020B0909000000000000" pitchFamily="49" charset="-128"/>
                <a:ea typeface="HG創英角ｺﾞｼｯｸUB" panose="020B0909000000000000" pitchFamily="49" charset="-128"/>
              </a:rPr>
              <a:t>件のうち、事故の型についてみると、次のとおりであった。</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・転倒　１５件（３</a:t>
            </a:r>
            <a:r>
              <a:rPr lang="ja-JP" altLang="en-US" sz="4000" b="1" dirty="0">
                <a:latin typeface="HG創英角ｺﾞｼｯｸUB" panose="020B0909000000000000" pitchFamily="49" charset="-128"/>
                <a:ea typeface="HG創英角ｺﾞｼｯｸUB" panose="020B0909000000000000" pitchFamily="49" charset="-128"/>
              </a:rPr>
              <a:t>９</a:t>
            </a:r>
            <a:r>
              <a:rPr lang="ja-JP" altLang="en-US" sz="4000" b="1" dirty="0" smtClean="0">
                <a:latin typeface="HG創英角ｺﾞｼｯｸUB" panose="020B0909000000000000" pitchFamily="49" charset="-128"/>
                <a:ea typeface="HG創英角ｺﾞｼｯｸUB" panose="020B0909000000000000" pitchFamily="49" charset="-128"/>
              </a:rPr>
              <a:t>％）</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a:t>
            </a:r>
            <a:r>
              <a:rPr lang="ja-JP" altLang="en-US" sz="4000" b="1" dirty="0">
                <a:latin typeface="HG創英角ｺﾞｼｯｸUB" panose="020B0909000000000000" pitchFamily="49" charset="-128"/>
                <a:ea typeface="HG創英角ｺﾞｼｯｸUB" panose="020B0909000000000000" pitchFamily="49" charset="-128"/>
              </a:rPr>
              <a:t>墜落、</a:t>
            </a:r>
            <a:r>
              <a:rPr lang="ja-JP" altLang="en-US" sz="4000" b="1" dirty="0" smtClean="0">
                <a:latin typeface="HG創英角ｺﾞｼｯｸUB" panose="020B0909000000000000" pitchFamily="49" charset="-128"/>
                <a:ea typeface="HG創英角ｺﾞｼｯｸUB" panose="020B0909000000000000" pitchFamily="49" charset="-128"/>
              </a:rPr>
              <a:t>転落　６件（１</a:t>
            </a:r>
            <a:r>
              <a:rPr lang="ja-JP" altLang="en-US" sz="4000" b="1" dirty="0">
                <a:latin typeface="HG創英角ｺﾞｼｯｸUB" panose="020B0909000000000000" pitchFamily="49" charset="-128"/>
                <a:ea typeface="HG創英角ｺﾞｼｯｸUB" panose="020B0909000000000000" pitchFamily="49" charset="-128"/>
              </a:rPr>
              <a:t>６</a:t>
            </a:r>
            <a:r>
              <a:rPr lang="ja-JP" altLang="en-US" sz="4000" b="1" dirty="0" smtClean="0">
                <a:latin typeface="HG創英角ｺﾞｼｯｸUB" panose="020B0909000000000000" pitchFamily="49" charset="-128"/>
                <a:ea typeface="HG創英角ｺﾞｼｯｸUB" panose="020B0909000000000000" pitchFamily="49" charset="-128"/>
              </a:rPr>
              <a:t>％）</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・激突　４件（１</a:t>
            </a:r>
            <a:r>
              <a:rPr lang="ja-JP" altLang="en-US" sz="4000" b="1" dirty="0">
                <a:latin typeface="HG創英角ｺﾞｼｯｸUB" panose="020B0909000000000000" pitchFamily="49" charset="-128"/>
                <a:ea typeface="HG創英角ｺﾞｼｯｸUB" panose="020B0909000000000000" pitchFamily="49" charset="-128"/>
              </a:rPr>
              <a:t>１</a:t>
            </a:r>
            <a:r>
              <a:rPr lang="ja-JP" altLang="en-US" sz="4000" b="1" dirty="0" smtClean="0">
                <a:latin typeface="HG創英角ｺﾞｼｯｸUB" panose="020B0909000000000000" pitchFamily="49" charset="-128"/>
                <a:ea typeface="HG創英角ｺﾞｼｯｸUB" panose="020B0909000000000000" pitchFamily="49" charset="-128"/>
              </a:rPr>
              <a:t>％</a:t>
            </a:r>
            <a:r>
              <a:rPr lang="ja-JP" altLang="en-US" sz="4000" b="1" dirty="0">
                <a:latin typeface="HG創英角ｺﾞｼｯｸUB" panose="020B0909000000000000" pitchFamily="49" charset="-128"/>
                <a:ea typeface="HG創英角ｺﾞｼｯｸUB" panose="020B0909000000000000" pitchFamily="49" charset="-128"/>
              </a:rPr>
              <a:t>）</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・動作の反動、無理な</a:t>
            </a:r>
            <a:r>
              <a:rPr lang="ja-JP" altLang="en-US" sz="4000" b="1" dirty="0" smtClean="0">
                <a:latin typeface="HG創英角ｺﾞｼｯｸUB" panose="020B0909000000000000" pitchFamily="49" charset="-128"/>
                <a:ea typeface="HG創英角ｺﾞｼｯｸUB" panose="020B0909000000000000" pitchFamily="49" charset="-128"/>
              </a:rPr>
              <a:t>動作　４件</a:t>
            </a:r>
            <a:r>
              <a:rPr lang="ja-JP" altLang="en-US" sz="4000" b="1" dirty="0">
                <a:latin typeface="HG創英角ｺﾞｼｯｸUB" panose="020B0909000000000000" pitchFamily="49" charset="-128"/>
                <a:ea typeface="HG創英角ｺﾞｼｯｸUB" panose="020B0909000000000000" pitchFamily="49" charset="-128"/>
              </a:rPr>
              <a:t>（１１％</a:t>
            </a:r>
            <a:r>
              <a:rPr lang="ja-JP" altLang="en-US" sz="4000" b="1" dirty="0" smtClean="0">
                <a:latin typeface="HG創英角ｺﾞｼｯｸUB" panose="020B0909000000000000" pitchFamily="49" charset="-128"/>
                <a:ea typeface="HG創英角ｺﾞｼｯｸUB" panose="020B0909000000000000" pitchFamily="49" charset="-128"/>
              </a:rPr>
              <a:t>）</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・飛来、落下　３件</a:t>
            </a:r>
            <a:r>
              <a:rPr lang="ja-JP" altLang="en-US" sz="4000" b="1" dirty="0">
                <a:latin typeface="HG創英角ｺﾞｼｯｸUB" panose="020B0909000000000000" pitchFamily="49" charset="-128"/>
                <a:ea typeface="HG創英角ｺﾞｼｯｸUB" panose="020B0909000000000000" pitchFamily="49" charset="-128"/>
              </a:rPr>
              <a:t>（８％</a:t>
            </a:r>
            <a:r>
              <a:rPr lang="ja-JP" altLang="en-US" sz="4000" b="1" dirty="0" smtClean="0">
                <a:latin typeface="HG創英角ｺﾞｼｯｸUB" panose="020B0909000000000000" pitchFamily="49" charset="-128"/>
                <a:ea typeface="HG創英角ｺﾞｼｯｸUB" panose="020B0909000000000000" pitchFamily="49" charset="-128"/>
              </a:rPr>
              <a:t>）</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a:t>
            </a:r>
            <a:r>
              <a:rPr lang="ja-JP" altLang="en-US" sz="4000" b="1" dirty="0">
                <a:latin typeface="HG創英角ｺﾞｼｯｸUB" panose="020B0909000000000000" pitchFamily="49" charset="-128"/>
                <a:ea typeface="HG創英角ｺﾞｼｯｸUB" panose="020B0909000000000000" pitchFamily="49" charset="-128"/>
              </a:rPr>
              <a:t>切れ、</a:t>
            </a:r>
            <a:r>
              <a:rPr lang="ja-JP" altLang="en-US" sz="4000" b="1" dirty="0" smtClean="0">
                <a:latin typeface="HG創英角ｺﾞｼｯｸUB" panose="020B0909000000000000" pitchFamily="49" charset="-128"/>
                <a:ea typeface="HG創英角ｺﾞｼｯｸUB" panose="020B0909000000000000" pitchFamily="49" charset="-128"/>
              </a:rPr>
              <a:t>こすれ　３件（</a:t>
            </a:r>
            <a:r>
              <a:rPr lang="ja-JP" altLang="en-US" sz="4000" b="1" dirty="0">
                <a:latin typeface="HG創英角ｺﾞｼｯｸUB" panose="020B0909000000000000" pitchFamily="49" charset="-128"/>
                <a:ea typeface="HG創英角ｺﾞｼｯｸUB" panose="020B0909000000000000" pitchFamily="49" charset="-128"/>
              </a:rPr>
              <a:t>８</a:t>
            </a:r>
            <a:r>
              <a:rPr lang="ja-JP" altLang="en-US" sz="4000" b="1" dirty="0" smtClean="0">
                <a:latin typeface="HG創英角ｺﾞｼｯｸUB" panose="020B0909000000000000" pitchFamily="49" charset="-128"/>
                <a:ea typeface="HG創英角ｺﾞｼｯｸUB" panose="020B0909000000000000" pitchFamily="49" charset="-128"/>
              </a:rPr>
              <a:t>％）</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a:t>
            </a:r>
            <a:r>
              <a:rPr lang="ja-JP" altLang="en-US" sz="4000" b="1" dirty="0">
                <a:latin typeface="HG創英角ｺﾞｼｯｸUB" panose="020B0909000000000000" pitchFamily="49" charset="-128"/>
                <a:ea typeface="HG創英角ｺﾞｼｯｸUB" panose="020B0909000000000000" pitchFamily="49" charset="-128"/>
              </a:rPr>
              <a:t>・はさまれ、巻き込まれ　２件</a:t>
            </a:r>
            <a:r>
              <a:rPr lang="ja-JP" altLang="en-US" sz="4000" b="1" dirty="0" smtClean="0">
                <a:latin typeface="HG創英角ｺﾞｼｯｸUB" panose="020B0909000000000000" pitchFamily="49" charset="-128"/>
                <a:ea typeface="HG創英角ｺﾞｼｯｸUB" panose="020B0909000000000000" pitchFamily="49" charset="-128"/>
              </a:rPr>
              <a:t>（５％</a:t>
            </a:r>
            <a:r>
              <a:rPr lang="ja-JP" altLang="en-US" sz="4000" b="1" dirty="0">
                <a:latin typeface="HG創英角ｺﾞｼｯｸUB" panose="020B0909000000000000" pitchFamily="49" charset="-128"/>
                <a:ea typeface="HG創英角ｺﾞｼｯｸUB" panose="020B0909000000000000" pitchFamily="49" charset="-128"/>
              </a:rPr>
              <a:t>）</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　・その他　１件（３％）</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4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058128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lnSpcReduction="20000"/>
          </a:bodyPr>
          <a:lstStyle/>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　ゴルフ場における労働災害を防止するため、下の対策について、</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１つでも多く実施するようにしてください。</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□機械の掃除、調整等の作業をする場合は、運転を停止する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　</a:t>
            </a:r>
            <a:r>
              <a:rPr lang="ja-JP" altLang="en-US" b="1" dirty="0" smtClean="0">
                <a:latin typeface="HG創英角ｺﾞｼｯｸUB" panose="020B0909000000000000" pitchFamily="49" charset="-128"/>
                <a:ea typeface="HG創英角ｺﾞｼｯｸUB" panose="020B0909000000000000" pitchFamily="49" charset="-128"/>
              </a:rPr>
              <a:t>（労働</a:t>
            </a:r>
            <a:r>
              <a:rPr lang="ja-JP" altLang="en-US" b="1" dirty="0">
                <a:latin typeface="HG創英角ｺﾞｼｯｸUB" panose="020B0909000000000000" pitchFamily="49" charset="-128"/>
                <a:ea typeface="HG創英角ｺﾞｼｯｸUB" panose="020B0909000000000000" pitchFamily="49" charset="-128"/>
              </a:rPr>
              <a:t>安全</a:t>
            </a:r>
            <a:r>
              <a:rPr lang="ja-JP" altLang="en-US" b="1" dirty="0" smtClean="0">
                <a:latin typeface="HG創英角ｺﾞｼｯｸUB" panose="020B0909000000000000" pitchFamily="49" charset="-128"/>
                <a:ea typeface="HG創英角ｺﾞｼｯｸUB" panose="020B0909000000000000" pitchFamily="49" charset="-128"/>
              </a:rPr>
              <a:t>衛生規則</a:t>
            </a:r>
            <a:r>
              <a:rPr lang="ja-JP" altLang="en-US" b="1" dirty="0">
                <a:latin typeface="HG創英角ｺﾞｼｯｸUB" panose="020B0909000000000000" pitchFamily="49" charset="-128"/>
                <a:ea typeface="HG創英角ｺﾞｼｯｸUB" panose="020B0909000000000000" pitchFamily="49" charset="-128"/>
              </a:rPr>
              <a:t>第１０７条</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　</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□刈込作業時には、保護めがねを着用する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□重量物は機械、台車で運搬する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□ゴルフ場内のみで使う自動車やその他の機械について、１年に</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　</a:t>
            </a:r>
            <a:r>
              <a:rPr lang="ja-JP" altLang="en-US" b="1" dirty="0" smtClean="0">
                <a:latin typeface="HG創英角ｺﾞｼｯｸUB" panose="020B0909000000000000" pitchFamily="49" charset="-128"/>
                <a:ea typeface="HG創英角ｺﾞｼｯｸUB" panose="020B0909000000000000" pitchFamily="49" charset="-128"/>
              </a:rPr>
              <a:t>１回は検査、点検する。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□乗用芝刈り機等については運転する際、シートベルトを使用する。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380450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□事業場内の転倒災害が起きやすい箇所（傾斜地、</a:t>
            </a:r>
            <a:r>
              <a:rPr lang="ja-JP" altLang="en-US" b="1" dirty="0" smtClean="0">
                <a:latin typeface="HG創英角ｺﾞｼｯｸUB" panose="020B0909000000000000" pitchFamily="49" charset="-128"/>
                <a:ea typeface="HG創英角ｺﾞｼｯｸUB" panose="020B0909000000000000" pitchFamily="49" charset="-128"/>
              </a:rPr>
              <a:t>すべりやすい</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　</a:t>
            </a:r>
            <a:r>
              <a:rPr lang="ja-JP" altLang="en-US" b="1" dirty="0" smtClean="0">
                <a:latin typeface="HG創英角ｺﾞｼｯｸUB" panose="020B0909000000000000" pitchFamily="49" charset="-128"/>
                <a:ea typeface="HG創英角ｺﾞｼｯｸUB" panose="020B0909000000000000" pitchFamily="49" charset="-128"/>
              </a:rPr>
              <a:t>ところ、段差</a:t>
            </a:r>
            <a:r>
              <a:rPr lang="ja-JP" altLang="en-US" b="1" dirty="0" smtClean="0">
                <a:latin typeface="HG創英角ｺﾞｼｯｸUB" panose="020B0909000000000000" pitchFamily="49" charset="-128"/>
                <a:ea typeface="HG創英角ｺﾞｼｯｸUB" panose="020B0909000000000000" pitchFamily="49" charset="-128"/>
              </a:rPr>
              <a:t>など）を点検する。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□そのような転倒災害の危険場所に表示をする。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□床や通路などが滑りやすくないか、また、隆起、くぼみが</a:t>
            </a:r>
            <a:r>
              <a:rPr lang="ja-JP" altLang="en-US" b="1" dirty="0" smtClean="0">
                <a:latin typeface="HG創英角ｺﾞｼｯｸUB" panose="020B0909000000000000" pitchFamily="49" charset="-128"/>
                <a:ea typeface="HG創英角ｺﾞｼｯｸUB" panose="020B0909000000000000" pitchFamily="49" charset="-128"/>
              </a:rPr>
              <a:t>ない</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　</a:t>
            </a:r>
            <a:r>
              <a:rPr lang="ja-JP" altLang="en-US" b="1" dirty="0" err="1" smtClean="0">
                <a:latin typeface="HG創英角ｺﾞｼｯｸUB" panose="020B0909000000000000" pitchFamily="49" charset="-128"/>
                <a:ea typeface="HG創英角ｺﾞｼｯｸUB" panose="020B0909000000000000" pitchFamily="49" charset="-128"/>
              </a:rPr>
              <a:t>か</a:t>
            </a:r>
            <a:r>
              <a:rPr lang="ja-JP" altLang="en-US" b="1" dirty="0" smtClean="0">
                <a:latin typeface="HG創英角ｺﾞｼｯｸUB" panose="020B0909000000000000" pitchFamily="49" charset="-128"/>
                <a:ea typeface="HG創英角ｺﾞｼｯｸUB" panose="020B0909000000000000" pitchFamily="49" charset="-128"/>
              </a:rPr>
              <a:t>点検する</a:t>
            </a:r>
            <a:r>
              <a:rPr lang="ja-JP" altLang="en-US" b="1" dirty="0">
                <a:latin typeface="HG創英角ｺﾞｼｯｸUB" panose="020B0909000000000000" pitchFamily="49" charset="-128"/>
                <a:ea typeface="HG創英角ｺﾞｼｯｸUB" panose="020B0909000000000000" pitchFamily="49" charset="-128"/>
              </a:rPr>
              <a:t>。</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□滑りやすい床や通路をすべりにくい材料のものに変える。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□段差、境目が無いようにする。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264197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□作業靴を耐滑性のものに取り換える。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a:t>
            </a:r>
            <a:r>
              <a:rPr lang="ja-JP" altLang="en-US" b="1" dirty="0" smtClean="0">
                <a:latin typeface="HG創英角ｺﾞｼｯｸUB" panose="020B0909000000000000" pitchFamily="49" charset="-128"/>
                <a:ea typeface="HG創英角ｺﾞｼｯｸUB" panose="020B0909000000000000" pitchFamily="49" charset="-128"/>
              </a:rPr>
              <a:t>事業場内で走</a:t>
            </a:r>
            <a:r>
              <a:rPr lang="ja-JP" altLang="en-US" b="1" dirty="0">
                <a:latin typeface="HG創英角ｺﾞｼｯｸUB" panose="020B0909000000000000" pitchFamily="49" charset="-128"/>
                <a:ea typeface="HG創英角ｺﾞｼｯｸUB" panose="020B0909000000000000" pitchFamily="49" charset="-128"/>
              </a:rPr>
              <a:t>る</a:t>
            </a:r>
            <a:r>
              <a:rPr lang="ja-JP" altLang="en-US" b="1" dirty="0" smtClean="0">
                <a:latin typeface="HG創英角ｺﾞｼｯｸUB" panose="020B0909000000000000" pitchFamily="49" charset="-128"/>
                <a:ea typeface="HG創英角ｺﾞｼｯｸUB" panose="020B0909000000000000" pitchFamily="49" charset="-128"/>
              </a:rPr>
              <a:t>、急ぐことを禁止する。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□なぜ走ったのか、急いだのかを調べて、その原因を取り除く。</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□５０歳以上の労働者に対し転倒防止教育を行う。</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□（ラジオ）体操を</a:t>
            </a:r>
            <a:r>
              <a:rPr lang="ja-JP" altLang="en-US" b="1" dirty="0" smtClean="0">
                <a:latin typeface="HG創英角ｺﾞｼｯｸUB" panose="020B0909000000000000" pitchFamily="49" charset="-128"/>
                <a:ea typeface="HG創英角ｺﾞｼｯｸUB" panose="020B0909000000000000" pitchFamily="49" charset="-128"/>
              </a:rPr>
              <a:t>する</a:t>
            </a:r>
            <a:endParaRPr lang="en-US" altLang="ja-JP"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435953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転倒</a:t>
            </a:r>
            <a:endParaRPr lang="en-US" altLang="ja-JP" sz="2400" dirty="0" smtClean="0"/>
          </a:p>
          <a:p>
            <a:pPr marL="0" indent="0">
              <a:buNone/>
            </a:pPr>
            <a:endParaRPr kumimoji="1" lang="en-US" altLang="ja-JP" sz="2000" dirty="0" smtClean="0"/>
          </a:p>
          <a:p>
            <a:pPr>
              <a:buFont typeface="Wingdings" panose="05000000000000000000" pitchFamily="2" charset="2"/>
              <a:buChar char="l"/>
            </a:pPr>
            <a:r>
              <a:rPr lang="ja-JP" altLang="en-US" sz="2000" dirty="0" smtClean="0"/>
              <a:t>セルフ当番中、お客様が忘れたクラブを届けに向かったところ、カートがすべりハンドルを左に切ってしまい植え込みに乗り上げ横転、座席のシートが外れて左足首を強打した。５６歳、女性。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石垣の上の低木の刈込作業中、機械の給油のため作業を中断し、ショートカットして石垣をおり急な法面に差しかかったところですべって尻もちをつき、骨盤骨折した。４９歳、男性。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バンカー横にあるくぼみに足をとられて捻って転倒、足首をはく離骨折した。６２歳、女性。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厨房内において朝食バイキングの片づけ作業中、カートから洗い場のカウンターに皿をおろしたところ、床にこぼれていた食材を踏んですべり転倒、カウンターに右手を強打して手首を骨折した。７３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マーシャルバイクに乗り、カート庫からクラブハウスに帰る途中、駐車場付近のマットの上ですべり転倒、鎖骨骨折した。雨がふっていた。７６歳、男性。</a:t>
            </a:r>
            <a:endParaRPr lang="en-US" altLang="ja-JP" sz="2000" dirty="0" smtClean="0"/>
          </a:p>
          <a:p>
            <a:pPr>
              <a:buFont typeface="Wingdings" panose="05000000000000000000" pitchFamily="2" charset="2"/>
              <a:buChar char="l"/>
            </a:pPr>
            <a:endParaRPr lang="en-US" altLang="ja-JP" sz="2000" dirty="0"/>
          </a:p>
          <a:p>
            <a:pPr marL="0" indent="0">
              <a:buNone/>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a:p>
            <a:pPr marL="0" indent="0">
              <a:buNone/>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400882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転倒</a:t>
            </a:r>
            <a:endParaRPr lang="en-US" altLang="ja-JP" sz="2400" dirty="0" smtClean="0"/>
          </a:p>
          <a:p>
            <a:pPr marL="0" indent="0">
              <a:buNone/>
            </a:pPr>
            <a:endParaRPr kumimoji="1" lang="en-US" altLang="ja-JP" sz="2000" dirty="0" smtClean="0"/>
          </a:p>
          <a:p>
            <a:pPr>
              <a:buFont typeface="Wingdings" panose="05000000000000000000" pitchFamily="2" charset="2"/>
              <a:buChar char="l"/>
            </a:pPr>
            <a:r>
              <a:rPr lang="ja-JP" altLang="en-US" sz="2000" dirty="0" smtClean="0"/>
              <a:t>マーシャルバイクで置き忘れクラブの連絡後、クラブハウスに戻るため坂を下っていたところ、近くでショットをするお客様がいたので急ブレーキをかけてしまい、バイクがスリップして転倒、胴体と肢体を骨折した。５５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お客様のボールを探しているときに穴にはまり転倒、足首をひねり骨折した。４９歳、女性。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三輪のマーシャルバイクを運転し、ティーグラウンド横のカートを避けて法面に乗り上げたところ転倒、バイクの下敷きとなった。胸部骨折。７２歳、男性。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前半のプレーを終了したカートを後半のコース側に移動させようとしていたが、プレーを終了した別のカートが走ってきたため、急いで対応しようとカートに走り寄った際、足がもつれて転倒した。６５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ゴミ集積室の上げたシャッターに頭をぶつけて後方に転倒、手首を骨折した。７０歳、女性。</a:t>
            </a: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a:p>
            <a:pPr marL="0" indent="0">
              <a:buNone/>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a:p>
            <a:pPr marL="0" indent="0">
              <a:buNone/>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326026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転倒</a:t>
            </a:r>
            <a:endParaRPr lang="en-US" altLang="ja-JP" sz="2400" dirty="0" smtClean="0"/>
          </a:p>
          <a:p>
            <a:pPr marL="0" indent="0">
              <a:buNone/>
            </a:pPr>
            <a:endParaRPr kumimoji="1" lang="en-US" altLang="ja-JP" sz="2000" dirty="0" smtClean="0"/>
          </a:p>
          <a:p>
            <a:pPr>
              <a:buFont typeface="Wingdings" panose="05000000000000000000" pitchFamily="2" charset="2"/>
              <a:buChar char="l"/>
            </a:pPr>
            <a:r>
              <a:rPr lang="ja-JP" altLang="en-US" sz="2000" dirty="0" smtClean="0"/>
              <a:t>厨房で皿洗い中、足を滑らせ転倒、足首を骨折した。６１歳、女性。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クラブハウス入口の清掃作業中、急いで移動していたところ段差につまずき転倒、右ひじを床につき右肩を脱臼した。６９歳、女性。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カートを停めて下車したところ、落ち葉で隠れていた側溝に足を落として転倒、左足アキレス腱断裂となった。６３歳、女性。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フェアウェイの目土作業をしていたところ、斜面が前日の雨で</a:t>
            </a:r>
            <a:r>
              <a:rPr lang="ja-JP" altLang="en-US" sz="2000" dirty="0"/>
              <a:t>濡</a:t>
            </a:r>
            <a:r>
              <a:rPr lang="ja-JP" altLang="en-US" sz="2000" dirty="0" smtClean="0"/>
              <a:t>れていたため滑って転倒、足首を骨折した。３４歳、男性。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a:t>お客様の忘れ物を届けるためにオートバイを運転中、スカイレーターの乗り場の鉄板ですべり転倒した</a:t>
            </a:r>
            <a:r>
              <a:rPr lang="ja-JP" altLang="en-US" sz="2000" dirty="0" smtClean="0"/>
              <a:t>。７６歳、男性。</a:t>
            </a: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a:p>
            <a:pPr marL="0" indent="0">
              <a:buNone/>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1979130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lnSpcReduction="10000"/>
          </a:bodyPr>
          <a:lstStyle/>
          <a:p>
            <a:pPr marL="0" indent="0">
              <a:buNone/>
            </a:pPr>
            <a:r>
              <a:rPr lang="ja-JP" altLang="en-US" sz="2400" dirty="0" smtClean="0"/>
              <a:t>墜落・転落</a:t>
            </a:r>
            <a:endParaRPr lang="en-US" altLang="ja-JP" sz="2400" dirty="0" smtClean="0"/>
          </a:p>
          <a:p>
            <a:pPr marL="0" indent="0">
              <a:buNone/>
            </a:pPr>
            <a:endParaRPr kumimoji="1" lang="en-US" altLang="ja-JP" sz="2000" dirty="0"/>
          </a:p>
          <a:p>
            <a:pPr>
              <a:buFont typeface="Wingdings" panose="05000000000000000000" pitchFamily="2" charset="2"/>
              <a:buChar char="l"/>
            </a:pPr>
            <a:r>
              <a:rPr lang="ja-JP" altLang="en-US" sz="2000" dirty="0" smtClean="0"/>
              <a:t>クラブハウス２階のロビーを清掃するため清掃かごを持って階段を上がっていたところ、後ろから呼ばれ振り向いた際に転落、右手首を骨折した。７１歳、女性。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浄化槽の点検作業終了後、脚立を降りる際、足をすべらせて落下、右足首を骨折した。４８歳、男性。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グリーンを芝刈り機で整備していたが、周りをよく見ずに、また、勢いよく同機を押したため道路側に転落、すねを骨折した。４２歳、男性。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脚立を使用してグリーン</a:t>
            </a:r>
            <a:r>
              <a:rPr lang="ja-JP" altLang="en-US" sz="2000" dirty="0"/>
              <a:t>奥</a:t>
            </a:r>
            <a:r>
              <a:rPr lang="ja-JP" altLang="en-US" sz="2000" dirty="0" smtClean="0"/>
              <a:t>の樹木剪定中、脚立の足元がバランスをくずし、脚立とともに倒れた。７８歳、男性。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フェアウェイを自動芝刈機で作業中、スマホの停止ボタンを押して降りようとしたが、完全に停止する前に運転席から立ち上がったため振り落とされ、大腿骨を骨折した。６７歳、男性。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a:t>法面の刈り払い作業中、刈り込んだ草の上にのってしまい滑り落ちた。６１歳、男性。</a:t>
            </a:r>
            <a:endParaRPr lang="en-US" altLang="ja-JP" sz="2000" dirty="0"/>
          </a:p>
          <a:p>
            <a:pPr marL="0" indent="0">
              <a:buNone/>
            </a:pP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175593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激突</a:t>
            </a:r>
            <a:endParaRPr lang="en-US" altLang="ja-JP" sz="2400" dirty="0" smtClean="0"/>
          </a:p>
          <a:p>
            <a:pPr marL="0" indent="0">
              <a:buNone/>
            </a:pPr>
            <a:endParaRPr kumimoji="1" lang="en-US" altLang="ja-JP" sz="2000" dirty="0"/>
          </a:p>
          <a:p>
            <a:pPr>
              <a:buFont typeface="Wingdings" panose="05000000000000000000" pitchFamily="2" charset="2"/>
              <a:buChar char="l"/>
            </a:pPr>
            <a:r>
              <a:rPr lang="ja-JP" altLang="en-US" sz="2000" dirty="0" smtClean="0"/>
              <a:t>カート庫において、雨のため前方が見えにくかったためカートが柱に激突、胸部を骨折した。６９歳、女性。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脚立に乗ってのこぎりで木の枝（長さ３メートル）を切ったところ、その枝が足を直撃、左足親指を骨折した。６８歳、男性。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コース管理機械を運転していたが、道路をはずれ草に機械の足をとられて斜面をすべり落ちた。機械から飛び降りた際、機械の金属部分にすねをぶつけて裂傷を負った。５１歳、男性。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コース管理課敷地内において、プロコアをトラクターでけん引して移動していたが、プロコアの荷締めバンドがはずれたため直そうとトラクターから飛び降りた際、坂道であったため着地時に右足首を捻挫</a:t>
            </a:r>
            <a:r>
              <a:rPr lang="ja-JP" altLang="en-US" sz="2000" smtClean="0"/>
              <a:t>した。３１歳、</a:t>
            </a:r>
            <a:r>
              <a:rPr lang="ja-JP" altLang="en-US" sz="2000" dirty="0" smtClean="0"/>
              <a:t>男性。</a:t>
            </a: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3302109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　動作</a:t>
            </a:r>
            <a:r>
              <a:rPr lang="ja-JP" altLang="en-US" sz="2400" dirty="0" smtClean="0"/>
              <a:t>の反動、無理な動作</a:t>
            </a:r>
            <a:endParaRPr lang="en-US" altLang="ja-JP" sz="2400" dirty="0" smtClean="0"/>
          </a:p>
          <a:p>
            <a:pPr marL="0" indent="0">
              <a:buNone/>
            </a:pPr>
            <a:endParaRPr kumimoji="1" lang="en-US" altLang="ja-JP" sz="2000" dirty="0"/>
          </a:p>
          <a:p>
            <a:pPr>
              <a:buFont typeface="Wingdings" panose="05000000000000000000" pitchFamily="2" charset="2"/>
              <a:buChar char="l"/>
            </a:pPr>
            <a:r>
              <a:rPr lang="ja-JP" altLang="en-US" sz="2000" dirty="0" smtClean="0"/>
              <a:t>キャディマスター室へ入る際、段差につまずいて着地に失敗し足首のじん帯を負傷した。５０歳、女性。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カート道路の植生に散水作業を行っていたが、道路にあったアスファルトのガラを踏み足を骨折した。２９歳、男性。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ポーターとしてキャディーバッグを運んでいたが、お客様の車のトランクから同バッグを引き出す際に背骨を骨折した。５６歳、男性。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お客様のペナルティゾーンに入れたボールを拾いに行く際、斜面で足をすべらせて膝の裏を負傷した。５５歳、女性。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2650463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　</a:t>
            </a:r>
            <a:r>
              <a:rPr lang="ja-JP" altLang="en-US" sz="2400" dirty="0" smtClean="0"/>
              <a:t>切れ・こすれ</a:t>
            </a:r>
            <a:endParaRPr lang="en-US" altLang="ja-JP" sz="2400" dirty="0" smtClean="0"/>
          </a:p>
          <a:p>
            <a:pPr marL="0" indent="0">
              <a:buNone/>
            </a:pPr>
            <a:endParaRPr lang="en-US" altLang="ja-JP" sz="2000" dirty="0"/>
          </a:p>
          <a:p>
            <a:pPr>
              <a:buFont typeface="Wingdings" panose="05000000000000000000" pitchFamily="2" charset="2"/>
              <a:buChar char="l"/>
            </a:pPr>
            <a:r>
              <a:rPr lang="ja-JP" altLang="en-US" sz="2000" dirty="0" smtClean="0"/>
              <a:t>斜面において自走芝刈り機で作業していたが、ターンしたところ同機が足にのり右かかと及び左すねを切創した。７１歳、男性。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カート道路の低木をヘッジトリマーで刈り込み作業していたが、エンジンがかかっていたにもかかわらず手を刃に添えてしまい切創した。４１歳、男性。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フェアウェイ刈込作業中、左前リールが回っていないことに気がつき点検した際、下の刃で手指を切った。６５歳、男性。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12085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2400" dirty="0"/>
              <a:t>　</a:t>
            </a:r>
            <a:r>
              <a:rPr lang="ja-JP" altLang="en-US" sz="2400" dirty="0" smtClean="0"/>
              <a:t>飛来、落下</a:t>
            </a:r>
            <a:endParaRPr lang="en-US" altLang="ja-JP" sz="2400" dirty="0" smtClean="0"/>
          </a:p>
          <a:p>
            <a:pPr marL="0" indent="0">
              <a:buNone/>
            </a:pPr>
            <a:endParaRPr lang="en-US" altLang="ja-JP" sz="2000" dirty="0"/>
          </a:p>
          <a:p>
            <a:pPr>
              <a:buFont typeface="Wingdings" panose="05000000000000000000" pitchFamily="2" charset="2"/>
              <a:buChar char="l"/>
            </a:pPr>
            <a:r>
              <a:rPr lang="ja-JP" altLang="en-US" sz="2000" dirty="0" smtClean="0"/>
              <a:t>コース内にある階段を修繕していたが、近くの木の裏側の枝を切ったところ、その枝が落下後に階段のほうへバウンドして付近にいた作業員の後頭部に当たった。６１歳、男性。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ゴルフ場内の食堂においてビール樽を２つ上下に重ねて運んでいたが、下の樽が足の上に落下し骨折した。５９歳、女性。</a:t>
            </a:r>
            <a:endParaRPr lang="en-US" altLang="ja-JP" sz="2000" dirty="0" smtClean="0"/>
          </a:p>
          <a:p>
            <a:pPr>
              <a:buFont typeface="Wingdings" panose="05000000000000000000" pitchFamily="2" charset="2"/>
              <a:buChar char="l"/>
            </a:pPr>
            <a:endParaRPr lang="en-US" altLang="ja-JP" sz="2000" dirty="0"/>
          </a:p>
          <a:p>
            <a:pPr>
              <a:buFont typeface="Wingdings" panose="05000000000000000000" pitchFamily="2" charset="2"/>
              <a:buChar char="l"/>
            </a:pPr>
            <a:r>
              <a:rPr lang="ja-JP" altLang="en-US" sz="2000" dirty="0" smtClean="0"/>
              <a:t>枯草をおろすため</a:t>
            </a:r>
            <a:r>
              <a:rPr lang="ja-JP" altLang="en-US" sz="2000" dirty="0"/>
              <a:t>軽トラックの</a:t>
            </a:r>
            <a:r>
              <a:rPr lang="ja-JP" altLang="en-US" sz="2000" dirty="0" smtClean="0"/>
              <a:t>荷台うしろのあおりを下げたところ、蝶番が錆びており、あおりが足の上に落下した。４０歳、男性。</a:t>
            </a:r>
            <a:endParaRPr lang="en-US" altLang="ja-JP" sz="2000" dirty="0" smtClean="0"/>
          </a:p>
          <a:p>
            <a:pPr>
              <a:buFont typeface="Wingdings" panose="05000000000000000000" pitchFamily="2" charset="2"/>
              <a:buChar char="l"/>
            </a:pPr>
            <a:endParaRPr lang="en-US" altLang="ja-JP" sz="2000" dirty="0"/>
          </a:p>
          <a:p>
            <a:pPr marL="0" indent="0">
              <a:buNone/>
            </a:pPr>
            <a:r>
              <a:rPr lang="ja-JP" altLang="en-US" sz="2000" dirty="0" smtClean="0"/>
              <a:t>　</a:t>
            </a: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a:p>
          <a:p>
            <a:pPr>
              <a:buFont typeface="Wingdings" panose="05000000000000000000" pitchFamily="2" charset="2"/>
              <a:buChar char="l"/>
            </a:pPr>
            <a:endParaRPr lang="en-US" altLang="ja-JP" sz="2000" dirty="0" smtClean="0"/>
          </a:p>
        </p:txBody>
      </p:sp>
    </p:spTree>
    <p:extLst>
      <p:ext uri="{BB962C8B-B14F-4D97-AF65-F5344CB8AC3E}">
        <p14:creationId xmlns:p14="http://schemas.microsoft.com/office/powerpoint/2010/main" val="135049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2339</TotalTime>
  <Words>1681</Words>
  <Application>Microsoft Office PowerPoint</Application>
  <PresentationFormat>ワイド画面</PresentationFormat>
  <Paragraphs>185</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HG創英角ｺﾞｼｯｸUB</vt:lpstr>
      <vt:lpstr>HG創英角ﾎﾟｯﾌﾟ体</vt:lpstr>
      <vt:lpstr>游ゴシック</vt:lpstr>
      <vt:lpstr>游ゴシック Light</vt:lpstr>
      <vt:lpstr>Arial</vt:lpstr>
      <vt:lpstr>Wingdings</vt:lpstr>
      <vt:lpstr>Office テーマ</vt:lpstr>
      <vt:lpstr>ゴルフ場の労働災害を防止するために  -転倒災害を減らしましょう-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森岡紗也</dc:creator>
  <cp:lastModifiedBy>宮澤純</cp:lastModifiedBy>
  <cp:revision>177</cp:revision>
  <cp:lastPrinted>2024-06-18T06:59:35Z</cp:lastPrinted>
  <dcterms:created xsi:type="dcterms:W3CDTF">2019-08-02T02:51:56Z</dcterms:created>
  <dcterms:modified xsi:type="dcterms:W3CDTF">2024-06-18T07:02:23Z</dcterms:modified>
</cp:coreProperties>
</file>