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79" r:id="rId2"/>
    <p:sldId id="277" r:id="rId3"/>
  </p:sldIdLst>
  <p:sldSz cx="7200900" cy="10333038"/>
  <p:notesSz cx="6807200" cy="9939338"/>
  <p:defaultTex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45" userDrawn="1">
          <p15:clr>
            <a:srgbClr val="A4A3A4"/>
          </p15:clr>
        </p15:guide>
        <p15:guide id="3" pos="9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975"/>
    <a:srgbClr val="E8FA90"/>
    <a:srgbClr val="FF5050"/>
    <a:srgbClr val="FF7C80"/>
    <a:srgbClr val="FFFF99"/>
    <a:srgbClr val="FFFFCC"/>
    <a:srgbClr val="FF6600"/>
    <a:srgbClr val="FFFF66"/>
    <a:srgbClr val="175BE3"/>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7" autoAdjust="0"/>
    <p:restoredTop sz="94660" autoAdjust="0"/>
  </p:normalViewPr>
  <p:slideViewPr>
    <p:cSldViewPr snapToObjects="1">
      <p:cViewPr varScale="1">
        <p:scale>
          <a:sx n="77" d="100"/>
          <a:sy n="77" d="100"/>
        </p:scale>
        <p:origin x="3342" y="108"/>
      </p:cViewPr>
      <p:guideLst>
        <p:guide orient="horz" pos="3255"/>
        <p:guide pos="4445"/>
        <p:guide pos="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A241612-43A7-4DB4-8E28-0E4ED782CF7C}" type="datetimeFigureOut">
              <a:rPr kumimoji="1" lang="ja-JP" altLang="en-US" smtClean="0"/>
              <a:t>2020/7/3</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72DAB6E-A8A6-4C0D-A7FD-ECD24D65C3AC}" type="slidenum">
              <a:rPr kumimoji="1" lang="ja-JP" altLang="en-US" smtClean="0"/>
              <a:t>‹#›</a:t>
            </a:fld>
            <a:endParaRPr kumimoji="1" lang="ja-JP" altLang="en-US"/>
          </a:p>
        </p:txBody>
      </p:sp>
    </p:spTree>
    <p:extLst>
      <p:ext uri="{BB962C8B-B14F-4D97-AF65-F5344CB8AC3E}">
        <p14:creationId xmlns:p14="http://schemas.microsoft.com/office/powerpoint/2010/main" val="33156706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28" indent="0" algn="ctr">
              <a:buNone/>
              <a:defRPr>
                <a:solidFill>
                  <a:schemeClr val="tx1">
                    <a:tint val="75000"/>
                  </a:schemeClr>
                </a:solidFill>
              </a:defRPr>
            </a:lvl2pPr>
            <a:lvl3pPr marL="1001855" indent="0" algn="ctr">
              <a:buNone/>
              <a:defRPr>
                <a:solidFill>
                  <a:schemeClr val="tx1">
                    <a:tint val="75000"/>
                  </a:schemeClr>
                </a:solidFill>
              </a:defRPr>
            </a:lvl3pPr>
            <a:lvl4pPr marL="1502783" indent="0" algn="ctr">
              <a:buNone/>
              <a:defRPr>
                <a:solidFill>
                  <a:schemeClr val="tx1">
                    <a:tint val="75000"/>
                  </a:schemeClr>
                </a:solidFill>
              </a:defRPr>
            </a:lvl4pPr>
            <a:lvl5pPr marL="2003711" indent="0" algn="ctr">
              <a:buNone/>
              <a:defRPr>
                <a:solidFill>
                  <a:schemeClr val="tx1">
                    <a:tint val="75000"/>
                  </a:schemeClr>
                </a:solidFill>
              </a:defRPr>
            </a:lvl5pPr>
            <a:lvl6pPr marL="2504638" indent="0" algn="ctr">
              <a:buNone/>
              <a:defRPr>
                <a:solidFill>
                  <a:schemeClr val="tx1">
                    <a:tint val="75000"/>
                  </a:schemeClr>
                </a:solidFill>
              </a:defRPr>
            </a:lvl6pPr>
            <a:lvl7pPr marL="3005566" indent="0" algn="ctr">
              <a:buNone/>
              <a:defRPr>
                <a:solidFill>
                  <a:schemeClr val="tx1">
                    <a:tint val="75000"/>
                  </a:schemeClr>
                </a:solidFill>
              </a:defRPr>
            </a:lvl7pPr>
            <a:lvl8pPr marL="3506494" indent="0" algn="ctr">
              <a:buNone/>
              <a:defRPr>
                <a:solidFill>
                  <a:schemeClr val="tx1">
                    <a:tint val="75000"/>
                  </a:schemeClr>
                </a:solidFill>
              </a:defRPr>
            </a:lvl8pPr>
            <a:lvl9pPr marL="400742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3"/>
            <a:ext cx="1620202" cy="881656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3"/>
            <a:ext cx="4740592" cy="881656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28" indent="0">
              <a:buNone/>
              <a:defRPr sz="2000">
                <a:solidFill>
                  <a:schemeClr val="tx1">
                    <a:tint val="75000"/>
                  </a:schemeClr>
                </a:solidFill>
              </a:defRPr>
            </a:lvl2pPr>
            <a:lvl3pPr marL="1001855" indent="0">
              <a:buNone/>
              <a:defRPr sz="1700">
                <a:solidFill>
                  <a:schemeClr val="tx1">
                    <a:tint val="75000"/>
                  </a:schemeClr>
                </a:solidFill>
              </a:defRPr>
            </a:lvl3pPr>
            <a:lvl4pPr marL="1502783" indent="0">
              <a:buNone/>
              <a:defRPr sz="1500">
                <a:solidFill>
                  <a:schemeClr val="tx1">
                    <a:tint val="75000"/>
                  </a:schemeClr>
                </a:solidFill>
              </a:defRPr>
            </a:lvl4pPr>
            <a:lvl5pPr marL="2003711" indent="0">
              <a:buNone/>
              <a:defRPr sz="1500">
                <a:solidFill>
                  <a:schemeClr val="tx1">
                    <a:tint val="75000"/>
                  </a:schemeClr>
                </a:solidFill>
              </a:defRPr>
            </a:lvl5pPr>
            <a:lvl6pPr marL="2504638" indent="0">
              <a:buNone/>
              <a:defRPr sz="1500">
                <a:solidFill>
                  <a:schemeClr val="tx1">
                    <a:tint val="75000"/>
                  </a:schemeClr>
                </a:solidFill>
              </a:defRPr>
            </a:lvl6pPr>
            <a:lvl7pPr marL="3005566" indent="0">
              <a:buNone/>
              <a:defRPr sz="1500">
                <a:solidFill>
                  <a:schemeClr val="tx1">
                    <a:tint val="75000"/>
                  </a:schemeClr>
                </a:solidFill>
              </a:defRPr>
            </a:lvl7pPr>
            <a:lvl8pPr marL="3506494" indent="0">
              <a:buNone/>
              <a:defRPr sz="1500">
                <a:solidFill>
                  <a:schemeClr val="tx1">
                    <a:tint val="75000"/>
                  </a:schemeClr>
                </a:solidFill>
              </a:defRPr>
            </a:lvl8pPr>
            <a:lvl9pPr marL="4007421"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5"/>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5"/>
            <a:ext cx="3182898" cy="963938"/>
          </a:xfrm>
        </p:spPr>
        <p:txBody>
          <a:bodyPr anchor="b"/>
          <a:lstStyle>
            <a:lvl1pPr marL="0" indent="0">
              <a:buNone/>
              <a:defRPr sz="2600" b="1"/>
            </a:lvl1pPr>
            <a:lvl2pPr marL="500928" indent="0">
              <a:buNone/>
              <a:defRPr sz="2200" b="1"/>
            </a:lvl2pPr>
            <a:lvl3pPr marL="1001855" indent="0">
              <a:buNone/>
              <a:defRPr sz="2000" b="1"/>
            </a:lvl3pPr>
            <a:lvl4pPr marL="1502783" indent="0">
              <a:buNone/>
              <a:defRPr sz="1700" b="1"/>
            </a:lvl4pPr>
            <a:lvl5pPr marL="2003711" indent="0">
              <a:buNone/>
              <a:defRPr sz="1700" b="1"/>
            </a:lvl5pPr>
            <a:lvl6pPr marL="2504638" indent="0">
              <a:buNone/>
              <a:defRPr sz="1700" b="1"/>
            </a:lvl6pPr>
            <a:lvl7pPr marL="3005566" indent="0">
              <a:buNone/>
              <a:defRPr sz="1700" b="1"/>
            </a:lvl7pPr>
            <a:lvl8pPr marL="3506494" indent="0">
              <a:buNone/>
              <a:defRPr sz="1700" b="1"/>
            </a:lvl8pPr>
            <a:lvl9pPr marL="4007421"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3" y="411410"/>
            <a:ext cx="4025504" cy="8818962"/>
          </a:xfrm>
        </p:spPr>
        <p:txBody>
          <a:bodyPr/>
          <a:lstStyle>
            <a:lvl1pPr>
              <a:defRPr sz="36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233128"/>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6" y="923276"/>
            <a:ext cx="4320540" cy="6199823"/>
          </a:xfrm>
        </p:spPr>
        <p:txBody>
          <a:bodyPr/>
          <a:lstStyle>
            <a:lvl1pPr marL="0" indent="0">
              <a:buNone/>
              <a:defRPr sz="3600"/>
            </a:lvl1pPr>
            <a:lvl2pPr marL="500928" indent="0">
              <a:buNone/>
              <a:defRPr sz="3100"/>
            </a:lvl2pPr>
            <a:lvl3pPr marL="1001855" indent="0">
              <a:buNone/>
              <a:defRPr sz="2600"/>
            </a:lvl3pPr>
            <a:lvl4pPr marL="1502783" indent="0">
              <a:buNone/>
              <a:defRPr sz="2200"/>
            </a:lvl4pPr>
            <a:lvl5pPr marL="2003711" indent="0">
              <a:buNone/>
              <a:defRPr sz="2200"/>
            </a:lvl5pPr>
            <a:lvl6pPr marL="2504638" indent="0">
              <a:buNone/>
              <a:defRPr sz="2200"/>
            </a:lvl6pPr>
            <a:lvl7pPr marL="3005566" indent="0">
              <a:buNone/>
              <a:defRPr sz="2200"/>
            </a:lvl7pPr>
            <a:lvl8pPr marL="3506494" indent="0">
              <a:buNone/>
              <a:defRPr sz="2200"/>
            </a:lvl8pPr>
            <a:lvl9pPr marL="4007421" indent="0">
              <a:buNone/>
              <a:defRPr sz="22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411426" y="8087039"/>
            <a:ext cx="4320540" cy="1212696"/>
          </a:xfrm>
        </p:spPr>
        <p:txBody>
          <a:bodyPr/>
          <a:lstStyle>
            <a:lvl1pPr marL="0" indent="0">
              <a:buNone/>
              <a:defRPr sz="1500"/>
            </a:lvl1pPr>
            <a:lvl2pPr marL="500928" indent="0">
              <a:buNone/>
              <a:defRPr sz="1300"/>
            </a:lvl2pPr>
            <a:lvl3pPr marL="1001855" indent="0">
              <a:buNone/>
              <a:defRPr sz="1100"/>
            </a:lvl3pPr>
            <a:lvl4pPr marL="1502783" indent="0">
              <a:buNone/>
              <a:defRPr sz="1000"/>
            </a:lvl4pPr>
            <a:lvl5pPr marL="2003711" indent="0">
              <a:buNone/>
              <a:defRPr sz="1000"/>
            </a:lvl5pPr>
            <a:lvl6pPr marL="2504638" indent="0">
              <a:buNone/>
              <a:defRPr sz="1000"/>
            </a:lvl6pPr>
            <a:lvl7pPr marL="3005566" indent="0">
              <a:buNone/>
              <a:defRPr sz="1000"/>
            </a:lvl7pPr>
            <a:lvl8pPr marL="3506494" indent="0">
              <a:buNone/>
              <a:defRPr sz="1000"/>
            </a:lvl8pPr>
            <a:lvl9pPr marL="400742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kumimoji="1" lang="ja-JP" altLang="en-US" smtClean="0"/>
              <a:pPr/>
              <a:t>2020/7/3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86" tIns="50093" rIns="100186" bIns="5009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5"/>
            <a:ext cx="6480810" cy="6819327"/>
          </a:xfrm>
          <a:prstGeom prst="rect">
            <a:avLst/>
          </a:prstGeom>
        </p:spPr>
        <p:txBody>
          <a:bodyPr vert="horz" lIns="100186" tIns="50093" rIns="100186" bIns="5009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86" tIns="50093" rIns="100186" bIns="50093" rtlCol="0" anchor="ctr"/>
          <a:lstStyle>
            <a:lvl1pPr algn="l">
              <a:defRPr sz="1300">
                <a:solidFill>
                  <a:schemeClr val="tx1">
                    <a:tint val="75000"/>
                  </a:schemeClr>
                </a:solidFill>
              </a:defRPr>
            </a:lvl1pPr>
          </a:lstStyle>
          <a:p>
            <a:fld id="{2C56B299-398B-4979-9E73-E20F41E712D2}" type="datetimeFigureOut">
              <a:rPr kumimoji="1" lang="ja-JP" altLang="en-US" smtClean="0"/>
              <a:pPr/>
              <a:t>2020/7/3</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86" tIns="50093" rIns="100186" bIns="500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86" tIns="50093" rIns="100186" bIns="50093" rtlCol="0" anchor="ctr"/>
          <a:lstStyle>
            <a:lvl1pPr algn="r">
              <a:defRPr sz="1300">
                <a:solidFill>
                  <a:schemeClr val="tx1">
                    <a:tint val="75000"/>
                  </a:schemeClr>
                </a:solidFill>
              </a:defRPr>
            </a:lvl1pPr>
          </a:lstStyle>
          <a:p>
            <a:fld id="{32927FFD-3D24-4EC2-AEC8-E83A8D96C0A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855" rtl="0" eaLnBrk="1" latinLnBrk="0" hangingPunct="1">
        <a:spcBef>
          <a:spcPct val="0"/>
        </a:spcBef>
        <a:buNone/>
        <a:defRPr kumimoji="1" sz="4800" kern="1200">
          <a:solidFill>
            <a:schemeClr val="tx1"/>
          </a:solidFill>
          <a:latin typeface="+mj-lt"/>
          <a:ea typeface="+mj-ea"/>
          <a:cs typeface="+mj-cs"/>
        </a:defRPr>
      </a:lvl1pPr>
    </p:titleStyle>
    <p:bodyStyle>
      <a:lvl1pPr marL="375696" indent="-375696" algn="l" defTabSz="1001855"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14007" indent="-313080" algn="l" defTabSz="1001855"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19" indent="-250464" algn="l" defTabSz="1001855"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24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174"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102"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030"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6957"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7885" indent="-250464" algn="l" defTabSz="100185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akamono-saiyou-ikusei.go.jp/search/service/top.action"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wakamono-saiyou-ikusei.go.jp/search/service/top.action"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252000" y="7281653"/>
            <a:ext cx="411972" cy="492443"/>
          </a:xfrm>
          <a:prstGeom prst="rect">
            <a:avLst/>
          </a:prstGeom>
          <a:noFill/>
        </p:spPr>
        <p:txBody>
          <a:bodyPr wrap="none" lIns="0" tIns="0" rIns="0" bIns="0">
            <a:spAutoFit/>
          </a:bodyPr>
          <a:lstStyle/>
          <a:p>
            <a:r>
              <a:rPr lang="ja-JP" altLang="en-US" sz="3200" b="1" dirty="0">
                <a:ln w="114300">
                  <a:solidFill>
                    <a:srgbClr val="72AF2F"/>
                  </a:solidFill>
                </a:ln>
                <a:solidFill>
                  <a:srgbClr val="82C836"/>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Ｑ</a:t>
            </a:r>
            <a:endParaRPr lang="ja-JP" altLang="en-US" sz="3200" dirty="0">
              <a:ln w="114300">
                <a:solidFill>
                  <a:srgbClr val="72AF2F"/>
                </a:solidFill>
              </a:ln>
              <a:solidFill>
                <a:srgbClr val="82C836"/>
              </a:solidFill>
            </a:endParaRPr>
          </a:p>
        </p:txBody>
      </p:sp>
      <p:sp>
        <p:nvSpPr>
          <p:cNvPr id="28" name="正方形/長方形 27"/>
          <p:cNvSpPr/>
          <p:nvPr/>
        </p:nvSpPr>
        <p:spPr>
          <a:xfrm>
            <a:off x="196260" y="7637878"/>
            <a:ext cx="6824330" cy="2100482"/>
          </a:xfrm>
          <a:prstGeom prst="rect">
            <a:avLst/>
          </a:prstGeom>
          <a:solidFill>
            <a:srgbClr val="E3F3D1"/>
          </a:solidFill>
          <a:ln w="25400">
            <a:solidFill>
              <a:srgbClr val="72AF2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defTabSz="1279525">
              <a:lnSpc>
                <a:spcPts val="1400"/>
              </a:lnSpc>
            </a:pPr>
            <a:endParaRPr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79525"/>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79525"/>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solidFill>
                <a:schemeClr val="tx1"/>
              </a:solidFill>
            </a:endParaRPr>
          </a:p>
        </p:txBody>
      </p:sp>
      <p:sp>
        <p:nvSpPr>
          <p:cNvPr id="31" name="正方形/長方形 30"/>
          <p:cNvSpPr/>
          <p:nvPr/>
        </p:nvSpPr>
        <p:spPr>
          <a:xfrm>
            <a:off x="168111" y="1674131"/>
            <a:ext cx="7032789" cy="838694"/>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lIns="36000" tIns="36000" rIns="36000" bIns="36000" rtlCol="0" anchor="t" anchorCtr="0"/>
          <a:lstStyle/>
          <a:p>
            <a:pPr>
              <a:lnSpc>
                <a:spcPts val="1900"/>
              </a:lnSpc>
            </a:pP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「障害者雇用に関する優良な中小事業主に対する認定制度」は</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、厚生労働大臣が障害者</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の雇用の促進や安定に関する</a:t>
            </a:r>
            <a:r>
              <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取り組みなどの優良な中小企業</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を認定する制度です。</a:t>
            </a:r>
            <a:endPar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Text Box 42"/>
          <p:cNvSpPr txBox="1">
            <a:spLocks noChangeArrowheads="1"/>
          </p:cNvSpPr>
          <p:nvPr/>
        </p:nvSpPr>
        <p:spPr bwMode="auto">
          <a:xfrm>
            <a:off x="1721862" y="9796517"/>
            <a:ext cx="4164588" cy="338554"/>
          </a:xfrm>
          <a:prstGeom prst="rect">
            <a:avLst/>
          </a:prstGeom>
          <a:noFill/>
          <a:ln w="9525">
            <a:noFill/>
            <a:miter lim="800000"/>
            <a:headEnd/>
            <a:tailEnd/>
          </a:ln>
        </p:spPr>
        <p:txBody>
          <a:bodyPr wrap="square" lIns="36000" rIns="36000">
            <a:spAutoFit/>
          </a:bodyPr>
          <a:lstStyle/>
          <a:p>
            <a:pPr>
              <a:defRPr/>
            </a:pPr>
            <a:r>
              <a:rPr lang="ja-JP" altLang="en-US" sz="1600" spc="-19"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56" name="図 30" descr="マーク最小.jpg"/>
          <p:cNvPicPr>
            <a:picLocks noChangeAspect="1"/>
          </p:cNvPicPr>
          <p:nvPr/>
        </p:nvPicPr>
        <p:blipFill>
          <a:blip r:embed="rId2" cstate="print"/>
          <a:srcRect/>
          <a:stretch>
            <a:fillRect/>
          </a:stretch>
        </p:blipFill>
        <p:spPr bwMode="auto">
          <a:xfrm>
            <a:off x="1382952" y="9750002"/>
            <a:ext cx="341986" cy="326206"/>
          </a:xfrm>
          <a:prstGeom prst="rect">
            <a:avLst/>
          </a:prstGeom>
          <a:noFill/>
          <a:ln w="9525">
            <a:noFill/>
            <a:miter lim="800000"/>
            <a:headEnd/>
            <a:tailEnd/>
          </a:ln>
        </p:spPr>
      </p:pic>
      <p:sp>
        <p:nvSpPr>
          <p:cNvPr id="7" name="テキスト ボックス 6"/>
          <p:cNvSpPr txBox="1"/>
          <p:nvPr/>
        </p:nvSpPr>
        <p:spPr>
          <a:xfrm>
            <a:off x="218394" y="281008"/>
            <a:ext cx="3922116" cy="276999"/>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主の</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6" name="グループ化 25"/>
          <p:cNvGrpSpPr/>
          <p:nvPr/>
        </p:nvGrpSpPr>
        <p:grpSpPr>
          <a:xfrm>
            <a:off x="2802215" y="9291451"/>
            <a:ext cx="3048166" cy="422475"/>
            <a:chOff x="3402543" y="9179682"/>
            <a:chExt cx="2568405" cy="422475"/>
          </a:xfrm>
        </p:grpSpPr>
        <p:sp>
          <p:nvSpPr>
            <p:cNvPr id="33" name="正方形/長方形 32"/>
            <p:cNvSpPr/>
            <p:nvPr/>
          </p:nvSpPr>
          <p:spPr>
            <a:xfrm>
              <a:off x="3402543" y="9185356"/>
              <a:ext cx="1964703" cy="222653"/>
            </a:xfrm>
            <a:prstGeom prst="rect">
              <a:avLst/>
            </a:prstGeom>
            <a:ln w="12700">
              <a:solidFill>
                <a:schemeClr val="bg1">
                  <a:lumMod val="50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7652" tIns="94131" rIns="37652" bIns="52041" rtlCol="0" anchor="ctr"/>
            <a:lstStyle/>
            <a:p>
              <a:pPr algn="ct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障害者雇用優良中小事業主</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5378954" y="9179682"/>
              <a:ext cx="540000" cy="234000"/>
            </a:xfrm>
            <a:prstGeom prst="roundRect">
              <a:avLst>
                <a:gd name="adj" fmla="val 3872"/>
              </a:avLst>
            </a:prstGeom>
            <a:solidFill>
              <a:schemeClr val="tx1">
                <a:lumMod val="65000"/>
                <a:lumOff val="35000"/>
              </a:schemeClr>
            </a:solidFill>
            <a:ln w="12700">
              <a:solidFill>
                <a:schemeClr val="tx1">
                  <a:lumMod val="65000"/>
                  <a:lumOff val="3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54000" tIns="81955" rIns="54000" bIns="52041" rtlCol="0" anchor="ctr"/>
            <a:lstStyle/>
            <a:p>
              <a:pPr algn="ctr"/>
              <a:r>
                <a:rPr lang="ja-JP" altLang="en-US" sz="1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37" name="右矢印 36"/>
            <p:cNvSpPr/>
            <p:nvPr/>
          </p:nvSpPr>
          <p:spPr>
            <a:xfrm rot="14179524" flipV="1">
              <a:off x="5740218" y="9371427"/>
              <a:ext cx="280331" cy="181129"/>
            </a:xfrm>
            <a:prstGeom prst="rightArrow">
              <a:avLst>
                <a:gd name="adj1" fmla="val 26549"/>
                <a:gd name="adj2" fmla="val 97290"/>
              </a:avLst>
            </a:prstGeom>
            <a:solidFill>
              <a:schemeClr val="bg1"/>
            </a:solidFill>
            <a:ln w="508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4042" tIns="52020" rIns="104042" bIns="52020" anchor="ctr"/>
            <a:lstStyle/>
            <a:p>
              <a:pPr algn="ctr">
                <a:defRPr/>
              </a:pPr>
              <a:endParaRPr lang="ja-JP" altLang="en-US" sz="100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テキスト ボックス 37"/>
          <p:cNvSpPr txBox="1"/>
          <p:nvPr/>
        </p:nvSpPr>
        <p:spPr>
          <a:xfrm>
            <a:off x="350465" y="7779412"/>
            <a:ext cx="267631" cy="344128"/>
          </a:xfrm>
          <a:prstGeom prst="rect">
            <a:avLst/>
          </a:prstGeom>
          <a:noFill/>
          <a:ln w="2540">
            <a:noFill/>
          </a:ln>
        </p:spPr>
        <p:txBody>
          <a:bodyPr wrap="square" lIns="36000" tIns="18000" rIns="18000" bIns="18000" rtlCol="0" anchor="ctr">
            <a:spAutoFit/>
          </a:bodyPr>
          <a:lstStyle/>
          <a:p>
            <a:pPr algn="ctr"/>
            <a:r>
              <a:rPr lang="ja-JP" altLang="en-US" b="1" dirty="0" smtClean="0">
                <a:ln w="18415" cmpd="sng">
                  <a:noFill/>
                  <a:prstDash val="solid"/>
                </a:ln>
                <a:solidFill>
                  <a:srgbClr val="72AF2F"/>
                </a:solidFill>
                <a:latin typeface="HGP創英角ｺﾞｼｯｸUB" panose="020B0900000000000000" pitchFamily="50" charset="-128"/>
                <a:ea typeface="HGP創英角ｺﾞｼｯｸUB" panose="020B0900000000000000" pitchFamily="50" charset="-128"/>
              </a:rPr>
              <a:t>Ａ</a:t>
            </a:r>
            <a:endParaRPr lang="ja-JP" altLang="en-US" b="1" dirty="0">
              <a:ln w="18415" cmpd="sng">
                <a:noFill/>
                <a:prstDash val="solid"/>
              </a:ln>
              <a:solidFill>
                <a:srgbClr val="72AF2F"/>
              </a:solidFill>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a:xfrm>
            <a:off x="192094" y="7475860"/>
            <a:ext cx="6738832" cy="324036"/>
          </a:xfrm>
          <a:prstGeom prst="roundRect">
            <a:avLst/>
          </a:prstGeom>
          <a:solidFill>
            <a:srgbClr val="72AF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r>
              <a:rPr lang="ja-JP" altLang="en-US" sz="1500" b="1" dirty="0">
                <a:solidFill>
                  <a:schemeClr val="bg1"/>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 </a:t>
            </a:r>
            <a:r>
              <a:rPr lang="ja-JP" altLang="en-US" sz="1500" b="1" dirty="0" smtClean="0">
                <a:solidFill>
                  <a:schemeClr val="bg1"/>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    </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認定事業主」になるにはどのような手続きがありますか？</a:t>
            </a:r>
            <a:endParaRPr kumimoji="1"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252000" y="7295927"/>
            <a:ext cx="411972" cy="492443"/>
          </a:xfrm>
          <a:prstGeom prst="rect">
            <a:avLst/>
          </a:prstGeom>
          <a:noFill/>
        </p:spPr>
        <p:txBody>
          <a:bodyPr wrap="none" lIns="0" tIns="0" rIns="0" bIns="0">
            <a:spAutoFit/>
          </a:bodyPr>
          <a:lstStyle/>
          <a:p>
            <a:r>
              <a:rPr lang="ja-JP" altLang="en-US" sz="3200" b="1" dirty="0">
                <a:solidFill>
                  <a:schemeClr val="bg1"/>
                </a:solidFill>
                <a:latin typeface="HG創英角ｺﾞｼｯｸUB" panose="020B0909000000000000" pitchFamily="49" charset="-128"/>
                <a:ea typeface="HG創英角ｺﾞｼｯｸUB" panose="020B0909000000000000" pitchFamily="49" charset="-128"/>
                <a:cs typeface="メイリオ" panose="020B0604030504040204" pitchFamily="50" charset="-128"/>
              </a:rPr>
              <a:t>Ｑ</a:t>
            </a:r>
            <a:endParaRPr lang="ja-JP" altLang="en-US" sz="3200" dirty="0"/>
          </a:p>
        </p:txBody>
      </p:sp>
      <p:sp>
        <p:nvSpPr>
          <p:cNvPr id="5" name="テキスト ボックス 4"/>
          <p:cNvSpPr txBox="1"/>
          <p:nvPr/>
        </p:nvSpPr>
        <p:spPr>
          <a:xfrm>
            <a:off x="154363" y="526460"/>
            <a:ext cx="6916289" cy="1100134"/>
          </a:xfrm>
          <a:prstGeom prst="rect">
            <a:avLst/>
          </a:prstGeom>
          <a:gradFill>
            <a:gsLst>
              <a:gs pos="5800">
                <a:srgbClr val="E8FA90"/>
              </a:gs>
              <a:gs pos="0">
                <a:srgbClr val="E8FA90"/>
              </a:gs>
              <a:gs pos="100000">
                <a:schemeClr val="bg1"/>
              </a:gs>
            </a:gsLst>
            <a:lin ang="5400000" scaled="0"/>
          </a:gradFill>
        </p:spPr>
        <p:txBody>
          <a:bodyPr wrap="square" lIns="0" tIns="108000" rIns="0" bIns="0" rtlCol="0">
            <a:noAutofit/>
          </a:bodyPr>
          <a:lstStyle/>
          <a:p>
            <a:pPr algn="ctr">
              <a:lnSpc>
                <a:spcPts val="3200"/>
              </a:lnSpc>
            </a:pPr>
            <a:r>
              <a:rPr kumimoji="1" lang="ja-JP" altLang="en-US" sz="2550" dirty="0" smtClean="0">
                <a:latin typeface="HGS創英角ｺﾞｼｯｸUB" panose="020B0900000000000000" pitchFamily="50" charset="-128"/>
                <a:ea typeface="HGS創英角ｺﾞｼｯｸUB" panose="020B0900000000000000" pitchFamily="50" charset="-128"/>
              </a:rPr>
              <a:t>障害者雇用に</a:t>
            </a:r>
            <a:r>
              <a:rPr lang="ja-JP" altLang="en-US" sz="2550" dirty="0">
                <a:latin typeface="HGS創英角ｺﾞｼｯｸUB" panose="020B0900000000000000" pitchFamily="50" charset="-128"/>
                <a:ea typeface="HGS創英角ｺﾞｼｯｸUB" panose="020B0900000000000000" pitchFamily="50" charset="-128"/>
              </a:rPr>
              <a:t>関する</a:t>
            </a:r>
            <a:r>
              <a:rPr kumimoji="1" lang="ja-JP" altLang="en-US" sz="2550" dirty="0" smtClean="0">
                <a:latin typeface="HGS創英角ｺﾞｼｯｸUB" panose="020B0900000000000000" pitchFamily="50" charset="-128"/>
                <a:ea typeface="HGS創英角ｺﾞｼｯｸUB" panose="020B0900000000000000" pitchFamily="50" charset="-128"/>
              </a:rPr>
              <a:t>優良な</a:t>
            </a:r>
            <a:r>
              <a:rPr lang="ja-JP" altLang="en-US" sz="2550" dirty="0">
                <a:latin typeface="HGS創英角ｺﾞｼｯｸUB" panose="020B0900000000000000" pitchFamily="50" charset="-128"/>
                <a:ea typeface="HGS創英角ｺﾞｼｯｸUB" panose="020B0900000000000000" pitchFamily="50" charset="-128"/>
              </a:rPr>
              <a:t>取り組みを</a:t>
            </a:r>
            <a:r>
              <a:rPr kumimoji="1" lang="ja-JP" altLang="en-US" sz="2550" dirty="0" smtClean="0">
                <a:latin typeface="HGS創英角ｺﾞｼｯｸUB" panose="020B0900000000000000" pitchFamily="50" charset="-128"/>
                <a:ea typeface="HGS創英角ｺﾞｼｯｸUB" panose="020B0900000000000000" pitchFamily="50" charset="-128"/>
              </a:rPr>
              <a:t>行う</a:t>
            </a:r>
            <a:endParaRPr kumimoji="1" lang="en-US" altLang="ja-JP" sz="2550" dirty="0" smtClean="0">
              <a:latin typeface="HGS創英角ｺﾞｼｯｸUB" panose="020B0900000000000000" pitchFamily="50" charset="-128"/>
              <a:ea typeface="HGS創英角ｺﾞｼｯｸUB" panose="020B0900000000000000" pitchFamily="50" charset="-128"/>
            </a:endParaRPr>
          </a:p>
          <a:p>
            <a:pPr algn="ctr">
              <a:lnSpc>
                <a:spcPts val="3200"/>
              </a:lnSpc>
            </a:pPr>
            <a:r>
              <a:rPr kumimoji="1" lang="ja-JP" altLang="en-US" sz="2550" dirty="0" smtClean="0">
                <a:latin typeface="HGS創英角ｺﾞｼｯｸUB" panose="020B0900000000000000" pitchFamily="50" charset="-128"/>
                <a:ea typeface="HGS創英角ｺﾞｼｯｸUB" panose="020B0900000000000000" pitchFamily="50" charset="-128"/>
              </a:rPr>
              <a:t>中小事業主</a:t>
            </a:r>
            <a:r>
              <a:rPr lang="ja-JP" altLang="en-US" sz="2550" dirty="0">
                <a:latin typeface="HGS創英角ｺﾞｼｯｸUB" panose="020B0900000000000000" pitchFamily="50" charset="-128"/>
                <a:ea typeface="HGS創英角ｺﾞｼｯｸUB" panose="020B0900000000000000" pitchFamily="50" charset="-128"/>
              </a:rPr>
              <a:t>への</a:t>
            </a:r>
            <a:r>
              <a:rPr lang="ja-JP" altLang="en-US" sz="2550" dirty="0" smtClean="0">
                <a:latin typeface="HGS創英角ｺﾞｼｯｸUB" panose="020B0900000000000000" pitchFamily="50" charset="-128"/>
                <a:ea typeface="HGS創英角ｺﾞｼｯｸUB" panose="020B0900000000000000" pitchFamily="50" charset="-128"/>
              </a:rPr>
              <a:t>認定制度を始めました！</a:t>
            </a:r>
            <a:endParaRPr kumimoji="1" lang="en-US" altLang="ja-JP" sz="2550" dirty="0" smtClean="0">
              <a:latin typeface="HGS創英角ｺﾞｼｯｸUB" panose="020B0900000000000000" pitchFamily="50" charset="-128"/>
              <a:ea typeface="HGS創英角ｺﾞｼｯｸUB" panose="020B0900000000000000" pitchFamily="50" charset="-128"/>
            </a:endParaRPr>
          </a:p>
          <a:p>
            <a:pPr algn="ctr">
              <a:lnSpc>
                <a:spcPts val="3200"/>
              </a:lnSpc>
            </a:pPr>
            <a:endParaRPr kumimoji="1" lang="ja-JP" altLang="en-US" sz="2550" dirty="0">
              <a:latin typeface="HGS創英角ｺﾞｼｯｸUB" panose="020B0900000000000000" pitchFamily="50" charset="-128"/>
              <a:ea typeface="HGS創英角ｺﾞｼｯｸUB" panose="020B0900000000000000" pitchFamily="50" charset="-128"/>
            </a:endParaRPr>
          </a:p>
        </p:txBody>
      </p:sp>
      <p:sp>
        <p:nvSpPr>
          <p:cNvPr id="13" name="テキスト ボックス 12"/>
          <p:cNvSpPr txBox="1"/>
          <p:nvPr/>
        </p:nvSpPr>
        <p:spPr>
          <a:xfrm>
            <a:off x="652068" y="2800152"/>
            <a:ext cx="5744691"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認定マークを使用できます！</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円/楕円 8"/>
          <p:cNvSpPr/>
          <p:nvPr/>
        </p:nvSpPr>
        <p:spPr bwMode="auto">
          <a:xfrm>
            <a:off x="484257" y="2838850"/>
            <a:ext cx="205200" cy="205200"/>
          </a:xfrm>
          <a:prstGeom prst="ellipse">
            <a:avLst/>
          </a:prstGeom>
          <a:solidFill>
            <a:srgbClr val="A9D975"/>
          </a:solidFill>
          <a:ln w="9525"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b" anchorCtr="0" compatLnSpc="1">
            <a:prstTxWarp prst="textNoShape">
              <a:avLst/>
            </a:prstTxWarp>
          </a:bodyPr>
          <a:lstStyle/>
          <a:p>
            <a:pPr algn="r" defTabSz="1279525"/>
            <a:endParaRPr kumimoji="1" lang="ja-JP" altLang="en-US" sz="1300"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hlinkClick r:id="rId3"/>
            </a:endParaRPr>
          </a:p>
        </p:txBody>
      </p:sp>
      <p:sp>
        <p:nvSpPr>
          <p:cNvPr id="21" name="角丸四角形 20"/>
          <p:cNvSpPr/>
          <p:nvPr/>
        </p:nvSpPr>
        <p:spPr bwMode="auto">
          <a:xfrm>
            <a:off x="434654" y="2465621"/>
            <a:ext cx="3594799" cy="313811"/>
          </a:xfrm>
          <a:prstGeom prst="roundRect">
            <a:avLst/>
          </a:prstGeom>
          <a:solidFill>
            <a:srgbClr val="E8FA90"/>
          </a:solidFill>
          <a:ln w="9525" cap="flat" cmpd="sng" algn="ctr">
            <a:noFill/>
            <a:prstDash val="solid"/>
            <a:round/>
            <a:headEnd type="none" w="med" len="med"/>
            <a:tailEnd type="none" w="med" len="med"/>
          </a:ln>
          <a:effectLst/>
        </p:spPr>
        <p:txBody>
          <a:bodyPr rot="0" spcFirstLastPara="0" vertOverflow="overflow" horzOverflow="overflow" vert="horz" wrap="none" lIns="0" tIns="54000" rIns="0" bIns="0" numCol="1" spcCol="0" rtlCol="0" fromWordArt="0" anchor="ctr" anchorCtr="0" forceAA="0" compatLnSpc="1">
            <a:prstTxWarp prst="textNoShape">
              <a:avLst/>
            </a:prstTxWarp>
            <a:noAutofit/>
          </a:bodyPr>
          <a:lstStyle/>
          <a:p>
            <a:pPr algn="ctr" defTabSz="1279525"/>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認定事業主となることのメリット</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直線コネクタ 24"/>
          <p:cNvCxnSpPr/>
          <p:nvPr/>
        </p:nvCxnSpPr>
        <p:spPr>
          <a:xfrm>
            <a:off x="521370" y="3751258"/>
            <a:ext cx="5968767"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6490137" y="7131534"/>
            <a:ext cx="687317"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330019" y="8088366"/>
            <a:ext cx="6608855" cy="1438327"/>
          </a:xfrm>
          <a:prstGeom prst="rect">
            <a:avLst/>
          </a:prstGeom>
          <a:noFill/>
          <a:ln w="254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7952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認定の申請は、必要書類を主たる事業所を管轄する都道府県労働局またはハローワークに提出してください。必要書類は厚生労働省ホームページからダウンロードできます。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7952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審査の結果、認定基準を全て満たしていることが確認された場合は、各都道府県労働局から認定通知書を交付します。</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詳しい認定基準については裏面をご参照ください</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7952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なお、認定審査には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月ほどお時間をいただいています。</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400"/>
              </a:spcBef>
            </a:pPr>
            <a:endParaRPr kumimoji="1" lang="en-US" altLang="ja-JP" sz="1050" dirty="0" smtClean="0">
              <a:solidFill>
                <a:schemeClr val="tx1"/>
              </a:solidFill>
            </a:endParaRPr>
          </a:p>
          <a:p>
            <a:pPr>
              <a:lnSpc>
                <a:spcPts val="1600"/>
              </a:lnSpc>
              <a:spcBef>
                <a:spcPts val="400"/>
              </a:spcBef>
            </a:pPr>
            <a:r>
              <a:rPr lang="ja-JP" altLang="en-US" sz="1050" dirty="0" smtClean="0">
                <a:solidFill>
                  <a:schemeClr val="tx1"/>
                </a:solidFill>
              </a:rPr>
              <a:t>　　　　　　　　　　　　　　　　　　　　　　　　　　　（</a:t>
            </a:r>
            <a:r>
              <a:rPr lang="en-US" altLang="ja-JP" sz="1050" dirty="0" smtClean="0">
                <a:solidFill>
                  <a:schemeClr val="tx1"/>
                </a:solidFill>
              </a:rPr>
              <a:t>URL</a:t>
            </a:r>
            <a:r>
              <a:rPr lang="ja-JP" altLang="en-US" sz="1050" dirty="0" smtClean="0">
                <a:solidFill>
                  <a:schemeClr val="tx1"/>
                </a:solidFill>
              </a:rPr>
              <a:t>）</a:t>
            </a:r>
            <a:r>
              <a:rPr lang="en-US" altLang="ja-JP" sz="1050" dirty="0" smtClean="0">
                <a:solidFill>
                  <a:schemeClr val="tx1"/>
                </a:solidFill>
              </a:rPr>
              <a:t>https</a:t>
            </a:r>
            <a:r>
              <a:rPr lang="en-US" altLang="ja-JP" sz="1050" dirty="0">
                <a:solidFill>
                  <a:schemeClr val="tx1"/>
                </a:solidFill>
              </a:rPr>
              <a:t>://www.mhlw.go.jp/stf/monisu.html</a:t>
            </a:r>
            <a:endParaRPr kumimoji="1" lang="ja-JP" altLang="en-US" sz="1050" dirty="0">
              <a:solidFill>
                <a:schemeClr val="tx1"/>
              </a:solidFill>
            </a:endParaRPr>
          </a:p>
        </p:txBody>
      </p:sp>
      <p:sp>
        <p:nvSpPr>
          <p:cNvPr id="59" name="正方形/長方形 58"/>
          <p:cNvSpPr/>
          <p:nvPr/>
        </p:nvSpPr>
        <p:spPr>
          <a:xfrm>
            <a:off x="404153" y="7839145"/>
            <a:ext cx="5953784" cy="423889"/>
          </a:xfrm>
          <a:prstGeom prst="rect">
            <a:avLst/>
          </a:prstGeom>
          <a:noFill/>
          <a:ln w="254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defTabSz="1279525"/>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都道府県労働局またはハローワークに申請が必要です！</a:t>
            </a:r>
            <a:endParaRPr kumimoji="1" lang="ja-JP" altLang="en-US" sz="1600" dirty="0">
              <a:solidFill>
                <a:schemeClr val="tx1"/>
              </a:solidFill>
            </a:endParaRPr>
          </a:p>
        </p:txBody>
      </p:sp>
      <p:sp>
        <p:nvSpPr>
          <p:cNvPr id="60" name="円/楕円 59"/>
          <p:cNvSpPr/>
          <p:nvPr/>
        </p:nvSpPr>
        <p:spPr bwMode="auto">
          <a:xfrm rot="16200000">
            <a:off x="516941" y="6312705"/>
            <a:ext cx="205200" cy="205200"/>
          </a:xfrm>
          <a:prstGeom prst="ellipse">
            <a:avLst/>
          </a:prstGeom>
          <a:solidFill>
            <a:srgbClr val="A9D975"/>
          </a:solidFill>
          <a:ln w="9525"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b" anchorCtr="0" compatLnSpc="1">
            <a:prstTxWarp prst="textNoShape">
              <a:avLst/>
            </a:prstTxWarp>
          </a:bodyPr>
          <a:lstStyle/>
          <a:p>
            <a:pPr algn="r" defTabSz="1279525"/>
            <a:endParaRPr kumimoji="1" lang="ja-JP" altLang="en-US" sz="1300"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hlinkClick r:id="rId3"/>
            </a:endParaRPr>
          </a:p>
        </p:txBody>
      </p:sp>
      <p:sp>
        <p:nvSpPr>
          <p:cNvPr id="62" name="テキスト ボックス 61"/>
          <p:cNvSpPr txBox="1"/>
          <p:nvPr/>
        </p:nvSpPr>
        <p:spPr>
          <a:xfrm>
            <a:off x="688356" y="5276914"/>
            <a:ext cx="5744691"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政策金融公庫の低利融資対象となります！</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5" name="直線コネクタ 64"/>
          <p:cNvCxnSpPr/>
          <p:nvPr/>
        </p:nvCxnSpPr>
        <p:spPr>
          <a:xfrm>
            <a:off x="502893" y="5198811"/>
            <a:ext cx="5968768"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6" name="円/楕円 65"/>
          <p:cNvSpPr/>
          <p:nvPr/>
        </p:nvSpPr>
        <p:spPr bwMode="auto">
          <a:xfrm>
            <a:off x="503679" y="5297634"/>
            <a:ext cx="205200" cy="205200"/>
          </a:xfrm>
          <a:prstGeom prst="ellipse">
            <a:avLst/>
          </a:prstGeom>
          <a:solidFill>
            <a:srgbClr val="A9D975"/>
          </a:solidFill>
          <a:ln w="9525"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b" anchorCtr="0" compatLnSpc="1">
            <a:prstTxWarp prst="textNoShape">
              <a:avLst/>
            </a:prstTxWarp>
          </a:bodyPr>
          <a:lstStyle/>
          <a:p>
            <a:pPr algn="r" defTabSz="1279525"/>
            <a:endParaRPr kumimoji="1" lang="ja-JP" altLang="en-US" sz="1300"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hlinkClick r:id="rId3"/>
            </a:endParaRPr>
          </a:p>
        </p:txBody>
      </p:sp>
      <p:sp>
        <p:nvSpPr>
          <p:cNvPr id="67" name="テキスト ボックス 66"/>
          <p:cNvSpPr txBox="1"/>
          <p:nvPr/>
        </p:nvSpPr>
        <p:spPr>
          <a:xfrm>
            <a:off x="663972" y="3830339"/>
            <a:ext cx="5744691"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労働省・都道府県労働局・ハローワーク</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による周知広報の対象となります！</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8" name="直線コネクタ 67"/>
          <p:cNvCxnSpPr/>
          <p:nvPr/>
        </p:nvCxnSpPr>
        <p:spPr>
          <a:xfrm>
            <a:off x="543353" y="6206483"/>
            <a:ext cx="5946784"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9" name="円/楕円 68"/>
          <p:cNvSpPr/>
          <p:nvPr/>
        </p:nvSpPr>
        <p:spPr bwMode="auto">
          <a:xfrm>
            <a:off x="483156" y="3859470"/>
            <a:ext cx="205200" cy="205200"/>
          </a:xfrm>
          <a:prstGeom prst="ellipse">
            <a:avLst/>
          </a:prstGeom>
          <a:solidFill>
            <a:srgbClr val="A9D975"/>
          </a:solidFill>
          <a:ln w="9525" cap="flat" cmpd="sng" algn="ctr">
            <a:solidFill>
              <a:schemeClr val="accent3">
                <a:lumMod val="75000"/>
              </a:schemeClr>
            </a:solidFill>
            <a:prstDash val="solid"/>
            <a:round/>
            <a:headEnd type="none" w="med" len="med"/>
            <a:tailEnd type="none" w="med" len="med"/>
          </a:ln>
          <a:effectLst/>
        </p:spPr>
        <p:txBody>
          <a:bodyPr vert="horz" wrap="square" lIns="90000" tIns="46800" rIns="90000" bIns="46800" numCol="1" rtlCol="0" anchor="b" anchorCtr="0" compatLnSpc="1">
            <a:prstTxWarp prst="textNoShape">
              <a:avLst/>
            </a:prstTxWarp>
          </a:bodyPr>
          <a:lstStyle/>
          <a:p>
            <a:pPr algn="r" defTabSz="1279525"/>
            <a:endParaRPr kumimoji="1" lang="ja-JP" altLang="en-US" sz="1300" dirty="0" smtClean="0">
              <a:solidFill>
                <a:srgbClr val="FFFF00"/>
              </a:solidFill>
              <a:latin typeface="メイリオ" panose="020B0604030504040204" pitchFamily="50" charset="-128"/>
              <a:ea typeface="メイリオ" panose="020B0604030504040204" pitchFamily="50" charset="-128"/>
              <a:cs typeface="メイリオ" panose="020B0604030504040204" pitchFamily="50" charset="-128"/>
              <a:hlinkClick r:id="rId3"/>
            </a:endParaRPr>
          </a:p>
        </p:txBody>
      </p:sp>
      <p:sp>
        <p:nvSpPr>
          <p:cNvPr id="70" name="テキスト ボックス 69"/>
          <p:cNvSpPr txBox="1"/>
          <p:nvPr/>
        </p:nvSpPr>
        <p:spPr>
          <a:xfrm>
            <a:off x="699192" y="6298764"/>
            <a:ext cx="6051961"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公共調達などの加点評価を受けられる場合があります！</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テキスト ボックス 70"/>
          <p:cNvSpPr txBox="1"/>
          <p:nvPr/>
        </p:nvSpPr>
        <p:spPr>
          <a:xfrm>
            <a:off x="663972" y="3096077"/>
            <a:ext cx="6049857"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自社の商品・サービス・広告などのほか、ハローワークの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求人票に障害者雇用優良中小事業主認定マークを表示する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708879" y="5560152"/>
            <a:ext cx="6042274"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日本政策金融公庫の「働き方改革推進支援資金」の低利融資の対象となります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障害者雇用の取り組みに必要な設備資金や長期運転資金に使用できます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詳細は日本政策金融公庫へお問い合わせください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テキスト ボックス 76"/>
          <p:cNvSpPr txBox="1"/>
          <p:nvPr/>
        </p:nvSpPr>
        <p:spPr>
          <a:xfrm>
            <a:off x="665231" y="4355856"/>
            <a:ext cx="6080844" cy="830997"/>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厚生労働省と都道府県労働局のホームページに掲載され、社会的認知度を高めることができます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また、認定事業主に限定した合同説明会などを企画する場合があります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御社の魅力を広くアピールすることができ、求職者からの応募の増加が期待できます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77"/>
          <p:cNvSpPr txBox="1"/>
          <p:nvPr/>
        </p:nvSpPr>
        <p:spPr>
          <a:xfrm>
            <a:off x="722141" y="6580787"/>
            <a:ext cx="5828339"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地方公共団体の公共調達および国と地方公共団体の補助事業の加点評価を受ける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ことができる場合があります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は公共調達などを実施している地方公共団体などにお問い合わせください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9" name="直線コネクタ 78"/>
          <p:cNvCxnSpPr/>
          <p:nvPr/>
        </p:nvCxnSpPr>
        <p:spPr>
          <a:xfrm>
            <a:off x="587309" y="7254632"/>
            <a:ext cx="5946784"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AutoShape 3"/>
          <p:cNvSpPr>
            <a:spLocks noChangeArrowheads="1"/>
          </p:cNvSpPr>
          <p:nvPr/>
        </p:nvSpPr>
        <p:spPr bwMode="auto">
          <a:xfrm>
            <a:off x="-182178" y="-237312"/>
            <a:ext cx="616832"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46" name="円/楕円 34"/>
          <p:cNvSpPr/>
          <p:nvPr/>
        </p:nvSpPr>
        <p:spPr>
          <a:xfrm>
            <a:off x="441350" y="-254325"/>
            <a:ext cx="467373" cy="50482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AutoShape 5"/>
          <p:cNvSpPr>
            <a:spLocks noChangeArrowheads="1"/>
          </p:cNvSpPr>
          <p:nvPr/>
        </p:nvSpPr>
        <p:spPr bwMode="auto">
          <a:xfrm>
            <a:off x="915420" y="-243681"/>
            <a:ext cx="6582556"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48" name="AutoShape 7"/>
          <p:cNvSpPr>
            <a:spLocks noChangeArrowheads="1"/>
          </p:cNvSpPr>
          <p:nvPr/>
        </p:nvSpPr>
        <p:spPr bwMode="auto">
          <a:xfrm>
            <a:off x="-290286" y="10089467"/>
            <a:ext cx="6755539" cy="487813"/>
          </a:xfrm>
          <a:prstGeom prst="roundRect">
            <a:avLst>
              <a:gd name="adj" fmla="val 50000"/>
            </a:avLst>
          </a:prstGeom>
          <a:solidFill>
            <a:srgbClr val="009944"/>
          </a:solidFill>
          <a:ln w="9525">
            <a:solidFill>
              <a:srgbClr val="82C836"/>
            </a:solidFill>
            <a:round/>
            <a:headEnd/>
            <a:tailEnd/>
          </a:ln>
        </p:spPr>
        <p:txBody>
          <a:bodyPr lIns="71360" tIns="8539" rIns="71360" bIns="8539"/>
          <a:lstStyle/>
          <a:p>
            <a:endParaRPr lang="ja-JP" altLang="en-US"/>
          </a:p>
        </p:txBody>
      </p:sp>
      <p:sp>
        <p:nvSpPr>
          <p:cNvPr id="49" name="円/楕円 35"/>
          <p:cNvSpPr/>
          <p:nvPr/>
        </p:nvSpPr>
        <p:spPr>
          <a:xfrm>
            <a:off x="6465253" y="10089467"/>
            <a:ext cx="475792" cy="50482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AutoShape 9"/>
          <p:cNvSpPr>
            <a:spLocks noChangeArrowheads="1"/>
          </p:cNvSpPr>
          <p:nvPr/>
        </p:nvSpPr>
        <p:spPr bwMode="auto">
          <a:xfrm>
            <a:off x="6946019" y="10115310"/>
            <a:ext cx="616831"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pic>
        <p:nvPicPr>
          <p:cNvPr id="51" name="図 50"/>
          <p:cNvPicPr/>
          <p:nvPr/>
        </p:nvPicPr>
        <p:blipFill>
          <a:blip r:embed="rId4">
            <a:extLst>
              <a:ext uri="{28A0092B-C50C-407E-A947-70E740481C1C}">
                <a14:useLocalDpi xmlns:a14="http://schemas.microsoft.com/office/drawing/2010/main" val="0"/>
              </a:ext>
            </a:extLst>
          </a:blip>
          <a:stretch>
            <a:fillRect/>
          </a:stretch>
        </p:blipFill>
        <p:spPr>
          <a:xfrm>
            <a:off x="5981781" y="8817860"/>
            <a:ext cx="829956" cy="850911"/>
          </a:xfrm>
          <a:prstGeom prst="rect">
            <a:avLst/>
          </a:prstGeom>
        </p:spPr>
      </p:pic>
      <p:pic>
        <p:nvPicPr>
          <p:cNvPr id="3" name="図 2"/>
          <p:cNvPicPr>
            <a:picLocks noChangeAspect="1"/>
          </p:cNvPicPr>
          <p:nvPr/>
        </p:nvPicPr>
        <p:blipFill>
          <a:blip r:embed="rId5"/>
          <a:stretch>
            <a:fillRect/>
          </a:stretch>
        </p:blipFill>
        <p:spPr>
          <a:xfrm>
            <a:off x="5057621" y="2363321"/>
            <a:ext cx="1848319" cy="1842239"/>
          </a:xfrm>
          <a:prstGeom prst="rect">
            <a:avLst/>
          </a:prstGeom>
        </p:spPr>
      </p:pic>
      <p:sp>
        <p:nvSpPr>
          <p:cNvPr id="2" name="テキスト ボックス 1"/>
          <p:cNvSpPr txBox="1"/>
          <p:nvPr/>
        </p:nvSpPr>
        <p:spPr>
          <a:xfrm>
            <a:off x="5976031" y="9840246"/>
            <a:ext cx="1116124" cy="249221"/>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LL020702</a:t>
            </a:r>
            <a:r>
              <a:rPr lang="ja-JP" altLang="en-US" sz="1000" dirty="0">
                <a:latin typeface="メイリオ" panose="020B0604030504040204" pitchFamily="50" charset="-128"/>
                <a:ea typeface="メイリオ" panose="020B0604030504040204" pitchFamily="50" charset="-128"/>
              </a:rPr>
              <a:t>障</a:t>
            </a:r>
            <a:r>
              <a:rPr lang="en-US" altLang="ja-JP" sz="1000" dirty="0">
                <a:latin typeface="メイリオ" panose="020B0604030504040204" pitchFamily="50" charset="-128"/>
                <a:ea typeface="メイリオ" panose="020B0604030504040204" pitchFamily="50" charset="-128"/>
              </a:rPr>
              <a:t>01</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68381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正方形/長方形 43"/>
          <p:cNvSpPr/>
          <p:nvPr/>
        </p:nvSpPr>
        <p:spPr>
          <a:xfrm>
            <a:off x="0" y="9764174"/>
            <a:ext cx="7200900" cy="276999"/>
          </a:xfrm>
          <a:prstGeom prst="rect">
            <a:avLst/>
          </a:prstGeom>
        </p:spPr>
        <p:txBody>
          <a:bodyPr wrap="square">
            <a:spAutoFit/>
          </a:bodyPr>
          <a:lstStyle>
            <a:defPPr>
              <a:defRPr lang="ja-JP"/>
            </a:defPPr>
            <a:lvl1pPr marL="0" algn="l" defTabSz="1001855" rtl="0" eaLnBrk="1" latinLnBrk="0" hangingPunct="1">
              <a:defRPr kumimoji="1" sz="2000" kern="1200">
                <a:solidFill>
                  <a:schemeClr val="tx1"/>
                </a:solidFill>
                <a:latin typeface="+mn-lt"/>
                <a:ea typeface="+mn-ea"/>
                <a:cs typeface="+mn-cs"/>
              </a:defRPr>
            </a:lvl1pPr>
            <a:lvl2pPr marL="500928" algn="l" defTabSz="1001855" rtl="0" eaLnBrk="1" latinLnBrk="0" hangingPunct="1">
              <a:defRPr kumimoji="1" sz="2000" kern="1200">
                <a:solidFill>
                  <a:schemeClr val="tx1"/>
                </a:solidFill>
                <a:latin typeface="+mn-lt"/>
                <a:ea typeface="+mn-ea"/>
                <a:cs typeface="+mn-cs"/>
              </a:defRPr>
            </a:lvl2pPr>
            <a:lvl3pPr marL="1001855" algn="l" defTabSz="1001855" rtl="0" eaLnBrk="1" latinLnBrk="0" hangingPunct="1">
              <a:defRPr kumimoji="1" sz="2000" kern="1200">
                <a:solidFill>
                  <a:schemeClr val="tx1"/>
                </a:solidFill>
                <a:latin typeface="+mn-lt"/>
                <a:ea typeface="+mn-ea"/>
                <a:cs typeface="+mn-cs"/>
              </a:defRPr>
            </a:lvl3pPr>
            <a:lvl4pPr marL="1502783" algn="l" defTabSz="1001855" rtl="0" eaLnBrk="1" latinLnBrk="0" hangingPunct="1">
              <a:defRPr kumimoji="1" sz="2000" kern="1200">
                <a:solidFill>
                  <a:schemeClr val="tx1"/>
                </a:solidFill>
                <a:latin typeface="+mn-lt"/>
                <a:ea typeface="+mn-ea"/>
                <a:cs typeface="+mn-cs"/>
              </a:defRPr>
            </a:lvl4pPr>
            <a:lvl5pPr marL="2003711" algn="l" defTabSz="1001855" rtl="0" eaLnBrk="1" latinLnBrk="0" hangingPunct="1">
              <a:defRPr kumimoji="1" sz="2000" kern="1200">
                <a:solidFill>
                  <a:schemeClr val="tx1"/>
                </a:solidFill>
                <a:latin typeface="+mn-lt"/>
                <a:ea typeface="+mn-ea"/>
                <a:cs typeface="+mn-cs"/>
              </a:defRPr>
            </a:lvl5pPr>
            <a:lvl6pPr marL="2504638" algn="l" defTabSz="1001855" rtl="0" eaLnBrk="1" latinLnBrk="0" hangingPunct="1">
              <a:defRPr kumimoji="1" sz="2000" kern="1200">
                <a:solidFill>
                  <a:schemeClr val="tx1"/>
                </a:solidFill>
                <a:latin typeface="+mn-lt"/>
                <a:ea typeface="+mn-ea"/>
                <a:cs typeface="+mn-cs"/>
              </a:defRPr>
            </a:lvl6pPr>
            <a:lvl7pPr marL="3005566" algn="l" defTabSz="1001855" rtl="0" eaLnBrk="1" latinLnBrk="0" hangingPunct="1">
              <a:defRPr kumimoji="1" sz="2000" kern="1200">
                <a:solidFill>
                  <a:schemeClr val="tx1"/>
                </a:solidFill>
                <a:latin typeface="+mn-lt"/>
                <a:ea typeface="+mn-ea"/>
                <a:cs typeface="+mn-cs"/>
              </a:defRPr>
            </a:lvl7pPr>
            <a:lvl8pPr marL="3506494" algn="l" defTabSz="1001855" rtl="0" eaLnBrk="1" latinLnBrk="0" hangingPunct="1">
              <a:defRPr kumimoji="1" sz="2000" kern="1200">
                <a:solidFill>
                  <a:schemeClr val="tx1"/>
                </a:solidFill>
                <a:latin typeface="+mn-lt"/>
                <a:ea typeface="+mn-ea"/>
                <a:cs typeface="+mn-cs"/>
              </a:defRPr>
            </a:lvl8pPr>
            <a:lvl9pPr marL="4007421" algn="l" defTabSz="1001855" rtl="0" eaLnBrk="1" latinLnBrk="0" hangingPunct="1">
              <a:defRPr kumimoji="1" sz="2000" kern="1200">
                <a:solidFill>
                  <a:schemeClr val="tx1"/>
                </a:solidFill>
                <a:latin typeface="+mn-lt"/>
                <a:ea typeface="+mn-ea"/>
                <a:cs typeface="+mn-cs"/>
              </a:defRPr>
            </a:lvl9pPr>
          </a:lstStyle>
          <a:p>
            <a:pPr algn="ct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、都道府県労働局、ハローワークへお問い合わせください。</a:t>
            </a:r>
            <a:endParaRPr lang="en-US" altLang="ja-JP" sz="12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35764" y="464616"/>
            <a:ext cx="6961795" cy="7305249"/>
          </a:xfrm>
          <a:prstGeom prst="rect">
            <a:avLst/>
          </a:prstGeom>
          <a:noFill/>
          <a:ln w="9525">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79525">
              <a:lnSpc>
                <a:spcPts val="12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solidFill>
                <a:schemeClr val="tx1"/>
              </a:solidFill>
            </a:endParaRPr>
          </a:p>
        </p:txBody>
      </p:sp>
      <p:sp>
        <p:nvSpPr>
          <p:cNvPr id="22" name="テキスト ボックス 21"/>
          <p:cNvSpPr txBox="1"/>
          <p:nvPr/>
        </p:nvSpPr>
        <p:spPr>
          <a:xfrm>
            <a:off x="197050" y="705587"/>
            <a:ext cx="6891706" cy="2080057"/>
          </a:xfrm>
          <a:prstGeom prst="rect">
            <a:avLst/>
          </a:prstGeom>
          <a:noFill/>
        </p:spPr>
        <p:txBody>
          <a:bodyPr wrap="square" rtlCol="0">
            <a:spAutoFit/>
          </a:bodyPr>
          <a:lstStyle/>
          <a:p>
            <a:pPr>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①以下の評価基準に基づき、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特例子会社は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以上得ること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（取り組み関係で</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点以上、成果関係で</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点以上、情報開示関係で</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点以上を得ること）</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②法定雇用率を達成していること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雇用義務がない場合でも、雇用率制度の対象となる障害者</a:t>
            </a:r>
            <a:r>
              <a:rPr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を１名以上雇用していること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③過去に認定を取り消された場合、取り消しの日から起算して</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年以上経過していること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5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④障害者雇用促進法と同法に基づく命令その他の関係法令に違反する重大な事実がないこと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bwMode="auto">
          <a:xfrm>
            <a:off x="329175" y="307711"/>
            <a:ext cx="4135371" cy="313811"/>
          </a:xfrm>
          <a:prstGeom prst="roundRect">
            <a:avLst/>
          </a:prstGeom>
          <a:solidFill>
            <a:srgbClr val="E8FA90"/>
          </a:solidFill>
          <a:ln w="9525" cap="flat" cmpd="sng" algn="ctr">
            <a:noFill/>
            <a:prstDash val="solid"/>
            <a:round/>
            <a:headEnd type="none" w="med" len="med"/>
            <a:tailEnd type="none" w="med" len="med"/>
          </a:ln>
          <a:effectLst/>
        </p:spPr>
        <p:txBody>
          <a:bodyPr rot="0" spcFirstLastPara="0" vertOverflow="overflow" horzOverflow="overflow" vert="horz" wrap="none" lIns="0" tIns="54000" rIns="0" bIns="0" numCol="1" spcCol="0" rtlCol="0" fromWordArt="0" anchor="ctr" anchorCtr="0" forceAA="0" compatLnSpc="1">
            <a:prstTxWarp prst="textNoShape">
              <a:avLst/>
            </a:prstTxWarp>
            <a:noAutofit/>
          </a:bodyPr>
          <a:lstStyle/>
          <a:p>
            <a:pPr algn="ctr" defTabSz="1279525"/>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障害者雇用優良中小事業</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主の認定基準項目</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180040" y="1645059"/>
            <a:ext cx="2747069" cy="230832"/>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就労継続支援</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型事業所の利用者は除く</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008060953"/>
              </p:ext>
            </p:extLst>
          </p:nvPr>
        </p:nvGraphicFramePr>
        <p:xfrm>
          <a:off x="263515" y="2873045"/>
          <a:ext cx="3271702" cy="4742718"/>
        </p:xfrm>
        <a:graphic>
          <a:graphicData uri="http://schemas.openxmlformats.org/drawingml/2006/table">
            <a:tbl>
              <a:tblPr firstRow="1" bandRow="1">
                <a:tableStyleId>{5C22544A-7EE6-4342-B048-85BDC9FD1C3A}</a:tableStyleId>
              </a:tblPr>
              <a:tblGrid>
                <a:gridCol w="535398">
                  <a:extLst>
                    <a:ext uri="{9D8B030D-6E8A-4147-A177-3AD203B41FA5}">
                      <a16:colId xmlns:a16="http://schemas.microsoft.com/office/drawing/2014/main" val="20000"/>
                    </a:ext>
                  </a:extLst>
                </a:gridCol>
                <a:gridCol w="540060">
                  <a:extLst>
                    <a:ext uri="{9D8B030D-6E8A-4147-A177-3AD203B41FA5}">
                      <a16:colId xmlns:a16="http://schemas.microsoft.com/office/drawing/2014/main" val="20001"/>
                    </a:ext>
                  </a:extLst>
                </a:gridCol>
                <a:gridCol w="82809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11822">
                <a:tc>
                  <a:txBody>
                    <a:bodyPr/>
                    <a:lstStyle/>
                    <a:p>
                      <a:pPr algn="ctr">
                        <a:lnSpc>
                          <a:spcPts val="900"/>
                        </a:lnSpc>
                      </a:pPr>
                      <a:r>
                        <a:rPr kumimoji="1" lang="ja-JP" altLang="en-US" sz="900" dirty="0" smtClean="0">
                          <a:solidFill>
                            <a:schemeClr val="tx1"/>
                          </a:solidFill>
                        </a:rPr>
                        <a:t>大項目</a:t>
                      </a:r>
                      <a:endParaRPr kumimoji="1" lang="ja-JP"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algn="ctr" defTabSz="1001855" rtl="0" eaLnBrk="1" latinLnBrk="0" hangingPunct="1">
                        <a:lnSpc>
                          <a:spcPts val="900"/>
                        </a:lnSpc>
                      </a:pPr>
                      <a:r>
                        <a:rPr kumimoji="1" lang="ja-JP" altLang="en-US" sz="900" b="1" kern="1200" dirty="0" smtClean="0">
                          <a:solidFill>
                            <a:schemeClr val="tx1"/>
                          </a:solidFill>
                          <a:latin typeface="+mn-lt"/>
                          <a:ea typeface="+mn-ea"/>
                          <a:cs typeface="+mn-cs"/>
                        </a:rPr>
                        <a:t>中項目</a:t>
                      </a:r>
                      <a:endParaRPr kumimoji="1" lang="ja-JP" altLang="en-US"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algn="ctr" defTabSz="1001855" rtl="0" eaLnBrk="1" latinLnBrk="0" hangingPunct="1">
                        <a:lnSpc>
                          <a:spcPts val="900"/>
                        </a:lnSpc>
                      </a:pPr>
                      <a:r>
                        <a:rPr kumimoji="1" lang="ja-JP" altLang="en-US" sz="900" b="1" kern="1200" dirty="0" smtClean="0">
                          <a:solidFill>
                            <a:schemeClr val="tx1"/>
                          </a:solidFill>
                          <a:latin typeface="+mn-lt"/>
                          <a:ea typeface="+mn-ea"/>
                          <a:cs typeface="+mn-cs"/>
                        </a:rPr>
                        <a:t>小項目</a:t>
                      </a:r>
                      <a:endParaRPr kumimoji="1" lang="ja-JP" altLang="en-US"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algn="ctr" defTabSz="1001855" rtl="0" eaLnBrk="1" latinLnBrk="0" hangingPunct="1">
                        <a:lnSpc>
                          <a:spcPts val="900"/>
                        </a:lnSpc>
                      </a:pPr>
                      <a:r>
                        <a:rPr kumimoji="1" lang="ja-JP" altLang="en-US" sz="900" b="1" kern="1200" dirty="0" smtClean="0">
                          <a:solidFill>
                            <a:schemeClr val="tx1"/>
                          </a:solidFill>
                          <a:latin typeface="+mn-lt"/>
                          <a:ea typeface="+mn-ea"/>
                          <a:cs typeface="+mn-cs"/>
                        </a:rPr>
                        <a:t>評価基準</a:t>
                      </a:r>
                      <a:endParaRPr kumimoji="1" lang="ja-JP" altLang="en-US"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algn="ctr" defTabSz="1001855" rtl="0" eaLnBrk="1" latinLnBrk="0" hangingPunct="1">
                        <a:lnSpc>
                          <a:spcPts val="900"/>
                        </a:lnSpc>
                      </a:pPr>
                      <a:r>
                        <a:rPr kumimoji="1" lang="ja-JP" altLang="en-US" sz="900" b="1" kern="1200" dirty="0" smtClean="0">
                          <a:solidFill>
                            <a:schemeClr val="tx1"/>
                          </a:solidFill>
                          <a:latin typeface="+mn-lt"/>
                          <a:ea typeface="+mn-ea"/>
                          <a:cs typeface="+mn-cs"/>
                        </a:rPr>
                        <a:t>評価点</a:t>
                      </a:r>
                      <a:endParaRPr kumimoji="1" lang="ja-JP" altLang="en-US" sz="9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127238">
                <a:tc rowSpan="20">
                  <a:txBody>
                    <a:bodyPr/>
                    <a:lstStyle/>
                    <a:p>
                      <a:pPr>
                        <a:lnSpc>
                          <a:spcPts val="900"/>
                        </a:lnSpc>
                      </a:pPr>
                      <a:r>
                        <a:rPr kumimoji="1" lang="ja-JP" altLang="en-US" sz="900" b="1" dirty="0" smtClean="0">
                          <a:solidFill>
                            <a:schemeClr val="tx1"/>
                          </a:solidFill>
                        </a:rPr>
                        <a:t> 取組</a:t>
                      </a:r>
                      <a:endParaRPr kumimoji="1" lang="en-US" altLang="ja-JP" sz="900" b="1" dirty="0" smtClean="0">
                        <a:solidFill>
                          <a:schemeClr val="tx1"/>
                        </a:solidFill>
                      </a:endParaRPr>
                    </a:p>
                    <a:p>
                      <a:pPr>
                        <a:lnSpc>
                          <a:spcPts val="900"/>
                        </a:lnSpc>
                      </a:pPr>
                      <a:r>
                        <a:rPr kumimoji="1" lang="en-US" altLang="ja-JP" sz="900" b="1" dirty="0" smtClean="0">
                          <a:solidFill>
                            <a:schemeClr val="tx1"/>
                          </a:solidFill>
                        </a:rPr>
                        <a:t>(</a:t>
                      </a:r>
                      <a:r>
                        <a:rPr kumimoji="1" lang="ja-JP" altLang="en-US" sz="900" b="1" dirty="0" smtClean="0">
                          <a:solidFill>
                            <a:schemeClr val="tx1"/>
                          </a:solidFill>
                        </a:rPr>
                        <a:t>アウトプット</a:t>
                      </a:r>
                      <a:r>
                        <a:rPr kumimoji="1" lang="en-US" altLang="ja-JP" sz="900" b="1" dirty="0" smtClean="0">
                          <a:solidFill>
                            <a:schemeClr val="tx1"/>
                          </a:solidFill>
                        </a:rPr>
                        <a:t>)</a:t>
                      </a:r>
                      <a:endParaRPr kumimoji="1" lang="ja-JP" altLang="en-US"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4">
                  <a:txBody>
                    <a:bodyPr/>
                    <a:lstStyle/>
                    <a:p>
                      <a:pPr>
                        <a:lnSpc>
                          <a:spcPts val="900"/>
                        </a:lnSpc>
                      </a:pPr>
                      <a:r>
                        <a:rPr kumimoji="1" lang="ja-JP" altLang="en-US" sz="900" dirty="0" smtClean="0"/>
                        <a:t> 体制</a:t>
                      </a:r>
                      <a:endParaRPr kumimoji="1" lang="en-US" altLang="ja-JP" sz="900" dirty="0" smtClean="0"/>
                    </a:p>
                    <a:p>
                      <a:pPr>
                        <a:lnSpc>
                          <a:spcPts val="900"/>
                        </a:lnSpc>
                      </a:pPr>
                      <a:r>
                        <a:rPr kumimoji="1" lang="ja-JP" altLang="en-US" sz="900" baseline="0" dirty="0" smtClean="0"/>
                        <a:t> </a:t>
                      </a:r>
                      <a:r>
                        <a:rPr kumimoji="1" lang="ja-JP" altLang="en-US" sz="900" dirty="0" smtClean="0"/>
                        <a:t>づくり</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nSpc>
                          <a:spcPts val="900"/>
                        </a:lnSpc>
                      </a:pPr>
                      <a:r>
                        <a:rPr kumimoji="1" lang="ja-JP" altLang="en-US" sz="900" dirty="0" smtClean="0"/>
                        <a:t>①組織面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r h="239452">
                <a:tc vMerge="1">
                  <a:txBody>
                    <a:bodyPr/>
                    <a:lstStyle/>
                    <a:p>
                      <a:endParaRPr kumimoji="1" lang="ja-JP" altLang="en-US" dirty="0"/>
                    </a:p>
                  </a:txBody>
                  <a:tcPr>
                    <a:solidFill>
                      <a:schemeClr val="tx2">
                        <a:lumMod val="60000"/>
                        <a:lumOff val="40000"/>
                      </a:schemeClr>
                    </a:solidFill>
                  </a:tcPr>
                </a:tc>
                <a:tc vMerge="1">
                  <a:txBody>
                    <a:bodyPr/>
                    <a:lstStyle/>
                    <a:p>
                      <a:endParaRPr kumimoji="1" lang="ja-JP" altLang="en-US" sz="1000" dirty="0"/>
                    </a:p>
                  </a:txBody>
                  <a:tcPr/>
                </a:tc>
                <a:tc vMerge="1">
                  <a:txBody>
                    <a:bodyPr/>
                    <a:lstStyle/>
                    <a:p>
                      <a:endParaRPr kumimoji="1" lang="ja-JP" altLang="en-US" sz="1000" dirty="0"/>
                    </a:p>
                  </a:txBody>
                  <a:tcPr>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2028">
                <a:tc vMerge="1">
                  <a:txBody>
                    <a:bodyPr/>
                    <a:lstStyle/>
                    <a:p>
                      <a:endParaRPr kumimoji="1" lang="ja-JP" altLang="en-US" dirty="0"/>
                    </a:p>
                  </a:txBody>
                  <a:tcPr>
                    <a:solidFill>
                      <a:schemeClr val="tx2">
                        <a:lumMod val="60000"/>
                        <a:lumOff val="40000"/>
                      </a:schemeClr>
                    </a:solidFill>
                  </a:tcPr>
                </a:tc>
                <a:tc vMerge="1">
                  <a:txBody>
                    <a:bodyPr/>
                    <a:lstStyle/>
                    <a:p>
                      <a:endParaRPr kumimoji="1" lang="ja-JP" altLang="en-US" sz="1000" dirty="0"/>
                    </a:p>
                  </a:txBody>
                  <a:tcPr/>
                </a:tc>
                <a:tc rowSpan="2">
                  <a:txBody>
                    <a:bodyPr/>
                    <a:lstStyle/>
                    <a:p>
                      <a:pPr>
                        <a:lnSpc>
                          <a:spcPts val="900"/>
                        </a:lnSpc>
                      </a:pPr>
                      <a:r>
                        <a:rPr kumimoji="1" lang="ja-JP" altLang="en-US" sz="900" dirty="0" smtClean="0"/>
                        <a:t>②人材面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3"/>
                  </a:ext>
                </a:extLst>
              </a:tr>
              <a:tr h="216024">
                <a:tc vMerge="1">
                  <a:txBody>
                    <a:bodyPr/>
                    <a:lstStyle/>
                    <a:p>
                      <a:endParaRPr kumimoji="1" lang="ja-JP" altLang="en-US" dirty="0"/>
                    </a:p>
                  </a:txBody>
                  <a:tcPr>
                    <a:solidFill>
                      <a:schemeClr val="tx2">
                        <a:lumMod val="60000"/>
                        <a:lumOff val="40000"/>
                      </a:schemeClr>
                    </a:solidFill>
                  </a:tcPr>
                </a:tc>
                <a:tc vMerge="1">
                  <a:txBody>
                    <a:bodyPr/>
                    <a:lstStyle/>
                    <a:p>
                      <a:endParaRPr kumimoji="1" lang="ja-JP" altLang="en-US" sz="1000" dirty="0"/>
                    </a:p>
                  </a:txBody>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39452">
                <a:tc vMerge="1">
                  <a:txBody>
                    <a:bodyPr/>
                    <a:lstStyle/>
                    <a:p>
                      <a:endParaRPr kumimoji="1" lang="ja-JP" altLang="en-US" dirty="0"/>
                    </a:p>
                  </a:txBody>
                  <a:tcPr>
                    <a:solidFill>
                      <a:schemeClr val="tx2">
                        <a:lumMod val="60000"/>
                        <a:lumOff val="40000"/>
                      </a:schemeClr>
                    </a:solidFill>
                  </a:tcPr>
                </a:tc>
                <a:tc rowSpan="6">
                  <a:txBody>
                    <a:bodyPr/>
                    <a:lstStyle/>
                    <a:p>
                      <a:pPr>
                        <a:lnSpc>
                          <a:spcPts val="900"/>
                        </a:lnSpc>
                      </a:pPr>
                      <a:r>
                        <a:rPr kumimoji="1" lang="en-US" altLang="ja-JP" sz="900" baseline="0" dirty="0" smtClean="0"/>
                        <a:t> </a:t>
                      </a:r>
                      <a:r>
                        <a:rPr kumimoji="1" lang="ja-JP" altLang="en-US" sz="900" dirty="0" smtClean="0"/>
                        <a:t>仕事</a:t>
                      </a:r>
                      <a:endParaRPr kumimoji="1" lang="en-US" altLang="ja-JP" sz="900" dirty="0" smtClean="0"/>
                    </a:p>
                    <a:p>
                      <a:pPr>
                        <a:lnSpc>
                          <a:spcPts val="900"/>
                        </a:lnSpc>
                      </a:pPr>
                      <a:r>
                        <a:rPr kumimoji="1" lang="ja-JP" altLang="en-US" sz="900" baseline="0" dirty="0" smtClean="0"/>
                        <a:t> </a:t>
                      </a:r>
                      <a:r>
                        <a:rPr kumimoji="1" lang="ja-JP" altLang="en-US" sz="900" dirty="0" smtClean="0"/>
                        <a:t>づくり</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nSpc>
                          <a:spcPts val="900"/>
                        </a:lnSpc>
                      </a:pPr>
                      <a:r>
                        <a:rPr kumimoji="1" lang="ja-JP" altLang="en-US" sz="900" dirty="0" smtClean="0"/>
                        <a:t>③事業創出</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5"/>
                  </a:ext>
                </a:extLst>
              </a:tr>
              <a:tr h="144016">
                <a:tc vMerge="1">
                  <a:txBody>
                    <a:bodyPr/>
                    <a:lstStyle/>
                    <a:p>
                      <a:endParaRPr kumimoji="1" lang="ja-JP" altLang="en-US" dirty="0"/>
                    </a:p>
                  </a:txBody>
                  <a:tcPr>
                    <a:solidFill>
                      <a:schemeClr val="tx2">
                        <a:lumMod val="60000"/>
                        <a:lumOff val="40000"/>
                      </a:schemeClr>
                    </a:solidFill>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03448">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ts val="900"/>
                        </a:lnSpc>
                      </a:pPr>
                      <a:r>
                        <a:rPr kumimoji="1" lang="ja-JP" altLang="en-US" sz="900" dirty="0" smtClean="0"/>
                        <a:t>④職務選定</a:t>
                      </a:r>
                      <a:endParaRPr kumimoji="1" lang="en-US" altLang="ja-JP" sz="900" dirty="0" smtClean="0"/>
                    </a:p>
                    <a:p>
                      <a:pPr>
                        <a:lnSpc>
                          <a:spcPts val="900"/>
                        </a:lnSpc>
                      </a:pPr>
                      <a:r>
                        <a:rPr kumimoji="1" lang="ja-JP" altLang="en-US" sz="900" dirty="0" smtClean="0"/>
                        <a:t>　 ・創出</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7"/>
                  </a:ext>
                </a:extLst>
              </a:tr>
              <a:tr h="15575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nSpc>
                          <a:spcPts val="900"/>
                        </a:lnSpc>
                      </a:pPr>
                      <a:r>
                        <a:rPr kumimoji="1" lang="ja-JP" altLang="en-US" sz="900" dirty="0" smtClean="0"/>
                        <a:t>⑤障害者就</a:t>
                      </a:r>
                      <a:endParaRPr kumimoji="1" lang="en-US" altLang="ja-JP" sz="900" dirty="0" smtClean="0"/>
                    </a:p>
                    <a:p>
                      <a:pPr>
                        <a:lnSpc>
                          <a:spcPts val="900"/>
                        </a:lnSpc>
                      </a:pPr>
                      <a:r>
                        <a:rPr kumimoji="1" lang="ja-JP" altLang="en-US" sz="900" dirty="0" smtClean="0"/>
                        <a:t>　 労施設等</a:t>
                      </a:r>
                      <a:endParaRPr kumimoji="1" lang="en-US" altLang="ja-JP" sz="900" dirty="0" smtClean="0"/>
                    </a:p>
                    <a:p>
                      <a:pPr>
                        <a:lnSpc>
                          <a:spcPts val="900"/>
                        </a:lnSpc>
                      </a:pPr>
                      <a:r>
                        <a:rPr kumimoji="1" lang="ja-JP" altLang="en-US" sz="900" dirty="0" smtClean="0"/>
                        <a:t>　 </a:t>
                      </a:r>
                      <a:r>
                        <a:rPr kumimoji="1" lang="ja-JP" altLang="en-US" sz="900" dirty="0" err="1" smtClean="0"/>
                        <a:t>への</a:t>
                      </a:r>
                      <a:r>
                        <a:rPr kumimoji="1" lang="ja-JP" altLang="en-US" sz="900" dirty="0" smtClean="0"/>
                        <a:t>発注</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9"/>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rowSpan="10">
                  <a:txBody>
                    <a:bodyPr/>
                    <a:lstStyle/>
                    <a:p>
                      <a:pPr>
                        <a:lnSpc>
                          <a:spcPts val="900"/>
                        </a:lnSpc>
                      </a:pPr>
                      <a:r>
                        <a:rPr kumimoji="1" lang="ja-JP" altLang="en-US" sz="900" dirty="0" smtClean="0"/>
                        <a:t>環境</a:t>
                      </a:r>
                      <a:endParaRPr kumimoji="1" lang="en-US" altLang="ja-JP" sz="900" dirty="0" smtClean="0"/>
                    </a:p>
                    <a:p>
                      <a:pPr>
                        <a:lnSpc>
                          <a:spcPts val="900"/>
                        </a:lnSpc>
                      </a:pPr>
                      <a:r>
                        <a:rPr kumimoji="1" lang="ja-JP" altLang="en-US" sz="900" dirty="0" smtClean="0"/>
                        <a:t>づくり</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nSpc>
                          <a:spcPts val="900"/>
                        </a:lnSpc>
                      </a:pPr>
                      <a:r>
                        <a:rPr kumimoji="1" lang="ja-JP" altLang="en-US" sz="900" dirty="0" smtClean="0"/>
                        <a:t>⑥職務環境</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1"/>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nSpc>
                          <a:spcPts val="900"/>
                        </a:lnSpc>
                      </a:pPr>
                      <a:r>
                        <a:rPr kumimoji="1" lang="ja-JP" altLang="en-US" sz="900" dirty="0" smtClean="0"/>
                        <a:t>⑦募集・採用</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3"/>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nSpc>
                          <a:spcPts val="900"/>
                        </a:lnSpc>
                      </a:pPr>
                      <a:r>
                        <a:rPr kumimoji="1" lang="ja-JP" altLang="en-US" sz="900" dirty="0" smtClean="0"/>
                        <a:t>⑧働き方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5"/>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nSpc>
                          <a:spcPts val="900"/>
                        </a:lnSpc>
                      </a:pPr>
                      <a:r>
                        <a:rPr kumimoji="1" lang="ja-JP" altLang="en-US" sz="900" dirty="0" smtClean="0"/>
                        <a:t>⑨キャリア</a:t>
                      </a:r>
                      <a:endParaRPr kumimoji="1" lang="en-US" altLang="ja-JP" sz="900" dirty="0" smtClean="0"/>
                    </a:p>
                    <a:p>
                      <a:pPr>
                        <a:lnSpc>
                          <a:spcPts val="900"/>
                        </a:lnSpc>
                      </a:pPr>
                      <a:r>
                        <a:rPr kumimoji="1" lang="ja-JP" altLang="en-US" sz="900" dirty="0" smtClean="0"/>
                        <a:t>　  形成</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7"/>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pPr>
                        <a:lnSpc>
                          <a:spcPts val="900"/>
                        </a:lnSpc>
                      </a:pPr>
                      <a:r>
                        <a:rPr kumimoji="1" lang="ja-JP" altLang="en-US" sz="900" dirty="0" smtClean="0"/>
                        <a:t>⑩その他の</a:t>
                      </a:r>
                      <a:endParaRPr kumimoji="1" lang="en-US" altLang="ja-JP" sz="900" dirty="0" smtClean="0"/>
                    </a:p>
                    <a:p>
                      <a:pPr>
                        <a:lnSpc>
                          <a:spcPts val="900"/>
                        </a:lnSpc>
                      </a:pPr>
                      <a:r>
                        <a:rPr kumimoji="1" lang="ja-JP" altLang="en-US" sz="900" dirty="0" smtClean="0"/>
                        <a:t>　  雇用管理</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9"/>
                  </a:ext>
                </a:extLst>
              </a:tr>
              <a:tr h="155756">
                <a:tc vMerge="1">
                  <a:txBody>
                    <a:bodyPr/>
                    <a:lstStyle/>
                    <a:p>
                      <a:endParaRPr kumimoji="1" lang="ja-JP" altLang="en-US" sz="9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155756">
                <a:tc gridSpan="4">
                  <a:txBody>
                    <a:bodyPr/>
                    <a:lstStyle/>
                    <a:p>
                      <a:pPr algn="ctr">
                        <a:lnSpc>
                          <a:spcPts val="700"/>
                        </a:lnSpc>
                      </a:pPr>
                      <a:r>
                        <a:rPr kumimoji="1" lang="ja-JP" altLang="en-US" sz="900" b="1" dirty="0" smtClean="0">
                          <a:solidFill>
                            <a:schemeClr val="tx1"/>
                          </a:solidFill>
                        </a:rPr>
                        <a:t>取組関係の合格最低点</a:t>
                      </a:r>
                      <a:endParaRPr kumimoji="1" lang="ja-JP" altLang="en-US" sz="9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700"/>
                        </a:lnSpc>
                      </a:pPr>
                      <a:r>
                        <a:rPr kumimoji="1" lang="en-US" altLang="ja-JP" sz="900" dirty="0" smtClean="0"/>
                        <a:t>5</a:t>
                      </a:r>
                      <a:r>
                        <a:rPr kumimoji="1" lang="ja-JP" altLang="en-US" sz="900" dirty="0" smtClean="0"/>
                        <a:t>点</a:t>
                      </a:r>
                      <a:endParaRPr kumimoji="1" lang="en-US" altLang="ja-JP" sz="900" dirty="0" smtClean="0"/>
                    </a:p>
                    <a:p>
                      <a:pPr algn="ctr">
                        <a:lnSpc>
                          <a:spcPts val="700"/>
                        </a:lnSpc>
                      </a:pPr>
                      <a:r>
                        <a:rPr kumimoji="1" lang="en-US" altLang="ja-JP" sz="900" dirty="0" smtClean="0"/>
                        <a:t>(</a:t>
                      </a:r>
                      <a:r>
                        <a:rPr kumimoji="1" lang="ja-JP" altLang="en-US" sz="900" dirty="0" smtClean="0"/>
                        <a:t>満点</a:t>
                      </a:r>
                      <a:r>
                        <a:rPr kumimoji="1" lang="en-US" altLang="ja-JP" sz="900" dirty="0" smtClean="0"/>
                        <a:t>20</a:t>
                      </a:r>
                      <a:r>
                        <a:rPr kumimoji="1" lang="ja-JP" altLang="en-US" sz="900" dirty="0" smtClean="0"/>
                        <a:t>点</a:t>
                      </a:r>
                      <a:r>
                        <a:rPr kumimoji="1" lang="en-US" altLang="ja-JP" sz="900" dirty="0" smtClean="0"/>
                        <a:t>)</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2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648905240"/>
              </p:ext>
            </p:extLst>
          </p:nvPr>
        </p:nvGraphicFramePr>
        <p:xfrm>
          <a:off x="3585461" y="2869735"/>
          <a:ext cx="3457037" cy="4742712"/>
        </p:xfrm>
        <a:graphic>
          <a:graphicData uri="http://schemas.openxmlformats.org/drawingml/2006/table">
            <a:tbl>
              <a:tblPr firstRow="1" bandRow="1">
                <a:tableStyleId>{5C22544A-7EE6-4342-B048-85BDC9FD1C3A}</a:tableStyleId>
              </a:tblPr>
              <a:tblGrid>
                <a:gridCol w="527611">
                  <a:extLst>
                    <a:ext uri="{9D8B030D-6E8A-4147-A177-3AD203B41FA5}">
                      <a16:colId xmlns:a16="http://schemas.microsoft.com/office/drawing/2014/main" val="20000"/>
                    </a:ext>
                  </a:extLst>
                </a:gridCol>
                <a:gridCol w="662234">
                  <a:extLst>
                    <a:ext uri="{9D8B030D-6E8A-4147-A177-3AD203B41FA5}">
                      <a16:colId xmlns:a16="http://schemas.microsoft.com/office/drawing/2014/main" val="20001"/>
                    </a:ext>
                  </a:extLst>
                </a:gridCol>
                <a:gridCol w="899040">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tblGrid>
              <a:tr h="206871">
                <a:tc>
                  <a:txBody>
                    <a:bodyPr/>
                    <a:lstStyle/>
                    <a:p>
                      <a:pPr algn="ctr">
                        <a:lnSpc>
                          <a:spcPts val="900"/>
                        </a:lnSpc>
                      </a:pPr>
                      <a:r>
                        <a:rPr kumimoji="1" lang="ja-JP" altLang="en-US" sz="900" kern="1200" dirty="0" smtClean="0">
                          <a:solidFill>
                            <a:schemeClr val="tx1"/>
                          </a:solidFill>
                          <a:latin typeface="+mn-lt"/>
                          <a:ea typeface="+mn-ea"/>
                          <a:cs typeface="+mn-cs"/>
                        </a:rPr>
                        <a:t>大項目</a:t>
                      </a:r>
                      <a:endParaRPr kumimoji="1" lang="ja-JP" altLang="en-US" sz="9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ts val="900"/>
                        </a:lnSpc>
                      </a:pPr>
                      <a:r>
                        <a:rPr kumimoji="1" lang="ja-JP" altLang="en-US" sz="900" dirty="0" smtClean="0">
                          <a:solidFill>
                            <a:schemeClr val="tx1"/>
                          </a:solidFill>
                        </a:rPr>
                        <a:t>中項目</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ts val="900"/>
                        </a:lnSpc>
                      </a:pPr>
                      <a:r>
                        <a:rPr kumimoji="1" lang="ja-JP" altLang="en-US" sz="900" dirty="0" smtClean="0">
                          <a:solidFill>
                            <a:schemeClr val="tx1"/>
                          </a:solidFill>
                        </a:rPr>
                        <a:t>小項目</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ts val="900"/>
                        </a:lnSpc>
                      </a:pPr>
                      <a:r>
                        <a:rPr kumimoji="1" lang="ja-JP" altLang="en-US" sz="900" dirty="0" smtClean="0">
                          <a:solidFill>
                            <a:schemeClr val="tx1"/>
                          </a:solidFill>
                        </a:rPr>
                        <a:t>評価基準</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lnSpc>
                          <a:spcPts val="900"/>
                        </a:lnSpc>
                      </a:pPr>
                      <a:r>
                        <a:rPr kumimoji="1" lang="ja-JP" altLang="en-US" sz="900" dirty="0" smtClean="0">
                          <a:solidFill>
                            <a:schemeClr val="tx1"/>
                          </a:solidFill>
                        </a:rPr>
                        <a:t>評価点</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0"/>
                  </a:ext>
                </a:extLst>
              </a:tr>
              <a:tr h="206871">
                <a:tc rowSpan="12">
                  <a:txBody>
                    <a:bodyPr/>
                    <a:lstStyle/>
                    <a:p>
                      <a:pPr>
                        <a:lnSpc>
                          <a:spcPts val="900"/>
                        </a:lnSpc>
                      </a:pPr>
                      <a:r>
                        <a:rPr kumimoji="1" lang="ja-JP" altLang="en-US" sz="900" b="1" dirty="0" smtClean="0">
                          <a:solidFill>
                            <a:schemeClr val="tx1"/>
                          </a:solidFill>
                        </a:rPr>
                        <a:t> 成果</a:t>
                      </a:r>
                      <a:endParaRPr kumimoji="1" lang="en-US" altLang="ja-JP" sz="900" b="1" dirty="0" smtClean="0">
                        <a:solidFill>
                          <a:schemeClr val="tx1"/>
                        </a:solidFill>
                      </a:endParaRPr>
                    </a:p>
                    <a:p>
                      <a:pPr>
                        <a:lnSpc>
                          <a:spcPts val="900"/>
                        </a:lnSpc>
                      </a:pPr>
                      <a:r>
                        <a:rPr kumimoji="1" lang="en-US" altLang="ja-JP" sz="900" b="1" dirty="0" smtClean="0">
                          <a:solidFill>
                            <a:schemeClr val="tx1"/>
                          </a:solidFill>
                        </a:rPr>
                        <a:t>(</a:t>
                      </a:r>
                      <a:r>
                        <a:rPr kumimoji="1" lang="ja-JP" altLang="en-US" sz="900" b="1" dirty="0" smtClean="0">
                          <a:solidFill>
                            <a:schemeClr val="tx1"/>
                          </a:solidFill>
                        </a:rPr>
                        <a:t>アウトカム</a:t>
                      </a:r>
                      <a:r>
                        <a:rPr kumimoji="1" lang="en-US" altLang="ja-JP" sz="900" b="1" dirty="0" smtClean="0">
                          <a:solidFill>
                            <a:schemeClr val="tx1"/>
                          </a:solidFill>
                        </a:rPr>
                        <a:t>)</a:t>
                      </a: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6">
                  <a:txBody>
                    <a:bodyPr/>
                    <a:lstStyle/>
                    <a:p>
                      <a:pPr>
                        <a:lnSpc>
                          <a:spcPts val="900"/>
                        </a:lnSpc>
                      </a:pPr>
                      <a:r>
                        <a:rPr kumimoji="1" lang="ja-JP" altLang="en-US" sz="900" dirty="0" smtClean="0"/>
                        <a:t>数的側面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3">
                  <a:txBody>
                    <a:bodyPr/>
                    <a:lstStyle/>
                    <a:p>
                      <a:pPr>
                        <a:lnSpc>
                          <a:spcPts val="900"/>
                        </a:lnSpc>
                      </a:pPr>
                      <a:r>
                        <a:rPr kumimoji="1" lang="ja-JP" altLang="en-US" sz="900" dirty="0" smtClean="0"/>
                        <a:t>⑪雇用状況</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6</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1"/>
                  </a:ext>
                </a:extLst>
              </a:tr>
              <a:tr h="206871">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900"/>
                        </a:lnSpc>
                      </a:pPr>
                      <a:r>
                        <a:rPr kumimoji="1" lang="en-US" altLang="ja-JP" sz="900" dirty="0" smtClean="0"/>
                        <a:t>4</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2"/>
                  </a:ext>
                </a:extLst>
              </a:tr>
              <a:tr h="206871">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dirty="0" smtClean="0"/>
                        <a:t>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6871">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nSpc>
                          <a:spcPts val="900"/>
                        </a:lnSpc>
                      </a:pPr>
                      <a:r>
                        <a:rPr kumimoji="1" lang="ja-JP" altLang="en-US" sz="900" dirty="0" smtClean="0"/>
                        <a:t>⑫定着状況</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6</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4"/>
                  </a:ext>
                </a:extLst>
              </a:tr>
              <a:tr h="206871">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900"/>
                        </a:lnSpc>
                      </a:pPr>
                      <a:r>
                        <a:rPr kumimoji="1" lang="en-US" altLang="ja-JP" sz="900" dirty="0" smtClean="0"/>
                        <a:t>4</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206871">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900"/>
                        </a:lnSpc>
                      </a:pPr>
                      <a:r>
                        <a:rPr kumimoji="1" lang="ja-JP" altLang="en-US" sz="900" dirty="0" smtClean="0"/>
                        <a:t>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rowSpan="6">
                  <a:txBody>
                    <a:bodyPr/>
                    <a:lstStyle/>
                    <a:p>
                      <a:pPr>
                        <a:lnSpc>
                          <a:spcPts val="900"/>
                        </a:lnSpc>
                      </a:pPr>
                      <a:r>
                        <a:rPr kumimoji="1" lang="ja-JP" altLang="en-US" sz="900" dirty="0" smtClean="0"/>
                        <a:t>質的側面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3">
                  <a:txBody>
                    <a:bodyPr/>
                    <a:lstStyle/>
                    <a:p>
                      <a:pPr>
                        <a:lnSpc>
                          <a:spcPts val="900"/>
                        </a:lnSpc>
                      </a:pPr>
                      <a:r>
                        <a:rPr kumimoji="1" lang="ja-JP" altLang="en-US" sz="900" dirty="0" smtClean="0"/>
                        <a:t>⑬満足度、ワーク・エンゲージメント</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6</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7"/>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900"/>
                        </a:lnSpc>
                      </a:pPr>
                      <a:r>
                        <a:rPr kumimoji="1" lang="en-US" altLang="ja-JP" sz="900" dirty="0" smtClean="0"/>
                        <a:t>4</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3">
                  <a:txBody>
                    <a:bodyPr/>
                    <a:lstStyle/>
                    <a:p>
                      <a:pPr>
                        <a:lnSpc>
                          <a:spcPts val="900"/>
                        </a:lnSpc>
                      </a:pPr>
                      <a:r>
                        <a:rPr kumimoji="1" lang="ja-JP" altLang="en-US" sz="900" dirty="0" smtClean="0"/>
                        <a:t>⑭キャリア</a:t>
                      </a:r>
                      <a:endParaRPr kumimoji="1" lang="en-US" altLang="ja-JP" sz="900" dirty="0" smtClean="0"/>
                    </a:p>
                    <a:p>
                      <a:pPr>
                        <a:lnSpc>
                          <a:spcPts val="900"/>
                        </a:lnSpc>
                      </a:pPr>
                      <a:r>
                        <a:rPr kumimoji="1" lang="ja-JP" altLang="en-US" sz="900" dirty="0" smtClean="0"/>
                        <a:t>　  形成</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6</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0"/>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a:lnSpc>
                          <a:spcPts val="900"/>
                        </a:lnSpc>
                      </a:pPr>
                      <a:r>
                        <a:rPr kumimoji="1" lang="en-US" altLang="ja-JP" sz="900" dirty="0" smtClean="0"/>
                        <a:t>4</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11"/>
                  </a:ext>
                </a:extLst>
              </a:tr>
              <a:tr h="206871">
                <a:tc vMerge="1">
                  <a:txBody>
                    <a:bodyPr/>
                    <a:lstStyle/>
                    <a:p>
                      <a:pPr>
                        <a:lnSpc>
                          <a:spcPts val="900"/>
                        </a:lnSpc>
                      </a:pPr>
                      <a:endParaRPr kumimoji="1" lang="ja-JP" altLang="en-US" sz="900" b="1" dirty="0" smtClean="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0721">
                <a:tc gridSpan="4">
                  <a:txBody>
                    <a:bodyPr/>
                    <a:lstStyle/>
                    <a:p>
                      <a:pPr algn="ctr">
                        <a:lnSpc>
                          <a:spcPts val="700"/>
                        </a:lnSpc>
                      </a:pPr>
                      <a:r>
                        <a:rPr kumimoji="1" lang="ja-JP" altLang="en-US" sz="900" b="1" dirty="0" smtClean="0">
                          <a:solidFill>
                            <a:schemeClr val="tx1"/>
                          </a:solidFill>
                        </a:rPr>
                        <a:t>成果関係の合格最低点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pPr>
                        <a:lnSpc>
                          <a:spcPts val="900"/>
                        </a:lnSpc>
                      </a:pP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lnSpc>
                          <a:spcPts val="900"/>
                        </a:lnSpc>
                      </a:pP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700"/>
                        </a:lnSpc>
                      </a:pPr>
                      <a:r>
                        <a:rPr kumimoji="1" lang="en-US" altLang="ja-JP" sz="900" dirty="0" smtClean="0"/>
                        <a:t>6</a:t>
                      </a:r>
                      <a:r>
                        <a:rPr kumimoji="1" lang="ja-JP" altLang="en-US" sz="900" dirty="0" smtClean="0"/>
                        <a:t>点</a:t>
                      </a:r>
                      <a:endParaRPr kumimoji="1" lang="en-US" altLang="ja-JP" sz="900" dirty="0" smtClean="0"/>
                    </a:p>
                    <a:p>
                      <a:pPr algn="ctr">
                        <a:lnSpc>
                          <a:spcPts val="700"/>
                        </a:lnSpc>
                      </a:pPr>
                      <a:r>
                        <a:rPr kumimoji="1" lang="en-US" altLang="ja-JP" sz="900" dirty="0" smtClean="0"/>
                        <a:t>(</a:t>
                      </a:r>
                      <a:r>
                        <a:rPr kumimoji="1" lang="ja-JP" altLang="en-US" sz="900" dirty="0" smtClean="0"/>
                        <a:t>満点</a:t>
                      </a:r>
                      <a:r>
                        <a:rPr kumimoji="1" lang="en-US" altLang="ja-JP" sz="900" dirty="0" smtClean="0"/>
                        <a:t>24</a:t>
                      </a:r>
                      <a:r>
                        <a:rPr kumimoji="1" lang="ja-JP" altLang="en-US" sz="900" dirty="0" smtClean="0"/>
                        <a:t>点</a:t>
                      </a:r>
                      <a:r>
                        <a:rPr kumimoji="1" lang="en-US" altLang="ja-JP" sz="900" dirty="0" smtClean="0"/>
                        <a:t>)</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13"/>
                  </a:ext>
                </a:extLst>
              </a:tr>
              <a:tr h="206871">
                <a:tc rowSpan="6">
                  <a:txBody>
                    <a:bodyPr/>
                    <a:lstStyle/>
                    <a:p>
                      <a:pPr marL="0" algn="l" defTabSz="1001855" rtl="0" eaLnBrk="1" latinLnBrk="0" hangingPunct="1">
                        <a:lnSpc>
                          <a:spcPts val="900"/>
                        </a:lnSpc>
                      </a:pPr>
                      <a:r>
                        <a:rPr kumimoji="1" lang="ja-JP" altLang="en-US" sz="900" b="1" kern="1200" dirty="0" smtClean="0">
                          <a:solidFill>
                            <a:schemeClr val="tx1"/>
                          </a:solidFill>
                          <a:latin typeface="+mn-lt"/>
                          <a:ea typeface="+mn-ea"/>
                          <a:cs typeface="+mn-cs"/>
                        </a:rPr>
                        <a:t>情報</a:t>
                      </a:r>
                      <a:endParaRPr kumimoji="1" lang="en-US" altLang="ja-JP" sz="900" b="1" kern="1200" dirty="0" smtClean="0">
                        <a:solidFill>
                          <a:schemeClr val="tx1"/>
                        </a:solidFill>
                        <a:latin typeface="+mn-lt"/>
                        <a:ea typeface="+mn-ea"/>
                        <a:cs typeface="+mn-cs"/>
                      </a:endParaRPr>
                    </a:p>
                    <a:p>
                      <a:pPr marL="0" algn="l" defTabSz="1001855" rtl="0" eaLnBrk="1" latinLnBrk="0" hangingPunct="1">
                        <a:lnSpc>
                          <a:spcPts val="900"/>
                        </a:lnSpc>
                      </a:pPr>
                      <a:r>
                        <a:rPr kumimoji="1" lang="ja-JP" altLang="en-US" sz="900" b="1" kern="1200" dirty="0" smtClean="0">
                          <a:solidFill>
                            <a:schemeClr val="tx1"/>
                          </a:solidFill>
                          <a:latin typeface="+mn-lt"/>
                          <a:ea typeface="+mn-ea"/>
                          <a:cs typeface="+mn-cs"/>
                        </a:rPr>
                        <a:t>開示</a:t>
                      </a:r>
                      <a:endParaRPr kumimoji="1" lang="en-US" altLang="ja-JP" sz="900" b="1" kern="1200" dirty="0" smtClean="0">
                        <a:solidFill>
                          <a:schemeClr val="tx1"/>
                        </a:solidFill>
                        <a:latin typeface="+mn-lt"/>
                        <a:ea typeface="+mn-ea"/>
                        <a:cs typeface="+mn-cs"/>
                      </a:endParaRPr>
                    </a:p>
                    <a:p>
                      <a:pPr marL="0" algn="l" defTabSz="1001855" rtl="0" eaLnBrk="1" latinLnBrk="0" hangingPunct="1">
                        <a:lnSpc>
                          <a:spcPts val="900"/>
                        </a:lnSpc>
                      </a:pPr>
                      <a:r>
                        <a:rPr kumimoji="1" lang="en-US" altLang="ja-JP" sz="900" b="1" kern="1200" dirty="0" smtClean="0">
                          <a:solidFill>
                            <a:schemeClr val="tx1"/>
                          </a:solidFill>
                          <a:latin typeface="+mn-lt"/>
                          <a:ea typeface="+mn-ea"/>
                          <a:cs typeface="+mn-cs"/>
                        </a:rPr>
                        <a:t>(</a:t>
                      </a:r>
                      <a:r>
                        <a:rPr kumimoji="1" lang="ja-JP" altLang="en-US" sz="900" b="1" kern="1200" dirty="0" smtClean="0">
                          <a:solidFill>
                            <a:schemeClr val="tx1"/>
                          </a:solidFill>
                          <a:latin typeface="+mn-lt"/>
                          <a:ea typeface="+mn-ea"/>
                          <a:cs typeface="+mn-cs"/>
                        </a:rPr>
                        <a:t>ディスクロージャー</a:t>
                      </a:r>
                      <a:r>
                        <a:rPr kumimoji="1" lang="en-US" altLang="ja-JP" sz="900" b="1" kern="1200" dirty="0" smtClean="0">
                          <a:solidFill>
                            <a:schemeClr val="tx1"/>
                          </a:solidFill>
                          <a:latin typeface="+mn-lt"/>
                          <a:ea typeface="+mn-ea"/>
                          <a:cs typeface="+mn-cs"/>
                        </a:rPr>
                        <a:t>)</a:t>
                      </a:r>
                      <a:endParaRPr kumimoji="1" lang="ja-JP" altLang="en-US" sz="9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r>
                        <a:rPr kumimoji="1" lang="ja-JP" altLang="en-US" sz="900" dirty="0" smtClean="0"/>
                        <a:t>取組</a:t>
                      </a:r>
                      <a:r>
                        <a:rPr kumimoji="1" lang="en-US" altLang="ja-JP" sz="900" dirty="0" smtClean="0"/>
                        <a:t>(</a:t>
                      </a:r>
                      <a:r>
                        <a:rPr kumimoji="1" lang="ja-JP" altLang="en-US" sz="900" dirty="0" smtClean="0"/>
                        <a:t>アウトプット</a:t>
                      </a:r>
                      <a:r>
                        <a:rPr kumimoji="1" lang="en-US" altLang="ja-JP" sz="900" dirty="0" smtClean="0"/>
                        <a:t>)</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kumimoji="1" lang="ja-JP" altLang="en-US" sz="900" dirty="0" smtClean="0"/>
                        <a:t>⑮体制・仕事・</a:t>
                      </a:r>
                      <a:endParaRPr kumimoji="1" lang="en-US" altLang="ja-JP" sz="900" dirty="0" smtClean="0"/>
                    </a:p>
                    <a:p>
                      <a:r>
                        <a:rPr kumimoji="1" lang="ja-JP" altLang="en-US" sz="900" dirty="0" smtClean="0"/>
                        <a:t>　  環境づくり</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4"/>
                  </a:ext>
                </a:extLst>
              </a:tr>
              <a:tr h="206871">
                <a:tc vMerge="1">
                  <a:txBody>
                    <a:bodyPr/>
                    <a:lstStyle/>
                    <a:p>
                      <a:pPr algn="ctr">
                        <a:lnSpc>
                          <a:spcPts val="900"/>
                        </a:lnSpc>
                      </a:pP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6871">
                <a:tc vMerge="1">
                  <a:txBody>
                    <a:bodyPr/>
                    <a:lstStyle/>
                    <a:p>
                      <a:pPr algn="ctr">
                        <a:lnSpc>
                          <a:spcPts val="900"/>
                        </a:lnSpc>
                      </a:pP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rowSpan="4">
                  <a:txBody>
                    <a:bodyPr/>
                    <a:lstStyle/>
                    <a:p>
                      <a:r>
                        <a:rPr kumimoji="1" lang="ja-JP" altLang="en-US" sz="900" dirty="0" smtClean="0"/>
                        <a:t>成果</a:t>
                      </a:r>
                      <a:r>
                        <a:rPr kumimoji="1" lang="en-US" altLang="ja-JP" sz="900" dirty="0" smtClean="0"/>
                        <a:t>(</a:t>
                      </a:r>
                      <a:r>
                        <a:rPr kumimoji="1" lang="ja-JP" altLang="en-US" sz="900" dirty="0" smtClean="0"/>
                        <a:t>アウトカム</a:t>
                      </a:r>
                      <a:r>
                        <a:rPr kumimoji="1" lang="en-US" altLang="ja-JP" sz="900" dirty="0" smtClean="0"/>
                        <a:t>)</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r>
                        <a:rPr kumimoji="1" lang="ja-JP" altLang="en-US" sz="900" dirty="0" smtClean="0"/>
                        <a:t>⑯数的側面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6"/>
                  </a:ext>
                </a:extLst>
              </a:tr>
              <a:tr h="206871">
                <a:tc vMerge="1">
                  <a:txBody>
                    <a:bodyPr/>
                    <a:lstStyle/>
                    <a:p>
                      <a:pPr algn="ctr">
                        <a:lnSpc>
                          <a:spcPts val="900"/>
                        </a:lnSpc>
                      </a:pP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06871">
                <a:tc vMerge="1">
                  <a:txBody>
                    <a:bodyPr/>
                    <a:lstStyle/>
                    <a:p>
                      <a:pPr algn="ctr">
                        <a:lnSpc>
                          <a:spcPts val="900"/>
                        </a:lnSpc>
                      </a:pP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rowSpan="2">
                  <a:txBody>
                    <a:bodyPr/>
                    <a:lstStyle/>
                    <a:p>
                      <a:r>
                        <a:rPr kumimoji="1" lang="ja-JP" altLang="en-US" sz="900" dirty="0" smtClean="0"/>
                        <a:t>⑰質的側面</a:t>
                      </a:r>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900" dirty="0" smtClean="0"/>
                        <a:t>特に優良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900"/>
                        </a:lnSpc>
                      </a:pPr>
                      <a:r>
                        <a:rPr kumimoji="1" lang="en-US" altLang="ja-JP" sz="900" dirty="0" smtClean="0"/>
                        <a:t>2</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18"/>
                  </a:ext>
                </a:extLst>
              </a:tr>
              <a:tr h="206871">
                <a:tc vMerge="1">
                  <a:txBody>
                    <a:bodyPr/>
                    <a:lstStyle/>
                    <a:p>
                      <a:pPr algn="ctr">
                        <a:lnSpc>
                          <a:spcPts val="900"/>
                        </a:lnSpc>
                      </a:pPr>
                      <a:endParaRPr kumimoji="1" lang="ja-JP" altLang="en-US" sz="9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900"/>
                        </a:lnSpc>
                      </a:pPr>
                      <a:r>
                        <a:rPr kumimoji="1" lang="ja-JP" altLang="en-US" sz="900" dirty="0" smtClean="0"/>
                        <a:t>優良</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kumimoji="1" lang="en-US" altLang="ja-JP" sz="900" dirty="0" smtClean="0"/>
                        <a:t>1</a:t>
                      </a:r>
                      <a:r>
                        <a:rPr kumimoji="1" lang="ja-JP" altLang="en-US" sz="900" dirty="0" smtClean="0"/>
                        <a:t>点</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70721">
                <a:tc gridSpan="4">
                  <a:txBody>
                    <a:bodyPr/>
                    <a:lstStyle/>
                    <a:p>
                      <a:pPr marL="0" algn="ctr" defTabSz="1001855" rtl="0" eaLnBrk="1" latinLnBrk="0" hangingPunct="1">
                        <a:lnSpc>
                          <a:spcPts val="700"/>
                        </a:lnSpc>
                      </a:pPr>
                      <a:r>
                        <a:rPr kumimoji="1" lang="ja-JP" altLang="en-US" sz="900" b="1" kern="1200" dirty="0" smtClean="0">
                          <a:solidFill>
                            <a:schemeClr val="tx1"/>
                          </a:solidFill>
                          <a:latin typeface="+mn-lt"/>
                          <a:ea typeface="+mn-ea"/>
                          <a:cs typeface="+mn-cs"/>
                        </a:rPr>
                        <a:t>情報開示関係の合格最低点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hMerge="1">
                  <a:txBody>
                    <a:bodyPr/>
                    <a:lstStyle/>
                    <a:p>
                      <a:endParaRPr kumimoji="1" lang="ja-JP" altLang="en-US"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hMerge="1">
                  <a:txBody>
                    <a:bodyPr/>
                    <a:lstStyle/>
                    <a:p>
                      <a:pPr algn="ctr">
                        <a:lnSpc>
                          <a:spcPts val="900"/>
                        </a:lnSpc>
                      </a:pP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7C80"/>
                    </a:solidFill>
                  </a:tcPr>
                </a:tc>
                <a:tc>
                  <a:txBody>
                    <a:bodyPr/>
                    <a:lstStyle/>
                    <a:p>
                      <a:pPr algn="ctr">
                        <a:lnSpc>
                          <a:spcPts val="700"/>
                        </a:lnSpc>
                      </a:pPr>
                      <a:r>
                        <a:rPr kumimoji="1" lang="en-US" altLang="ja-JP" sz="900" dirty="0" smtClean="0"/>
                        <a:t>2</a:t>
                      </a:r>
                      <a:r>
                        <a:rPr kumimoji="1" lang="ja-JP" altLang="en-US" sz="900" dirty="0" smtClean="0"/>
                        <a:t>点</a:t>
                      </a:r>
                      <a:endParaRPr kumimoji="1" lang="en-US" altLang="ja-JP" sz="900" dirty="0" smtClean="0"/>
                    </a:p>
                    <a:p>
                      <a:pPr algn="ctr">
                        <a:lnSpc>
                          <a:spcPts val="700"/>
                        </a:lnSpc>
                      </a:pPr>
                      <a:r>
                        <a:rPr kumimoji="1" lang="en-US" altLang="ja-JP" sz="900" dirty="0" smtClean="0"/>
                        <a:t>(</a:t>
                      </a:r>
                      <a:r>
                        <a:rPr kumimoji="1" lang="ja-JP" altLang="en-US" sz="900" dirty="0" smtClean="0"/>
                        <a:t>満点</a:t>
                      </a:r>
                      <a:r>
                        <a:rPr kumimoji="1" lang="en-US" altLang="ja-JP" sz="900" dirty="0" smtClean="0"/>
                        <a:t>6</a:t>
                      </a:r>
                      <a:r>
                        <a:rPr kumimoji="1" lang="ja-JP" altLang="en-US" sz="900" dirty="0" smtClean="0"/>
                        <a:t>点</a:t>
                      </a:r>
                      <a:r>
                        <a:rPr kumimoji="1" lang="en-US" altLang="ja-JP" sz="900" dirty="0" smtClean="0"/>
                        <a:t>)</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20"/>
                  </a:ext>
                </a:extLst>
              </a:tr>
              <a:tr h="270721">
                <a:tc gridSpan="4">
                  <a:txBody>
                    <a:bodyPr/>
                    <a:lstStyle/>
                    <a:p>
                      <a:pPr marL="0" algn="ctr" defTabSz="1001855" rtl="0" eaLnBrk="1" latinLnBrk="0" hangingPunct="1">
                        <a:lnSpc>
                          <a:spcPts val="700"/>
                        </a:lnSpc>
                      </a:pPr>
                      <a:r>
                        <a:rPr kumimoji="1" lang="ja-JP" altLang="en-US" sz="900" b="1" kern="1200" dirty="0" smtClean="0">
                          <a:solidFill>
                            <a:schemeClr val="tx1"/>
                          </a:solidFill>
                          <a:latin typeface="+mn-lt"/>
                          <a:ea typeface="+mn-ea"/>
                          <a:cs typeface="+mn-cs"/>
                        </a:rPr>
                        <a:t>合計の合格最低点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700"/>
                        </a:lnSpc>
                      </a:pPr>
                      <a:r>
                        <a:rPr kumimoji="1" lang="en-US" altLang="ja-JP" sz="900" dirty="0" smtClean="0">
                          <a:solidFill>
                            <a:schemeClr val="tx1"/>
                          </a:solidFill>
                        </a:rPr>
                        <a:t>20</a:t>
                      </a:r>
                      <a:r>
                        <a:rPr kumimoji="1" lang="ja-JP" altLang="en-US" sz="900" dirty="0" smtClean="0">
                          <a:solidFill>
                            <a:schemeClr val="tx1"/>
                          </a:solidFill>
                        </a:rPr>
                        <a:t>点</a:t>
                      </a:r>
                      <a:endParaRPr kumimoji="1" lang="en-US" altLang="ja-JP" sz="900" dirty="0" smtClean="0">
                        <a:solidFill>
                          <a:schemeClr val="tx1"/>
                        </a:solidFill>
                      </a:endParaRPr>
                    </a:p>
                    <a:p>
                      <a:pPr algn="ctr">
                        <a:lnSpc>
                          <a:spcPts val="700"/>
                        </a:lnSpc>
                      </a:pPr>
                      <a:r>
                        <a:rPr kumimoji="1" lang="en-US" altLang="ja-JP" sz="900" dirty="0" smtClean="0">
                          <a:solidFill>
                            <a:schemeClr val="tx1"/>
                          </a:solidFill>
                        </a:rPr>
                        <a:t>(</a:t>
                      </a:r>
                      <a:r>
                        <a:rPr kumimoji="1" lang="ja-JP" altLang="en-US" sz="900" dirty="0" smtClean="0">
                          <a:solidFill>
                            <a:schemeClr val="tx1"/>
                          </a:solidFill>
                        </a:rPr>
                        <a:t>満点</a:t>
                      </a:r>
                      <a:r>
                        <a:rPr kumimoji="1" lang="en-US" altLang="ja-JP" sz="900" dirty="0" smtClean="0">
                          <a:solidFill>
                            <a:schemeClr val="tx1"/>
                          </a:solidFill>
                        </a:rPr>
                        <a:t>50</a:t>
                      </a:r>
                      <a:r>
                        <a:rPr kumimoji="1" lang="ja-JP" altLang="en-US" sz="900" dirty="0" smtClean="0">
                          <a:solidFill>
                            <a:schemeClr val="tx1"/>
                          </a:solidFill>
                        </a:rPr>
                        <a:t>点</a:t>
                      </a:r>
                      <a:r>
                        <a:rPr kumimoji="1" lang="en-US" altLang="ja-JP" sz="900" dirty="0" smtClean="0">
                          <a:solidFill>
                            <a:schemeClr val="tx1"/>
                          </a:solidFill>
                        </a:rPr>
                        <a:t>)</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21"/>
                  </a:ext>
                </a:extLst>
              </a:tr>
            </a:tbl>
          </a:graphicData>
        </a:graphic>
      </p:graphicFrame>
      <p:sp>
        <p:nvSpPr>
          <p:cNvPr id="16" name="角丸四角形 15"/>
          <p:cNvSpPr/>
          <p:nvPr/>
        </p:nvSpPr>
        <p:spPr bwMode="auto">
          <a:xfrm>
            <a:off x="135764" y="7813692"/>
            <a:ext cx="6961795" cy="1950482"/>
          </a:xfrm>
          <a:prstGeom prst="roundRect">
            <a:avLst/>
          </a:prstGeom>
          <a:solidFill>
            <a:srgbClr val="E8FA90"/>
          </a:solidFill>
          <a:ln w="9525" cap="flat" cmpd="sng" algn="ctr">
            <a:noFill/>
            <a:prstDash val="solid"/>
            <a:round/>
            <a:headEnd type="none" w="med" len="med"/>
            <a:tailEnd type="none" w="med" len="med"/>
          </a:ln>
          <a:effectLst/>
        </p:spPr>
        <p:txBody>
          <a:bodyPr rot="0" spcFirstLastPara="0" vertOverflow="overflow" horzOverflow="overflow" vert="horz" wrap="none" lIns="0" tIns="54000" rIns="0" bIns="0" numCol="1" spcCol="0" rtlCol="0" fromWordArt="0" anchor="ctr" anchorCtr="0" forceAA="0" compatLnSpc="1">
            <a:prstTxWarp prst="textNoShape">
              <a:avLst/>
            </a:prstTxWarp>
            <a:noAutofit/>
          </a:bodyPr>
          <a:lstStyle/>
          <a:p>
            <a:pPr defTabSz="1279525"/>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AutoShape 3"/>
          <p:cNvSpPr>
            <a:spLocks noChangeArrowheads="1"/>
          </p:cNvSpPr>
          <p:nvPr/>
        </p:nvSpPr>
        <p:spPr bwMode="auto">
          <a:xfrm>
            <a:off x="-182177" y="-243681"/>
            <a:ext cx="616832"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19" name="円/楕円 49"/>
          <p:cNvSpPr/>
          <p:nvPr/>
        </p:nvSpPr>
        <p:spPr>
          <a:xfrm>
            <a:off x="448047" y="-252188"/>
            <a:ext cx="467373" cy="50482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AutoShape 5"/>
          <p:cNvSpPr>
            <a:spLocks noChangeArrowheads="1"/>
          </p:cNvSpPr>
          <p:nvPr/>
        </p:nvSpPr>
        <p:spPr bwMode="auto">
          <a:xfrm>
            <a:off x="915420" y="-243681"/>
            <a:ext cx="6582556" cy="487814"/>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21" name="AutoShape 7"/>
          <p:cNvSpPr>
            <a:spLocks noChangeArrowheads="1"/>
          </p:cNvSpPr>
          <p:nvPr/>
        </p:nvSpPr>
        <p:spPr bwMode="auto">
          <a:xfrm>
            <a:off x="-290286" y="10089467"/>
            <a:ext cx="6755539"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23" name="円/楕円 46"/>
          <p:cNvSpPr/>
          <p:nvPr/>
        </p:nvSpPr>
        <p:spPr>
          <a:xfrm>
            <a:off x="6465253" y="10089467"/>
            <a:ext cx="475792" cy="50482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AutoShape 9"/>
          <p:cNvSpPr>
            <a:spLocks noChangeArrowheads="1"/>
          </p:cNvSpPr>
          <p:nvPr/>
        </p:nvSpPr>
        <p:spPr bwMode="auto">
          <a:xfrm>
            <a:off x="6946019" y="10095214"/>
            <a:ext cx="616831" cy="487813"/>
          </a:xfrm>
          <a:prstGeom prst="roundRect">
            <a:avLst>
              <a:gd name="adj" fmla="val 50000"/>
            </a:avLst>
          </a:prstGeom>
          <a:solidFill>
            <a:srgbClr val="009944"/>
          </a:solidFill>
          <a:ln w="9525">
            <a:noFill/>
            <a:round/>
            <a:headEnd/>
            <a:tailEnd/>
          </a:ln>
        </p:spPr>
        <p:txBody>
          <a:bodyPr lIns="71360" tIns="8539" rIns="71360" bIns="8539"/>
          <a:lstStyle/>
          <a:p>
            <a:endParaRPr lang="ja-JP" altLang="en-US"/>
          </a:p>
        </p:txBody>
      </p:sp>
      <p:sp>
        <p:nvSpPr>
          <p:cNvPr id="26" name="テキスト ボックス 25"/>
          <p:cNvSpPr txBox="1"/>
          <p:nvPr/>
        </p:nvSpPr>
        <p:spPr>
          <a:xfrm>
            <a:off x="135765" y="2511160"/>
            <a:ext cx="6906734" cy="369332"/>
          </a:xfrm>
          <a:prstGeom prst="rect">
            <a:avLst/>
          </a:prstGeom>
          <a:noFill/>
        </p:spPr>
        <p:txBody>
          <a:bodyPr wrap="square" rtlCol="0">
            <a:spAutoFit/>
          </a:bodyPr>
          <a:lstStyle/>
          <a:p>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このほかにも条件がありますので、詳細は厚生労働省ホームページをご覧いただくか、</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都道府県労働局、ハローワークへお問い合わせください</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2"/>
          <a:stretch>
            <a:fillRect/>
          </a:stretch>
        </p:blipFill>
        <p:spPr>
          <a:xfrm>
            <a:off x="3528442" y="7908914"/>
            <a:ext cx="1807164" cy="1801219"/>
          </a:xfrm>
          <a:prstGeom prst="rect">
            <a:avLst/>
          </a:prstGeom>
        </p:spPr>
      </p:pic>
      <p:sp>
        <p:nvSpPr>
          <p:cNvPr id="34" name="角丸四角形吹き出し 33"/>
          <p:cNvSpPr/>
          <p:nvPr/>
        </p:nvSpPr>
        <p:spPr bwMode="auto">
          <a:xfrm>
            <a:off x="5416550" y="7926771"/>
            <a:ext cx="1625948" cy="952240"/>
          </a:xfrm>
          <a:prstGeom prst="wedgeRoundRectCallout">
            <a:avLst>
              <a:gd name="adj1" fmla="val -56983"/>
              <a:gd name="adj2" fmla="val -13058"/>
              <a:gd name="adj3" fmla="val 16667"/>
            </a:avLst>
          </a:prstGeom>
          <a:solidFill>
            <a:schemeClr val="bg1"/>
          </a:solidFill>
          <a:ln w="6350"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defTabSz="1279525">
              <a:lnSpc>
                <a:spcPts val="1200"/>
              </a:lnSpc>
            </a:pPr>
            <a:r>
              <a:rPr lang="ja-JP" altLang="ja-JP" sz="800" dirty="0">
                <a:latin typeface="メイリオ" panose="020B0604030504040204" pitchFamily="50" charset="-128"/>
                <a:ea typeface="メイリオ" panose="020B0604030504040204" pitchFamily="50" charset="-128"/>
                <a:cs typeface="Times New Roman" panose="02020603050405020304" pitchFamily="18" charset="0"/>
              </a:rPr>
              <a:t>企業と</a:t>
            </a:r>
            <a:r>
              <a:rPr lang="ja-JP" altLang="ja-JP" sz="800" dirty="0" smtClean="0">
                <a:latin typeface="メイリオ" panose="020B0604030504040204" pitchFamily="50" charset="-128"/>
                <a:ea typeface="メイリオ" panose="020B0604030504040204" pitchFamily="50" charset="-128"/>
                <a:cs typeface="Times New Roman" panose="02020603050405020304" pitchFamily="18" charset="0"/>
              </a:rPr>
              <a:t>障害者</a:t>
            </a:r>
            <a:r>
              <a:rPr lang="ja-JP" altLang="en-US" sz="800" dirty="0" smtClean="0">
                <a:latin typeface="メイリオ" panose="020B0604030504040204" pitchFamily="50" charset="-128"/>
                <a:ea typeface="メイリオ" panose="020B0604030504040204" pitchFamily="50" charset="-128"/>
                <a:cs typeface="Times New Roman" panose="02020603050405020304" pitchFamily="18" charset="0"/>
              </a:rPr>
              <a:t>が、</a:t>
            </a:r>
            <a:r>
              <a:rPr lang="ja-JP" altLang="ja-JP" sz="800" dirty="0" smtClean="0">
                <a:latin typeface="メイリオ" panose="020B0604030504040204" pitchFamily="50" charset="-128"/>
                <a:ea typeface="メイリオ" panose="020B0604030504040204" pitchFamily="50" charset="-128"/>
                <a:cs typeface="Times New Roman" panose="02020603050405020304" pitchFamily="18" charset="0"/>
              </a:rPr>
              <a:t>明るい</a:t>
            </a:r>
            <a:r>
              <a:rPr lang="ja-JP" altLang="ja-JP" sz="800" dirty="0">
                <a:latin typeface="メイリオ" panose="020B0604030504040204" pitchFamily="50" charset="-128"/>
                <a:ea typeface="メイリオ" panose="020B0604030504040204" pitchFamily="50" charset="-128"/>
                <a:cs typeface="Times New Roman" panose="02020603050405020304" pitchFamily="18" charset="0"/>
              </a:rPr>
              <a:t>未来や</a:t>
            </a:r>
            <a:r>
              <a:rPr lang="ja-JP" altLang="ja-JP" sz="800" dirty="0" smtClean="0">
                <a:latin typeface="メイリオ" panose="020B0604030504040204" pitchFamily="50" charset="-128"/>
                <a:ea typeface="メイリオ" panose="020B0604030504040204" pitchFamily="50" charset="-128"/>
                <a:cs typeface="Times New Roman" panose="02020603050405020304" pitchFamily="18" charset="0"/>
              </a:rPr>
              <a:t>社会</a:t>
            </a:r>
            <a:r>
              <a:rPr lang="ja-JP" altLang="en-US" sz="800" dirty="0" smtClean="0">
                <a:latin typeface="メイリオ" panose="020B0604030504040204" pitchFamily="50" charset="-128"/>
                <a:ea typeface="メイリオ" panose="020B0604030504040204" pitchFamily="50" charset="-128"/>
                <a:cs typeface="Times New Roman" panose="02020603050405020304" pitchFamily="18" charset="0"/>
              </a:rPr>
              <a:t>の実現に向けて</a:t>
            </a:r>
            <a:endParaRPr lang="en-US" altLang="ja-JP" sz="800" dirty="0" smtClean="0">
              <a:latin typeface="メイリオ" panose="020B0604030504040204" pitchFamily="50" charset="-128"/>
              <a:ea typeface="メイリオ" panose="020B0604030504040204" pitchFamily="50" charset="-128"/>
              <a:cs typeface="Times New Roman" panose="02020603050405020304" pitchFamily="18" charset="0"/>
            </a:endParaRPr>
          </a:p>
          <a:p>
            <a:pPr defTabSz="1279525">
              <a:lnSpc>
                <a:spcPts val="1800"/>
              </a:lnSpc>
            </a:pPr>
            <a:endParaRPr lang="en-US" altLang="ja-JP" sz="1200" dirty="0" smtClean="0">
              <a:latin typeface="メイリオ" panose="020B0604030504040204" pitchFamily="50" charset="-128"/>
              <a:ea typeface="メイリオ" panose="020B0604030504040204" pitchFamily="50" charset="-128"/>
              <a:cs typeface="Times New Roman" panose="02020603050405020304" pitchFamily="18" charset="0"/>
            </a:endParaRPr>
          </a:p>
          <a:p>
            <a:pPr defTabSz="1279525">
              <a:lnSpc>
                <a:spcPts val="1200"/>
              </a:lnSpc>
            </a:pPr>
            <a:r>
              <a:rPr lang="ja-JP" altLang="en-US" sz="800" dirty="0" smtClean="0">
                <a:latin typeface="メイリオ" panose="020B0604030504040204" pitchFamily="50" charset="-128"/>
                <a:ea typeface="メイリオ" panose="020B0604030504040204" pitchFamily="50" charset="-128"/>
                <a:cs typeface="Times New Roman" panose="02020603050405020304" pitchFamily="18" charset="0"/>
              </a:rPr>
              <a:t>という思いをこめて、愛称を「もにす」と名付けました。</a:t>
            </a:r>
            <a:endPar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hlinkClick r:id="rId3"/>
            </a:endParaRPr>
          </a:p>
        </p:txBody>
      </p:sp>
      <p:graphicFrame>
        <p:nvGraphicFramePr>
          <p:cNvPr id="35" name="表 34"/>
          <p:cNvGraphicFramePr>
            <a:graphicFrameLocks noGrp="1"/>
          </p:cNvGraphicFramePr>
          <p:nvPr>
            <p:extLst>
              <p:ext uri="{D42A27DB-BD31-4B8C-83A1-F6EECF244321}">
                <p14:modId xmlns:p14="http://schemas.microsoft.com/office/powerpoint/2010/main" val="2703526467"/>
              </p:ext>
            </p:extLst>
          </p:nvPr>
        </p:nvGraphicFramePr>
        <p:xfrm>
          <a:off x="5656938" y="8351825"/>
          <a:ext cx="1044234" cy="145786"/>
        </p:xfrm>
        <a:graphic>
          <a:graphicData uri="http://schemas.openxmlformats.org/drawingml/2006/table">
            <a:tbl>
              <a:tblPr>
                <a:tableStyleId>{5C22544A-7EE6-4342-B048-85BDC9FD1C3A}</a:tableStyleId>
              </a:tblPr>
              <a:tblGrid>
                <a:gridCol w="174039">
                  <a:extLst>
                    <a:ext uri="{9D8B030D-6E8A-4147-A177-3AD203B41FA5}">
                      <a16:colId xmlns:a16="http://schemas.microsoft.com/office/drawing/2014/main" val="2394991785"/>
                    </a:ext>
                  </a:extLst>
                </a:gridCol>
                <a:gridCol w="174039">
                  <a:extLst>
                    <a:ext uri="{9D8B030D-6E8A-4147-A177-3AD203B41FA5}">
                      <a16:colId xmlns:a16="http://schemas.microsoft.com/office/drawing/2014/main" val="614616275"/>
                    </a:ext>
                  </a:extLst>
                </a:gridCol>
                <a:gridCol w="174039">
                  <a:extLst>
                    <a:ext uri="{9D8B030D-6E8A-4147-A177-3AD203B41FA5}">
                      <a16:colId xmlns:a16="http://schemas.microsoft.com/office/drawing/2014/main" val="1882396365"/>
                    </a:ext>
                  </a:extLst>
                </a:gridCol>
                <a:gridCol w="174039">
                  <a:extLst>
                    <a:ext uri="{9D8B030D-6E8A-4147-A177-3AD203B41FA5}">
                      <a16:colId xmlns:a16="http://schemas.microsoft.com/office/drawing/2014/main" val="4138874610"/>
                    </a:ext>
                  </a:extLst>
                </a:gridCol>
                <a:gridCol w="174039">
                  <a:extLst>
                    <a:ext uri="{9D8B030D-6E8A-4147-A177-3AD203B41FA5}">
                      <a16:colId xmlns:a16="http://schemas.microsoft.com/office/drawing/2014/main" val="3328608476"/>
                    </a:ext>
                  </a:extLst>
                </a:gridCol>
                <a:gridCol w="174039">
                  <a:extLst>
                    <a:ext uri="{9D8B030D-6E8A-4147-A177-3AD203B41FA5}">
                      <a16:colId xmlns:a16="http://schemas.microsoft.com/office/drawing/2014/main" val="1173720308"/>
                    </a:ext>
                  </a:extLst>
                </a:gridCol>
              </a:tblGrid>
              <a:tr h="145786">
                <a:tc>
                  <a:txBody>
                    <a:bodyPr/>
                    <a:lstStyle/>
                    <a:p>
                      <a:r>
                        <a:rPr kumimoji="1" lang="ja-JP" altLang="en-US" sz="800" dirty="0" smtClean="0">
                          <a:solidFill>
                            <a:schemeClr val="bg1">
                              <a:lumMod val="95000"/>
                            </a:schemeClr>
                          </a:solidFill>
                          <a:latin typeface="ＤＦ特太ゴシック体" panose="020B0509000000000000" pitchFamily="49" charset="-128"/>
                          <a:ea typeface="ＤＦ特太ゴシック体" panose="020B0509000000000000" pitchFamily="49" charset="-128"/>
                        </a:rPr>
                        <a:t>と</a:t>
                      </a:r>
                      <a:endParaRPr kumimoji="1" lang="ja-JP" altLang="en-US" sz="800" dirty="0">
                        <a:solidFill>
                          <a:schemeClr val="bg1">
                            <a:lumMod val="95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800" dirty="0" smtClean="0">
                          <a:solidFill>
                            <a:schemeClr val="accent3">
                              <a:lumMod val="50000"/>
                            </a:schemeClr>
                          </a:solidFill>
                          <a:latin typeface="ＤＦ特太ゴシック体" panose="020B0509000000000000" pitchFamily="49" charset="-128"/>
                          <a:ea typeface="ＤＦ特太ゴシック体" panose="020B0509000000000000" pitchFamily="49" charset="-128"/>
                        </a:rPr>
                        <a:t>も</a:t>
                      </a:r>
                      <a:endParaRPr kumimoji="1" lang="ja-JP" altLang="en-US" sz="800" dirty="0">
                        <a:solidFill>
                          <a:schemeClr val="accent3">
                            <a:lumMod val="50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800" dirty="0" smtClean="0">
                          <a:solidFill>
                            <a:schemeClr val="accent3">
                              <a:lumMod val="50000"/>
                            </a:schemeClr>
                          </a:solidFill>
                          <a:latin typeface="ＤＦ特太ゴシック体" panose="020B0509000000000000" pitchFamily="49" charset="-128"/>
                          <a:ea typeface="ＤＦ特太ゴシック体" panose="020B0509000000000000" pitchFamily="49" charset="-128"/>
                        </a:rPr>
                        <a:t>に</a:t>
                      </a:r>
                      <a:endParaRPr kumimoji="1" lang="ja-JP" altLang="en-US" sz="800" dirty="0">
                        <a:solidFill>
                          <a:schemeClr val="accent3">
                            <a:lumMod val="50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800" dirty="0" smtClean="0">
                          <a:solidFill>
                            <a:schemeClr val="accent3">
                              <a:lumMod val="50000"/>
                            </a:schemeClr>
                          </a:solidFill>
                          <a:latin typeface="ＤＦ特太ゴシック体" panose="020B0509000000000000" pitchFamily="49" charset="-128"/>
                          <a:ea typeface="ＤＦ特太ゴシック体" panose="020B0509000000000000" pitchFamily="49" charset="-128"/>
                        </a:rPr>
                        <a:t>す</a:t>
                      </a:r>
                      <a:endParaRPr kumimoji="1" lang="ja-JP" altLang="en-US" sz="800" dirty="0">
                        <a:solidFill>
                          <a:schemeClr val="accent3">
                            <a:lumMod val="50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800" dirty="0" smtClean="0">
                          <a:solidFill>
                            <a:schemeClr val="bg1">
                              <a:lumMod val="95000"/>
                            </a:schemeClr>
                          </a:solidFill>
                          <a:latin typeface="ＤＦ特太ゴシック体" panose="020B0509000000000000" pitchFamily="49" charset="-128"/>
                          <a:ea typeface="ＤＦ特太ゴシック体" panose="020B0509000000000000" pitchFamily="49" charset="-128"/>
                        </a:rPr>
                        <a:t>す</a:t>
                      </a:r>
                      <a:endParaRPr kumimoji="1" lang="ja-JP" altLang="en-US" sz="800" dirty="0">
                        <a:solidFill>
                          <a:schemeClr val="bg1">
                            <a:lumMod val="95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800" dirty="0" smtClean="0">
                          <a:solidFill>
                            <a:schemeClr val="bg1">
                              <a:lumMod val="95000"/>
                            </a:schemeClr>
                          </a:solidFill>
                          <a:latin typeface="ＤＦ特太ゴシック体" panose="020B0509000000000000" pitchFamily="49" charset="-128"/>
                          <a:ea typeface="ＤＦ特太ゴシック体" panose="020B0509000000000000" pitchFamily="49" charset="-128"/>
                        </a:rPr>
                        <a:t>む</a:t>
                      </a:r>
                      <a:endParaRPr kumimoji="1" lang="ja-JP" altLang="en-US" sz="800" dirty="0">
                        <a:solidFill>
                          <a:schemeClr val="bg1">
                            <a:lumMod val="95000"/>
                          </a:schemeClr>
                        </a:solidFill>
                        <a:latin typeface="ＤＦ特太ゴシック体" panose="020B0509000000000000" pitchFamily="49" charset="-128"/>
                        <a:ea typeface="ＤＦ特太ゴシック体" panose="020B0509000000000000" pitchFamily="49" charset="-128"/>
                      </a:endParaRPr>
                    </a:p>
                  </a:txBody>
                  <a:tcPr marL="0" marR="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240406931"/>
                  </a:ext>
                </a:extLst>
              </a:tr>
            </a:tbl>
          </a:graphicData>
        </a:graphic>
      </p:graphicFrame>
      <p:sp>
        <p:nvSpPr>
          <p:cNvPr id="6" name="テキスト ボックス 5"/>
          <p:cNvSpPr txBox="1"/>
          <p:nvPr/>
        </p:nvSpPr>
        <p:spPr>
          <a:xfrm>
            <a:off x="153330" y="7835069"/>
            <a:ext cx="3432131" cy="1938992"/>
          </a:xfrm>
          <a:prstGeom prst="rect">
            <a:avLst/>
          </a:prstGeom>
          <a:noFill/>
        </p:spPr>
        <p:txBody>
          <a:bodyPr wrap="square" rtlCol="0">
            <a:spAutoFit/>
          </a:bodyPr>
          <a:lstStyle/>
          <a:p>
            <a:pPr lvl="0" defTabSz="1279525">
              <a:lnSpc>
                <a:spcPts val="1600"/>
              </a:lnSpc>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この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認定制度を通じて、企業の社会的認知度を高めること</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ができる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とともに、地域で認定を受けた事業主が障害者雇用</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の身近</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なロールモデルとして認知され、地域全体の障害者</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取り組みが一層推進されることが期待できます。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525">
              <a:lnSpc>
                <a:spcPts val="1600"/>
              </a:lnSpc>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また</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、障害者雇用の促進と雇用の安定を図ることで、組織</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における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多様性が促進され、女性や高齢者、外国人など、誰</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もが</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活躍できる職場づくりにつながります。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45150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hyperlink" Target="http://www.wakamono-saiyou-ikusei.go.jp/search/service/top.action" TargetMode="External"/></Relationships>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0000" tIns="46800" rIns="90000" bIns="46800" numCol="1" rtlCol="0" anchor="b" anchorCtr="0" compatLnSpc="1">
        <a:prstTxWarp prst="textNoShape">
          <a:avLst/>
        </a:prstTxWarp>
      </a:bodyPr>
      <a:lstStyle>
        <a:defPPr algn="r" defTabSz="1279525">
          <a:defRPr sz="1300" dirty="0" smtClean="0">
            <a:latin typeface="メイリオ" panose="020B0604030504040204" pitchFamily="50" charset="-128"/>
            <a:ea typeface="メイリオ" panose="020B0604030504040204" pitchFamily="50" charset="-128"/>
            <a:cs typeface="メイリオ" panose="020B0604030504040204" pitchFamily="50" charset="-128"/>
            <a:hlinkClick xmlns:r="http://schemas.openxmlformats.org/officeDocument/2006/relationships" r:id="rId1"/>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1131</Words>
  <Application>Microsoft Office PowerPoint</Application>
  <PresentationFormat>ユーザー設定</PresentationFormat>
  <Paragraphs>204</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HGP創英角ｺﾞｼｯｸUB</vt:lpstr>
      <vt:lpstr>HGS創英角ｺﾞｼｯｸUB</vt:lpstr>
      <vt:lpstr>HG創英角ｺﾞｼｯｸUB</vt:lpstr>
      <vt:lpstr>ＭＳ Ｐゴシック</vt:lpstr>
      <vt:lpstr>メイリオ</vt:lpstr>
      <vt:lpstr>Arial</vt:lpstr>
      <vt:lpstr>Calibri</vt:lpstr>
      <vt:lpstr>Times New Roman</vt:lpstr>
      <vt:lpstr>blank</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2020-07-03T03:44:39Z</dcterms:modified>
</cp:coreProperties>
</file>