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sldIdLst>
    <p:sldId id="256" r:id="rId2"/>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なしのセクション" id="{BF3836CE-1F08-4106-8A12-5A2BAA27B954}">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C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E2C7EF-8F1B-422F-AA04-0D67BFC562F7}" v="6" dt="2026-09-08T01:16:15.91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96" d="100"/>
          <a:sy n="96" d="100"/>
        </p:scale>
        <p:origin x="2634" y="78"/>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 Id="rId7" Target="revisionInfo.xml" Type="http://schemas.microsoft.com/office/2015/10/relationships/revisionInfo"/></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3747944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385493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409915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89564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736971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257827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4122921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2442037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119737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42085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3341428678"/>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B1B07392-ECDA-4225-8499-43342817D4E7}" type="datetimeFigureOut">
              <a:rPr kumimoji="1" lang="ja-JP" altLang="en-US" smtClean="0"/>
              <a:t>2026/9/8</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C7FC533-0E18-4BDE-AC1B-D79BF43A8AF7}" type="slidenum">
              <a:rPr kumimoji="1" lang="ja-JP" altLang="en-US" smtClean="0"/>
              <a:t>‹#›</a:t>
            </a:fld>
            <a:endParaRPr kumimoji="1" lang="ja-JP" altLang="en-US"/>
          </a:p>
        </p:txBody>
      </p:sp>
    </p:spTree>
    <p:extLst>
      <p:ext uri="{BB962C8B-B14F-4D97-AF65-F5344CB8AC3E}">
        <p14:creationId xmlns:p14="http://schemas.microsoft.com/office/powerpoint/2010/main" val="12818960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38360" y="615065"/>
            <a:ext cx="6692379" cy="1529217"/>
          </a:xfrm>
          <a:prstGeom prst="roundRect">
            <a:avLst>
              <a:gd name="adj" fmla="val 2549"/>
            </a:avLst>
          </a:prstGeom>
          <a:noFill/>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kumimoji="1" lang="ja-JP" altLang="en-US" sz="1050" dirty="0">
                <a:latin typeface="HGPｺﾞｼｯｸM"/>
                <a:ea typeface="HGPｺﾞｼｯｸM"/>
              </a:rPr>
              <a:t>　</a:t>
            </a:r>
            <a:r>
              <a:rPr lang="ja-JP" altLang="en-US" dirty="0">
                <a:latin typeface="HGPｺﾞｼｯｸM"/>
                <a:ea typeface="HGPｺﾞｼｯｸM"/>
              </a:rPr>
              <a:t>新規高等学校卒業者の採用選考が</a:t>
            </a:r>
            <a:r>
              <a:rPr lang="ja-JP" altLang="en-US" u="sng" dirty="0">
                <a:latin typeface="HGPｺﾞｼｯｸM"/>
                <a:ea typeface="HGPｺﾞｼｯｸM"/>
              </a:rPr>
              <a:t> ９月１６日（水） </a:t>
            </a:r>
            <a:r>
              <a:rPr lang="ja-JP" altLang="en-US" dirty="0">
                <a:latin typeface="HGPｺﾞｼｯｸM"/>
                <a:ea typeface="HGPｺﾞｼｯｸM"/>
              </a:rPr>
              <a:t>を皮切りにスタートします。</a:t>
            </a:r>
            <a:endParaRPr lang="en-US" altLang="ja-JP" dirty="0">
              <a:latin typeface="HGPｺﾞｼｯｸM"/>
              <a:ea typeface="HGPｺﾞｼｯｸM"/>
            </a:endParaRPr>
          </a:p>
          <a:p>
            <a:r>
              <a:rPr lang="ja-JP" altLang="en-US" dirty="0">
                <a:latin typeface="HGPｺﾞｼｯｸM" panose="020B0600000000000000" pitchFamily="50" charset="-128"/>
                <a:ea typeface="HGPｺﾞｼｯｸM" panose="020B0600000000000000" pitchFamily="50" charset="-128"/>
              </a:rPr>
              <a:t>　つきましては、</a:t>
            </a:r>
            <a:r>
              <a:rPr lang="ja-JP" altLang="en-US" b="1" dirty="0">
                <a:latin typeface="HGPｺﾞｼｯｸM" panose="020B0600000000000000" pitchFamily="50" charset="-128"/>
                <a:ea typeface="HGPｺﾞｼｯｸM" panose="020B0600000000000000" pitchFamily="50" charset="-128"/>
              </a:rPr>
              <a:t>「公正な採用選考」</a:t>
            </a:r>
            <a:r>
              <a:rPr lang="ja-JP" altLang="en-US" dirty="0">
                <a:latin typeface="HGPｺﾞｼｯｸM" panose="020B0600000000000000" pitchFamily="50" charset="-128"/>
                <a:ea typeface="HGPｺﾞｼｯｸM" panose="020B0600000000000000" pitchFamily="50" charset="-128"/>
              </a:rPr>
              <a:t>に向けて万全を期すため、以下のチェックシートに入力いただき、</a:t>
            </a:r>
            <a:r>
              <a:rPr lang="ja-JP" altLang="en-US" b="1" u="sng" dirty="0">
                <a:latin typeface="HGPｺﾞｼｯｸM" panose="020B0600000000000000" pitchFamily="50" charset="-128"/>
                <a:ea typeface="HGPｺﾞｼｯｸM" panose="020B0600000000000000" pitchFamily="50" charset="-128"/>
              </a:rPr>
              <a:t>選考日の前日までに送信</a:t>
            </a:r>
            <a:r>
              <a:rPr lang="ja-JP" altLang="en-US" dirty="0">
                <a:latin typeface="HGPｺﾞｼｯｸM" panose="020B0600000000000000" pitchFamily="50" charset="-128"/>
                <a:ea typeface="HGPｺﾞｼｯｸM" panose="020B0600000000000000" pitchFamily="50" charset="-128"/>
              </a:rPr>
              <a:t>をお願いします。</a:t>
            </a:r>
            <a:endParaRPr kumimoji="1" lang="ja-JP" altLang="en-US" dirty="0">
              <a:latin typeface="HGPｺﾞｼｯｸM" panose="020B0600000000000000" pitchFamily="50" charset="-128"/>
              <a:ea typeface="HGPｺﾞｼｯｸM" panose="020B0600000000000000" pitchFamily="50" charset="-128"/>
            </a:endParaRPr>
          </a:p>
        </p:txBody>
      </p:sp>
      <p:sp>
        <p:nvSpPr>
          <p:cNvPr id="8" name="角丸四角形 7"/>
          <p:cNvSpPr/>
          <p:nvPr/>
        </p:nvSpPr>
        <p:spPr>
          <a:xfrm>
            <a:off x="38361" y="85052"/>
            <a:ext cx="6692378" cy="489454"/>
          </a:xfrm>
          <a:prstGeom prst="roundRect">
            <a:avLst/>
          </a:prstGeom>
          <a:solidFill>
            <a:srgbClr val="00B050"/>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b="1" dirty="0">
                <a:solidFill>
                  <a:schemeClr val="bg1"/>
                </a:solidFill>
              </a:rPr>
              <a:t>新規高卒者の採用選考に係るチェック事項登録フォーム</a:t>
            </a:r>
          </a:p>
        </p:txBody>
      </p:sp>
      <p:sp>
        <p:nvSpPr>
          <p:cNvPr id="19" name="角丸四角形 18"/>
          <p:cNvSpPr/>
          <p:nvPr/>
        </p:nvSpPr>
        <p:spPr>
          <a:xfrm>
            <a:off x="175706" y="8488004"/>
            <a:ext cx="6415594" cy="562453"/>
          </a:xfrm>
          <a:prstGeom prst="roundRect">
            <a:avLst/>
          </a:prstGeom>
          <a:noFill/>
          <a:ln w="3175">
            <a:noFill/>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100" dirty="0"/>
              <a:t>【</a:t>
            </a:r>
            <a:r>
              <a:rPr kumimoji="1" lang="ja-JP" altLang="en-US" sz="1100" dirty="0"/>
              <a:t>問い合わせ先</a:t>
            </a:r>
            <a:r>
              <a:rPr kumimoji="1" lang="en-US" altLang="ja-JP" sz="1100" dirty="0"/>
              <a:t>】</a:t>
            </a:r>
            <a:br>
              <a:rPr kumimoji="1" lang="en-US" altLang="ja-JP" sz="1400" dirty="0"/>
            </a:br>
            <a:r>
              <a:rPr kumimoji="1" lang="ja-JP" altLang="en-US" sz="1400" dirty="0"/>
              <a:t>ハローワーク浜田　</a:t>
            </a:r>
            <a:r>
              <a:rPr lang="ja-JP" altLang="en-US" sz="1400" dirty="0"/>
              <a:t>事業所部門</a:t>
            </a:r>
            <a:r>
              <a:rPr kumimoji="1" lang="ja-JP" altLang="en-US" sz="1400"/>
              <a:t>　狩野、</a:t>
            </a:r>
            <a:r>
              <a:rPr kumimoji="1" lang="ja-JP" altLang="en-US" sz="1400" dirty="0"/>
              <a:t>大羽</a:t>
            </a:r>
            <a:br>
              <a:rPr kumimoji="1" lang="en-US" altLang="ja-JP" sz="1100" dirty="0"/>
            </a:br>
            <a:r>
              <a:rPr kumimoji="1" lang="ja-JP" altLang="en-US" sz="1050" dirty="0"/>
              <a:t>☎０８５５</a:t>
            </a:r>
            <a:r>
              <a:rPr kumimoji="1" lang="en-US" altLang="ja-JP" sz="1050" dirty="0"/>
              <a:t>-</a:t>
            </a:r>
            <a:r>
              <a:rPr kumimoji="1" lang="ja-JP" altLang="en-US" sz="1050" dirty="0"/>
              <a:t>２２</a:t>
            </a:r>
            <a:r>
              <a:rPr kumimoji="1" lang="en-US" altLang="ja-JP" sz="1050" dirty="0"/>
              <a:t>-</a:t>
            </a:r>
            <a:r>
              <a:rPr kumimoji="1" lang="ja-JP" altLang="en-US" sz="1050" dirty="0"/>
              <a:t>８６０９</a:t>
            </a:r>
          </a:p>
        </p:txBody>
      </p:sp>
      <p:sp>
        <p:nvSpPr>
          <p:cNvPr id="20" name="角丸四角形 19"/>
          <p:cNvSpPr/>
          <p:nvPr/>
        </p:nvSpPr>
        <p:spPr>
          <a:xfrm>
            <a:off x="38360" y="2011279"/>
            <a:ext cx="6246934" cy="338610"/>
          </a:xfrm>
          <a:prstGeom prst="roundRect">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r>
              <a:rPr kumimoji="1" lang="ja-JP" altLang="en-US" sz="1200" dirty="0"/>
              <a:t>◎以下の項目をご確認のうえ、右のチェック欄に </a:t>
            </a:r>
            <a:r>
              <a:rPr kumimoji="1" lang="ja-JP" altLang="en-US" sz="2400" dirty="0"/>
              <a:t>☑ </a:t>
            </a:r>
            <a:r>
              <a:rPr kumimoji="1" lang="ja-JP" altLang="en-US" sz="1200" dirty="0"/>
              <a:t>をお願いします。</a:t>
            </a:r>
          </a:p>
        </p:txBody>
      </p:sp>
      <p:graphicFrame>
        <p:nvGraphicFramePr>
          <p:cNvPr id="4" name="表 3"/>
          <p:cNvGraphicFramePr>
            <a:graphicFrameLocks noGrp="1"/>
          </p:cNvGraphicFramePr>
          <p:nvPr>
            <p:extLst>
              <p:ext uri="{D42A27DB-BD31-4B8C-83A1-F6EECF244321}">
                <p14:modId xmlns:p14="http://schemas.microsoft.com/office/powerpoint/2010/main" val="1406916674"/>
              </p:ext>
            </p:extLst>
          </p:nvPr>
        </p:nvGraphicFramePr>
        <p:xfrm>
          <a:off x="266700" y="2370475"/>
          <a:ext cx="6324600" cy="4248582"/>
        </p:xfrm>
        <a:graphic>
          <a:graphicData uri="http://schemas.openxmlformats.org/drawingml/2006/table">
            <a:tbl>
              <a:tblPr firstRow="1" bandRow="1">
                <a:tableStyleId>{0505E3EF-67EA-436B-97B2-0124C06EBD24}</a:tableStyleId>
              </a:tblPr>
              <a:tblGrid>
                <a:gridCol w="5715000">
                  <a:extLst>
                    <a:ext uri="{9D8B030D-6E8A-4147-A177-3AD203B41FA5}">
                      <a16:colId xmlns:a16="http://schemas.microsoft.com/office/drawing/2014/main" val="3180544822"/>
                    </a:ext>
                  </a:extLst>
                </a:gridCol>
                <a:gridCol w="609600">
                  <a:extLst>
                    <a:ext uri="{9D8B030D-6E8A-4147-A177-3AD203B41FA5}">
                      <a16:colId xmlns:a16="http://schemas.microsoft.com/office/drawing/2014/main" val="1888616857"/>
                    </a:ext>
                  </a:extLst>
                </a:gridCol>
              </a:tblGrid>
              <a:tr h="559084">
                <a:tc>
                  <a:txBody>
                    <a:bodyPr/>
                    <a:lstStyle/>
                    <a:p>
                      <a:r>
                        <a:rPr kumimoji="1" lang="ja-JP" altLang="en-US" b="0" dirty="0"/>
                        <a:t>家族に関する質問や作文は、「聞いたり」、「書かせたり」してはいけないことを面接担当者全員が理解している。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1261736754"/>
                  </a:ext>
                </a:extLst>
              </a:tr>
              <a:tr h="559084">
                <a:tc>
                  <a:txBody>
                    <a:bodyPr/>
                    <a:lstStyle/>
                    <a:p>
                      <a:r>
                        <a:rPr kumimoji="1" lang="ja-JP" altLang="en-US" b="0" dirty="0"/>
                        <a:t>「尊敬する人物」や「愛読書」など、思想・信条に関わる質問（作文）をしてはいけないことを面接担当者全員が理解している。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2237153227"/>
                  </a:ext>
                </a:extLst>
              </a:tr>
              <a:tr h="787800">
                <a:tc>
                  <a:txBody>
                    <a:bodyPr/>
                    <a:lstStyle/>
                    <a:p>
                      <a:r>
                        <a:rPr kumimoji="1" lang="ja-JP" altLang="en-US" dirty="0"/>
                        <a:t>「自宅の近くにどんな建物がありますか？」、「自宅の略図を書いて下さい」など、住宅状況に関する質問をしてはいけないことを面接担当者全員が理解している。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4224086400"/>
                  </a:ext>
                </a:extLst>
              </a:tr>
              <a:tr h="889279">
                <a:tc>
                  <a:txBody>
                    <a:bodyPr/>
                    <a:lstStyle/>
                    <a:p>
                      <a:r>
                        <a:rPr kumimoji="1" lang="ja-JP" altLang="en-US" dirty="0"/>
                        <a:t>「彼氏・彼女はいますか？」、「太っていますね？」、「血液型は？」など、プライバシーに関する質問をしてはいけないことを面接担当者全員が理解している。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3968009260"/>
                  </a:ext>
                </a:extLst>
              </a:tr>
              <a:tr h="665535">
                <a:tc>
                  <a:txBody>
                    <a:bodyPr/>
                    <a:lstStyle/>
                    <a:p>
                      <a:r>
                        <a:rPr kumimoji="1" lang="ja-JP" altLang="en-US" dirty="0"/>
                        <a:t>面接での質問は、行き当たりばったりのアドリブで行わないよう、事前に「質問票」を用意し、面接担当者全員で情報共有している。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3914166342"/>
                  </a:ext>
                </a:extLst>
              </a:tr>
              <a:tr h="787800">
                <a:tc>
                  <a:txBody>
                    <a:bodyPr/>
                    <a:lstStyle/>
                    <a:p>
                      <a:r>
                        <a:rPr kumimoji="1" lang="ja-JP" altLang="en-US" dirty="0"/>
                        <a:t>採用選考時において、学校から送付された応募書類以外の書類（社用紙やアンケート）を提出させてはいけないことを採用選考担当者全員が理解している。</a:t>
                      </a:r>
                    </a:p>
                  </a:txBody>
                  <a:tcPr anchor="ctr">
                    <a:solidFill>
                      <a:schemeClr val="bg1">
                        <a:lumMod val="85000"/>
                      </a:schemeClr>
                    </a:solidFill>
                  </a:tcPr>
                </a:tc>
                <a:tc>
                  <a:txBody>
                    <a:bodyPr/>
                    <a:lstStyle/>
                    <a:p>
                      <a:r>
                        <a:rPr kumimoji="1" lang="ja-JP" altLang="en-US" sz="2400" dirty="0"/>
                        <a:t>□</a:t>
                      </a:r>
                    </a:p>
                  </a:txBody>
                  <a:tcPr anchor="ctr" anchorCtr="1">
                    <a:noFill/>
                  </a:tcPr>
                </a:tc>
                <a:extLst>
                  <a:ext uri="{0D108BD9-81ED-4DB2-BD59-A6C34878D82A}">
                    <a16:rowId xmlns:a16="http://schemas.microsoft.com/office/drawing/2014/main" val="1822227089"/>
                  </a:ext>
                </a:extLst>
              </a:tr>
            </a:tbl>
          </a:graphicData>
        </a:graphic>
      </p:graphicFrame>
      <p:graphicFrame>
        <p:nvGraphicFramePr>
          <p:cNvPr id="17" name="表 16"/>
          <p:cNvGraphicFramePr>
            <a:graphicFrameLocks noGrp="1"/>
          </p:cNvGraphicFramePr>
          <p:nvPr>
            <p:extLst>
              <p:ext uri="{D42A27DB-BD31-4B8C-83A1-F6EECF244321}">
                <p14:modId xmlns:p14="http://schemas.microsoft.com/office/powerpoint/2010/main" val="4015896531"/>
              </p:ext>
            </p:extLst>
          </p:nvPr>
        </p:nvGraphicFramePr>
        <p:xfrm>
          <a:off x="266700" y="6638887"/>
          <a:ext cx="6324600" cy="1656620"/>
        </p:xfrm>
        <a:graphic>
          <a:graphicData uri="http://schemas.openxmlformats.org/drawingml/2006/table">
            <a:tbl>
              <a:tblPr firstRow="1" bandRow="1">
                <a:tableStyleId>{D7AC3CCA-C797-4891-BE02-D94E43425B78}</a:tableStyleId>
              </a:tblPr>
              <a:tblGrid>
                <a:gridCol w="1739900">
                  <a:extLst>
                    <a:ext uri="{9D8B030D-6E8A-4147-A177-3AD203B41FA5}">
                      <a16:colId xmlns:a16="http://schemas.microsoft.com/office/drawing/2014/main" val="788811597"/>
                    </a:ext>
                  </a:extLst>
                </a:gridCol>
                <a:gridCol w="4584700">
                  <a:extLst>
                    <a:ext uri="{9D8B030D-6E8A-4147-A177-3AD203B41FA5}">
                      <a16:colId xmlns:a16="http://schemas.microsoft.com/office/drawing/2014/main" val="975367115"/>
                    </a:ext>
                  </a:extLst>
                </a:gridCol>
              </a:tblGrid>
              <a:tr h="414155">
                <a:tc>
                  <a:txBody>
                    <a:bodyPr/>
                    <a:lstStyle/>
                    <a:p>
                      <a:r>
                        <a:rPr kumimoji="1" lang="ja-JP" altLang="en-US" b="0" dirty="0"/>
                        <a:t>事業所名</a:t>
                      </a:r>
                    </a:p>
                  </a:txBody>
                  <a:tcPr anchor="ctr" anchorCtr="1">
                    <a:solidFill>
                      <a:schemeClr val="bg1">
                        <a:lumMod val="85000"/>
                      </a:schemeClr>
                    </a:solidFill>
                  </a:tcPr>
                </a:tc>
                <a:tc>
                  <a:txBody>
                    <a:bodyPr/>
                    <a:lstStyle/>
                    <a:p>
                      <a:endParaRPr kumimoji="1" lang="ja-JP" altLang="en-US" b="1" dirty="0"/>
                    </a:p>
                  </a:txBody>
                  <a:tcPr anchor="ctr" anchorCtr="1">
                    <a:noFill/>
                  </a:tcPr>
                </a:tc>
                <a:extLst>
                  <a:ext uri="{0D108BD9-81ED-4DB2-BD59-A6C34878D82A}">
                    <a16:rowId xmlns:a16="http://schemas.microsoft.com/office/drawing/2014/main" val="2843166103"/>
                  </a:ext>
                </a:extLst>
              </a:tr>
              <a:tr h="414155">
                <a:tc>
                  <a:txBody>
                    <a:bodyPr/>
                    <a:lstStyle/>
                    <a:p>
                      <a:r>
                        <a:rPr kumimoji="1" lang="ja-JP" altLang="en-US" b="0" dirty="0"/>
                        <a:t>選考日</a:t>
                      </a:r>
                    </a:p>
                  </a:txBody>
                  <a:tcPr anchor="ctr" anchorCtr="1">
                    <a:solidFill>
                      <a:schemeClr val="bg1">
                        <a:lumMod val="85000"/>
                      </a:schemeClr>
                    </a:solidFill>
                  </a:tcPr>
                </a:tc>
                <a:tc>
                  <a:txBody>
                    <a:bodyPr/>
                    <a:lstStyle/>
                    <a:p>
                      <a:endParaRPr kumimoji="1" lang="ja-JP" altLang="en-US" b="1" dirty="0"/>
                    </a:p>
                  </a:txBody>
                  <a:tcPr anchor="ctr" anchorCtr="1">
                    <a:noFill/>
                  </a:tcPr>
                </a:tc>
                <a:extLst>
                  <a:ext uri="{0D108BD9-81ED-4DB2-BD59-A6C34878D82A}">
                    <a16:rowId xmlns:a16="http://schemas.microsoft.com/office/drawing/2014/main" val="311096840"/>
                  </a:ext>
                </a:extLst>
              </a:tr>
              <a:tr h="414155">
                <a:tc>
                  <a:txBody>
                    <a:bodyPr/>
                    <a:lstStyle/>
                    <a:p>
                      <a:r>
                        <a:rPr kumimoji="1" lang="ja-JP" altLang="en-US" b="0" dirty="0"/>
                        <a:t>記入者氏名</a:t>
                      </a:r>
                    </a:p>
                  </a:txBody>
                  <a:tcPr anchor="ctr" anchorCtr="1">
                    <a:solidFill>
                      <a:schemeClr val="bg1">
                        <a:lumMod val="85000"/>
                      </a:schemeClr>
                    </a:solidFill>
                  </a:tcPr>
                </a:tc>
                <a:tc>
                  <a:txBody>
                    <a:bodyPr/>
                    <a:lstStyle/>
                    <a:p>
                      <a:endParaRPr kumimoji="1" lang="ja-JP" altLang="en-US" b="1" dirty="0"/>
                    </a:p>
                  </a:txBody>
                  <a:tcPr anchor="ctr" anchorCtr="1">
                    <a:noFill/>
                  </a:tcPr>
                </a:tc>
                <a:extLst>
                  <a:ext uri="{0D108BD9-81ED-4DB2-BD59-A6C34878D82A}">
                    <a16:rowId xmlns:a16="http://schemas.microsoft.com/office/drawing/2014/main" val="2029878259"/>
                  </a:ext>
                </a:extLst>
              </a:tr>
              <a:tr h="414155">
                <a:tc>
                  <a:txBody>
                    <a:bodyPr/>
                    <a:lstStyle/>
                    <a:p>
                      <a:r>
                        <a:rPr kumimoji="1" lang="ja-JP" altLang="en-US" b="0" dirty="0"/>
                        <a:t>記入日</a:t>
                      </a:r>
                    </a:p>
                  </a:txBody>
                  <a:tcPr anchor="ctr" anchorCtr="1">
                    <a:solidFill>
                      <a:schemeClr val="bg1">
                        <a:lumMod val="85000"/>
                      </a:schemeClr>
                    </a:solidFill>
                  </a:tcPr>
                </a:tc>
                <a:tc>
                  <a:txBody>
                    <a:bodyPr/>
                    <a:lstStyle/>
                    <a:p>
                      <a:endParaRPr kumimoji="1" lang="ja-JP" altLang="en-US" b="1" dirty="0"/>
                    </a:p>
                  </a:txBody>
                  <a:tcPr anchor="ctr" anchorCtr="1">
                    <a:noFill/>
                  </a:tcPr>
                </a:tc>
                <a:extLst>
                  <a:ext uri="{0D108BD9-81ED-4DB2-BD59-A6C34878D82A}">
                    <a16:rowId xmlns:a16="http://schemas.microsoft.com/office/drawing/2014/main" val="223570489"/>
                  </a:ext>
                </a:extLst>
              </a:tr>
            </a:tbl>
          </a:graphicData>
        </a:graphic>
      </p:graphicFrame>
      <p:sp>
        <p:nvSpPr>
          <p:cNvPr id="32" name="正方形/長方形 31"/>
          <p:cNvSpPr/>
          <p:nvPr/>
        </p:nvSpPr>
        <p:spPr>
          <a:xfrm>
            <a:off x="2108200" y="6731000"/>
            <a:ext cx="4330700" cy="215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2108200" y="7139397"/>
            <a:ext cx="4330700" cy="215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2108200" y="7973243"/>
            <a:ext cx="4330700" cy="215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2108200" y="7537450"/>
            <a:ext cx="4330700" cy="215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668382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Words>329</Words>
  <PresentationFormat>画面に合わせる (4:3)</PresentationFormat>
  <Paragraphs>21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HGPｺﾞｼｯｸM</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