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vnd.openxmlformats-officedocument.spreadsheetml.sheet" Extension="xlsx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chart+xml" PartName="/ppt/charts/chart1.xml"/>
  <Override ContentType="application/vnd.openxmlformats-officedocument.drawingml.chart+xml" PartName="/ppt/charts/chart2.xml"/>
  <Override ContentType="application/vnd.openxmlformats-officedocument.drawingml.chart+xml" PartName="/ppt/charts/chart3.xml"/>
  <Override ContentType="application/vnd.openxmlformats-officedocument.drawingml.chart+xml" PartName="/ppt/charts/chart4.xml"/>
  <Override ContentType="application/vnd.openxmlformats-officedocument.drawingml.chart+xml" PartName="/ppt/charts/chart5.xml"/>
  <Override ContentType="application/vnd.openxmlformats-officedocument.drawingml.chart+xml" PartName="/ppt/charts/chart6.xml"/>
  <Override ContentType="application/vnd.openxmlformats-officedocument.drawingml.chart+xml" PartName="/ppt/charts/chart7.xml"/>
  <Override ContentType="application/vnd.openxmlformats-officedocument.drawingml.chart+xml" PartName="/ppt/charts/chart8.xml"/>
  <Override ContentType="application/vnd.ms-office.chartcolorstyle+xml" PartName="/ppt/charts/colors1.xml"/>
  <Override ContentType="application/vnd.ms-office.chartcolorstyle+xml" PartName="/ppt/charts/colors2.xml"/>
  <Override ContentType="application/vnd.ms-office.chartcolorstyle+xml" PartName="/ppt/charts/colors3.xml"/>
  <Override ContentType="application/vnd.ms-office.chartcolorstyle+xml" PartName="/ppt/charts/colors4.xml"/>
  <Override ContentType="application/vnd.ms-office.chartcolorstyle+xml" PartName="/ppt/charts/colors5.xml"/>
  <Override ContentType="application/vnd.ms-office.chartcolorstyle+xml" PartName="/ppt/charts/colors6.xml"/>
  <Override ContentType="application/vnd.ms-office.chartcolorstyle+xml" PartName="/ppt/charts/colors7.xml"/>
  <Override ContentType="application/vnd.ms-office.chartcolorstyle+xml" PartName="/ppt/charts/colors8.xml"/>
  <Override ContentType="application/vnd.ms-office.chartstyle+xml" PartName="/ppt/charts/style1.xml"/>
  <Override ContentType="application/vnd.ms-office.chartstyle+xml" PartName="/ppt/charts/style2.xml"/>
  <Override ContentType="application/vnd.ms-office.chartstyle+xml" PartName="/ppt/charts/style3.xml"/>
  <Override ContentType="application/vnd.ms-office.chartstyle+xml" PartName="/ppt/charts/style4.xml"/>
  <Override ContentType="application/vnd.ms-office.chartstyle+xml" PartName="/ppt/charts/style5.xml"/>
  <Override ContentType="application/vnd.ms-office.chartstyle+xml" PartName="/ppt/charts/style6.xml"/>
  <Override ContentType="application/vnd.ms-office.chartstyle+xml" PartName="/ppt/charts/style7.xml"/>
  <Override ContentType="application/vnd.ms-office.chartstyle+xml" PartName="/ppt/charts/style8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92" r:id="rId1"/>
  </p:sldMasterIdLst>
  <p:notesMasterIdLst>
    <p:notesMasterId r:id="rId13"/>
  </p:notesMasterIdLst>
  <p:handoutMasterIdLst>
    <p:handoutMasterId r:id="rId14"/>
  </p:handoutMasterIdLst>
  <p:sldIdLst>
    <p:sldId id="468" r:id="rId2"/>
    <p:sldId id="506" r:id="rId3"/>
    <p:sldId id="507" r:id="rId4"/>
    <p:sldId id="525" r:id="rId5"/>
    <p:sldId id="526" r:id="rId6"/>
    <p:sldId id="524" r:id="rId7"/>
    <p:sldId id="528" r:id="rId8"/>
    <p:sldId id="529" r:id="rId9"/>
    <p:sldId id="530" r:id="rId10"/>
    <p:sldId id="531" r:id="rId11"/>
    <p:sldId id="532" r:id="rId12"/>
  </p:sldIdLst>
  <p:sldSz cx="9906000" cy="6858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レイアウトサンプル" id="{AF6CC579-B67C-2844-BE25-84E40ED98AB0}">
          <p14:sldIdLst>
            <p14:sldId id="468"/>
            <p14:sldId id="506"/>
            <p14:sldId id="507"/>
            <p14:sldId id="525"/>
            <p14:sldId id="526"/>
            <p14:sldId id="524"/>
            <p14:sldId id="528"/>
            <p14:sldId id="529"/>
            <p14:sldId id="530"/>
            <p14:sldId id="531"/>
            <p14:sldId id="53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228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3216" userDrawn="1">
          <p15:clr>
            <a:srgbClr val="A4A3A4"/>
          </p15:clr>
        </p15:guide>
        <p15:guide id="4" pos="6068" userDrawn="1">
          <p15:clr>
            <a:srgbClr val="A4A3A4"/>
          </p15:clr>
        </p15:guide>
        <p15:guide id="5" pos="3024" userDrawn="1">
          <p15:clr>
            <a:srgbClr val="A4A3A4"/>
          </p15:clr>
        </p15:guide>
        <p15:guide id="6" pos="4560" userDrawn="1">
          <p15:clr>
            <a:srgbClr val="A4A3A4"/>
          </p15:clr>
        </p15:guide>
        <p15:guide id="7" pos="4735" userDrawn="1">
          <p15:clr>
            <a:srgbClr val="A4A3A4"/>
          </p15:clr>
        </p15:guide>
        <p15:guide id="8" pos="1513" userDrawn="1">
          <p15:clr>
            <a:srgbClr val="A4A3A4"/>
          </p15:clr>
        </p15:guide>
        <p15:guide id="9" pos="1696" userDrawn="1">
          <p15:clr>
            <a:srgbClr val="A4A3A4"/>
          </p15:clr>
        </p15:guide>
        <p15:guide id="10" orient="horz" pos="4127" userDrawn="1">
          <p15:clr>
            <a:srgbClr val="A4A3A4"/>
          </p15:clr>
        </p15:guide>
        <p15:guide id="11" pos="2016" userDrawn="1">
          <p15:clr>
            <a:srgbClr val="A4A3A4"/>
          </p15:clr>
        </p15:guide>
        <p15:guide id="12" pos="2208" userDrawn="1">
          <p15:clr>
            <a:srgbClr val="A4A3A4"/>
          </p15:clr>
        </p15:guide>
        <p15:guide id="13" pos="4051" userDrawn="1">
          <p15:clr>
            <a:srgbClr val="A4A3A4"/>
          </p15:clr>
        </p15:guide>
        <p15:guide id="14" pos="42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7F95"/>
    <a:srgbClr val="DB4D6D"/>
    <a:srgbClr val="FC9E36"/>
    <a:srgbClr val="FEDFE1"/>
    <a:srgbClr val="C9C5DB"/>
    <a:srgbClr val="C9E7E7"/>
    <a:srgbClr val="E4E2ED"/>
    <a:srgbClr val="7EC4C1"/>
    <a:srgbClr val="DF637E"/>
    <a:srgbClr val="FDF3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1BE610-3001-4993-9B21-850FB8EF5CFF}" v="5" dt="2026-05-01T01:49:20.8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00" autoAdjust="0"/>
    <p:restoredTop sz="78311" autoAdjust="0"/>
  </p:normalViewPr>
  <p:slideViewPr>
    <p:cSldViewPr>
      <p:cViewPr varScale="1">
        <p:scale>
          <a:sx n="77" d="100"/>
          <a:sy n="77" d="100"/>
        </p:scale>
        <p:origin x="108" y="234"/>
      </p:cViewPr>
      <p:guideLst>
        <p:guide orient="horz" pos="1228"/>
        <p:guide pos="192"/>
        <p:guide pos="3216"/>
        <p:guide pos="6068"/>
        <p:guide pos="3024"/>
        <p:guide pos="4560"/>
        <p:guide pos="4735"/>
        <p:guide pos="1513"/>
        <p:guide pos="1696"/>
        <p:guide orient="horz" pos="4127"/>
        <p:guide pos="2016"/>
        <p:guide pos="2208"/>
        <p:guide pos="4051"/>
        <p:guide pos="42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3000" y="48"/>
      </p:cViewPr>
      <p:guideLst/>
    </p:cSldViewPr>
  </p:notes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9.xml" Type="http://schemas.openxmlformats.org/officeDocument/2006/relationships/slide"/><Relationship Id="rId11" Target="slides/slide10.xml" Type="http://schemas.openxmlformats.org/officeDocument/2006/relationships/slide"/><Relationship Id="rId12" Target="slides/slide11.xml" Type="http://schemas.openxmlformats.org/officeDocument/2006/relationships/slide"/><Relationship Id="rId13" Target="notesMasters/notesMaster1.xml" Type="http://schemas.openxmlformats.org/officeDocument/2006/relationships/notesMaster"/><Relationship Id="rId14" Target="handoutMasters/handoutMaster1.xml" Type="http://schemas.openxmlformats.org/officeDocument/2006/relationships/handoutMaster"/><Relationship Id="rId15" Target="presProps.xml" Type="http://schemas.openxmlformats.org/officeDocument/2006/relationships/presProps"/><Relationship Id="rId16" Target="viewProps.xml" Type="http://schemas.openxmlformats.org/officeDocument/2006/relationships/viewProps"/><Relationship Id="rId17" Target="theme/theme1.xml" Type="http://schemas.openxmlformats.org/officeDocument/2006/relationships/theme"/><Relationship Id="rId18" Target="tableStyles.xml" Type="http://schemas.openxmlformats.org/officeDocument/2006/relationships/tableStyles"/><Relationship Id="rId19" Target="revisionInfo.xml" Type="http://schemas.microsoft.com/office/2015/10/relationships/revisionInfo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slides/slide8.xml" Type="http://schemas.openxmlformats.org/officeDocument/2006/relationships/slide"/></Relationships>
</file>

<file path=ppt/charts/_rels/chart1.xml.rels><?xml version="1.0" encoding="UTF-8" standalone="yes"?><Relationships xmlns="http://schemas.openxmlformats.org/package/2006/relationships"><Relationship Id="rId1" Target="style1.xml" Type="http://schemas.microsoft.com/office/2011/relationships/chartStyle"/><Relationship Id="rId2" Target="colors1.xml" Type="http://schemas.microsoft.com/office/2011/relationships/chartColorStyle"/><Relationship Id="rId3" Target="../embeddings/Microsoft_Excel_Worksheet.xlsx" Type="http://schemas.openxmlformats.org/officeDocument/2006/relationships/package"/></Relationships>
</file>

<file path=ppt/charts/_rels/chart2.xml.rels><?xml version="1.0" encoding="UTF-8" standalone="yes"?><Relationships xmlns="http://schemas.openxmlformats.org/package/2006/relationships"><Relationship Id="rId1" Target="style2.xml" Type="http://schemas.microsoft.com/office/2011/relationships/chartStyle"/><Relationship Id="rId2" Target="colors2.xml" Type="http://schemas.microsoft.com/office/2011/relationships/chartColorStyle"/><Relationship Id="rId3" Target="../embeddings/Microsoft_Excel_Worksheet1.xlsx" Type="http://schemas.openxmlformats.org/officeDocument/2006/relationships/package"/></Relationships>
</file>

<file path=ppt/charts/_rels/chart3.xml.rels><?xml version="1.0" encoding="UTF-8" standalone="yes"?><Relationships xmlns="http://schemas.openxmlformats.org/package/2006/relationships"><Relationship Id="rId1" Target="style3.xml" Type="http://schemas.microsoft.com/office/2011/relationships/chartStyle"/><Relationship Id="rId2" Target="colors3.xml" Type="http://schemas.microsoft.com/office/2011/relationships/chartColorStyle"/><Relationship Id="rId3" Target="../embeddings/Microsoft_Excel_Worksheet2.xlsx" Type="http://schemas.openxmlformats.org/officeDocument/2006/relationships/package"/></Relationships>
</file>

<file path=ppt/charts/_rels/chart4.xml.rels><?xml version="1.0" encoding="UTF-8" standalone="yes"?><Relationships xmlns="http://schemas.openxmlformats.org/package/2006/relationships"><Relationship Id="rId1" Target="style4.xml" Type="http://schemas.microsoft.com/office/2011/relationships/chartStyle"/><Relationship Id="rId2" Target="colors4.xml" Type="http://schemas.microsoft.com/office/2011/relationships/chartColorStyle"/><Relationship Id="rId3" Target="../embeddings/Microsoft_Excel_Worksheet3.xlsx" Type="http://schemas.openxmlformats.org/officeDocument/2006/relationships/package"/></Relationships>
</file>

<file path=ppt/charts/_rels/chart5.xml.rels><?xml version="1.0" encoding="UTF-8" standalone="yes"?><Relationships xmlns="http://schemas.openxmlformats.org/package/2006/relationships"><Relationship Id="rId1" Target="style5.xml" Type="http://schemas.microsoft.com/office/2011/relationships/chartStyle"/><Relationship Id="rId2" Target="colors5.xml" Type="http://schemas.microsoft.com/office/2011/relationships/chartColorStyle"/><Relationship Id="rId3" Target="../embeddings/Microsoft_Excel_Worksheet4.xlsx" Type="http://schemas.openxmlformats.org/officeDocument/2006/relationships/package"/></Relationships>
</file>

<file path=ppt/charts/_rels/chart6.xml.rels><?xml version="1.0" encoding="UTF-8" standalone="yes"?><Relationships xmlns="http://schemas.openxmlformats.org/package/2006/relationships"><Relationship Id="rId1" Target="style6.xml" Type="http://schemas.microsoft.com/office/2011/relationships/chartStyle"/><Relationship Id="rId2" Target="colors6.xml" Type="http://schemas.microsoft.com/office/2011/relationships/chartColorStyle"/><Relationship Id="rId3" Target="../embeddings/Microsoft_Excel_Worksheet5.xlsx" Type="http://schemas.openxmlformats.org/officeDocument/2006/relationships/package"/></Relationships>
</file>

<file path=ppt/charts/_rels/chart7.xml.rels><?xml version="1.0" encoding="UTF-8" standalone="yes"?><Relationships xmlns="http://schemas.openxmlformats.org/package/2006/relationships"><Relationship Id="rId1" Target="style7.xml" Type="http://schemas.microsoft.com/office/2011/relationships/chartStyle"/><Relationship Id="rId2" Target="colors7.xml" Type="http://schemas.microsoft.com/office/2011/relationships/chartColorStyle"/><Relationship Id="rId3" Target="../embeddings/Microsoft_Excel_Worksheet6.xlsx" Type="http://schemas.openxmlformats.org/officeDocument/2006/relationships/package"/></Relationships>
</file>

<file path=ppt/charts/_rels/chart8.xml.rels><?xml version="1.0" encoding="UTF-8" standalone="yes"?><Relationships xmlns="http://schemas.openxmlformats.org/package/2006/relationships"><Relationship Id="rId1" Target="style8.xml" Type="http://schemas.microsoft.com/office/2011/relationships/chartStyle"/><Relationship Id="rId2" Target="colors8.xml" Type="http://schemas.microsoft.com/office/2011/relationships/chartColorStyle"/><Relationship Id="rId3" Target="../embeddings/Microsoft_Excel_Worksheet7.xlsx" Type="http://schemas.openxmlformats.org/officeDocument/2006/relationships/package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/>
              <a:t>就職を決めるうえで参考にする資料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就職を決めるうえで参考にする点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先生の助言</c:v>
                </c:pt>
                <c:pt idx="1">
                  <c:v>保護者・家族の意見</c:v>
                </c:pt>
                <c:pt idx="2">
                  <c:v>先輩・友人の意見</c:v>
                </c:pt>
                <c:pt idx="3">
                  <c:v>SNSの口コミなど</c:v>
                </c:pt>
                <c:pt idx="4">
                  <c:v>テレビCMや新聞広告</c:v>
                </c:pt>
                <c:pt idx="5">
                  <c:v>企業のホームページ</c:v>
                </c:pt>
                <c:pt idx="6">
                  <c:v>求人サイト</c:v>
                </c:pt>
                <c:pt idx="7">
                  <c:v>企業説明会や職場見学の印象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46</c:v>
                </c:pt>
                <c:pt idx="1">
                  <c:v>36</c:v>
                </c:pt>
                <c:pt idx="2">
                  <c:v>17</c:v>
                </c:pt>
                <c:pt idx="3">
                  <c:v>9</c:v>
                </c:pt>
                <c:pt idx="4">
                  <c:v>2</c:v>
                </c:pt>
                <c:pt idx="5">
                  <c:v>39</c:v>
                </c:pt>
                <c:pt idx="6">
                  <c:v>21</c:v>
                </c:pt>
                <c:pt idx="7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C3-4E6A-B6C1-020F39517FA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471695791"/>
        <c:axId val="1471694831"/>
      </c:barChart>
      <c:catAx>
        <c:axId val="147169579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71694831"/>
        <c:crosses val="autoZero"/>
        <c:auto val="1"/>
        <c:lblAlgn val="ctr"/>
        <c:lblOffset val="100"/>
        <c:noMultiLvlLbl val="0"/>
      </c:catAx>
      <c:valAx>
        <c:axId val="1471694831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716957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1600" dirty="0"/>
              <a:t>就職先決定のグループ別集計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就職先決定に影響するグループ別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身内・環境グループ</c:v>
                </c:pt>
                <c:pt idx="1">
                  <c:v>情報・メディアグループ</c:v>
                </c:pt>
                <c:pt idx="2">
                  <c:v>直接体験グループ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99</c:v>
                </c:pt>
                <c:pt idx="1">
                  <c:v>71</c:v>
                </c:pt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72-4C4B-921D-D99FD7BFB6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471652111"/>
        <c:axId val="1471661231"/>
      </c:barChart>
      <c:catAx>
        <c:axId val="147165211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71661231"/>
        <c:crosses val="autoZero"/>
        <c:auto val="1"/>
        <c:lblAlgn val="ctr"/>
        <c:lblOffset val="100"/>
        <c:noMultiLvlLbl val="0"/>
      </c:catAx>
      <c:valAx>
        <c:axId val="1471661231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71652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050"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1400" dirty="0"/>
              <a:t>就職を決めるうえで重視する点（最大</a:t>
            </a:r>
            <a:r>
              <a:rPr lang="en-US" altLang="ja-JP" sz="1400" dirty="0"/>
              <a:t>3</a:t>
            </a:r>
            <a:r>
              <a:rPr lang="ja-JP" altLang="en-US" sz="1400" dirty="0"/>
              <a:t>つまで）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就職を決めるうえで参考にする点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給料・ボーナス</c:v>
                </c:pt>
                <c:pt idx="1">
                  <c:v>休日数</c:v>
                </c:pt>
                <c:pt idx="2">
                  <c:v>残業時間</c:v>
                </c:pt>
                <c:pt idx="3">
                  <c:v>通勤距離（時間）</c:v>
                </c:pt>
                <c:pt idx="4">
                  <c:v>職種（仕事内容）</c:v>
                </c:pt>
                <c:pt idx="5">
                  <c:v>仕事のやりがい</c:v>
                </c:pt>
                <c:pt idx="6">
                  <c:v>新入社員の教育制度</c:v>
                </c:pt>
                <c:pt idx="7">
                  <c:v>会社の規模（知名度）</c:v>
                </c:pt>
                <c:pt idx="8">
                  <c:v>会社の将来性</c:v>
                </c:pt>
                <c:pt idx="9">
                  <c:v>社員の勤続年数（離職率等）</c:v>
                </c:pt>
                <c:pt idx="10">
                  <c:v>職場の雰囲気</c:v>
                </c:pt>
                <c:pt idx="11">
                  <c:v>家族・保護者の意見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42</c:v>
                </c:pt>
                <c:pt idx="1">
                  <c:v>46</c:v>
                </c:pt>
                <c:pt idx="2">
                  <c:v>15</c:v>
                </c:pt>
                <c:pt idx="3">
                  <c:v>11</c:v>
                </c:pt>
                <c:pt idx="4">
                  <c:v>44</c:v>
                </c:pt>
                <c:pt idx="5">
                  <c:v>21</c:v>
                </c:pt>
                <c:pt idx="6">
                  <c:v>5</c:v>
                </c:pt>
                <c:pt idx="7">
                  <c:v>8</c:v>
                </c:pt>
                <c:pt idx="8">
                  <c:v>8</c:v>
                </c:pt>
                <c:pt idx="9">
                  <c:v>3</c:v>
                </c:pt>
                <c:pt idx="10">
                  <c:v>28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AE-4FBA-BE45-0FCE85663F5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471695791"/>
        <c:axId val="1471694831"/>
      </c:barChart>
      <c:catAx>
        <c:axId val="147169579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71694831"/>
        <c:crosses val="autoZero"/>
        <c:auto val="1"/>
        <c:lblAlgn val="ctr"/>
        <c:lblOffset val="100"/>
        <c:noMultiLvlLbl val="0"/>
      </c:catAx>
      <c:valAx>
        <c:axId val="1471694831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716957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1600" dirty="0"/>
              <a:t>重視する「価値観別」グループ集計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就職先決定に影響するグループ別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労働条件重視型</c:v>
                </c:pt>
                <c:pt idx="1">
                  <c:v>仕事内容･やりがい型</c:v>
                </c:pt>
                <c:pt idx="2">
                  <c:v>バランス型</c:v>
                </c:pt>
                <c:pt idx="3">
                  <c:v>その他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37</c:v>
                </c:pt>
                <c:pt idx="1">
                  <c:v>13</c:v>
                </c:pt>
                <c:pt idx="2">
                  <c:v>22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BC-4DD6-86AF-EF904B58A3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471652111"/>
        <c:axId val="1471661231"/>
      </c:barChart>
      <c:catAx>
        <c:axId val="147165211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71661231"/>
        <c:crosses val="autoZero"/>
        <c:auto val="1"/>
        <c:lblAlgn val="ctr"/>
        <c:lblOffset val="100"/>
        <c:noMultiLvlLbl val="0"/>
      </c:catAx>
      <c:valAx>
        <c:axId val="1471661231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71652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050"/>
      </a:pPr>
      <a:endParaRPr lang="ja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1800" dirty="0"/>
              <a:t>企業説明会や会社見学等で直接聞きたいこと（最大３つまで）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9703264895626366"/>
          <c:y val="0.1580802944003202"/>
          <c:w val="0.7757789388475973"/>
          <c:h val="0.8187747137401892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企業の担当者から直接聞きたいこと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福利厚生</c:v>
                </c:pt>
                <c:pt idx="1">
                  <c:v>子育て支援</c:v>
                </c:pt>
                <c:pt idx="2">
                  <c:v>転勤</c:v>
                </c:pt>
                <c:pt idx="3">
                  <c:v>１日のスケジュール</c:v>
                </c:pt>
                <c:pt idx="4">
                  <c:v>成功体験・やりがい</c:v>
                </c:pt>
                <c:pt idx="5">
                  <c:v>入社後の様子</c:v>
                </c:pt>
                <c:pt idx="6">
                  <c:v>研修制度</c:v>
                </c:pt>
                <c:pt idx="7">
                  <c:v>会社の雰囲気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32</c:v>
                </c:pt>
                <c:pt idx="1">
                  <c:v>4</c:v>
                </c:pt>
                <c:pt idx="2">
                  <c:v>16</c:v>
                </c:pt>
                <c:pt idx="3">
                  <c:v>41</c:v>
                </c:pt>
                <c:pt idx="4">
                  <c:v>22</c:v>
                </c:pt>
                <c:pt idx="5">
                  <c:v>24</c:v>
                </c:pt>
                <c:pt idx="6">
                  <c:v>14</c:v>
                </c:pt>
                <c:pt idx="7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03-4082-B58F-6458110F2C1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471695791"/>
        <c:axId val="1471694831"/>
      </c:barChart>
      <c:catAx>
        <c:axId val="147169579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71694831"/>
        <c:crosses val="autoZero"/>
        <c:auto val="1"/>
        <c:lblAlgn val="ctr"/>
        <c:lblOffset val="100"/>
        <c:noMultiLvlLbl val="0"/>
      </c:catAx>
      <c:valAx>
        <c:axId val="1471694831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716957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1600" b="0" dirty="0"/>
              <a:t>労働条件重視型</a:t>
            </a:r>
            <a:r>
              <a:rPr lang="en-US" altLang="ja-JP" sz="1600" b="0" dirty="0"/>
              <a:t>×</a:t>
            </a:r>
            <a:r>
              <a:rPr lang="ja-JP" altLang="en-US" sz="1600" b="0" dirty="0"/>
              <a:t>直接聞きたいこと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9703264895626366"/>
          <c:y val="0.1580802944003202"/>
          <c:w val="0.7757789388475973"/>
          <c:h val="0.8187747137401892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企業の担当者から直接聞きたいこと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会社の雰囲気</c:v>
                </c:pt>
                <c:pt idx="1">
                  <c:v>１日のスケジュール</c:v>
                </c:pt>
                <c:pt idx="2">
                  <c:v>福利厚生</c:v>
                </c:pt>
                <c:pt idx="3">
                  <c:v>入社後の様子</c:v>
                </c:pt>
                <c:pt idx="4">
                  <c:v>転勤</c:v>
                </c:pt>
                <c:pt idx="5">
                  <c:v>研修制度</c:v>
                </c:pt>
                <c:pt idx="6">
                  <c:v>成功体験・やりがい</c:v>
                </c:pt>
                <c:pt idx="7">
                  <c:v>子育て支援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29</c:v>
                </c:pt>
                <c:pt idx="1">
                  <c:v>25</c:v>
                </c:pt>
                <c:pt idx="2">
                  <c:v>22</c:v>
                </c:pt>
                <c:pt idx="3">
                  <c:v>12</c:v>
                </c:pt>
                <c:pt idx="4">
                  <c:v>9</c:v>
                </c:pt>
                <c:pt idx="5">
                  <c:v>8</c:v>
                </c:pt>
                <c:pt idx="6">
                  <c:v>6</c:v>
                </c:pt>
                <c:pt idx="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03-4082-B58F-6458110F2C1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471695791"/>
        <c:axId val="1471694831"/>
      </c:barChart>
      <c:catAx>
        <c:axId val="147169579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71694831"/>
        <c:crosses val="autoZero"/>
        <c:auto val="1"/>
        <c:lblAlgn val="ctr"/>
        <c:lblOffset val="100"/>
        <c:noMultiLvlLbl val="0"/>
      </c:catAx>
      <c:valAx>
        <c:axId val="1471694831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716957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1600" b="0" dirty="0"/>
              <a:t>仕事内容･やりがい重視型</a:t>
            </a:r>
            <a:r>
              <a:rPr lang="en-US" altLang="ja-JP" sz="1600" b="0" dirty="0"/>
              <a:t>×</a:t>
            </a:r>
            <a:r>
              <a:rPr lang="ja-JP" altLang="en-US" sz="1600" b="0" dirty="0"/>
              <a:t>直接聞きたいこと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9703264895626366"/>
          <c:y val="0.1580802944003202"/>
          <c:w val="0.7757789388475973"/>
          <c:h val="0.8187747137401892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企業の担当者から直接聞きたいこと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成功体験・やりがい</c:v>
                </c:pt>
                <c:pt idx="1">
                  <c:v>１日のスケジュール</c:v>
                </c:pt>
                <c:pt idx="2">
                  <c:v>研修制度</c:v>
                </c:pt>
                <c:pt idx="3">
                  <c:v>会社の雰囲気</c:v>
                </c:pt>
                <c:pt idx="4">
                  <c:v>福利厚生</c:v>
                </c:pt>
                <c:pt idx="5">
                  <c:v>入社後の様子</c:v>
                </c:pt>
                <c:pt idx="6">
                  <c:v>転勤</c:v>
                </c:pt>
                <c:pt idx="7">
                  <c:v>子育て支援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7</c:v>
                </c:pt>
                <c:pt idx="1">
                  <c:v>5</c:v>
                </c:pt>
                <c:pt idx="2">
                  <c:v>4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2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03-4082-B58F-6458110F2C1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471695791"/>
        <c:axId val="1471694831"/>
      </c:barChart>
      <c:catAx>
        <c:axId val="147169579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71694831"/>
        <c:crosses val="autoZero"/>
        <c:auto val="1"/>
        <c:lblAlgn val="ctr"/>
        <c:lblOffset val="100"/>
        <c:noMultiLvlLbl val="0"/>
      </c:catAx>
      <c:valAx>
        <c:axId val="1471694831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716957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1600" b="0" dirty="0"/>
              <a:t>バランス型</a:t>
            </a:r>
            <a:r>
              <a:rPr lang="en-US" altLang="ja-JP" sz="1600" b="0" dirty="0"/>
              <a:t>×</a:t>
            </a:r>
            <a:r>
              <a:rPr lang="ja-JP" altLang="en-US" sz="1600" b="0" dirty="0"/>
              <a:t>直接聞きたいこと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9703264895626366"/>
          <c:y val="0.1580802944003202"/>
          <c:w val="0.7757789388475973"/>
          <c:h val="0.8187747137401892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企業の担当者から直接聞きたいこと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会社の雰囲気</c:v>
                </c:pt>
                <c:pt idx="1">
                  <c:v>１日のスケジュール</c:v>
                </c:pt>
                <c:pt idx="2">
                  <c:v>成功体験・やりがい</c:v>
                </c:pt>
                <c:pt idx="3">
                  <c:v>入社後の様子</c:v>
                </c:pt>
                <c:pt idx="4">
                  <c:v>福利厚生</c:v>
                </c:pt>
                <c:pt idx="5">
                  <c:v>転勤</c:v>
                </c:pt>
                <c:pt idx="6">
                  <c:v>研修制度</c:v>
                </c:pt>
                <c:pt idx="7">
                  <c:v>子育て支援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17</c:v>
                </c:pt>
                <c:pt idx="1">
                  <c:v>11</c:v>
                </c:pt>
                <c:pt idx="2">
                  <c:v>9</c:v>
                </c:pt>
                <c:pt idx="3">
                  <c:v>9</c:v>
                </c:pt>
                <c:pt idx="4">
                  <c:v>6</c:v>
                </c:pt>
                <c:pt idx="5">
                  <c:v>4</c:v>
                </c:pt>
                <c:pt idx="6">
                  <c:v>2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03-4082-B58F-6458110F2C1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471695791"/>
        <c:axId val="1471694831"/>
      </c:barChart>
      <c:catAx>
        <c:axId val="147169579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71694831"/>
        <c:crosses val="autoZero"/>
        <c:auto val="1"/>
        <c:lblAlgn val="ctr"/>
        <c:lblOffset val="100"/>
        <c:noMultiLvlLbl val="0"/>
      </c:catAx>
      <c:valAx>
        <c:axId val="1471694831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716957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38462B45-3B19-644E-AD02-C8057219CE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83D6E86-57B2-8C4B-A4A6-B815EB7BC0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100692-EAF4-2D4D-8CB7-4A95778DD0E4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8B21570-7BD7-0C4B-8425-70205C7AD7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C85AC23-07E1-0E46-9EE9-96123763DA4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3031F9-2228-CB40-9934-33F673688A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5365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7A305E-D807-3946-A1A4-56C9B77AFB38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34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4F3F95-1DE9-F948-9ABE-A8F6E5B815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402262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7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73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60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47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33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120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307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94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10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0.xml" Type="http://schemas.openxmlformats.org/officeDocument/2006/relationships/slide"/></Relationships>
</file>

<file path=ppt/notesSlides/_rels/notesSlide1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4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_rels/notesSlide5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5.xml" Type="http://schemas.openxmlformats.org/officeDocument/2006/relationships/slide"/></Relationships>
</file>

<file path=ppt/notesSlides/_rels/notesSlide6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6.xml" Type="http://schemas.openxmlformats.org/officeDocument/2006/relationships/slide"/></Relationships>
</file>

<file path=ppt/notesSlides/_rels/notesSlide7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7.xml" Type="http://schemas.openxmlformats.org/officeDocument/2006/relationships/slide"/></Relationships>
</file>

<file path=ppt/notesSlides/_rels/notesSlide8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8.xml" Type="http://schemas.openxmlformats.org/officeDocument/2006/relationships/slide"/></Relationships>
</file>

<file path=ppt/notesSlides/_rels/notesSlide9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9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680562" y="4783307"/>
            <a:ext cx="5617844" cy="4605962"/>
          </a:xfrm>
        </p:spPr>
        <p:txBody>
          <a:bodyPr/>
          <a:lstStyle/>
          <a:p>
            <a:pPr algn="just"/>
            <a:endParaRPr lang="ja-JP" altLang="ja-JP" sz="14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4429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2CE132-02D2-350C-1D71-97CB8CB7C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7DD3253-AA5F-8F84-0132-0AB158A9A5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EBA3F04-156B-9570-69F3-6383F7E72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2406" y="4817269"/>
            <a:ext cx="6400800" cy="3879652"/>
          </a:xfrm>
        </p:spPr>
        <p:txBody>
          <a:bodyPr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136024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64C61-6F9C-C39D-BF1F-7D7789622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B47126C-F1D8-BFC1-C8B3-ACD158FFD0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16CBCB5-C64A-84B4-0134-94354EC9B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2406" y="4783307"/>
            <a:ext cx="6477000" cy="4910762"/>
          </a:xfrm>
        </p:spPr>
        <p:txBody>
          <a:bodyPr>
            <a:normAutofit/>
          </a:bodyPr>
          <a:lstStyle/>
          <a:p>
            <a:endParaRPr kumimoji="1" lang="ja-JP" altLang="en-US" sz="700" dirty="0"/>
          </a:p>
        </p:txBody>
      </p:sp>
    </p:spTree>
    <p:extLst>
      <p:ext uri="{BB962C8B-B14F-4D97-AF65-F5344CB8AC3E}">
        <p14:creationId xmlns:p14="http://schemas.microsoft.com/office/powerpoint/2010/main" val="14393360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202406" y="4783307"/>
            <a:ext cx="6477000" cy="4910762"/>
          </a:xfrm>
        </p:spPr>
        <p:txBody>
          <a:bodyPr>
            <a:normAutofit/>
          </a:bodyPr>
          <a:lstStyle/>
          <a:p>
            <a:endParaRPr kumimoji="1" lang="ja-JP" altLang="en-US" sz="700" dirty="0"/>
          </a:p>
        </p:txBody>
      </p:sp>
    </p:spTree>
    <p:extLst>
      <p:ext uri="{BB962C8B-B14F-4D97-AF65-F5344CB8AC3E}">
        <p14:creationId xmlns:p14="http://schemas.microsoft.com/office/powerpoint/2010/main" val="3198971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202406" y="4817269"/>
            <a:ext cx="6400800" cy="3879652"/>
          </a:xfrm>
        </p:spPr>
        <p:txBody>
          <a:bodyPr/>
          <a:lstStyle/>
          <a:p>
            <a:endParaRPr kumimoji="1" lang="en-US" altLang="ja-JP" sz="1400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485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4E261-6654-34A2-140B-0E7EAECAB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0C4A44B-FF2A-E385-357A-5700D6885C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54DB988-98DC-62EA-AF11-022C853AD0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2406" y="4817269"/>
            <a:ext cx="6400800" cy="3879652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2730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9FC0A4-4A9C-9EE7-38B2-D8DAEC1A6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6523CFE-A01F-1BBC-7504-817C40B06F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AA7403F-E834-1661-D055-EDBB64AF31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2406" y="4817269"/>
            <a:ext cx="6400800" cy="3879652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69827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25BEF0-6A22-7D6F-C655-27D3A26A36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2667F29-8186-17A6-D372-4CB6FEDC7D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E17E8D4-9517-5589-8D7B-46D5E1CDA3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2406" y="4817269"/>
            <a:ext cx="6400800" cy="3879652"/>
          </a:xfrm>
        </p:spPr>
        <p:txBody>
          <a:bodyPr/>
          <a:lstStyle/>
          <a:p>
            <a:endParaRPr kumimoji="1" lang="en-US" altLang="ja-JP" sz="1400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5454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5D80AC-44C3-8335-383D-A59EDC8F87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5C5994B-A2AC-0964-A266-00B5348521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0AD9448-6010-C475-0055-F9B5900C5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2406" y="4817269"/>
            <a:ext cx="6400800" cy="3879652"/>
          </a:xfrm>
        </p:spPr>
        <p:txBody>
          <a:bodyPr/>
          <a:lstStyle/>
          <a:p>
            <a:endParaRPr kumimoji="1" lang="en-US" altLang="ja-JP" sz="1400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4646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B5333-09B2-3349-11A5-42B9AAED34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D00D78C-C7EB-4470-5E31-9A205AE658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F1E5B19-0613-6D77-C597-CCF49602F2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2406" y="4817269"/>
            <a:ext cx="6400800" cy="3879652"/>
          </a:xfrm>
        </p:spPr>
        <p:txBody>
          <a:bodyPr/>
          <a:lstStyle/>
          <a:p>
            <a:endParaRPr kumimoji="1" lang="ja-JP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79542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C3ABE7-D3AA-2C8D-F507-96853498D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318F2C7-27C5-3C0B-FE82-2B1CC72368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4AC85A4-22AC-BB4C-CAE3-E55DC49BAD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2406" y="4817269"/>
            <a:ext cx="6400800" cy="3879652"/>
          </a:xfrm>
        </p:spPr>
        <p:txBody>
          <a:bodyPr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03904229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2.png" Type="http://schemas.openxmlformats.org/officeDocument/2006/relationships/image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3.png" Type="http://schemas.openxmlformats.org/officeDocument/2006/relationships/image"/><Relationship Id="rId3" Target="../media/image4.png" Type="http://schemas.openxmlformats.org/officeDocument/2006/relationships/image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3.png" Type="http://schemas.openxmlformats.org/officeDocument/2006/relationships/image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3.png" Type="http://schemas.openxmlformats.org/officeDocument/2006/relationships/image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3.png" Type="http://schemas.openxmlformats.org/officeDocument/2006/relationships/image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3.png" Type="http://schemas.openxmlformats.org/officeDocument/2006/relationships/image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1.png" Type="http://schemas.openxmlformats.org/officeDocument/2006/relationships/image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1.png" Type="http://schemas.openxmlformats.org/officeDocument/2006/relationships/image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1.png" Type="http://schemas.openxmlformats.org/officeDocument/2006/relationships/image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2.png" Type="http://schemas.openxmlformats.org/officeDocument/2006/relationships/image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2.png" Type="http://schemas.openxmlformats.org/officeDocument/2006/relationships/image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2.png" Type="http://schemas.openxmlformats.org/officeDocument/2006/relationships/image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ロゴ無し-タイトル＆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3E570A37-384E-DC43-806F-95BD4EF48678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907200" cy="827999"/>
          </a:xfrm>
          <a:prstGeom prst="rect">
            <a:avLst/>
          </a:prstGeom>
          <a:pattFill prst="dkUpDiag">
            <a:fgClr>
              <a:srgbClr val="003579"/>
            </a:fgClr>
            <a:bgClr>
              <a:srgbClr val="00429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" name="テキスト プレースホルダー 6">
            <a:extLst>
              <a:ext uri="{FF2B5EF4-FFF2-40B4-BE49-F238E27FC236}">
                <a16:creationId xmlns:a16="http://schemas.microsoft.com/office/drawing/2014/main" id="{B714221B-43CA-D24B-BCAF-0768E1FC8C9F}"/>
              </a:ext>
            </a:extLst>
          </p:cNvPr>
          <p:cNvSpPr txBox="1">
            <a:spLocks/>
          </p:cNvSpPr>
          <p:nvPr userDrawn="1"/>
        </p:nvSpPr>
        <p:spPr>
          <a:xfrm>
            <a:off x="6019800" y="0"/>
            <a:ext cx="3896710" cy="827999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2146971 w 9907200"/>
              <a:gd name="connsiteY0" fmla="*/ 82296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46971 w 9907200"/>
              <a:gd name="connsiteY4" fmla="*/ 82296 h 827999"/>
              <a:gd name="connsiteX0" fmla="*/ 2100475 w 9907200"/>
              <a:gd name="connsiteY0" fmla="*/ 457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00475 w 9907200"/>
              <a:gd name="connsiteY4" fmla="*/ 4572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7200" h="827999">
                <a:moveTo>
                  <a:pt x="2100475" y="4572"/>
                </a:moveTo>
                <a:lnTo>
                  <a:pt x="9907200" y="0"/>
                </a:lnTo>
                <a:lnTo>
                  <a:pt x="9907200" y="827999"/>
                </a:lnTo>
                <a:lnTo>
                  <a:pt x="0" y="827999"/>
                </a:lnTo>
                <a:lnTo>
                  <a:pt x="2100475" y="4572"/>
                </a:lnTo>
                <a:close/>
              </a:path>
            </a:pathLst>
          </a:custGeom>
          <a:gradFill flip="none" rotWithShape="1">
            <a:gsLst>
              <a:gs pos="0">
                <a:srgbClr val="0064DF">
                  <a:alpha val="50196"/>
                </a:srgbClr>
              </a:gs>
              <a:gs pos="62000">
                <a:srgbClr val="0C338E">
                  <a:alpha val="5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86" y="1879526"/>
            <a:ext cx="9185828" cy="4449838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8E6ABEB-2A7D-D846-8DE5-D6E43210D2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15314" y="6536158"/>
            <a:ext cx="630513" cy="27842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テキスト プレースホルダー 12">
            <a:extLst>
              <a:ext uri="{FF2B5EF4-FFF2-40B4-BE49-F238E27FC236}">
                <a16:creationId xmlns:a16="http://schemas.microsoft.com/office/drawing/2014/main" id="{2B853A86-3EEA-354D-94D1-2263E9AA63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828000"/>
            <a:ext cx="9907200" cy="550884"/>
          </a:xfr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0" tIns="144000" rIns="360000" bIns="144000" rtlCol="0" anchor="t">
            <a:spAutoFit/>
          </a:bodyPr>
          <a:lstStyle>
            <a:lvl1pPr marL="0" indent="0">
              <a:buNone/>
              <a:defRPr lang="ja-JP" altLang="en-US" sz="1300" kern="900" spc="69" smtClean="0">
                <a:solidFill>
                  <a:schemeClr val="tx1"/>
                </a:solidFill>
              </a:defRPr>
            </a:lvl1pPr>
            <a:lvl2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2pPr>
            <a:lvl3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3pPr>
            <a:lvl4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4pPr>
            <a:lvl5pPr>
              <a:defRPr lang="ja-JP" altLang="en-US" sz="18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defTabSz="457200">
              <a:spcAft>
                <a:spcPts val="1000"/>
              </a:spcAft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563504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3B36474D-21DE-E4C0-CF5A-FA30FAD64C6E}"/>
              </a:ext>
            </a:extLst>
          </p:cNvPr>
          <p:cNvSpPr txBox="1">
            <a:spLocks/>
          </p:cNvSpPr>
          <p:nvPr userDrawn="1"/>
        </p:nvSpPr>
        <p:spPr>
          <a:xfrm>
            <a:off x="0" y="6030001"/>
            <a:ext cx="9907200" cy="827999"/>
          </a:xfrm>
          <a:prstGeom prst="rect">
            <a:avLst/>
          </a:prstGeom>
          <a:pattFill prst="dkUpDiag">
            <a:fgClr>
              <a:srgbClr val="003579"/>
            </a:fgClr>
            <a:bgClr>
              <a:srgbClr val="00429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プレースホルダー 6">
            <a:extLst>
              <a:ext uri="{FF2B5EF4-FFF2-40B4-BE49-F238E27FC236}">
                <a16:creationId xmlns:a16="http://schemas.microsoft.com/office/drawing/2014/main" id="{7176AC25-B952-8A18-453D-BA4D2AA4E3B4}"/>
              </a:ext>
            </a:extLst>
          </p:cNvPr>
          <p:cNvSpPr txBox="1">
            <a:spLocks/>
          </p:cNvSpPr>
          <p:nvPr userDrawn="1"/>
        </p:nvSpPr>
        <p:spPr>
          <a:xfrm>
            <a:off x="6019800" y="6030001"/>
            <a:ext cx="3896710" cy="827999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2146971 w 9907200"/>
              <a:gd name="connsiteY0" fmla="*/ 82296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46971 w 9907200"/>
              <a:gd name="connsiteY4" fmla="*/ 82296 h 827999"/>
              <a:gd name="connsiteX0" fmla="*/ 2100475 w 9907200"/>
              <a:gd name="connsiteY0" fmla="*/ 457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00475 w 9907200"/>
              <a:gd name="connsiteY4" fmla="*/ 4572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7200" h="827999">
                <a:moveTo>
                  <a:pt x="2100475" y="4572"/>
                </a:moveTo>
                <a:lnTo>
                  <a:pt x="9907200" y="0"/>
                </a:lnTo>
                <a:lnTo>
                  <a:pt x="9907200" y="827999"/>
                </a:lnTo>
                <a:lnTo>
                  <a:pt x="0" y="827999"/>
                </a:lnTo>
                <a:lnTo>
                  <a:pt x="2100475" y="4572"/>
                </a:lnTo>
                <a:close/>
              </a:path>
            </a:pathLst>
          </a:custGeom>
          <a:gradFill flip="none" rotWithShape="1">
            <a:gsLst>
              <a:gs pos="0">
                <a:srgbClr val="0064DF">
                  <a:alpha val="50196"/>
                </a:srgbClr>
              </a:gs>
              <a:gs pos="62000">
                <a:srgbClr val="0C338E">
                  <a:alpha val="5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BE08920-B0C0-9B48-A34C-F8D99A48DBF8}"/>
              </a:ext>
            </a:extLst>
          </p:cNvPr>
          <p:cNvSpPr/>
          <p:nvPr userDrawn="1"/>
        </p:nvSpPr>
        <p:spPr>
          <a:xfrm>
            <a:off x="0" y="1"/>
            <a:ext cx="9923980" cy="6027996"/>
          </a:xfrm>
          <a:prstGeom prst="rect">
            <a:avLst/>
          </a:prstGeom>
          <a:gradFill flip="none" rotWithShape="1">
            <a:gsLst>
              <a:gs pos="50000">
                <a:srgbClr val="FFFFFF">
                  <a:alpha val="31000"/>
                </a:srgbClr>
              </a:gs>
              <a:gs pos="82000">
                <a:srgbClr val="EDEEF5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76246" rIns="326585" bIns="176246" rtlCol="0" anchor="ctr"/>
          <a:lstStyle/>
          <a:p>
            <a:pPr>
              <a:lnSpc>
                <a:spcPct val="130000"/>
              </a:lnSpc>
              <a:spcAft>
                <a:spcPts val="1089"/>
              </a:spcAft>
            </a:pPr>
            <a:endParaRPr kumimoji="1" lang="ja-JP" altLang="en-US" sz="1200" kern="900" spc="69">
              <a:solidFill>
                <a:prstClr val="white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" name="テキスト プレースホルダー 14">
            <a:extLst>
              <a:ext uri="{FF2B5EF4-FFF2-40B4-BE49-F238E27FC236}">
                <a16:creationId xmlns:a16="http://schemas.microsoft.com/office/drawing/2014/main" id="{61738D56-6561-1C48-AB89-C7F65FB1587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620281" y="5257800"/>
            <a:ext cx="3913874" cy="320472"/>
          </a:xfrm>
        </p:spPr>
        <p:txBody>
          <a:bodyPr wrap="square" lIns="0" tIns="0" rIns="0" bIns="0" anchor="b">
            <a:spAutoFit/>
          </a:bodyPr>
          <a:lstStyle>
            <a:lvl1pPr marL="0" indent="0">
              <a:spcAft>
                <a:spcPts val="400"/>
              </a:spcAft>
              <a:buNone/>
              <a:defRPr lang="ja-JP" altLang="en-US" sz="1700" spc="15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28600" indent="0">
              <a:spcAft>
                <a:spcPts val="400"/>
              </a:spcAft>
              <a:buNone/>
              <a:defRPr lang="ja-JP" altLang="en-US" sz="1800" smtClean="0">
                <a:latin typeface="+mn-lt"/>
                <a:ea typeface="+mn-ea"/>
              </a:defRPr>
            </a:lvl2pPr>
            <a:lvl3pPr marL="685800" indent="0">
              <a:spcAft>
                <a:spcPts val="400"/>
              </a:spcAft>
              <a:buNone/>
              <a:defRPr lang="ja-JP" altLang="en-US" sz="1800" smtClean="0">
                <a:latin typeface="+mn-lt"/>
                <a:ea typeface="+mn-ea"/>
              </a:defRPr>
            </a:lvl3pPr>
            <a:lvl4pPr marL="1143000" indent="0">
              <a:spcAft>
                <a:spcPts val="400"/>
              </a:spcAft>
              <a:buNone/>
              <a:defRPr lang="ja-JP" altLang="en-US" sz="1800" smtClean="0">
                <a:latin typeface="+mn-lt"/>
                <a:ea typeface="+mn-ea"/>
              </a:defRPr>
            </a:lvl4pPr>
            <a:lvl5pPr marL="1600200" indent="0">
              <a:spcAft>
                <a:spcPts val="400"/>
              </a:spcAft>
              <a:buNone/>
              <a:defRPr lang="ja-JP" altLang="en-US" sz="1800">
                <a:latin typeface="+mn-lt"/>
                <a:ea typeface="+mn-ea"/>
              </a:defRPr>
            </a:lvl5pPr>
          </a:lstStyle>
          <a:p>
            <a:pPr marL="0" lvl="0" defTabSz="45720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B4AD2287-6E3C-6647-80BD-596F7E84AF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20019" y="4878176"/>
            <a:ext cx="2228850" cy="365125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00B915E3-9721-E14D-9069-1E3398AC9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7683" y="6469296"/>
            <a:ext cx="3757975" cy="263263"/>
          </a:xfrm>
        </p:spPr>
        <p:txBody>
          <a:bodyPr/>
          <a:lstStyle>
            <a:lvl1pPr>
              <a:defRPr>
                <a:solidFill>
                  <a:schemeClr val="bg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タイトル 17">
            <a:extLst>
              <a:ext uri="{FF2B5EF4-FFF2-40B4-BE49-F238E27FC236}">
                <a16:creationId xmlns:a16="http://schemas.microsoft.com/office/drawing/2014/main" id="{74E58C1A-9531-3C45-9E29-C7A0D7F28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81200"/>
            <a:ext cx="9897010" cy="1904457"/>
          </a:xfrm>
        </p:spPr>
        <p:txBody>
          <a:bodyPr lIns="288000" tIns="180000" rIns="360000" bIns="72000" anchor="b"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6" name="テキスト プレースホルダー 14">
            <a:extLst>
              <a:ext uri="{FF2B5EF4-FFF2-40B4-BE49-F238E27FC236}">
                <a16:creationId xmlns:a16="http://schemas.microsoft.com/office/drawing/2014/main" id="{D77FD104-BAAE-1E43-B733-8EE9CC9EC4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-9227" y="3930595"/>
            <a:ext cx="9924453" cy="412805"/>
          </a:xfrm>
        </p:spPr>
        <p:txBody>
          <a:bodyPr wrap="square" lIns="288000">
            <a:spAutoFit/>
          </a:bodyPr>
          <a:lstStyle>
            <a:lvl1pPr marL="0" indent="0">
              <a:buNone/>
              <a:defRPr lang="ja-JP" altLang="en-US" sz="1700" spc="15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28600" indent="0">
              <a:buNone/>
              <a:defRPr lang="ja-JP" altLang="en-US" sz="1700" smtClean="0">
                <a:solidFill>
                  <a:schemeClr val="bg1"/>
                </a:solidFill>
                <a:latin typeface="+mn-lt"/>
                <a:ea typeface="+mn-ea"/>
              </a:defRPr>
            </a:lvl2pPr>
            <a:lvl3pPr marL="685800" indent="0">
              <a:buNone/>
              <a:defRPr lang="ja-JP" altLang="en-US" sz="1700" smtClean="0">
                <a:solidFill>
                  <a:schemeClr val="bg1"/>
                </a:solidFill>
                <a:latin typeface="+mn-lt"/>
                <a:ea typeface="+mn-ea"/>
              </a:defRPr>
            </a:lvl3pPr>
            <a:lvl4pPr marL="1143000" indent="0">
              <a:buNone/>
              <a:defRPr lang="ja-JP" altLang="en-US" sz="1700" smtClean="0">
                <a:solidFill>
                  <a:schemeClr val="bg1"/>
                </a:solidFill>
                <a:latin typeface="+mn-lt"/>
                <a:ea typeface="+mn-ea"/>
              </a:defRPr>
            </a:lvl4pPr>
            <a:lvl5pPr marL="1600200" indent="0">
              <a:buNone/>
              <a:defRPr lang="ja-JP" altLang="en-US" sz="1700">
                <a:solidFill>
                  <a:schemeClr val="bg1"/>
                </a:solidFill>
                <a:latin typeface="+mn-lt"/>
                <a:ea typeface="+mn-ea"/>
              </a:defRPr>
            </a:lvl5pPr>
          </a:lstStyle>
          <a:p>
            <a:pPr marL="0" lvl="0" defTabSz="457200"/>
            <a:r>
              <a:rPr kumimoji="1" lang="ja-JP" altLang="en-US" dirty="0"/>
              <a:t>マスター テキストの</a:t>
            </a:r>
            <a:r>
              <a:rPr kumimoji="1" lang="ja-JP" altLang="en-US"/>
              <a:t>書式設定</a:t>
            </a:r>
            <a:endParaRPr kumimoji="1" lang="ja-JP" altLang="en-US" dirty="0"/>
          </a:p>
        </p:txBody>
      </p:sp>
      <p:grpSp>
        <p:nvGrpSpPr>
          <p:cNvPr id="99" name="グループ化 98"/>
          <p:cNvGrpSpPr/>
          <p:nvPr userDrawn="1"/>
        </p:nvGrpSpPr>
        <p:grpSpPr>
          <a:xfrm>
            <a:off x="5638800" y="6379733"/>
            <a:ext cx="3851369" cy="173467"/>
            <a:chOff x="900632" y="1414463"/>
            <a:chExt cx="7938089" cy="357535"/>
          </a:xfrm>
          <a:solidFill>
            <a:schemeClr val="bg1">
              <a:alpha val="17000"/>
            </a:schemeClr>
          </a:solidFill>
        </p:grpSpPr>
        <p:sp>
          <p:nvSpPr>
            <p:cNvPr id="19" name="Freeform 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Freeform 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Freeform 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Freeform 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Freeform 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Freeform 1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1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1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1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1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1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1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1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1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" name="Freeform 1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2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" name="Freeform 2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" name="Freeform 2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" name="Freeform 2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" name="Freeform 2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" name="Freeform 2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" name="Freeform 2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" name="Freeform 2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" name="Freeform 2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" name="Freeform 2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" name="Freeform 3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" name="Freeform 3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" name="Freeform 3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" name="Freeform 3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" name="Freeform 3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" name="Freeform 3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" name="Freeform 3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" name="Freeform 3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" name="Freeform 3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3" name="Freeform 3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4" name="Freeform 4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5" name="Freeform 4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6" name="Freeform 4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7" name="Freeform 4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8" name="Freeform 4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9" name="Freeform 4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0" name="Freeform 4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1" name="Freeform 4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2" name="Freeform 4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3" name="Freeform 4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4" name="Freeform 5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5" name="Freeform 5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6" name="Freeform 5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7" name="Freeform 5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8" name="Freeform 5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9" name="Freeform 5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0" name="Freeform 5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1" name="Freeform 5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2" name="Freeform 5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3" name="Freeform 5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4" name="Freeform 6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5" name="Freeform 6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6" name="Freeform 6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7" name="Freeform 6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8" name="Freeform 6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9" name="Freeform 6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0" name="Freeform 6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" name="Freeform 6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" name="Freeform 6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3" name="Freeform 6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4" name="Freeform 7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5" name="Freeform 7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6" name="Freeform 7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7" name="Freeform 7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" name="Freeform 7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9" name="Freeform 7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0" name="Freeform 7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1" name="Freeform 7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" name="Freeform 7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3" name="Freeform 7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4" name="Freeform 8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5" name="Freeform 8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6" name="Freeform 8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7" name="Freeform 8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8" name="Freeform 8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pic>
        <p:nvPicPr>
          <p:cNvPr id="2" name="図 1">
            <a:extLst>
              <a:ext uri="{FF2B5EF4-FFF2-40B4-BE49-F238E27FC236}">
                <a16:creationId xmlns:a16="http://schemas.microsoft.com/office/drawing/2014/main" id="{0F45BE73-51F4-44FB-7195-95DD6B912D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77173" y="326773"/>
            <a:ext cx="4017612" cy="585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65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テキスト プレースホルダー 6">
            <a:extLst>
              <a:ext uri="{FF2B5EF4-FFF2-40B4-BE49-F238E27FC236}">
                <a16:creationId xmlns:a16="http://schemas.microsoft.com/office/drawing/2014/main" id="{4EA809F9-0C86-CF4D-85E3-67D8D37806DE}"/>
              </a:ext>
            </a:extLst>
          </p:cNvPr>
          <p:cNvSpPr txBox="1">
            <a:spLocks/>
          </p:cNvSpPr>
          <p:nvPr userDrawn="1"/>
        </p:nvSpPr>
        <p:spPr>
          <a:xfrm>
            <a:off x="0" y="3027"/>
            <a:ext cx="2362200" cy="6854973"/>
          </a:xfrm>
          <a:prstGeom prst="rect">
            <a:avLst/>
          </a:prstGeom>
          <a:pattFill prst="dkUpDiag">
            <a:fgClr>
              <a:srgbClr val="003579"/>
            </a:fgClr>
            <a:bgClr>
              <a:srgbClr val="00429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ctr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1" name="テキスト プレースホルダー 6">
            <a:extLst>
              <a:ext uri="{FF2B5EF4-FFF2-40B4-BE49-F238E27FC236}">
                <a16:creationId xmlns:a16="http://schemas.microsoft.com/office/drawing/2014/main" id="{94ADDCFC-76A6-3E4C-9786-2004A991C4E2}"/>
              </a:ext>
            </a:extLst>
          </p:cNvPr>
          <p:cNvSpPr txBox="1">
            <a:spLocks/>
          </p:cNvSpPr>
          <p:nvPr userDrawn="1"/>
        </p:nvSpPr>
        <p:spPr>
          <a:xfrm rot="5400000" flipV="1">
            <a:off x="-679881" y="3815921"/>
            <a:ext cx="3721963" cy="2362198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3540809 w 9907200"/>
              <a:gd name="connsiteY0" fmla="*/ 905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540809 w 9907200"/>
              <a:gd name="connsiteY4" fmla="*/ 9052 h 827999"/>
              <a:gd name="connsiteX0" fmla="*/ 6219564 w 9907200"/>
              <a:gd name="connsiteY0" fmla="*/ 2673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6219564 w 9907200"/>
              <a:gd name="connsiteY4" fmla="*/ 2673 h 827999"/>
              <a:gd name="connsiteX0" fmla="*/ 6255281 w 9942917"/>
              <a:gd name="connsiteY0" fmla="*/ 2673 h 827999"/>
              <a:gd name="connsiteX1" fmla="*/ 9942917 w 9942917"/>
              <a:gd name="connsiteY1" fmla="*/ 0 h 827999"/>
              <a:gd name="connsiteX2" fmla="*/ 9942917 w 9942917"/>
              <a:gd name="connsiteY2" fmla="*/ 827999 h 827999"/>
              <a:gd name="connsiteX3" fmla="*/ 0 w 9942917"/>
              <a:gd name="connsiteY3" fmla="*/ 826404 h 827999"/>
              <a:gd name="connsiteX4" fmla="*/ 6255281 w 9942917"/>
              <a:gd name="connsiteY4" fmla="*/ 2673 h 827999"/>
              <a:gd name="connsiteX0" fmla="*/ 6160036 w 9847672"/>
              <a:gd name="connsiteY0" fmla="*/ 2673 h 827999"/>
              <a:gd name="connsiteX1" fmla="*/ 9847672 w 9847672"/>
              <a:gd name="connsiteY1" fmla="*/ 0 h 827999"/>
              <a:gd name="connsiteX2" fmla="*/ 9847672 w 9847672"/>
              <a:gd name="connsiteY2" fmla="*/ 827999 h 827999"/>
              <a:gd name="connsiteX3" fmla="*/ 0 w 9847672"/>
              <a:gd name="connsiteY3" fmla="*/ 823215 h 827999"/>
              <a:gd name="connsiteX4" fmla="*/ 6160036 w 9847672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0 w 9740523"/>
              <a:gd name="connsiteY3" fmla="*/ 821621 h 827999"/>
              <a:gd name="connsiteX4" fmla="*/ 6052887 w 9740523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1 w 9740523"/>
              <a:gd name="connsiteY3" fmla="*/ 826683 h 827999"/>
              <a:gd name="connsiteX4" fmla="*/ 6052887 w 9740523"/>
              <a:gd name="connsiteY4" fmla="*/ 2673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40523" h="827999">
                <a:moveTo>
                  <a:pt x="6052887" y="2673"/>
                </a:moveTo>
                <a:lnTo>
                  <a:pt x="9740523" y="0"/>
                </a:lnTo>
                <a:lnTo>
                  <a:pt x="9740523" y="827999"/>
                </a:lnTo>
                <a:lnTo>
                  <a:pt x="1" y="826683"/>
                </a:lnTo>
                <a:lnTo>
                  <a:pt x="6052887" y="2673"/>
                </a:ln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62000">
                <a:schemeClr val="tx2">
                  <a:alpha val="31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BE08920-B0C0-9B48-A34C-F8D99A48DBF8}"/>
              </a:ext>
            </a:extLst>
          </p:cNvPr>
          <p:cNvSpPr/>
          <p:nvPr userDrawn="1"/>
        </p:nvSpPr>
        <p:spPr>
          <a:xfrm>
            <a:off x="2371426" y="3027"/>
            <a:ext cx="7543800" cy="6854973"/>
          </a:xfrm>
          <a:prstGeom prst="rect">
            <a:avLst/>
          </a:prstGeom>
          <a:gradFill flip="none" rotWithShape="1">
            <a:gsLst>
              <a:gs pos="50000">
                <a:srgbClr val="FFFFFF">
                  <a:alpha val="31000"/>
                </a:srgbClr>
              </a:gs>
              <a:gs pos="82000">
                <a:srgbClr val="EDEEF5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176246" rIns="326585" bIns="176246" rtlCol="0" anchor="ctr"/>
          <a:lstStyle/>
          <a:p>
            <a:pPr>
              <a:lnSpc>
                <a:spcPct val="130000"/>
              </a:lnSpc>
              <a:spcAft>
                <a:spcPts val="1089"/>
              </a:spcAft>
            </a:pPr>
            <a:endParaRPr kumimoji="1" lang="ja-JP" altLang="en-US" sz="1200" kern="900" spc="69">
              <a:solidFill>
                <a:prstClr val="white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" name="テキスト プレースホルダー 14">
            <a:extLst>
              <a:ext uri="{FF2B5EF4-FFF2-40B4-BE49-F238E27FC236}">
                <a16:creationId xmlns:a16="http://schemas.microsoft.com/office/drawing/2014/main" id="{61738D56-6561-1C48-AB89-C7F65FB1587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62200" y="4042659"/>
            <a:ext cx="7534810" cy="412421"/>
          </a:xfrm>
        </p:spPr>
        <p:txBody>
          <a:bodyPr wrap="square" lIns="288000">
            <a:spAutoFit/>
          </a:bodyPr>
          <a:lstStyle>
            <a:lvl1pPr marL="0" indent="0">
              <a:spcAft>
                <a:spcPts val="400"/>
              </a:spcAft>
              <a:buNone/>
              <a:defRPr lang="ja-JP" altLang="en-US" sz="1600" spc="150" smtClean="0">
                <a:solidFill>
                  <a:schemeClr val="tx1"/>
                </a:solidFill>
              </a:defRPr>
            </a:lvl1pPr>
            <a:lvl2pPr marL="228600" indent="0">
              <a:spcAft>
                <a:spcPts val="400"/>
              </a:spcAft>
              <a:buNone/>
              <a:defRPr lang="ja-JP" altLang="en-US" sz="1600" smtClean="0">
                <a:solidFill>
                  <a:schemeClr val="tx1"/>
                </a:solidFill>
                <a:latin typeface="+mn-lt"/>
                <a:ea typeface="+mn-ea"/>
              </a:defRPr>
            </a:lvl2pPr>
            <a:lvl3pPr marL="685800" indent="0">
              <a:spcAft>
                <a:spcPts val="400"/>
              </a:spcAft>
              <a:buNone/>
              <a:defRPr lang="ja-JP" altLang="en-US" sz="1600" smtClean="0">
                <a:solidFill>
                  <a:schemeClr val="tx1"/>
                </a:solidFill>
                <a:latin typeface="+mn-lt"/>
                <a:ea typeface="+mn-ea"/>
              </a:defRPr>
            </a:lvl3pPr>
            <a:lvl4pPr marL="1143000" indent="0">
              <a:spcAft>
                <a:spcPts val="400"/>
              </a:spcAft>
              <a:buNone/>
              <a:defRPr lang="ja-JP" altLang="en-US" sz="1600" smtClean="0">
                <a:solidFill>
                  <a:schemeClr val="tx1"/>
                </a:solidFill>
                <a:latin typeface="+mn-lt"/>
                <a:ea typeface="+mn-ea"/>
              </a:defRPr>
            </a:lvl4pPr>
            <a:lvl5pPr marL="1600200" indent="0">
              <a:spcAft>
                <a:spcPts val="400"/>
              </a:spcAft>
              <a:buNone/>
              <a:defRPr lang="ja-JP" altLang="en-US" sz="16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defTabSz="45720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00B915E3-9721-E14D-9069-1E3398AC9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50710" y="6379365"/>
            <a:ext cx="3757975" cy="2632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タイトル 17">
            <a:extLst>
              <a:ext uri="{FF2B5EF4-FFF2-40B4-BE49-F238E27FC236}">
                <a16:creationId xmlns:a16="http://schemas.microsoft.com/office/drawing/2014/main" id="{74E58C1A-9531-3C45-9E29-C7A0D7F28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2200" y="1447800"/>
            <a:ext cx="7534810" cy="2304191"/>
          </a:xfrm>
        </p:spPr>
        <p:txBody>
          <a:bodyPr lIns="288000" tIns="180000" rIns="360000" bIns="72000" anchor="b"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grpSp>
        <p:nvGrpSpPr>
          <p:cNvPr id="89" name="グループ化 88"/>
          <p:cNvGrpSpPr/>
          <p:nvPr userDrawn="1"/>
        </p:nvGrpSpPr>
        <p:grpSpPr>
          <a:xfrm rot="16200000">
            <a:off x="-1117606" y="1574806"/>
            <a:ext cx="2819400" cy="126987"/>
            <a:chOff x="900632" y="1414463"/>
            <a:chExt cx="7938089" cy="357535"/>
          </a:xfrm>
          <a:solidFill>
            <a:schemeClr val="bg1">
              <a:alpha val="17000"/>
            </a:schemeClr>
          </a:solidFill>
        </p:grpSpPr>
        <p:sp>
          <p:nvSpPr>
            <p:cNvPr id="90" name="Freeform 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1" name="Freeform 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" name="Freeform 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3" name="Freeform 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4" name="Freeform 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5" name="Freeform 1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6" name="Freeform 1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7" name="Freeform 1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8" name="Freeform 1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9" name="Freeform 1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0" name="Freeform 1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1" name="Freeform 1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" name="Freeform 1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" name="Freeform 1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" name="Freeform 1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" name="Freeform 2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" name="Freeform 2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" name="Freeform 2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" name="Freeform 2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" name="Freeform 2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" name="Freeform 2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" name="Freeform 2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" name="Freeform 2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" name="Freeform 2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" name="Freeform 2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" name="Freeform 3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" name="Freeform 3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" name="Freeform 3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" name="Freeform 3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9" name="Freeform 3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0" name="Freeform 3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1" name="Freeform 3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2" name="Freeform 3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" name="Freeform 3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4" name="Freeform 3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5" name="Freeform 4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6" name="Freeform 4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7" name="Freeform 4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8" name="Freeform 4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9" name="Freeform 4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0" name="Freeform 4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1" name="Freeform 4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2" name="Freeform 4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" name="Freeform 4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" name="Freeform 4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5" name="Freeform 5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6" name="Freeform 5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7" name="Freeform 5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8" name="Freeform 5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9" name="Freeform 5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0" name="Freeform 5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1" name="Freeform 5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2" name="Freeform 5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" name="Freeform 5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4" name="Freeform 5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5" name="Freeform 6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6" name="Freeform 6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7" name="Freeform 6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8" name="Freeform 6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9" name="Freeform 6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0" name="Freeform 6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1" name="Freeform 6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2" name="Freeform 6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" name="Freeform 6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" name="Freeform 6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5" name="Freeform 7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6" name="Freeform 7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7" name="Freeform 7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8" name="Freeform 7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9" name="Freeform 7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0" name="Freeform 7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1" name="Freeform 7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2" name="Freeform 7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3" name="Freeform 7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4" name="Freeform 7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5" name="Freeform 8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6" name="Freeform 8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7" name="Freeform 8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8" name="Freeform 8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9" name="Freeform 8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pic>
        <p:nvPicPr>
          <p:cNvPr id="3" name="図 2">
            <a:extLst>
              <a:ext uri="{FF2B5EF4-FFF2-40B4-BE49-F238E27FC236}">
                <a16:creationId xmlns:a16="http://schemas.microsoft.com/office/drawing/2014/main" id="{01EDC1D0-13CA-76B8-F3F4-0C5B478FE8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05089" y="5720890"/>
            <a:ext cx="1176630" cy="1005927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4313B4EC-35CF-4AD3-BA53-329A071F9BD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15000" y="6469296"/>
            <a:ext cx="3810330" cy="17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272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扉・目次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D030BBF-1018-E14A-AC2B-DC996F9E0808}"/>
              </a:ext>
            </a:extLst>
          </p:cNvPr>
          <p:cNvSpPr/>
          <p:nvPr userDrawn="1"/>
        </p:nvSpPr>
        <p:spPr>
          <a:xfrm>
            <a:off x="2362200" y="0"/>
            <a:ext cx="7543799" cy="6854972"/>
          </a:xfrm>
          <a:prstGeom prst="rect">
            <a:avLst/>
          </a:prstGeom>
          <a:gradFill flip="none" rotWithShape="1">
            <a:gsLst>
              <a:gs pos="0">
                <a:srgbClr val="FFFFFF">
                  <a:alpha val="31000"/>
                </a:srgbClr>
              </a:gs>
              <a:gs pos="99000">
                <a:srgbClr val="EDEEF5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76246" rIns="326585" bIns="176246" rtlCol="0" anchor="ctr"/>
          <a:lstStyle/>
          <a:p>
            <a:pPr>
              <a:lnSpc>
                <a:spcPct val="130000"/>
              </a:lnSpc>
              <a:spcAft>
                <a:spcPts val="1089"/>
              </a:spcAft>
            </a:pPr>
            <a:endParaRPr kumimoji="1" lang="ja-JP" altLang="en-US" sz="1200" kern="900" spc="69">
              <a:solidFill>
                <a:prstClr val="white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4EA809F9-0C86-CF4D-85E3-67D8D37806DE}"/>
              </a:ext>
            </a:extLst>
          </p:cNvPr>
          <p:cNvSpPr txBox="1">
            <a:spLocks/>
          </p:cNvSpPr>
          <p:nvPr userDrawn="1"/>
        </p:nvSpPr>
        <p:spPr>
          <a:xfrm>
            <a:off x="0" y="3027"/>
            <a:ext cx="2362200" cy="6854973"/>
          </a:xfrm>
          <a:prstGeom prst="rect">
            <a:avLst/>
          </a:prstGeom>
          <a:pattFill prst="dkUpDiag">
            <a:fgClr>
              <a:srgbClr val="003579"/>
            </a:fgClr>
            <a:bgClr>
              <a:srgbClr val="00429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ctr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A93A36DD-2A38-364A-8A47-8780ED7B4F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75088" y="2130336"/>
            <a:ext cx="4440062" cy="3054682"/>
          </a:xfrm>
        </p:spPr>
        <p:txBody>
          <a:bodyPr wrap="none" anchor="ctr">
            <a:spAutoFit/>
          </a:bodyPr>
          <a:lstStyle>
            <a:lvl1pPr>
              <a:defRPr lang="ja-JP" altLang="en-US" sz="2000" spc="272" smtClean="0"/>
            </a:lvl1pPr>
            <a:lvl2pPr>
              <a:defRPr lang="ja-JP" altLang="en-US" sz="1800" smtClean="0">
                <a:latin typeface="+mn-lt"/>
                <a:ea typeface="+mn-ea"/>
              </a:defRPr>
            </a:lvl2pPr>
            <a:lvl3pPr>
              <a:defRPr lang="ja-JP" altLang="en-US" sz="1800" smtClean="0">
                <a:latin typeface="+mn-lt"/>
                <a:ea typeface="+mn-ea"/>
              </a:defRPr>
            </a:lvl3pPr>
            <a:lvl4pPr>
              <a:defRPr lang="ja-JP" altLang="en-US" sz="1800" smtClean="0">
                <a:latin typeface="+mn-lt"/>
                <a:ea typeface="+mn-ea"/>
              </a:defRPr>
            </a:lvl4pPr>
            <a:lvl5pPr>
              <a:defRPr lang="ja-JP" altLang="en-US" sz="1800">
                <a:latin typeface="+mn-lt"/>
                <a:ea typeface="+mn-ea"/>
              </a:defRPr>
            </a:lvl5pPr>
          </a:lstStyle>
          <a:p>
            <a:pPr marL="342900" lvl="0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 dirty="0"/>
              <a:t>マスター テキストの書式設定</a:t>
            </a:r>
          </a:p>
          <a:p>
            <a:pPr marL="0" lvl="0" defTabSz="457200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marL="0" lvl="0" defTabSz="457200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marL="0" lvl="0" defTabSz="457200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marL="0" lvl="0" defTabSz="457200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grpSp>
        <p:nvGrpSpPr>
          <p:cNvPr id="153" name="グループ化 152"/>
          <p:cNvGrpSpPr/>
          <p:nvPr userDrawn="1"/>
        </p:nvGrpSpPr>
        <p:grpSpPr>
          <a:xfrm rot="16200000">
            <a:off x="-1117606" y="1574806"/>
            <a:ext cx="2819400" cy="126987"/>
            <a:chOff x="900632" y="1414463"/>
            <a:chExt cx="7938089" cy="357535"/>
          </a:xfrm>
          <a:solidFill>
            <a:schemeClr val="bg1">
              <a:alpha val="17000"/>
            </a:schemeClr>
          </a:solidFill>
        </p:grpSpPr>
        <p:sp>
          <p:nvSpPr>
            <p:cNvPr id="154" name="Freeform 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5" name="Freeform 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6" name="Freeform 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7" name="Freeform 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8" name="Freeform 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9" name="Freeform 1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0" name="Freeform 1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1" name="Freeform 1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2" name="Freeform 1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3" name="Freeform 1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4" name="Freeform 1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5" name="Freeform 1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6" name="Freeform 1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7" name="Freeform 1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8" name="Freeform 1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9" name="Freeform 2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0" name="Freeform 2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1" name="Freeform 2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2" name="Freeform 2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3" name="Freeform 2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4" name="Freeform 2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5" name="Freeform 2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6" name="Freeform 2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7" name="Freeform 2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8" name="Freeform 2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9" name="Freeform 3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0" name="Freeform 3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1" name="Freeform 3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2" name="Freeform 3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3" name="Freeform 3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4" name="Freeform 3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5" name="Freeform 3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6" name="Freeform 3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7" name="Freeform 3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8" name="Freeform 3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9" name="Freeform 4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0" name="Freeform 4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1" name="Freeform 4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2" name="Freeform 4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3" name="Freeform 4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4" name="Freeform 4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5" name="Freeform 4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6" name="Freeform 4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7" name="Freeform 4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8" name="Freeform 4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9" name="Freeform 5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0" name="Freeform 5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1" name="Freeform 5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2" name="Freeform 5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3" name="Freeform 5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4" name="Freeform 5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5" name="Freeform 5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6" name="Freeform 5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7" name="Freeform 5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8" name="Freeform 5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9" name="Freeform 6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0" name="Freeform 6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1" name="Freeform 6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2" name="Freeform 6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3" name="Freeform 6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4" name="Freeform 6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5" name="Freeform 6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6" name="Freeform 6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7" name="Freeform 6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8" name="Freeform 6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9" name="Freeform 7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0" name="Freeform 7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1" name="Freeform 7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2" name="Freeform 7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3" name="Freeform 7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4" name="Freeform 7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5" name="Freeform 7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6" name="Freeform 7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7" name="Freeform 7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8" name="Freeform 7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9" name="Freeform 8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0" name="Freeform 8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1" name="Freeform 8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2" name="Freeform 8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3" name="Freeform 8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89" name="テキスト プレースホルダー 6">
            <a:extLst>
              <a:ext uri="{FF2B5EF4-FFF2-40B4-BE49-F238E27FC236}">
                <a16:creationId xmlns:a16="http://schemas.microsoft.com/office/drawing/2014/main" id="{94ADDCFC-76A6-3E4C-9786-2004A991C4E2}"/>
              </a:ext>
            </a:extLst>
          </p:cNvPr>
          <p:cNvSpPr txBox="1">
            <a:spLocks/>
          </p:cNvSpPr>
          <p:nvPr userDrawn="1"/>
        </p:nvSpPr>
        <p:spPr>
          <a:xfrm rot="5400000" flipV="1">
            <a:off x="-679881" y="3815921"/>
            <a:ext cx="3721963" cy="2362198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3540809 w 9907200"/>
              <a:gd name="connsiteY0" fmla="*/ 905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540809 w 9907200"/>
              <a:gd name="connsiteY4" fmla="*/ 9052 h 827999"/>
              <a:gd name="connsiteX0" fmla="*/ 6219564 w 9907200"/>
              <a:gd name="connsiteY0" fmla="*/ 2673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6219564 w 9907200"/>
              <a:gd name="connsiteY4" fmla="*/ 2673 h 827999"/>
              <a:gd name="connsiteX0" fmla="*/ 6255281 w 9942917"/>
              <a:gd name="connsiteY0" fmla="*/ 2673 h 827999"/>
              <a:gd name="connsiteX1" fmla="*/ 9942917 w 9942917"/>
              <a:gd name="connsiteY1" fmla="*/ 0 h 827999"/>
              <a:gd name="connsiteX2" fmla="*/ 9942917 w 9942917"/>
              <a:gd name="connsiteY2" fmla="*/ 827999 h 827999"/>
              <a:gd name="connsiteX3" fmla="*/ 0 w 9942917"/>
              <a:gd name="connsiteY3" fmla="*/ 826404 h 827999"/>
              <a:gd name="connsiteX4" fmla="*/ 6255281 w 9942917"/>
              <a:gd name="connsiteY4" fmla="*/ 2673 h 827999"/>
              <a:gd name="connsiteX0" fmla="*/ 6160036 w 9847672"/>
              <a:gd name="connsiteY0" fmla="*/ 2673 h 827999"/>
              <a:gd name="connsiteX1" fmla="*/ 9847672 w 9847672"/>
              <a:gd name="connsiteY1" fmla="*/ 0 h 827999"/>
              <a:gd name="connsiteX2" fmla="*/ 9847672 w 9847672"/>
              <a:gd name="connsiteY2" fmla="*/ 827999 h 827999"/>
              <a:gd name="connsiteX3" fmla="*/ 0 w 9847672"/>
              <a:gd name="connsiteY3" fmla="*/ 823215 h 827999"/>
              <a:gd name="connsiteX4" fmla="*/ 6160036 w 9847672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0 w 9740523"/>
              <a:gd name="connsiteY3" fmla="*/ 821621 h 827999"/>
              <a:gd name="connsiteX4" fmla="*/ 6052887 w 9740523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1 w 9740523"/>
              <a:gd name="connsiteY3" fmla="*/ 826683 h 827999"/>
              <a:gd name="connsiteX4" fmla="*/ 6052887 w 9740523"/>
              <a:gd name="connsiteY4" fmla="*/ 2673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40523" h="827999">
                <a:moveTo>
                  <a:pt x="6052887" y="2673"/>
                </a:moveTo>
                <a:lnTo>
                  <a:pt x="9740523" y="0"/>
                </a:lnTo>
                <a:lnTo>
                  <a:pt x="9740523" y="827999"/>
                </a:lnTo>
                <a:lnTo>
                  <a:pt x="1" y="826683"/>
                </a:lnTo>
                <a:lnTo>
                  <a:pt x="6052887" y="2673"/>
                </a:ln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62000">
                <a:schemeClr val="tx2">
                  <a:alpha val="31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B790923A-5818-43CE-3DFD-53400C8981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05089" y="5720563"/>
            <a:ext cx="1176630" cy="100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495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扉・目次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テキスト プレースホルダー 6">
            <a:extLst>
              <a:ext uri="{FF2B5EF4-FFF2-40B4-BE49-F238E27FC236}">
                <a16:creationId xmlns:a16="http://schemas.microsoft.com/office/drawing/2014/main" id="{4EA809F9-0C86-CF4D-85E3-67D8D37806DE}"/>
              </a:ext>
            </a:extLst>
          </p:cNvPr>
          <p:cNvSpPr txBox="1">
            <a:spLocks/>
          </p:cNvSpPr>
          <p:nvPr userDrawn="1"/>
        </p:nvSpPr>
        <p:spPr>
          <a:xfrm>
            <a:off x="0" y="3027"/>
            <a:ext cx="2362200" cy="6854973"/>
          </a:xfrm>
          <a:prstGeom prst="rect">
            <a:avLst/>
          </a:prstGeom>
          <a:pattFill prst="dkUpDiag">
            <a:fgClr>
              <a:schemeClr val="accent2"/>
            </a:fgClr>
            <a:bgClr>
              <a:srgbClr val="DF637E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ctr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2" name="テキスト プレースホルダー 6">
            <a:extLst>
              <a:ext uri="{FF2B5EF4-FFF2-40B4-BE49-F238E27FC236}">
                <a16:creationId xmlns:a16="http://schemas.microsoft.com/office/drawing/2014/main" id="{94ADDCFC-76A6-3E4C-9786-2004A991C4E2}"/>
              </a:ext>
            </a:extLst>
          </p:cNvPr>
          <p:cNvSpPr txBox="1">
            <a:spLocks/>
          </p:cNvSpPr>
          <p:nvPr userDrawn="1"/>
        </p:nvSpPr>
        <p:spPr>
          <a:xfrm rot="5400000" flipV="1">
            <a:off x="-679881" y="3815921"/>
            <a:ext cx="3721963" cy="2362198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3540809 w 9907200"/>
              <a:gd name="connsiteY0" fmla="*/ 905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540809 w 9907200"/>
              <a:gd name="connsiteY4" fmla="*/ 9052 h 827999"/>
              <a:gd name="connsiteX0" fmla="*/ 6219564 w 9907200"/>
              <a:gd name="connsiteY0" fmla="*/ 2673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6219564 w 9907200"/>
              <a:gd name="connsiteY4" fmla="*/ 2673 h 827999"/>
              <a:gd name="connsiteX0" fmla="*/ 6255281 w 9942917"/>
              <a:gd name="connsiteY0" fmla="*/ 2673 h 827999"/>
              <a:gd name="connsiteX1" fmla="*/ 9942917 w 9942917"/>
              <a:gd name="connsiteY1" fmla="*/ 0 h 827999"/>
              <a:gd name="connsiteX2" fmla="*/ 9942917 w 9942917"/>
              <a:gd name="connsiteY2" fmla="*/ 827999 h 827999"/>
              <a:gd name="connsiteX3" fmla="*/ 0 w 9942917"/>
              <a:gd name="connsiteY3" fmla="*/ 826404 h 827999"/>
              <a:gd name="connsiteX4" fmla="*/ 6255281 w 9942917"/>
              <a:gd name="connsiteY4" fmla="*/ 2673 h 827999"/>
              <a:gd name="connsiteX0" fmla="*/ 6160036 w 9847672"/>
              <a:gd name="connsiteY0" fmla="*/ 2673 h 827999"/>
              <a:gd name="connsiteX1" fmla="*/ 9847672 w 9847672"/>
              <a:gd name="connsiteY1" fmla="*/ 0 h 827999"/>
              <a:gd name="connsiteX2" fmla="*/ 9847672 w 9847672"/>
              <a:gd name="connsiteY2" fmla="*/ 827999 h 827999"/>
              <a:gd name="connsiteX3" fmla="*/ 0 w 9847672"/>
              <a:gd name="connsiteY3" fmla="*/ 823215 h 827999"/>
              <a:gd name="connsiteX4" fmla="*/ 6160036 w 9847672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0 w 9740523"/>
              <a:gd name="connsiteY3" fmla="*/ 821621 h 827999"/>
              <a:gd name="connsiteX4" fmla="*/ 6052887 w 9740523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1 w 9740523"/>
              <a:gd name="connsiteY3" fmla="*/ 826683 h 827999"/>
              <a:gd name="connsiteX4" fmla="*/ 6052887 w 9740523"/>
              <a:gd name="connsiteY4" fmla="*/ 2673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40523" h="827999">
                <a:moveTo>
                  <a:pt x="6052887" y="2673"/>
                </a:moveTo>
                <a:lnTo>
                  <a:pt x="9740523" y="0"/>
                </a:lnTo>
                <a:lnTo>
                  <a:pt x="9740523" y="827999"/>
                </a:lnTo>
                <a:lnTo>
                  <a:pt x="1" y="826683"/>
                </a:lnTo>
                <a:lnTo>
                  <a:pt x="6052887" y="2673"/>
                </a:lnTo>
                <a:close/>
              </a:path>
            </a:pathLst>
          </a:custGeom>
          <a:gradFill flip="none" rotWithShape="1">
            <a:gsLst>
              <a:gs pos="21000">
                <a:schemeClr val="accent4"/>
              </a:gs>
              <a:gs pos="62000">
                <a:schemeClr val="accent2">
                  <a:alpha val="2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D030BBF-1018-E14A-AC2B-DC996F9E0808}"/>
              </a:ext>
            </a:extLst>
          </p:cNvPr>
          <p:cNvSpPr/>
          <p:nvPr userDrawn="1"/>
        </p:nvSpPr>
        <p:spPr>
          <a:xfrm>
            <a:off x="2362200" y="0"/>
            <a:ext cx="7543799" cy="6854972"/>
          </a:xfrm>
          <a:prstGeom prst="rect">
            <a:avLst/>
          </a:prstGeom>
          <a:gradFill flip="none" rotWithShape="1">
            <a:gsLst>
              <a:gs pos="0">
                <a:srgbClr val="FFFFFF">
                  <a:alpha val="31000"/>
                </a:srgbClr>
              </a:gs>
              <a:gs pos="99000">
                <a:srgbClr val="EDEEF5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76246" rIns="326585" bIns="176246" rtlCol="0" anchor="ctr"/>
          <a:lstStyle/>
          <a:p>
            <a:pPr>
              <a:lnSpc>
                <a:spcPct val="130000"/>
              </a:lnSpc>
              <a:spcAft>
                <a:spcPts val="1089"/>
              </a:spcAft>
            </a:pPr>
            <a:endParaRPr kumimoji="1" lang="ja-JP" altLang="en-US" sz="1200" kern="900" spc="69">
              <a:solidFill>
                <a:prstClr val="white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grpSp>
        <p:nvGrpSpPr>
          <p:cNvPr id="16" name="グループ化 15"/>
          <p:cNvGrpSpPr/>
          <p:nvPr userDrawn="1"/>
        </p:nvGrpSpPr>
        <p:grpSpPr>
          <a:xfrm rot="16200000">
            <a:off x="-1117606" y="1574806"/>
            <a:ext cx="2819400" cy="126987"/>
            <a:chOff x="900632" y="1414463"/>
            <a:chExt cx="7938089" cy="357535"/>
          </a:xfrm>
          <a:solidFill>
            <a:schemeClr val="bg1">
              <a:alpha val="17000"/>
            </a:schemeClr>
          </a:solidFill>
        </p:grpSpPr>
        <p:sp>
          <p:nvSpPr>
            <p:cNvPr id="17" name="Freeform 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" name="Freeform 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Freeform 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Freeform 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Freeform 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Freeform 1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Freeform 1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Freeform 1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1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1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1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1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1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1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1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2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" name="Freeform 2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2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" name="Freeform 2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" name="Freeform 2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" name="Freeform 2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" name="Freeform 2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" name="Freeform 2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" name="Freeform 2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" name="Freeform 2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" name="Freeform 3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" name="Freeform 3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" name="Freeform 3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" name="Freeform 3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" name="Freeform 3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" name="Freeform 3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" name="Freeform 3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" name="Freeform 3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" name="Freeform 3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" name="Freeform 3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" name="Freeform 4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3" name="Freeform 4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4" name="Freeform 4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5" name="Freeform 4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6" name="Freeform 4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7" name="Freeform 4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8" name="Freeform 4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9" name="Freeform 4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0" name="Freeform 4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1" name="Freeform 4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2" name="Freeform 5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3" name="Freeform 5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4" name="Freeform 5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5" name="Freeform 5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6" name="Freeform 5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7" name="Freeform 5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8" name="Freeform 5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9" name="Freeform 5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0" name="Freeform 5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1" name="Freeform 5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2" name="Freeform 6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3" name="Freeform 6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4" name="Freeform 6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5" name="Freeform 6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6" name="Freeform 6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7" name="Freeform 6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8" name="Freeform 6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9" name="Freeform 6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0" name="Freeform 6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" name="Freeform 6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" name="Freeform 7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3" name="Freeform 7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4" name="Freeform 7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5" name="Freeform 7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6" name="Freeform 7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7" name="Freeform 7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" name="Freeform 7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9" name="Freeform 7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0" name="Freeform 7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1" name="Freeform 7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" name="Freeform 8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3" name="Freeform 8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4" name="Freeform 8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5" name="Freeform 8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6" name="Freeform 8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97" name="テキスト プレースホルダー 13">
            <a:extLst>
              <a:ext uri="{FF2B5EF4-FFF2-40B4-BE49-F238E27FC236}">
                <a16:creationId xmlns:a16="http://schemas.microsoft.com/office/drawing/2014/main" id="{A93A36DD-2A38-364A-8A47-8780ED7B4F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75088" y="2130336"/>
            <a:ext cx="4440062" cy="3054682"/>
          </a:xfrm>
        </p:spPr>
        <p:txBody>
          <a:bodyPr wrap="none" anchor="ctr">
            <a:spAutoFit/>
          </a:bodyPr>
          <a:lstStyle>
            <a:lvl1pPr>
              <a:defRPr lang="ja-JP" altLang="en-US" sz="2000" spc="272" smtClean="0"/>
            </a:lvl1pPr>
            <a:lvl2pPr>
              <a:defRPr lang="ja-JP" altLang="en-US" sz="1800" smtClean="0">
                <a:latin typeface="+mn-lt"/>
                <a:ea typeface="+mn-ea"/>
              </a:defRPr>
            </a:lvl2pPr>
            <a:lvl3pPr>
              <a:defRPr lang="ja-JP" altLang="en-US" sz="1800" smtClean="0">
                <a:latin typeface="+mn-lt"/>
                <a:ea typeface="+mn-ea"/>
              </a:defRPr>
            </a:lvl3pPr>
            <a:lvl4pPr>
              <a:defRPr lang="ja-JP" altLang="en-US" sz="1800" smtClean="0">
                <a:latin typeface="+mn-lt"/>
                <a:ea typeface="+mn-ea"/>
              </a:defRPr>
            </a:lvl4pPr>
            <a:lvl5pPr>
              <a:defRPr lang="ja-JP" altLang="en-US" sz="1800">
                <a:latin typeface="+mn-lt"/>
                <a:ea typeface="+mn-ea"/>
              </a:defRPr>
            </a:lvl5pPr>
          </a:lstStyle>
          <a:p>
            <a:pPr marL="342900" lvl="0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 dirty="0"/>
              <a:t>マスター テキストの書式設定</a:t>
            </a:r>
          </a:p>
          <a:p>
            <a:pPr marL="0" lvl="0" defTabSz="457200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marL="0" lvl="0" defTabSz="457200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marL="0" lvl="0" defTabSz="457200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marL="0" lvl="0" defTabSz="457200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9D59DCF0-81C5-63EA-D5DE-B197A38C70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05089" y="5720563"/>
            <a:ext cx="1176630" cy="100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6856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扉・目次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テキスト プレースホルダー 6">
            <a:extLst>
              <a:ext uri="{FF2B5EF4-FFF2-40B4-BE49-F238E27FC236}">
                <a16:creationId xmlns:a16="http://schemas.microsoft.com/office/drawing/2014/main" id="{4EA809F9-0C86-CF4D-85E3-67D8D37806DE}"/>
              </a:ext>
            </a:extLst>
          </p:cNvPr>
          <p:cNvSpPr txBox="1">
            <a:spLocks/>
          </p:cNvSpPr>
          <p:nvPr userDrawn="1"/>
        </p:nvSpPr>
        <p:spPr>
          <a:xfrm>
            <a:off x="0" y="3027"/>
            <a:ext cx="2362200" cy="6854973"/>
          </a:xfrm>
          <a:prstGeom prst="rect">
            <a:avLst/>
          </a:prstGeom>
          <a:pattFill prst="dkUpDiag">
            <a:fgClr>
              <a:schemeClr val="accent3"/>
            </a:fgClr>
            <a:bgClr>
              <a:srgbClr val="7EC4C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ctr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1" name="テキスト プレースホルダー 6">
            <a:extLst>
              <a:ext uri="{FF2B5EF4-FFF2-40B4-BE49-F238E27FC236}">
                <a16:creationId xmlns:a16="http://schemas.microsoft.com/office/drawing/2014/main" id="{94ADDCFC-76A6-3E4C-9786-2004A991C4E2}"/>
              </a:ext>
            </a:extLst>
          </p:cNvPr>
          <p:cNvSpPr txBox="1">
            <a:spLocks/>
          </p:cNvSpPr>
          <p:nvPr userDrawn="1"/>
        </p:nvSpPr>
        <p:spPr>
          <a:xfrm rot="5400000" flipV="1">
            <a:off x="-679881" y="3815921"/>
            <a:ext cx="3721963" cy="2362198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3540809 w 9907200"/>
              <a:gd name="connsiteY0" fmla="*/ 905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540809 w 9907200"/>
              <a:gd name="connsiteY4" fmla="*/ 9052 h 827999"/>
              <a:gd name="connsiteX0" fmla="*/ 6219564 w 9907200"/>
              <a:gd name="connsiteY0" fmla="*/ 2673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6219564 w 9907200"/>
              <a:gd name="connsiteY4" fmla="*/ 2673 h 827999"/>
              <a:gd name="connsiteX0" fmla="*/ 6255281 w 9942917"/>
              <a:gd name="connsiteY0" fmla="*/ 2673 h 827999"/>
              <a:gd name="connsiteX1" fmla="*/ 9942917 w 9942917"/>
              <a:gd name="connsiteY1" fmla="*/ 0 h 827999"/>
              <a:gd name="connsiteX2" fmla="*/ 9942917 w 9942917"/>
              <a:gd name="connsiteY2" fmla="*/ 827999 h 827999"/>
              <a:gd name="connsiteX3" fmla="*/ 0 w 9942917"/>
              <a:gd name="connsiteY3" fmla="*/ 826404 h 827999"/>
              <a:gd name="connsiteX4" fmla="*/ 6255281 w 9942917"/>
              <a:gd name="connsiteY4" fmla="*/ 2673 h 827999"/>
              <a:gd name="connsiteX0" fmla="*/ 6160036 w 9847672"/>
              <a:gd name="connsiteY0" fmla="*/ 2673 h 827999"/>
              <a:gd name="connsiteX1" fmla="*/ 9847672 w 9847672"/>
              <a:gd name="connsiteY1" fmla="*/ 0 h 827999"/>
              <a:gd name="connsiteX2" fmla="*/ 9847672 w 9847672"/>
              <a:gd name="connsiteY2" fmla="*/ 827999 h 827999"/>
              <a:gd name="connsiteX3" fmla="*/ 0 w 9847672"/>
              <a:gd name="connsiteY3" fmla="*/ 823215 h 827999"/>
              <a:gd name="connsiteX4" fmla="*/ 6160036 w 9847672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0 w 9740523"/>
              <a:gd name="connsiteY3" fmla="*/ 821621 h 827999"/>
              <a:gd name="connsiteX4" fmla="*/ 6052887 w 9740523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1 w 9740523"/>
              <a:gd name="connsiteY3" fmla="*/ 826683 h 827999"/>
              <a:gd name="connsiteX4" fmla="*/ 6052887 w 9740523"/>
              <a:gd name="connsiteY4" fmla="*/ 2673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40523" h="827999">
                <a:moveTo>
                  <a:pt x="6052887" y="2673"/>
                </a:moveTo>
                <a:lnTo>
                  <a:pt x="9740523" y="0"/>
                </a:lnTo>
                <a:lnTo>
                  <a:pt x="9740523" y="827999"/>
                </a:lnTo>
                <a:lnTo>
                  <a:pt x="1" y="826683"/>
                </a:lnTo>
                <a:lnTo>
                  <a:pt x="6052887" y="2673"/>
                </a:lnTo>
                <a:close/>
              </a:path>
            </a:pathLst>
          </a:custGeom>
          <a:gradFill flip="none" rotWithShape="1">
            <a:gsLst>
              <a:gs pos="26000">
                <a:schemeClr val="accent5"/>
              </a:gs>
              <a:gs pos="67000">
                <a:schemeClr val="accent3">
                  <a:alpha val="2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D030BBF-1018-E14A-AC2B-DC996F9E0808}"/>
              </a:ext>
            </a:extLst>
          </p:cNvPr>
          <p:cNvSpPr/>
          <p:nvPr userDrawn="1"/>
        </p:nvSpPr>
        <p:spPr>
          <a:xfrm>
            <a:off x="2362200" y="0"/>
            <a:ext cx="7543799" cy="6854972"/>
          </a:xfrm>
          <a:prstGeom prst="rect">
            <a:avLst/>
          </a:prstGeom>
          <a:gradFill flip="none" rotWithShape="1">
            <a:gsLst>
              <a:gs pos="0">
                <a:srgbClr val="FFFFFF">
                  <a:alpha val="31000"/>
                </a:srgbClr>
              </a:gs>
              <a:gs pos="99000">
                <a:srgbClr val="EDEEF5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76246" rIns="326585" bIns="176246" rtlCol="0" anchor="ctr"/>
          <a:lstStyle/>
          <a:p>
            <a:pPr>
              <a:lnSpc>
                <a:spcPct val="130000"/>
              </a:lnSpc>
              <a:spcAft>
                <a:spcPts val="1089"/>
              </a:spcAft>
            </a:pPr>
            <a:endParaRPr kumimoji="1" lang="ja-JP" altLang="en-US" sz="1200" kern="900" spc="69">
              <a:solidFill>
                <a:prstClr val="white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テキスト プレースホルダー 13">
            <a:extLst>
              <a:ext uri="{FF2B5EF4-FFF2-40B4-BE49-F238E27FC236}">
                <a16:creationId xmlns:a16="http://schemas.microsoft.com/office/drawing/2014/main" id="{013672E4-8361-284E-8D6A-CC652AA0D4A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75088" y="2130336"/>
            <a:ext cx="4440062" cy="3054682"/>
          </a:xfrm>
        </p:spPr>
        <p:txBody>
          <a:bodyPr wrap="none" anchor="ctr">
            <a:spAutoFit/>
          </a:bodyPr>
          <a:lstStyle>
            <a:lvl1pPr>
              <a:defRPr lang="ja-JP" altLang="en-US" sz="2000" spc="272" smtClean="0"/>
            </a:lvl1pPr>
            <a:lvl2pPr>
              <a:defRPr lang="ja-JP" altLang="en-US" sz="1800" smtClean="0">
                <a:latin typeface="+mn-lt"/>
                <a:ea typeface="+mn-ea"/>
              </a:defRPr>
            </a:lvl2pPr>
            <a:lvl3pPr>
              <a:defRPr lang="ja-JP" altLang="en-US" sz="1800" smtClean="0">
                <a:latin typeface="+mn-lt"/>
                <a:ea typeface="+mn-ea"/>
              </a:defRPr>
            </a:lvl3pPr>
            <a:lvl4pPr>
              <a:defRPr lang="ja-JP" altLang="en-US" sz="1800" smtClean="0">
                <a:latin typeface="+mn-lt"/>
                <a:ea typeface="+mn-ea"/>
              </a:defRPr>
            </a:lvl4pPr>
            <a:lvl5pPr>
              <a:defRPr lang="ja-JP" altLang="en-US" sz="1800">
                <a:latin typeface="+mn-lt"/>
                <a:ea typeface="+mn-ea"/>
              </a:defRPr>
            </a:lvl5pPr>
          </a:lstStyle>
          <a:p>
            <a:pPr marL="342900" lvl="0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マスター テキストの書式設定</a:t>
            </a:r>
          </a:p>
          <a:p>
            <a:pPr marL="0" lvl="0" defTabSz="457200"/>
            <a:r>
              <a:rPr kumimoji="1" lang="ja-JP" altLang="en-US"/>
              <a:t>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</a:t>
            </a:r>
          </a:p>
          <a:p>
            <a:pPr marL="0" lvl="0" defTabSz="457200"/>
            <a:r>
              <a:rPr kumimoji="1" lang="ja-JP" altLang="en-US"/>
              <a:t>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</a:t>
            </a:r>
          </a:p>
          <a:p>
            <a:pPr marL="0" lvl="0" defTabSz="457200"/>
            <a:r>
              <a:rPr kumimoji="1" lang="ja-JP" altLang="en-US"/>
              <a:t>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</a:t>
            </a:r>
          </a:p>
          <a:p>
            <a:pPr marL="0" lvl="0" defTabSz="457200"/>
            <a:r>
              <a:rPr kumimoji="1" lang="ja-JP" altLang="en-US"/>
              <a:t>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grpSp>
        <p:nvGrpSpPr>
          <p:cNvPr id="16" name="グループ化 15"/>
          <p:cNvGrpSpPr/>
          <p:nvPr userDrawn="1"/>
        </p:nvGrpSpPr>
        <p:grpSpPr>
          <a:xfrm rot="16200000">
            <a:off x="-1117606" y="1574806"/>
            <a:ext cx="2819400" cy="126987"/>
            <a:chOff x="900632" y="1414463"/>
            <a:chExt cx="7938089" cy="357535"/>
          </a:xfrm>
          <a:solidFill>
            <a:schemeClr val="bg1">
              <a:alpha val="17000"/>
            </a:schemeClr>
          </a:solidFill>
        </p:grpSpPr>
        <p:sp>
          <p:nvSpPr>
            <p:cNvPr id="17" name="Freeform 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" name="Freeform 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Freeform 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Freeform 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Freeform 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Freeform 1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Freeform 1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Freeform 1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1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1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1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1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1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1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1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2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" name="Freeform 2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2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" name="Freeform 2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" name="Freeform 2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" name="Freeform 2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" name="Freeform 2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" name="Freeform 2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" name="Freeform 2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" name="Freeform 2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" name="Freeform 3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" name="Freeform 3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" name="Freeform 3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" name="Freeform 3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" name="Freeform 3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" name="Freeform 3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" name="Freeform 3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" name="Freeform 3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" name="Freeform 3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" name="Freeform 3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" name="Freeform 4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3" name="Freeform 4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4" name="Freeform 4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5" name="Freeform 4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6" name="Freeform 4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7" name="Freeform 4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8" name="Freeform 4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9" name="Freeform 4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0" name="Freeform 4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1" name="Freeform 4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2" name="Freeform 5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3" name="Freeform 5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4" name="Freeform 5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5" name="Freeform 5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6" name="Freeform 5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7" name="Freeform 5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8" name="Freeform 5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9" name="Freeform 5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0" name="Freeform 5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1" name="Freeform 5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2" name="Freeform 6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3" name="Freeform 6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4" name="Freeform 6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5" name="Freeform 6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6" name="Freeform 6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7" name="Freeform 6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8" name="Freeform 6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9" name="Freeform 6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0" name="Freeform 6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" name="Freeform 6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" name="Freeform 7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3" name="Freeform 7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4" name="Freeform 7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5" name="Freeform 7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6" name="Freeform 7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7" name="Freeform 7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" name="Freeform 7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9" name="Freeform 7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0" name="Freeform 7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1" name="Freeform 7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" name="Freeform 8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3" name="Freeform 8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4" name="Freeform 8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5" name="Freeform 8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6" name="Freeform 8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pic>
        <p:nvPicPr>
          <p:cNvPr id="2" name="図 1">
            <a:extLst>
              <a:ext uri="{FF2B5EF4-FFF2-40B4-BE49-F238E27FC236}">
                <a16:creationId xmlns:a16="http://schemas.microsoft.com/office/drawing/2014/main" id="{D3C49716-A99F-31A8-E983-39DF03F56CD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05089" y="5720563"/>
            <a:ext cx="1176630" cy="100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2610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扉・目次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D030BBF-1018-E14A-AC2B-DC996F9E0808}"/>
              </a:ext>
            </a:extLst>
          </p:cNvPr>
          <p:cNvSpPr/>
          <p:nvPr userDrawn="1"/>
        </p:nvSpPr>
        <p:spPr>
          <a:xfrm>
            <a:off x="2362200" y="0"/>
            <a:ext cx="7543799" cy="685497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99000">
                <a:schemeClr val="bg1">
                  <a:lumMod val="9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76246" rIns="326585" bIns="176246" rtlCol="0" anchor="ctr"/>
          <a:lstStyle/>
          <a:p>
            <a:pPr>
              <a:lnSpc>
                <a:spcPct val="130000"/>
              </a:lnSpc>
              <a:spcAft>
                <a:spcPts val="1089"/>
              </a:spcAft>
            </a:pPr>
            <a:endParaRPr kumimoji="1" lang="ja-JP" altLang="en-US" sz="1200" kern="900" spc="69">
              <a:solidFill>
                <a:prstClr val="white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4EA809F9-0C86-CF4D-85E3-67D8D37806DE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2362200" cy="6854973"/>
          </a:xfrm>
          <a:prstGeom prst="rect">
            <a:avLst/>
          </a:prstGeom>
          <a:pattFill prst="dkUpDiag">
            <a:fgClr>
              <a:srgbClr val="CBCBCB"/>
            </a:fgClr>
            <a:bgClr>
              <a:schemeClr val="bg1">
                <a:lumMod val="9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ctr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grpSp>
        <p:nvGrpSpPr>
          <p:cNvPr id="153" name="グループ化 152"/>
          <p:cNvGrpSpPr/>
          <p:nvPr userDrawn="1"/>
        </p:nvGrpSpPr>
        <p:grpSpPr>
          <a:xfrm rot="16200000">
            <a:off x="-1117606" y="1574806"/>
            <a:ext cx="2819400" cy="126987"/>
            <a:chOff x="900632" y="1414463"/>
            <a:chExt cx="7938089" cy="35753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54" name="Freeform 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5" name="Freeform 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6" name="Freeform 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7" name="Freeform 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8" name="Freeform 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9" name="Freeform 1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0" name="Freeform 1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1" name="Freeform 1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2" name="Freeform 1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3" name="Freeform 1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4" name="Freeform 1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5" name="Freeform 1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6" name="Freeform 1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7" name="Freeform 1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8" name="Freeform 1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9" name="Freeform 2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0" name="Freeform 2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1" name="Freeform 2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2" name="Freeform 2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3" name="Freeform 2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4" name="Freeform 2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5" name="Freeform 2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6" name="Freeform 2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7" name="Freeform 2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8" name="Freeform 2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9" name="Freeform 3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0" name="Freeform 3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1" name="Freeform 3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2" name="Freeform 3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3" name="Freeform 3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4" name="Freeform 3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5" name="Freeform 3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6" name="Freeform 3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7" name="Freeform 3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8" name="Freeform 3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9" name="Freeform 4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0" name="Freeform 4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1" name="Freeform 4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2" name="Freeform 4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3" name="Freeform 4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4" name="Freeform 4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5" name="Freeform 4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6" name="Freeform 4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7" name="Freeform 4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8" name="Freeform 4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9" name="Freeform 5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0" name="Freeform 5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1" name="Freeform 5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2" name="Freeform 5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3" name="Freeform 5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4" name="Freeform 5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5" name="Freeform 5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6" name="Freeform 5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7" name="Freeform 5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8" name="Freeform 5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9" name="Freeform 6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0" name="Freeform 6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1" name="Freeform 6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2" name="Freeform 6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3" name="Freeform 6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4" name="Freeform 6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5" name="Freeform 6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6" name="Freeform 6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7" name="Freeform 6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8" name="Freeform 6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9" name="Freeform 7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0" name="Freeform 7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1" name="Freeform 7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2" name="Freeform 7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3" name="Freeform 7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4" name="Freeform 7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5" name="Freeform 7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6" name="Freeform 7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7" name="Freeform 7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8" name="Freeform 7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9" name="Freeform 8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0" name="Freeform 8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1" name="Freeform 8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2" name="Freeform 8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3" name="Freeform 8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89" name="テキスト プレースホルダー 6">
            <a:extLst>
              <a:ext uri="{FF2B5EF4-FFF2-40B4-BE49-F238E27FC236}">
                <a16:creationId xmlns:a16="http://schemas.microsoft.com/office/drawing/2014/main" id="{94ADDCFC-76A6-3E4C-9786-2004A991C4E2}"/>
              </a:ext>
            </a:extLst>
          </p:cNvPr>
          <p:cNvSpPr txBox="1">
            <a:spLocks/>
          </p:cNvSpPr>
          <p:nvPr userDrawn="1"/>
        </p:nvSpPr>
        <p:spPr>
          <a:xfrm rot="5400000" flipV="1">
            <a:off x="-679881" y="3815921"/>
            <a:ext cx="3721963" cy="2362198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3540809 w 9907200"/>
              <a:gd name="connsiteY0" fmla="*/ 905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540809 w 9907200"/>
              <a:gd name="connsiteY4" fmla="*/ 9052 h 827999"/>
              <a:gd name="connsiteX0" fmla="*/ 6219564 w 9907200"/>
              <a:gd name="connsiteY0" fmla="*/ 2673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6219564 w 9907200"/>
              <a:gd name="connsiteY4" fmla="*/ 2673 h 827999"/>
              <a:gd name="connsiteX0" fmla="*/ 6255281 w 9942917"/>
              <a:gd name="connsiteY0" fmla="*/ 2673 h 827999"/>
              <a:gd name="connsiteX1" fmla="*/ 9942917 w 9942917"/>
              <a:gd name="connsiteY1" fmla="*/ 0 h 827999"/>
              <a:gd name="connsiteX2" fmla="*/ 9942917 w 9942917"/>
              <a:gd name="connsiteY2" fmla="*/ 827999 h 827999"/>
              <a:gd name="connsiteX3" fmla="*/ 0 w 9942917"/>
              <a:gd name="connsiteY3" fmla="*/ 826404 h 827999"/>
              <a:gd name="connsiteX4" fmla="*/ 6255281 w 9942917"/>
              <a:gd name="connsiteY4" fmla="*/ 2673 h 827999"/>
              <a:gd name="connsiteX0" fmla="*/ 6160036 w 9847672"/>
              <a:gd name="connsiteY0" fmla="*/ 2673 h 827999"/>
              <a:gd name="connsiteX1" fmla="*/ 9847672 w 9847672"/>
              <a:gd name="connsiteY1" fmla="*/ 0 h 827999"/>
              <a:gd name="connsiteX2" fmla="*/ 9847672 w 9847672"/>
              <a:gd name="connsiteY2" fmla="*/ 827999 h 827999"/>
              <a:gd name="connsiteX3" fmla="*/ 0 w 9847672"/>
              <a:gd name="connsiteY3" fmla="*/ 823215 h 827999"/>
              <a:gd name="connsiteX4" fmla="*/ 6160036 w 9847672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0 w 9740523"/>
              <a:gd name="connsiteY3" fmla="*/ 821621 h 827999"/>
              <a:gd name="connsiteX4" fmla="*/ 6052887 w 9740523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1 w 9740523"/>
              <a:gd name="connsiteY3" fmla="*/ 826683 h 827999"/>
              <a:gd name="connsiteX4" fmla="*/ 6052887 w 9740523"/>
              <a:gd name="connsiteY4" fmla="*/ 2673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40523" h="827999">
                <a:moveTo>
                  <a:pt x="6052887" y="2673"/>
                </a:moveTo>
                <a:lnTo>
                  <a:pt x="9740523" y="0"/>
                </a:lnTo>
                <a:lnTo>
                  <a:pt x="9740523" y="827999"/>
                </a:lnTo>
                <a:lnTo>
                  <a:pt x="1" y="826683"/>
                </a:lnTo>
                <a:lnTo>
                  <a:pt x="6052887" y="2673"/>
                </a:lnTo>
                <a:close/>
              </a:path>
            </a:pathLst>
          </a:custGeom>
          <a:gradFill flip="none" rotWithShape="1">
            <a:gsLst>
              <a:gs pos="28000">
                <a:schemeClr val="bg1"/>
              </a:gs>
              <a:gs pos="70000">
                <a:schemeClr val="bg1">
                  <a:lumMod val="75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5" name="テキスト プレースホルダー 13">
            <a:extLst>
              <a:ext uri="{FF2B5EF4-FFF2-40B4-BE49-F238E27FC236}">
                <a16:creationId xmlns:a16="http://schemas.microsoft.com/office/drawing/2014/main" id="{30743F20-167F-C9D4-D175-8E672348794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75088" y="2130336"/>
            <a:ext cx="4440062" cy="3054682"/>
          </a:xfrm>
        </p:spPr>
        <p:txBody>
          <a:bodyPr wrap="none" anchor="ctr">
            <a:spAutoFit/>
          </a:bodyPr>
          <a:lstStyle>
            <a:lvl1pPr>
              <a:defRPr lang="ja-JP" altLang="en-US" sz="2000" spc="272" smtClean="0"/>
            </a:lvl1pPr>
            <a:lvl2pPr>
              <a:defRPr lang="ja-JP" altLang="en-US" sz="1800" smtClean="0">
                <a:latin typeface="+mn-lt"/>
                <a:ea typeface="+mn-ea"/>
              </a:defRPr>
            </a:lvl2pPr>
            <a:lvl3pPr>
              <a:defRPr lang="ja-JP" altLang="en-US" sz="1800" smtClean="0">
                <a:latin typeface="+mn-lt"/>
                <a:ea typeface="+mn-ea"/>
              </a:defRPr>
            </a:lvl3pPr>
            <a:lvl4pPr>
              <a:defRPr lang="ja-JP" altLang="en-US" sz="1800" smtClean="0">
                <a:latin typeface="+mn-lt"/>
                <a:ea typeface="+mn-ea"/>
              </a:defRPr>
            </a:lvl4pPr>
            <a:lvl5pPr>
              <a:defRPr lang="ja-JP" altLang="en-US" sz="1800">
                <a:latin typeface="+mn-lt"/>
                <a:ea typeface="+mn-ea"/>
              </a:defRPr>
            </a:lvl5pPr>
          </a:lstStyle>
          <a:p>
            <a:pPr marL="342900" lvl="0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 dirty="0"/>
              <a:t>マスター テキストの書式設定</a:t>
            </a:r>
          </a:p>
          <a:p>
            <a:pPr marL="0" lvl="0" defTabSz="457200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marL="0" lvl="0" defTabSz="457200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marL="0" lvl="0" defTabSz="457200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marL="0" lvl="0" defTabSz="457200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A87FA550-8518-B6EE-6987-D605441273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05089" y="5720563"/>
            <a:ext cx="1176630" cy="100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72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ロゴ無し-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テキスト プレースホルダー 6">
            <a:extLst>
              <a:ext uri="{FF2B5EF4-FFF2-40B4-BE49-F238E27FC236}">
                <a16:creationId xmlns:a16="http://schemas.microsoft.com/office/drawing/2014/main" id="{4B66BDE1-5ABE-1A49-831A-CACBD5DC5471}"/>
              </a:ext>
            </a:extLst>
          </p:cNvPr>
          <p:cNvSpPr txBox="1">
            <a:spLocks/>
          </p:cNvSpPr>
          <p:nvPr userDrawn="1"/>
        </p:nvSpPr>
        <p:spPr>
          <a:xfrm>
            <a:off x="0" y="3027"/>
            <a:ext cx="9907200" cy="827999"/>
          </a:xfrm>
          <a:prstGeom prst="rect">
            <a:avLst/>
          </a:prstGeom>
          <a:pattFill prst="dkUpDiag">
            <a:fgClr>
              <a:srgbClr val="003579"/>
            </a:fgClr>
            <a:bgClr>
              <a:srgbClr val="00429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128C7BBE-DA91-2546-9948-0ECF38C7D752}"/>
              </a:ext>
            </a:extLst>
          </p:cNvPr>
          <p:cNvSpPr txBox="1">
            <a:spLocks/>
          </p:cNvSpPr>
          <p:nvPr userDrawn="1"/>
        </p:nvSpPr>
        <p:spPr>
          <a:xfrm>
            <a:off x="6019800" y="0"/>
            <a:ext cx="3896710" cy="827999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2146971 w 9907200"/>
              <a:gd name="connsiteY0" fmla="*/ 82296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46971 w 9907200"/>
              <a:gd name="connsiteY4" fmla="*/ 82296 h 827999"/>
              <a:gd name="connsiteX0" fmla="*/ 2100475 w 9907200"/>
              <a:gd name="connsiteY0" fmla="*/ 457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00475 w 9907200"/>
              <a:gd name="connsiteY4" fmla="*/ 4572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7200" h="827999">
                <a:moveTo>
                  <a:pt x="2100475" y="4572"/>
                </a:moveTo>
                <a:lnTo>
                  <a:pt x="9907200" y="0"/>
                </a:lnTo>
                <a:lnTo>
                  <a:pt x="9907200" y="827999"/>
                </a:lnTo>
                <a:lnTo>
                  <a:pt x="0" y="827999"/>
                </a:lnTo>
                <a:lnTo>
                  <a:pt x="2100475" y="4572"/>
                </a:lnTo>
                <a:close/>
              </a:path>
            </a:pathLst>
          </a:custGeom>
          <a:gradFill flip="none" rotWithShape="1">
            <a:gsLst>
              <a:gs pos="0">
                <a:srgbClr val="0064DF">
                  <a:alpha val="50196"/>
                </a:srgbClr>
              </a:gs>
              <a:gs pos="62000">
                <a:srgbClr val="0C338E">
                  <a:alpha val="5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4636362-6DC1-7D45-87A6-A2F4247CD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82799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7A7A2EE5-AF89-5B47-A63C-DED06F0883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06040" y="427034"/>
            <a:ext cx="222885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45C1C095-3D5F-3846-A68B-623E5D5B3B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15314" y="6536158"/>
            <a:ext cx="630513" cy="27842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テキスト プレースホルダー 12">
            <a:extLst>
              <a:ext uri="{FF2B5EF4-FFF2-40B4-BE49-F238E27FC236}">
                <a16:creationId xmlns:a16="http://schemas.microsoft.com/office/drawing/2014/main" id="{E32FF9E2-AACC-F14F-A96C-A0E9FD2730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828000"/>
            <a:ext cx="9907200" cy="535880"/>
          </a:xfr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44000" rIns="360000" bIns="144000" rtlCol="0" anchor="t">
            <a:spAutoFit/>
          </a:bodyPr>
          <a:lstStyle>
            <a:lvl1pPr marL="0" indent="0">
              <a:buNone/>
              <a:defRPr lang="ja-JP" altLang="en-US" sz="1300" kern="900" spc="69" smtClean="0">
                <a:solidFill>
                  <a:schemeClr val="tx1"/>
                </a:solidFill>
              </a:defRPr>
            </a:lvl1pPr>
            <a:lvl2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2pPr>
            <a:lvl3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3pPr>
            <a:lvl4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4pPr>
            <a:lvl5pPr>
              <a:defRPr lang="ja-JP" altLang="en-US" sz="18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defTabSz="457200">
              <a:spcAft>
                <a:spcPts val="1000"/>
              </a:spcAft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70235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ロゴ無し-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45C1C095-3D5F-3846-A68B-623E5D5B3B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15314" y="6536158"/>
            <a:ext cx="630513" cy="27842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960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ロゴ有-タイトル＆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86" y="1879526"/>
            <a:ext cx="9185828" cy="4449838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8E6ABEB-2A7D-D846-8DE5-D6E43210D2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04203" y="6536158"/>
            <a:ext cx="630513" cy="27842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テキスト プレースホルダー 6">
            <a:extLst>
              <a:ext uri="{FF2B5EF4-FFF2-40B4-BE49-F238E27FC236}">
                <a16:creationId xmlns:a16="http://schemas.microsoft.com/office/drawing/2014/main" id="{4B66BDE1-5ABE-1A49-831A-CACBD5DC5471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907200" cy="827999"/>
          </a:xfrm>
          <a:prstGeom prst="rect">
            <a:avLst/>
          </a:prstGeom>
          <a:pattFill prst="dkUpDiag">
            <a:fgClr>
              <a:srgbClr val="003579"/>
            </a:fgClr>
            <a:bgClr>
              <a:srgbClr val="00429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3" name="テキスト プレースホルダー 6">
            <a:extLst>
              <a:ext uri="{FF2B5EF4-FFF2-40B4-BE49-F238E27FC236}">
                <a16:creationId xmlns:a16="http://schemas.microsoft.com/office/drawing/2014/main" id="{128C7BBE-DA91-2546-9948-0ECF38C7D752}"/>
              </a:ext>
            </a:extLst>
          </p:cNvPr>
          <p:cNvSpPr txBox="1">
            <a:spLocks/>
          </p:cNvSpPr>
          <p:nvPr userDrawn="1"/>
        </p:nvSpPr>
        <p:spPr>
          <a:xfrm>
            <a:off x="6019800" y="0"/>
            <a:ext cx="3896710" cy="827999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2146971 w 9907200"/>
              <a:gd name="connsiteY0" fmla="*/ 82296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46971 w 9907200"/>
              <a:gd name="connsiteY4" fmla="*/ 82296 h 827999"/>
              <a:gd name="connsiteX0" fmla="*/ 2100475 w 9907200"/>
              <a:gd name="connsiteY0" fmla="*/ 457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00475 w 9907200"/>
              <a:gd name="connsiteY4" fmla="*/ 4572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7200" h="827999">
                <a:moveTo>
                  <a:pt x="2100475" y="4572"/>
                </a:moveTo>
                <a:lnTo>
                  <a:pt x="9907200" y="0"/>
                </a:lnTo>
                <a:lnTo>
                  <a:pt x="9907200" y="827999"/>
                </a:lnTo>
                <a:lnTo>
                  <a:pt x="0" y="827999"/>
                </a:lnTo>
                <a:lnTo>
                  <a:pt x="2100475" y="4572"/>
                </a:lnTo>
                <a:close/>
              </a:path>
            </a:pathLst>
          </a:custGeom>
          <a:gradFill flip="none" rotWithShape="1">
            <a:gsLst>
              <a:gs pos="0">
                <a:srgbClr val="0064DF">
                  <a:alpha val="50196"/>
                </a:srgbClr>
              </a:gs>
              <a:gs pos="62000">
                <a:srgbClr val="0C338E">
                  <a:alpha val="5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24636362-6DC1-7D45-87A6-A2F4247CD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82799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7A7A2EE5-AF89-5B47-A63C-DED06F0883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06040" y="427034"/>
            <a:ext cx="222885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6" name="テキスト プレースホルダー 12">
            <a:extLst>
              <a:ext uri="{FF2B5EF4-FFF2-40B4-BE49-F238E27FC236}">
                <a16:creationId xmlns:a16="http://schemas.microsoft.com/office/drawing/2014/main" id="{E32FF9E2-AACC-F14F-A96C-A0E9FD2730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828000"/>
            <a:ext cx="9907200" cy="535880"/>
          </a:xfr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44000" rIns="360000" bIns="144000" rtlCol="0" anchor="t">
            <a:spAutoFit/>
          </a:bodyPr>
          <a:lstStyle>
            <a:lvl1pPr marL="0" indent="0">
              <a:buNone/>
              <a:defRPr lang="ja-JP" altLang="en-US" sz="1300" kern="900" spc="69" smtClean="0">
                <a:solidFill>
                  <a:schemeClr val="tx1"/>
                </a:solidFill>
              </a:defRPr>
            </a:lvl1pPr>
            <a:lvl2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2pPr>
            <a:lvl3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3pPr>
            <a:lvl4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4pPr>
            <a:lvl5pPr>
              <a:defRPr lang="ja-JP" altLang="en-US" sz="18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defTabSz="457200">
              <a:spcAft>
                <a:spcPts val="1000"/>
              </a:spcAft>
            </a:pPr>
            <a:r>
              <a:rPr kumimoji="1" lang="ja-JP" altLang="en-US"/>
              <a:t>マスター テキストの書式設定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B0361477-E423-37B9-8E57-9E2A3182F6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58373" y="6534000"/>
            <a:ext cx="2030144" cy="207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618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ロゴ有-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45C1C095-3D5F-3846-A68B-623E5D5B3B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15314" y="6536158"/>
            <a:ext cx="630513" cy="27842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テキスト プレースホルダー 6">
            <a:extLst>
              <a:ext uri="{FF2B5EF4-FFF2-40B4-BE49-F238E27FC236}">
                <a16:creationId xmlns:a16="http://schemas.microsoft.com/office/drawing/2014/main" id="{4B66BDE1-5ABE-1A49-831A-CACBD5DC5471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907200" cy="827999"/>
          </a:xfrm>
          <a:prstGeom prst="rect">
            <a:avLst/>
          </a:prstGeom>
          <a:pattFill prst="dkUpDiag">
            <a:fgClr>
              <a:srgbClr val="003579"/>
            </a:fgClr>
            <a:bgClr>
              <a:srgbClr val="00429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4" name="テキスト プレースホルダー 6">
            <a:extLst>
              <a:ext uri="{FF2B5EF4-FFF2-40B4-BE49-F238E27FC236}">
                <a16:creationId xmlns:a16="http://schemas.microsoft.com/office/drawing/2014/main" id="{128C7BBE-DA91-2546-9948-0ECF38C7D752}"/>
              </a:ext>
            </a:extLst>
          </p:cNvPr>
          <p:cNvSpPr txBox="1">
            <a:spLocks/>
          </p:cNvSpPr>
          <p:nvPr userDrawn="1"/>
        </p:nvSpPr>
        <p:spPr>
          <a:xfrm>
            <a:off x="6019800" y="0"/>
            <a:ext cx="3896710" cy="827999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2146971 w 9907200"/>
              <a:gd name="connsiteY0" fmla="*/ 82296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46971 w 9907200"/>
              <a:gd name="connsiteY4" fmla="*/ 82296 h 827999"/>
              <a:gd name="connsiteX0" fmla="*/ 2100475 w 9907200"/>
              <a:gd name="connsiteY0" fmla="*/ 457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00475 w 9907200"/>
              <a:gd name="connsiteY4" fmla="*/ 4572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7200" h="827999">
                <a:moveTo>
                  <a:pt x="2100475" y="4572"/>
                </a:moveTo>
                <a:lnTo>
                  <a:pt x="9907200" y="0"/>
                </a:lnTo>
                <a:lnTo>
                  <a:pt x="9907200" y="827999"/>
                </a:lnTo>
                <a:lnTo>
                  <a:pt x="0" y="827999"/>
                </a:lnTo>
                <a:lnTo>
                  <a:pt x="2100475" y="4572"/>
                </a:lnTo>
                <a:close/>
              </a:path>
            </a:pathLst>
          </a:custGeom>
          <a:gradFill flip="none" rotWithShape="1">
            <a:gsLst>
              <a:gs pos="0">
                <a:srgbClr val="0064DF">
                  <a:alpha val="50196"/>
                </a:srgbClr>
              </a:gs>
              <a:gs pos="62000">
                <a:srgbClr val="0C338E">
                  <a:alpha val="5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24636362-6DC1-7D45-87A6-A2F4247CD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82799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7A7A2EE5-AF89-5B47-A63C-DED06F0883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06040" y="427034"/>
            <a:ext cx="222885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テキスト プレースホルダー 12">
            <a:extLst>
              <a:ext uri="{FF2B5EF4-FFF2-40B4-BE49-F238E27FC236}">
                <a16:creationId xmlns:a16="http://schemas.microsoft.com/office/drawing/2014/main" id="{E32FF9E2-AACC-F14F-A96C-A0E9FD2730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828000"/>
            <a:ext cx="9907200" cy="535880"/>
          </a:xfr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44000" rIns="360000" bIns="144000" rtlCol="0" anchor="t">
            <a:spAutoFit/>
          </a:bodyPr>
          <a:lstStyle>
            <a:lvl1pPr marL="0" indent="0">
              <a:buNone/>
              <a:defRPr lang="ja-JP" altLang="en-US" sz="1300" kern="900" spc="69" smtClean="0">
                <a:solidFill>
                  <a:schemeClr val="tx1"/>
                </a:solidFill>
              </a:defRPr>
            </a:lvl1pPr>
            <a:lvl2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2pPr>
            <a:lvl3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3pPr>
            <a:lvl4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4pPr>
            <a:lvl5pPr>
              <a:defRPr lang="ja-JP" altLang="en-US" sz="18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defTabSz="457200">
              <a:spcAft>
                <a:spcPts val="1000"/>
              </a:spcAft>
            </a:pPr>
            <a:r>
              <a:rPr kumimoji="1" lang="ja-JP" altLang="en-US"/>
              <a:t>マスター テキストの書式設定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723742E8-7265-2649-6132-E40A95A447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58373" y="6534000"/>
            <a:ext cx="2030144" cy="207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090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ロゴ有-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45C1C095-3D5F-3846-A68B-623E5D5B3B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15314" y="6536158"/>
            <a:ext cx="630513" cy="27842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907EEC1F-F72B-30A8-DE72-68AB81E2B33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58373" y="6534000"/>
            <a:ext cx="2030144" cy="207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133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6">
            <a:extLst>
              <a:ext uri="{FF2B5EF4-FFF2-40B4-BE49-F238E27FC236}">
                <a16:creationId xmlns:a16="http://schemas.microsoft.com/office/drawing/2014/main" id="{947288C7-7203-D54E-8629-CD9317DDB283}"/>
              </a:ext>
            </a:extLst>
          </p:cNvPr>
          <p:cNvSpPr txBox="1">
            <a:spLocks/>
          </p:cNvSpPr>
          <p:nvPr userDrawn="1"/>
        </p:nvSpPr>
        <p:spPr>
          <a:xfrm>
            <a:off x="0" y="3886200"/>
            <a:ext cx="9906000" cy="3000118"/>
          </a:xfrm>
          <a:prstGeom prst="rect">
            <a:avLst/>
          </a:prstGeom>
          <a:pattFill prst="dkUpDiag">
            <a:fgClr>
              <a:srgbClr val="003579"/>
            </a:fgClr>
            <a:bgClr>
              <a:srgbClr val="00429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ctr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C430249E-AE45-AB46-9462-F239EA5FB436}"/>
              </a:ext>
            </a:extLst>
          </p:cNvPr>
          <p:cNvSpPr txBox="1">
            <a:spLocks/>
          </p:cNvSpPr>
          <p:nvPr userDrawn="1"/>
        </p:nvSpPr>
        <p:spPr>
          <a:xfrm>
            <a:off x="4165600" y="3886200"/>
            <a:ext cx="5740400" cy="3000118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3540809 w 9907200"/>
              <a:gd name="connsiteY0" fmla="*/ 905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540809 w 9907200"/>
              <a:gd name="connsiteY4" fmla="*/ 9052 h 827999"/>
              <a:gd name="connsiteX0" fmla="*/ 3858857 w 9907200"/>
              <a:gd name="connsiteY0" fmla="*/ 5588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858857 w 9907200"/>
              <a:gd name="connsiteY4" fmla="*/ 5588 h 827999"/>
              <a:gd name="connsiteX0" fmla="*/ 5052983 w 9907200"/>
              <a:gd name="connsiteY0" fmla="*/ 5588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5052983 w 9907200"/>
              <a:gd name="connsiteY4" fmla="*/ 5588 h 827999"/>
              <a:gd name="connsiteX0" fmla="*/ 3331732 w 9907200"/>
              <a:gd name="connsiteY0" fmla="*/ 0 h 828042"/>
              <a:gd name="connsiteX1" fmla="*/ 9907200 w 9907200"/>
              <a:gd name="connsiteY1" fmla="*/ 43 h 828042"/>
              <a:gd name="connsiteX2" fmla="*/ 9907200 w 9907200"/>
              <a:gd name="connsiteY2" fmla="*/ 828042 h 828042"/>
              <a:gd name="connsiteX3" fmla="*/ 0 w 9907200"/>
              <a:gd name="connsiteY3" fmla="*/ 828042 h 828042"/>
              <a:gd name="connsiteX4" fmla="*/ 3331732 w 9907200"/>
              <a:gd name="connsiteY4" fmla="*/ 0 h 828042"/>
              <a:gd name="connsiteX0" fmla="*/ 4732750 w 11308218"/>
              <a:gd name="connsiteY0" fmla="*/ 0 h 828042"/>
              <a:gd name="connsiteX1" fmla="*/ 11308218 w 11308218"/>
              <a:gd name="connsiteY1" fmla="*/ 43 h 828042"/>
              <a:gd name="connsiteX2" fmla="*/ 11308218 w 11308218"/>
              <a:gd name="connsiteY2" fmla="*/ 828042 h 828042"/>
              <a:gd name="connsiteX3" fmla="*/ 0 w 11308218"/>
              <a:gd name="connsiteY3" fmla="*/ 828042 h 828042"/>
              <a:gd name="connsiteX4" fmla="*/ 4732750 w 11308218"/>
              <a:gd name="connsiteY4" fmla="*/ 0 h 828042"/>
              <a:gd name="connsiteX0" fmla="*/ 5153056 w 11308218"/>
              <a:gd name="connsiteY0" fmla="*/ 0 h 828042"/>
              <a:gd name="connsiteX1" fmla="*/ 11308218 w 11308218"/>
              <a:gd name="connsiteY1" fmla="*/ 43 h 828042"/>
              <a:gd name="connsiteX2" fmla="*/ 11308218 w 11308218"/>
              <a:gd name="connsiteY2" fmla="*/ 828042 h 828042"/>
              <a:gd name="connsiteX3" fmla="*/ 0 w 11308218"/>
              <a:gd name="connsiteY3" fmla="*/ 828042 h 828042"/>
              <a:gd name="connsiteX4" fmla="*/ 5153056 w 11308218"/>
              <a:gd name="connsiteY4" fmla="*/ 0 h 828042"/>
              <a:gd name="connsiteX0" fmla="*/ 5613390 w 11308218"/>
              <a:gd name="connsiteY0" fmla="*/ 5588 h 827999"/>
              <a:gd name="connsiteX1" fmla="*/ 11308218 w 11308218"/>
              <a:gd name="connsiteY1" fmla="*/ 0 h 827999"/>
              <a:gd name="connsiteX2" fmla="*/ 11308218 w 11308218"/>
              <a:gd name="connsiteY2" fmla="*/ 827999 h 827999"/>
              <a:gd name="connsiteX3" fmla="*/ 0 w 11308218"/>
              <a:gd name="connsiteY3" fmla="*/ 827999 h 827999"/>
              <a:gd name="connsiteX4" fmla="*/ 5613390 w 11308218"/>
              <a:gd name="connsiteY4" fmla="*/ 5588 h 827999"/>
              <a:gd name="connsiteX0" fmla="*/ 5702896 w 11308218"/>
              <a:gd name="connsiteY0" fmla="*/ 5588 h 827999"/>
              <a:gd name="connsiteX1" fmla="*/ 11308218 w 11308218"/>
              <a:gd name="connsiteY1" fmla="*/ 0 h 827999"/>
              <a:gd name="connsiteX2" fmla="*/ 11308218 w 11308218"/>
              <a:gd name="connsiteY2" fmla="*/ 827999 h 827999"/>
              <a:gd name="connsiteX3" fmla="*/ 0 w 11308218"/>
              <a:gd name="connsiteY3" fmla="*/ 827999 h 827999"/>
              <a:gd name="connsiteX4" fmla="*/ 5702896 w 11308218"/>
              <a:gd name="connsiteY4" fmla="*/ 5588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8218" h="827999">
                <a:moveTo>
                  <a:pt x="5702896" y="5588"/>
                </a:moveTo>
                <a:lnTo>
                  <a:pt x="11308218" y="0"/>
                </a:lnTo>
                <a:lnTo>
                  <a:pt x="11308218" y="827999"/>
                </a:lnTo>
                <a:lnTo>
                  <a:pt x="0" y="827999"/>
                </a:lnTo>
                <a:lnTo>
                  <a:pt x="5702896" y="5588"/>
                </a:lnTo>
                <a:close/>
              </a:path>
            </a:pathLst>
          </a:custGeom>
          <a:gradFill flip="none" rotWithShape="1">
            <a:gsLst>
              <a:gs pos="0">
                <a:srgbClr val="0064DF">
                  <a:alpha val="50196"/>
                </a:srgbClr>
              </a:gs>
              <a:gs pos="62000">
                <a:srgbClr val="0C338E">
                  <a:alpha val="5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BE08920-B0C0-9B48-A34C-F8D99A48DBF8}"/>
              </a:ext>
            </a:extLst>
          </p:cNvPr>
          <p:cNvSpPr/>
          <p:nvPr userDrawn="1"/>
        </p:nvSpPr>
        <p:spPr>
          <a:xfrm>
            <a:off x="-17980" y="0"/>
            <a:ext cx="9923980" cy="3874149"/>
          </a:xfrm>
          <a:prstGeom prst="rect">
            <a:avLst/>
          </a:prstGeom>
          <a:gradFill flip="none" rotWithShape="1">
            <a:gsLst>
              <a:gs pos="50000">
                <a:srgbClr val="FFFFFF">
                  <a:alpha val="31000"/>
                </a:srgbClr>
              </a:gs>
              <a:gs pos="82000">
                <a:srgbClr val="EDEEF5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76246" rIns="326585" bIns="176246" rtlCol="0" anchor="ctr"/>
          <a:lstStyle/>
          <a:p>
            <a:pPr>
              <a:lnSpc>
                <a:spcPct val="130000"/>
              </a:lnSpc>
              <a:spcAft>
                <a:spcPts val="1089"/>
              </a:spcAft>
            </a:pPr>
            <a:endParaRPr kumimoji="1" lang="ja-JP" altLang="en-US" sz="1200" kern="900" spc="69">
              <a:solidFill>
                <a:prstClr val="white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" name="テキスト プレースホルダー 14">
            <a:extLst>
              <a:ext uri="{FF2B5EF4-FFF2-40B4-BE49-F238E27FC236}">
                <a16:creationId xmlns:a16="http://schemas.microsoft.com/office/drawing/2014/main" id="{61738D56-6561-1C48-AB89-C7F65FB1587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620281" y="5866857"/>
            <a:ext cx="3913874" cy="340093"/>
          </a:xfrm>
        </p:spPr>
        <p:txBody>
          <a:bodyPr wrap="square" lIns="0" tIns="0" rIns="0" bIns="0" anchor="b">
            <a:spAutoFit/>
          </a:bodyPr>
          <a:lstStyle>
            <a:lvl1pPr marL="0" indent="0">
              <a:spcAft>
                <a:spcPts val="400"/>
              </a:spcAft>
              <a:buNone/>
              <a:defRPr lang="ja-JP" altLang="en-US" sz="1700" spc="150" smtClean="0">
                <a:solidFill>
                  <a:schemeClr val="bg1"/>
                </a:solidFill>
              </a:defRPr>
            </a:lvl1pPr>
            <a:lvl2pPr marL="228600" indent="0">
              <a:spcAft>
                <a:spcPts val="400"/>
              </a:spcAft>
              <a:buNone/>
              <a:defRPr lang="ja-JP" altLang="en-US" sz="1800" smtClean="0">
                <a:latin typeface="+mn-lt"/>
                <a:ea typeface="+mn-ea"/>
              </a:defRPr>
            </a:lvl2pPr>
            <a:lvl3pPr marL="685800" indent="0">
              <a:spcAft>
                <a:spcPts val="400"/>
              </a:spcAft>
              <a:buNone/>
              <a:defRPr lang="ja-JP" altLang="en-US" sz="1800" smtClean="0">
                <a:latin typeface="+mn-lt"/>
                <a:ea typeface="+mn-ea"/>
              </a:defRPr>
            </a:lvl3pPr>
            <a:lvl4pPr marL="1143000" indent="0">
              <a:spcAft>
                <a:spcPts val="400"/>
              </a:spcAft>
              <a:buNone/>
              <a:defRPr lang="ja-JP" altLang="en-US" sz="1800" smtClean="0">
                <a:latin typeface="+mn-lt"/>
                <a:ea typeface="+mn-ea"/>
              </a:defRPr>
            </a:lvl4pPr>
            <a:lvl5pPr marL="1600200" indent="0">
              <a:spcAft>
                <a:spcPts val="400"/>
              </a:spcAft>
              <a:buNone/>
              <a:defRPr lang="ja-JP" altLang="en-US" sz="1800">
                <a:latin typeface="+mn-lt"/>
                <a:ea typeface="+mn-ea"/>
              </a:defRPr>
            </a:lvl5pPr>
          </a:lstStyle>
          <a:p>
            <a:pPr marL="0" lvl="0" defTabSz="45720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B4AD2287-6E3C-6647-80BD-596F7E84AF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20019" y="4878176"/>
            <a:ext cx="222885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00B915E3-9721-E14D-9069-1E3398AC9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7683" y="6469296"/>
            <a:ext cx="3757975" cy="2632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タイトル 17">
            <a:extLst>
              <a:ext uri="{FF2B5EF4-FFF2-40B4-BE49-F238E27FC236}">
                <a16:creationId xmlns:a16="http://schemas.microsoft.com/office/drawing/2014/main" id="{74E58C1A-9531-3C45-9E29-C7A0D7F28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81200"/>
            <a:ext cx="9897010" cy="1904457"/>
          </a:xfrm>
        </p:spPr>
        <p:txBody>
          <a:bodyPr lIns="288000" tIns="180000" rIns="360000" bIns="72000" anchor="b"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6" name="テキスト プレースホルダー 14">
            <a:extLst>
              <a:ext uri="{FF2B5EF4-FFF2-40B4-BE49-F238E27FC236}">
                <a16:creationId xmlns:a16="http://schemas.microsoft.com/office/drawing/2014/main" id="{D77FD104-BAAE-1E43-B733-8EE9CC9EC4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-9227" y="3901925"/>
            <a:ext cx="9924453" cy="412805"/>
          </a:xfrm>
        </p:spPr>
        <p:txBody>
          <a:bodyPr wrap="square" lIns="288000">
            <a:spAutoFit/>
          </a:bodyPr>
          <a:lstStyle>
            <a:lvl1pPr marL="0" indent="0">
              <a:buNone/>
              <a:defRPr lang="ja-JP" altLang="en-US" sz="1700" spc="150" smtClean="0">
                <a:solidFill>
                  <a:schemeClr val="bg1"/>
                </a:solidFill>
              </a:defRPr>
            </a:lvl1pPr>
            <a:lvl2pPr marL="228600" indent="0">
              <a:buNone/>
              <a:defRPr lang="ja-JP" altLang="en-US" sz="1700" smtClean="0">
                <a:solidFill>
                  <a:schemeClr val="bg1"/>
                </a:solidFill>
                <a:latin typeface="+mn-lt"/>
                <a:ea typeface="+mn-ea"/>
              </a:defRPr>
            </a:lvl2pPr>
            <a:lvl3pPr marL="685800" indent="0">
              <a:buNone/>
              <a:defRPr lang="ja-JP" altLang="en-US" sz="1700" smtClean="0">
                <a:solidFill>
                  <a:schemeClr val="bg1"/>
                </a:solidFill>
                <a:latin typeface="+mn-lt"/>
                <a:ea typeface="+mn-ea"/>
              </a:defRPr>
            </a:lvl3pPr>
            <a:lvl4pPr marL="1143000" indent="0">
              <a:buNone/>
              <a:defRPr lang="ja-JP" altLang="en-US" sz="1700" smtClean="0">
                <a:solidFill>
                  <a:schemeClr val="bg1"/>
                </a:solidFill>
                <a:latin typeface="+mn-lt"/>
                <a:ea typeface="+mn-ea"/>
              </a:defRPr>
            </a:lvl4pPr>
            <a:lvl5pPr marL="1600200" indent="0">
              <a:buNone/>
              <a:defRPr lang="ja-JP" altLang="en-US" sz="1700">
                <a:solidFill>
                  <a:schemeClr val="bg1"/>
                </a:solidFill>
                <a:latin typeface="+mn-lt"/>
                <a:ea typeface="+mn-ea"/>
              </a:defRPr>
            </a:lvl5pPr>
          </a:lstStyle>
          <a:p>
            <a:pPr marL="0" lvl="0" defTabSz="457200"/>
            <a:r>
              <a:rPr kumimoji="1" lang="ja-JP" altLang="en-US" dirty="0"/>
              <a:t>マスター テキストの書式設定</a:t>
            </a:r>
          </a:p>
        </p:txBody>
      </p:sp>
      <p:grpSp>
        <p:nvGrpSpPr>
          <p:cNvPr id="99" name="グループ化 98"/>
          <p:cNvGrpSpPr/>
          <p:nvPr userDrawn="1"/>
        </p:nvGrpSpPr>
        <p:grpSpPr>
          <a:xfrm>
            <a:off x="5638800" y="6379733"/>
            <a:ext cx="3851369" cy="173467"/>
            <a:chOff x="900632" y="1414463"/>
            <a:chExt cx="7938089" cy="357535"/>
          </a:xfrm>
          <a:solidFill>
            <a:schemeClr val="bg1">
              <a:alpha val="17000"/>
            </a:schemeClr>
          </a:solidFill>
        </p:grpSpPr>
        <p:sp>
          <p:nvSpPr>
            <p:cNvPr id="19" name="Freeform 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Freeform 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Freeform 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Freeform 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Freeform 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Freeform 1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1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1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1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1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1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1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1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1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" name="Freeform 1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2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" name="Freeform 2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" name="Freeform 2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" name="Freeform 2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" name="Freeform 2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" name="Freeform 2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" name="Freeform 2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" name="Freeform 2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" name="Freeform 2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" name="Freeform 2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" name="Freeform 3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" name="Freeform 3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" name="Freeform 3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" name="Freeform 3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" name="Freeform 3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" name="Freeform 3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" name="Freeform 3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" name="Freeform 3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" name="Freeform 3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3" name="Freeform 3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4" name="Freeform 4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5" name="Freeform 4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6" name="Freeform 4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7" name="Freeform 4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8" name="Freeform 4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9" name="Freeform 4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0" name="Freeform 4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1" name="Freeform 4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2" name="Freeform 4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3" name="Freeform 4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4" name="Freeform 5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5" name="Freeform 5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6" name="Freeform 5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7" name="Freeform 5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8" name="Freeform 5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9" name="Freeform 5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0" name="Freeform 5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1" name="Freeform 5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2" name="Freeform 5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3" name="Freeform 5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4" name="Freeform 6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5" name="Freeform 6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6" name="Freeform 6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7" name="Freeform 6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8" name="Freeform 6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9" name="Freeform 6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0" name="Freeform 6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" name="Freeform 6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" name="Freeform 6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3" name="Freeform 6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4" name="Freeform 7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5" name="Freeform 7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6" name="Freeform 7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7" name="Freeform 7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" name="Freeform 7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9" name="Freeform 7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0" name="Freeform 7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1" name="Freeform 7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" name="Freeform 7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3" name="Freeform 7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4" name="Freeform 8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5" name="Freeform 8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6" name="Freeform 8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7" name="Freeform 8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8" name="Freeform 8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pic>
        <p:nvPicPr>
          <p:cNvPr id="2" name="図 1">
            <a:extLst>
              <a:ext uri="{FF2B5EF4-FFF2-40B4-BE49-F238E27FC236}">
                <a16:creationId xmlns:a16="http://schemas.microsoft.com/office/drawing/2014/main" id="{29F68669-4E43-615A-D840-D190221D97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77173" y="326773"/>
            <a:ext cx="4017612" cy="585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731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表紙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6">
            <a:extLst>
              <a:ext uri="{FF2B5EF4-FFF2-40B4-BE49-F238E27FC236}">
                <a16:creationId xmlns:a16="http://schemas.microsoft.com/office/drawing/2014/main" id="{947288C7-7203-D54E-8629-CD9317DDB283}"/>
              </a:ext>
            </a:extLst>
          </p:cNvPr>
          <p:cNvSpPr txBox="1">
            <a:spLocks/>
          </p:cNvSpPr>
          <p:nvPr userDrawn="1"/>
        </p:nvSpPr>
        <p:spPr>
          <a:xfrm>
            <a:off x="0" y="3886200"/>
            <a:ext cx="9906000" cy="3000118"/>
          </a:xfrm>
          <a:prstGeom prst="rect">
            <a:avLst/>
          </a:prstGeom>
          <a:pattFill prst="dkUpDiag">
            <a:fgClr>
              <a:srgbClr val="003579"/>
            </a:fgClr>
            <a:bgClr>
              <a:srgbClr val="00429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ctr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C430249E-AE45-AB46-9462-F239EA5FB436}"/>
              </a:ext>
            </a:extLst>
          </p:cNvPr>
          <p:cNvSpPr txBox="1">
            <a:spLocks/>
          </p:cNvSpPr>
          <p:nvPr userDrawn="1"/>
        </p:nvSpPr>
        <p:spPr>
          <a:xfrm>
            <a:off x="4165600" y="3886200"/>
            <a:ext cx="5740400" cy="3000118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3540809 w 9907200"/>
              <a:gd name="connsiteY0" fmla="*/ 905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540809 w 9907200"/>
              <a:gd name="connsiteY4" fmla="*/ 9052 h 827999"/>
              <a:gd name="connsiteX0" fmla="*/ 3858857 w 9907200"/>
              <a:gd name="connsiteY0" fmla="*/ 5588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858857 w 9907200"/>
              <a:gd name="connsiteY4" fmla="*/ 5588 h 827999"/>
              <a:gd name="connsiteX0" fmla="*/ 5052983 w 9907200"/>
              <a:gd name="connsiteY0" fmla="*/ 5588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5052983 w 9907200"/>
              <a:gd name="connsiteY4" fmla="*/ 5588 h 827999"/>
              <a:gd name="connsiteX0" fmla="*/ 3331732 w 9907200"/>
              <a:gd name="connsiteY0" fmla="*/ 0 h 828042"/>
              <a:gd name="connsiteX1" fmla="*/ 9907200 w 9907200"/>
              <a:gd name="connsiteY1" fmla="*/ 43 h 828042"/>
              <a:gd name="connsiteX2" fmla="*/ 9907200 w 9907200"/>
              <a:gd name="connsiteY2" fmla="*/ 828042 h 828042"/>
              <a:gd name="connsiteX3" fmla="*/ 0 w 9907200"/>
              <a:gd name="connsiteY3" fmla="*/ 828042 h 828042"/>
              <a:gd name="connsiteX4" fmla="*/ 3331732 w 9907200"/>
              <a:gd name="connsiteY4" fmla="*/ 0 h 828042"/>
              <a:gd name="connsiteX0" fmla="*/ 4732750 w 11308218"/>
              <a:gd name="connsiteY0" fmla="*/ 0 h 828042"/>
              <a:gd name="connsiteX1" fmla="*/ 11308218 w 11308218"/>
              <a:gd name="connsiteY1" fmla="*/ 43 h 828042"/>
              <a:gd name="connsiteX2" fmla="*/ 11308218 w 11308218"/>
              <a:gd name="connsiteY2" fmla="*/ 828042 h 828042"/>
              <a:gd name="connsiteX3" fmla="*/ 0 w 11308218"/>
              <a:gd name="connsiteY3" fmla="*/ 828042 h 828042"/>
              <a:gd name="connsiteX4" fmla="*/ 4732750 w 11308218"/>
              <a:gd name="connsiteY4" fmla="*/ 0 h 828042"/>
              <a:gd name="connsiteX0" fmla="*/ 5153056 w 11308218"/>
              <a:gd name="connsiteY0" fmla="*/ 0 h 828042"/>
              <a:gd name="connsiteX1" fmla="*/ 11308218 w 11308218"/>
              <a:gd name="connsiteY1" fmla="*/ 43 h 828042"/>
              <a:gd name="connsiteX2" fmla="*/ 11308218 w 11308218"/>
              <a:gd name="connsiteY2" fmla="*/ 828042 h 828042"/>
              <a:gd name="connsiteX3" fmla="*/ 0 w 11308218"/>
              <a:gd name="connsiteY3" fmla="*/ 828042 h 828042"/>
              <a:gd name="connsiteX4" fmla="*/ 5153056 w 11308218"/>
              <a:gd name="connsiteY4" fmla="*/ 0 h 828042"/>
              <a:gd name="connsiteX0" fmla="*/ 5613390 w 11308218"/>
              <a:gd name="connsiteY0" fmla="*/ 5588 h 827999"/>
              <a:gd name="connsiteX1" fmla="*/ 11308218 w 11308218"/>
              <a:gd name="connsiteY1" fmla="*/ 0 h 827999"/>
              <a:gd name="connsiteX2" fmla="*/ 11308218 w 11308218"/>
              <a:gd name="connsiteY2" fmla="*/ 827999 h 827999"/>
              <a:gd name="connsiteX3" fmla="*/ 0 w 11308218"/>
              <a:gd name="connsiteY3" fmla="*/ 827999 h 827999"/>
              <a:gd name="connsiteX4" fmla="*/ 5613390 w 11308218"/>
              <a:gd name="connsiteY4" fmla="*/ 5588 h 827999"/>
              <a:gd name="connsiteX0" fmla="*/ 5702896 w 11308218"/>
              <a:gd name="connsiteY0" fmla="*/ 5588 h 827999"/>
              <a:gd name="connsiteX1" fmla="*/ 11308218 w 11308218"/>
              <a:gd name="connsiteY1" fmla="*/ 0 h 827999"/>
              <a:gd name="connsiteX2" fmla="*/ 11308218 w 11308218"/>
              <a:gd name="connsiteY2" fmla="*/ 827999 h 827999"/>
              <a:gd name="connsiteX3" fmla="*/ 0 w 11308218"/>
              <a:gd name="connsiteY3" fmla="*/ 827999 h 827999"/>
              <a:gd name="connsiteX4" fmla="*/ 5702896 w 11308218"/>
              <a:gd name="connsiteY4" fmla="*/ 5588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8218" h="827999">
                <a:moveTo>
                  <a:pt x="5702896" y="5588"/>
                </a:moveTo>
                <a:lnTo>
                  <a:pt x="11308218" y="0"/>
                </a:lnTo>
                <a:lnTo>
                  <a:pt x="11308218" y="827999"/>
                </a:lnTo>
                <a:lnTo>
                  <a:pt x="0" y="827999"/>
                </a:lnTo>
                <a:lnTo>
                  <a:pt x="5702896" y="5588"/>
                </a:lnTo>
                <a:close/>
              </a:path>
            </a:pathLst>
          </a:custGeom>
          <a:gradFill flip="none" rotWithShape="1">
            <a:gsLst>
              <a:gs pos="0">
                <a:srgbClr val="0064DF">
                  <a:alpha val="50196"/>
                </a:srgbClr>
              </a:gs>
              <a:gs pos="62000">
                <a:srgbClr val="0C338E">
                  <a:alpha val="5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BE08920-B0C0-9B48-A34C-F8D99A48DBF8}"/>
              </a:ext>
            </a:extLst>
          </p:cNvPr>
          <p:cNvSpPr/>
          <p:nvPr userDrawn="1"/>
        </p:nvSpPr>
        <p:spPr>
          <a:xfrm>
            <a:off x="-17980" y="0"/>
            <a:ext cx="9923980" cy="3874149"/>
          </a:xfrm>
          <a:prstGeom prst="rect">
            <a:avLst/>
          </a:prstGeom>
          <a:gradFill flip="none" rotWithShape="1">
            <a:gsLst>
              <a:gs pos="50000">
                <a:srgbClr val="FFFFFF">
                  <a:alpha val="31000"/>
                </a:srgbClr>
              </a:gs>
              <a:gs pos="82000">
                <a:srgbClr val="EDEEF5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76246" rIns="326585" bIns="176246" rtlCol="0" anchor="ctr"/>
          <a:lstStyle/>
          <a:p>
            <a:pPr>
              <a:lnSpc>
                <a:spcPct val="130000"/>
              </a:lnSpc>
              <a:spcAft>
                <a:spcPts val="1089"/>
              </a:spcAft>
            </a:pPr>
            <a:endParaRPr kumimoji="1" lang="ja-JP" altLang="en-US" sz="1200" kern="900" spc="69">
              <a:solidFill>
                <a:prstClr val="white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" name="テキスト プレースホルダー 14">
            <a:extLst>
              <a:ext uri="{FF2B5EF4-FFF2-40B4-BE49-F238E27FC236}">
                <a16:creationId xmlns:a16="http://schemas.microsoft.com/office/drawing/2014/main" id="{61738D56-6561-1C48-AB89-C7F65FB1587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620281" y="5866857"/>
            <a:ext cx="3913874" cy="340093"/>
          </a:xfrm>
        </p:spPr>
        <p:txBody>
          <a:bodyPr wrap="square" lIns="0" tIns="0" rIns="0" bIns="0" anchor="b">
            <a:spAutoFit/>
          </a:bodyPr>
          <a:lstStyle>
            <a:lvl1pPr marL="0" indent="0">
              <a:spcAft>
                <a:spcPts val="400"/>
              </a:spcAft>
              <a:buNone/>
              <a:defRPr lang="ja-JP" altLang="en-US" sz="1700" spc="150" smtClean="0">
                <a:solidFill>
                  <a:schemeClr val="bg1"/>
                </a:solidFill>
              </a:defRPr>
            </a:lvl1pPr>
            <a:lvl2pPr marL="228600" indent="0">
              <a:spcAft>
                <a:spcPts val="400"/>
              </a:spcAft>
              <a:buNone/>
              <a:defRPr lang="ja-JP" altLang="en-US" sz="1800" smtClean="0">
                <a:latin typeface="+mn-lt"/>
                <a:ea typeface="+mn-ea"/>
              </a:defRPr>
            </a:lvl2pPr>
            <a:lvl3pPr marL="685800" indent="0">
              <a:spcAft>
                <a:spcPts val="400"/>
              </a:spcAft>
              <a:buNone/>
              <a:defRPr lang="ja-JP" altLang="en-US" sz="1800" smtClean="0">
                <a:latin typeface="+mn-lt"/>
                <a:ea typeface="+mn-ea"/>
              </a:defRPr>
            </a:lvl3pPr>
            <a:lvl4pPr marL="1143000" indent="0">
              <a:spcAft>
                <a:spcPts val="400"/>
              </a:spcAft>
              <a:buNone/>
              <a:defRPr lang="ja-JP" altLang="en-US" sz="1800" smtClean="0">
                <a:latin typeface="+mn-lt"/>
                <a:ea typeface="+mn-ea"/>
              </a:defRPr>
            </a:lvl4pPr>
            <a:lvl5pPr marL="1600200" indent="0">
              <a:spcAft>
                <a:spcPts val="400"/>
              </a:spcAft>
              <a:buNone/>
              <a:defRPr lang="ja-JP" altLang="en-US" sz="1800">
                <a:latin typeface="+mn-lt"/>
                <a:ea typeface="+mn-ea"/>
              </a:defRPr>
            </a:lvl5pPr>
          </a:lstStyle>
          <a:p>
            <a:pPr marL="0" lvl="0" defTabSz="45720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B4AD2287-6E3C-6647-80BD-596F7E84AF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20019" y="5465957"/>
            <a:ext cx="222885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00B915E3-9721-E14D-9069-1E3398AC9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7683" y="6469296"/>
            <a:ext cx="3757975" cy="263263"/>
          </a:xfrm>
        </p:spPr>
        <p:txBody>
          <a:bodyPr/>
          <a:lstStyle>
            <a:lvl1pPr>
              <a:defRPr>
                <a:solidFill>
                  <a:schemeClr val="bg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タイトル 17">
            <a:extLst>
              <a:ext uri="{FF2B5EF4-FFF2-40B4-BE49-F238E27FC236}">
                <a16:creationId xmlns:a16="http://schemas.microsoft.com/office/drawing/2014/main" id="{74E58C1A-9531-3C45-9E29-C7A0D7F28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81200"/>
            <a:ext cx="9897010" cy="1904457"/>
          </a:xfrm>
        </p:spPr>
        <p:txBody>
          <a:bodyPr lIns="288000" tIns="180000" rIns="360000" bIns="72000" anchor="b"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6" name="テキスト プレースホルダー 14">
            <a:extLst>
              <a:ext uri="{FF2B5EF4-FFF2-40B4-BE49-F238E27FC236}">
                <a16:creationId xmlns:a16="http://schemas.microsoft.com/office/drawing/2014/main" id="{D77FD104-BAAE-1E43-B733-8EE9CC9EC4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-9227" y="3901925"/>
            <a:ext cx="9924453" cy="412805"/>
          </a:xfrm>
        </p:spPr>
        <p:txBody>
          <a:bodyPr wrap="square" lIns="288000">
            <a:spAutoFit/>
          </a:bodyPr>
          <a:lstStyle>
            <a:lvl1pPr marL="0" indent="0">
              <a:buNone/>
              <a:defRPr lang="ja-JP" altLang="en-US" sz="1700" spc="150" smtClean="0">
                <a:solidFill>
                  <a:schemeClr val="bg1"/>
                </a:solidFill>
              </a:defRPr>
            </a:lvl1pPr>
            <a:lvl2pPr marL="228600" indent="0">
              <a:buNone/>
              <a:defRPr lang="ja-JP" altLang="en-US" sz="1700" smtClean="0">
                <a:solidFill>
                  <a:schemeClr val="bg1"/>
                </a:solidFill>
                <a:latin typeface="+mn-lt"/>
                <a:ea typeface="+mn-ea"/>
              </a:defRPr>
            </a:lvl2pPr>
            <a:lvl3pPr marL="685800" indent="0">
              <a:buNone/>
              <a:defRPr lang="ja-JP" altLang="en-US" sz="1700" smtClean="0">
                <a:solidFill>
                  <a:schemeClr val="bg1"/>
                </a:solidFill>
                <a:latin typeface="+mn-lt"/>
                <a:ea typeface="+mn-ea"/>
              </a:defRPr>
            </a:lvl3pPr>
            <a:lvl4pPr marL="1143000" indent="0">
              <a:buNone/>
              <a:defRPr lang="ja-JP" altLang="en-US" sz="1700" smtClean="0">
                <a:solidFill>
                  <a:schemeClr val="bg1"/>
                </a:solidFill>
                <a:latin typeface="+mn-lt"/>
                <a:ea typeface="+mn-ea"/>
              </a:defRPr>
            </a:lvl4pPr>
            <a:lvl5pPr marL="1600200" indent="0">
              <a:buNone/>
              <a:defRPr lang="ja-JP" altLang="en-US" sz="1700">
                <a:solidFill>
                  <a:schemeClr val="bg1"/>
                </a:solidFill>
                <a:latin typeface="+mn-lt"/>
                <a:ea typeface="+mn-ea"/>
              </a:defRPr>
            </a:lvl5pPr>
          </a:lstStyle>
          <a:p>
            <a:pPr marL="0" lvl="0" defTabSz="457200"/>
            <a:r>
              <a:rPr kumimoji="1" lang="ja-JP" altLang="en-US" dirty="0"/>
              <a:t>マスター テキストの</a:t>
            </a:r>
            <a:r>
              <a:rPr kumimoji="1" lang="ja-JP" altLang="en-US"/>
              <a:t>書式設定</a:t>
            </a:r>
            <a:endParaRPr kumimoji="1" lang="ja-JP" altLang="en-US" dirty="0"/>
          </a:p>
        </p:txBody>
      </p:sp>
      <p:grpSp>
        <p:nvGrpSpPr>
          <p:cNvPr id="99" name="グループ化 98"/>
          <p:cNvGrpSpPr/>
          <p:nvPr userDrawn="1"/>
        </p:nvGrpSpPr>
        <p:grpSpPr>
          <a:xfrm>
            <a:off x="5638800" y="6379733"/>
            <a:ext cx="3851369" cy="173467"/>
            <a:chOff x="900632" y="1414463"/>
            <a:chExt cx="7938089" cy="357535"/>
          </a:xfrm>
          <a:solidFill>
            <a:schemeClr val="bg1">
              <a:alpha val="17000"/>
            </a:schemeClr>
          </a:solidFill>
        </p:grpSpPr>
        <p:sp>
          <p:nvSpPr>
            <p:cNvPr id="19" name="Freeform 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Freeform 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Freeform 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Freeform 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Freeform 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Freeform 1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1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1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1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1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1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1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1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1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" name="Freeform 1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2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" name="Freeform 2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" name="Freeform 2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" name="Freeform 2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" name="Freeform 2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" name="Freeform 2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" name="Freeform 2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" name="Freeform 2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" name="Freeform 2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" name="Freeform 2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" name="Freeform 3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" name="Freeform 3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" name="Freeform 3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" name="Freeform 3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" name="Freeform 3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" name="Freeform 3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" name="Freeform 3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" name="Freeform 3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" name="Freeform 3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3" name="Freeform 3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4" name="Freeform 4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5" name="Freeform 4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6" name="Freeform 4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7" name="Freeform 4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8" name="Freeform 4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9" name="Freeform 4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0" name="Freeform 4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1" name="Freeform 4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2" name="Freeform 4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3" name="Freeform 4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4" name="Freeform 5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5" name="Freeform 5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6" name="Freeform 5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7" name="Freeform 5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8" name="Freeform 5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9" name="Freeform 5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0" name="Freeform 5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1" name="Freeform 5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2" name="Freeform 5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3" name="Freeform 5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4" name="Freeform 6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5" name="Freeform 6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6" name="Freeform 6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7" name="Freeform 6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8" name="Freeform 6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9" name="Freeform 6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0" name="Freeform 6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" name="Freeform 6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" name="Freeform 6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3" name="Freeform 6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4" name="Freeform 7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5" name="Freeform 7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6" name="Freeform 7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7" name="Freeform 7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" name="Freeform 7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9" name="Freeform 7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0" name="Freeform 7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1" name="Freeform 7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" name="Freeform 7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3" name="Freeform 7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4" name="Freeform 8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5" name="Freeform 8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6" name="Freeform 8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7" name="Freeform 8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8" name="Freeform 8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pic>
        <p:nvPicPr>
          <p:cNvPr id="2" name="図 1">
            <a:extLst>
              <a:ext uri="{FF2B5EF4-FFF2-40B4-BE49-F238E27FC236}">
                <a16:creationId xmlns:a16="http://schemas.microsoft.com/office/drawing/2014/main" id="{941F7908-FAA4-6FA2-93AC-BB242203E9D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77173" y="326773"/>
            <a:ext cx="4017612" cy="585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172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表紙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39B2403-CA88-12F9-3FDB-E3C7B42535B3}"/>
              </a:ext>
            </a:extLst>
          </p:cNvPr>
          <p:cNvSpPr/>
          <p:nvPr userDrawn="1"/>
        </p:nvSpPr>
        <p:spPr>
          <a:xfrm>
            <a:off x="-7892" y="0"/>
            <a:ext cx="9932345" cy="3866579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99000">
                <a:srgbClr val="F7F7F7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76246" rIns="326585" bIns="176246" rtlCol="0" anchor="ctr"/>
          <a:lstStyle/>
          <a:p>
            <a:pPr>
              <a:lnSpc>
                <a:spcPct val="130000"/>
              </a:lnSpc>
              <a:spcAft>
                <a:spcPts val="1089"/>
              </a:spcAft>
            </a:pPr>
            <a:endParaRPr kumimoji="1" lang="ja-JP" altLang="en-US" sz="1200" kern="900" spc="69">
              <a:solidFill>
                <a:prstClr val="white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5428706D-90AF-5B71-CAA6-4B774D4D4EEE}"/>
              </a:ext>
            </a:extLst>
          </p:cNvPr>
          <p:cNvSpPr txBox="1">
            <a:spLocks/>
          </p:cNvSpPr>
          <p:nvPr userDrawn="1"/>
        </p:nvSpPr>
        <p:spPr>
          <a:xfrm>
            <a:off x="0" y="3885657"/>
            <a:ext cx="9906000" cy="3000118"/>
          </a:xfrm>
          <a:prstGeom prst="rect">
            <a:avLst/>
          </a:prstGeom>
          <a:pattFill prst="dkUpDiag">
            <a:fgClr>
              <a:srgbClr val="F8F8F8"/>
            </a:fgClr>
            <a:bgClr>
              <a:srgbClr val="CBCBCB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ctr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プレースホルダー 6">
            <a:extLst>
              <a:ext uri="{FF2B5EF4-FFF2-40B4-BE49-F238E27FC236}">
                <a16:creationId xmlns:a16="http://schemas.microsoft.com/office/drawing/2014/main" id="{68D67872-8F2B-5881-89B3-3133FAE076D8}"/>
              </a:ext>
            </a:extLst>
          </p:cNvPr>
          <p:cNvSpPr txBox="1">
            <a:spLocks/>
          </p:cNvSpPr>
          <p:nvPr userDrawn="1"/>
        </p:nvSpPr>
        <p:spPr>
          <a:xfrm>
            <a:off x="4165600" y="3886200"/>
            <a:ext cx="5740400" cy="3000118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3540809 w 9907200"/>
              <a:gd name="connsiteY0" fmla="*/ 905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540809 w 9907200"/>
              <a:gd name="connsiteY4" fmla="*/ 9052 h 827999"/>
              <a:gd name="connsiteX0" fmla="*/ 3858857 w 9907200"/>
              <a:gd name="connsiteY0" fmla="*/ 5588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858857 w 9907200"/>
              <a:gd name="connsiteY4" fmla="*/ 5588 h 827999"/>
              <a:gd name="connsiteX0" fmla="*/ 5052983 w 9907200"/>
              <a:gd name="connsiteY0" fmla="*/ 5588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5052983 w 9907200"/>
              <a:gd name="connsiteY4" fmla="*/ 5588 h 827999"/>
              <a:gd name="connsiteX0" fmla="*/ 3331732 w 9907200"/>
              <a:gd name="connsiteY0" fmla="*/ 0 h 828042"/>
              <a:gd name="connsiteX1" fmla="*/ 9907200 w 9907200"/>
              <a:gd name="connsiteY1" fmla="*/ 43 h 828042"/>
              <a:gd name="connsiteX2" fmla="*/ 9907200 w 9907200"/>
              <a:gd name="connsiteY2" fmla="*/ 828042 h 828042"/>
              <a:gd name="connsiteX3" fmla="*/ 0 w 9907200"/>
              <a:gd name="connsiteY3" fmla="*/ 828042 h 828042"/>
              <a:gd name="connsiteX4" fmla="*/ 3331732 w 9907200"/>
              <a:gd name="connsiteY4" fmla="*/ 0 h 828042"/>
              <a:gd name="connsiteX0" fmla="*/ 4732750 w 11308218"/>
              <a:gd name="connsiteY0" fmla="*/ 0 h 828042"/>
              <a:gd name="connsiteX1" fmla="*/ 11308218 w 11308218"/>
              <a:gd name="connsiteY1" fmla="*/ 43 h 828042"/>
              <a:gd name="connsiteX2" fmla="*/ 11308218 w 11308218"/>
              <a:gd name="connsiteY2" fmla="*/ 828042 h 828042"/>
              <a:gd name="connsiteX3" fmla="*/ 0 w 11308218"/>
              <a:gd name="connsiteY3" fmla="*/ 828042 h 828042"/>
              <a:gd name="connsiteX4" fmla="*/ 4732750 w 11308218"/>
              <a:gd name="connsiteY4" fmla="*/ 0 h 828042"/>
              <a:gd name="connsiteX0" fmla="*/ 5153056 w 11308218"/>
              <a:gd name="connsiteY0" fmla="*/ 0 h 828042"/>
              <a:gd name="connsiteX1" fmla="*/ 11308218 w 11308218"/>
              <a:gd name="connsiteY1" fmla="*/ 43 h 828042"/>
              <a:gd name="connsiteX2" fmla="*/ 11308218 w 11308218"/>
              <a:gd name="connsiteY2" fmla="*/ 828042 h 828042"/>
              <a:gd name="connsiteX3" fmla="*/ 0 w 11308218"/>
              <a:gd name="connsiteY3" fmla="*/ 828042 h 828042"/>
              <a:gd name="connsiteX4" fmla="*/ 5153056 w 11308218"/>
              <a:gd name="connsiteY4" fmla="*/ 0 h 828042"/>
              <a:gd name="connsiteX0" fmla="*/ 5613390 w 11308218"/>
              <a:gd name="connsiteY0" fmla="*/ 5588 h 827999"/>
              <a:gd name="connsiteX1" fmla="*/ 11308218 w 11308218"/>
              <a:gd name="connsiteY1" fmla="*/ 0 h 827999"/>
              <a:gd name="connsiteX2" fmla="*/ 11308218 w 11308218"/>
              <a:gd name="connsiteY2" fmla="*/ 827999 h 827999"/>
              <a:gd name="connsiteX3" fmla="*/ 0 w 11308218"/>
              <a:gd name="connsiteY3" fmla="*/ 827999 h 827999"/>
              <a:gd name="connsiteX4" fmla="*/ 5613390 w 11308218"/>
              <a:gd name="connsiteY4" fmla="*/ 5588 h 827999"/>
              <a:gd name="connsiteX0" fmla="*/ 5702896 w 11308218"/>
              <a:gd name="connsiteY0" fmla="*/ 5588 h 827999"/>
              <a:gd name="connsiteX1" fmla="*/ 11308218 w 11308218"/>
              <a:gd name="connsiteY1" fmla="*/ 0 h 827999"/>
              <a:gd name="connsiteX2" fmla="*/ 11308218 w 11308218"/>
              <a:gd name="connsiteY2" fmla="*/ 827999 h 827999"/>
              <a:gd name="connsiteX3" fmla="*/ 0 w 11308218"/>
              <a:gd name="connsiteY3" fmla="*/ 827999 h 827999"/>
              <a:gd name="connsiteX4" fmla="*/ 5702896 w 11308218"/>
              <a:gd name="connsiteY4" fmla="*/ 5588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8218" h="827999">
                <a:moveTo>
                  <a:pt x="5702896" y="5588"/>
                </a:moveTo>
                <a:lnTo>
                  <a:pt x="11308218" y="0"/>
                </a:lnTo>
                <a:lnTo>
                  <a:pt x="11308218" y="827999"/>
                </a:lnTo>
                <a:lnTo>
                  <a:pt x="0" y="827999"/>
                </a:lnTo>
                <a:lnTo>
                  <a:pt x="5702896" y="5588"/>
                </a:lnTo>
                <a:close/>
              </a:path>
            </a:pathLst>
          </a:custGeom>
          <a:gradFill flip="none" rotWithShape="1">
            <a:gsLst>
              <a:gs pos="31000">
                <a:schemeClr val="bg1"/>
              </a:gs>
              <a:gs pos="56000">
                <a:schemeClr val="bg1">
                  <a:lumMod val="85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プレースホルダー 14">
            <a:extLst>
              <a:ext uri="{FF2B5EF4-FFF2-40B4-BE49-F238E27FC236}">
                <a16:creationId xmlns:a16="http://schemas.microsoft.com/office/drawing/2014/main" id="{B080B8F4-826C-144A-277D-D4F0227ECF8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620281" y="5886478"/>
            <a:ext cx="3913874" cy="320472"/>
          </a:xfrm>
        </p:spPr>
        <p:txBody>
          <a:bodyPr wrap="square" lIns="0" tIns="0" rIns="0" bIns="0" anchor="b">
            <a:spAutoFit/>
          </a:bodyPr>
          <a:lstStyle>
            <a:lvl1pPr marL="0" indent="0">
              <a:spcAft>
                <a:spcPts val="400"/>
              </a:spcAft>
              <a:buNone/>
              <a:defRPr lang="ja-JP" altLang="en-US" sz="1700" spc="150" smtClean="0">
                <a:solidFill>
                  <a:schemeClr val="tx1"/>
                </a:solidFill>
              </a:defRPr>
            </a:lvl1pPr>
            <a:lvl2pPr marL="228600" indent="0">
              <a:spcAft>
                <a:spcPts val="400"/>
              </a:spcAft>
              <a:buNone/>
              <a:defRPr lang="ja-JP" altLang="en-US" sz="1800" smtClean="0">
                <a:latin typeface="+mn-lt"/>
                <a:ea typeface="+mn-ea"/>
              </a:defRPr>
            </a:lvl2pPr>
            <a:lvl3pPr marL="685800" indent="0">
              <a:spcAft>
                <a:spcPts val="400"/>
              </a:spcAft>
              <a:buNone/>
              <a:defRPr lang="ja-JP" altLang="en-US" sz="1800" smtClean="0">
                <a:latin typeface="+mn-lt"/>
                <a:ea typeface="+mn-ea"/>
              </a:defRPr>
            </a:lvl3pPr>
            <a:lvl4pPr marL="1143000" indent="0">
              <a:spcAft>
                <a:spcPts val="400"/>
              </a:spcAft>
              <a:buNone/>
              <a:defRPr lang="ja-JP" altLang="en-US" sz="1800" smtClean="0">
                <a:latin typeface="+mn-lt"/>
                <a:ea typeface="+mn-ea"/>
              </a:defRPr>
            </a:lvl4pPr>
            <a:lvl5pPr marL="1600200" indent="0">
              <a:spcAft>
                <a:spcPts val="400"/>
              </a:spcAft>
              <a:buNone/>
              <a:defRPr lang="ja-JP" altLang="en-US" sz="1800">
                <a:latin typeface="+mn-lt"/>
                <a:ea typeface="+mn-ea"/>
              </a:defRPr>
            </a:lvl5pPr>
          </a:lstStyle>
          <a:p>
            <a:pPr marL="0" lvl="0" defTabSz="45720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100" name="Date Placeholder 1">
            <a:extLst>
              <a:ext uri="{FF2B5EF4-FFF2-40B4-BE49-F238E27FC236}">
                <a16:creationId xmlns:a16="http://schemas.microsoft.com/office/drawing/2014/main" id="{25220155-E65B-0EBD-6359-6D945EFDFF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20019" y="5502275"/>
            <a:ext cx="2228850" cy="365125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1" name="Footer Placeholder 2">
            <a:extLst>
              <a:ext uri="{FF2B5EF4-FFF2-40B4-BE49-F238E27FC236}">
                <a16:creationId xmlns:a16="http://schemas.microsoft.com/office/drawing/2014/main" id="{BAC699BE-8F38-DE9D-8152-2DA7C5341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7683" y="6469296"/>
            <a:ext cx="3757975" cy="263263"/>
          </a:xfrm>
        </p:spPr>
        <p:txBody>
          <a:bodyPr/>
          <a:lstStyle>
            <a:lvl1pPr>
              <a:defRPr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2" name="タイトル 17">
            <a:extLst>
              <a:ext uri="{FF2B5EF4-FFF2-40B4-BE49-F238E27FC236}">
                <a16:creationId xmlns:a16="http://schemas.microsoft.com/office/drawing/2014/main" id="{CB92DFCA-8814-CE54-22CD-D6DA36FAA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81200"/>
            <a:ext cx="9897010" cy="1904457"/>
          </a:xfrm>
        </p:spPr>
        <p:txBody>
          <a:bodyPr lIns="288000" tIns="180000" rIns="360000" bIns="72000" anchor="b"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03" name="テキスト プレースホルダー 14">
            <a:extLst>
              <a:ext uri="{FF2B5EF4-FFF2-40B4-BE49-F238E27FC236}">
                <a16:creationId xmlns:a16="http://schemas.microsoft.com/office/drawing/2014/main" id="{F29860FD-E66F-1C57-A61D-8B024E5B08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901925"/>
            <a:ext cx="9924453" cy="412805"/>
          </a:xfrm>
        </p:spPr>
        <p:txBody>
          <a:bodyPr wrap="square" lIns="288000">
            <a:spAutoFit/>
          </a:bodyPr>
          <a:lstStyle>
            <a:lvl1pPr marL="0" indent="0">
              <a:buNone/>
              <a:defRPr lang="ja-JP" altLang="en-US" sz="1700" spc="150" smtClean="0">
                <a:solidFill>
                  <a:schemeClr val="tx1"/>
                </a:solidFill>
              </a:defRPr>
            </a:lvl1pPr>
            <a:lvl2pPr marL="228600" indent="0">
              <a:buNone/>
              <a:defRPr lang="ja-JP" altLang="en-US" sz="1700" smtClean="0">
                <a:solidFill>
                  <a:schemeClr val="bg1"/>
                </a:solidFill>
                <a:latin typeface="+mn-lt"/>
                <a:ea typeface="+mn-ea"/>
              </a:defRPr>
            </a:lvl2pPr>
            <a:lvl3pPr marL="685800" indent="0">
              <a:buNone/>
              <a:defRPr lang="ja-JP" altLang="en-US" sz="1700" smtClean="0">
                <a:solidFill>
                  <a:schemeClr val="bg1"/>
                </a:solidFill>
                <a:latin typeface="+mn-lt"/>
                <a:ea typeface="+mn-ea"/>
              </a:defRPr>
            </a:lvl3pPr>
            <a:lvl4pPr marL="1143000" indent="0">
              <a:buNone/>
              <a:defRPr lang="ja-JP" altLang="en-US" sz="1700" smtClean="0">
                <a:solidFill>
                  <a:schemeClr val="bg1"/>
                </a:solidFill>
                <a:latin typeface="+mn-lt"/>
                <a:ea typeface="+mn-ea"/>
              </a:defRPr>
            </a:lvl4pPr>
            <a:lvl5pPr marL="1600200" indent="0">
              <a:buNone/>
              <a:defRPr lang="ja-JP" altLang="en-US" sz="1700">
                <a:solidFill>
                  <a:schemeClr val="bg1"/>
                </a:solidFill>
                <a:latin typeface="+mn-lt"/>
                <a:ea typeface="+mn-ea"/>
              </a:defRPr>
            </a:lvl5pPr>
          </a:lstStyle>
          <a:p>
            <a:pPr marL="0" lvl="0" defTabSz="457200"/>
            <a:r>
              <a:rPr kumimoji="1" lang="ja-JP" altLang="en-US" dirty="0"/>
              <a:t>マスター テキストの</a:t>
            </a:r>
            <a:r>
              <a:rPr kumimoji="1" lang="ja-JP" altLang="en-US"/>
              <a:t>書式設定</a:t>
            </a:r>
            <a:endParaRPr kumimoji="1" lang="ja-JP" altLang="en-US" dirty="0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5DCB525-6704-CF22-CF16-1C44E88D676D}"/>
              </a:ext>
            </a:extLst>
          </p:cNvPr>
          <p:cNvGrpSpPr/>
          <p:nvPr userDrawn="1"/>
        </p:nvGrpSpPr>
        <p:grpSpPr>
          <a:xfrm>
            <a:off x="5638800" y="6379733"/>
            <a:ext cx="3851369" cy="173467"/>
            <a:chOff x="900632" y="1414463"/>
            <a:chExt cx="7938089" cy="357535"/>
          </a:xfrm>
          <a:solidFill>
            <a:schemeClr val="tx1">
              <a:alpha val="89963"/>
            </a:schemeClr>
          </a:solidFill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326E66AC-C819-36C8-2E16-FA9A818BEDE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40C06BC6-F23E-B349-707F-C6DA6F6075A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BBDB93EC-4CC1-A7AF-EB5C-E9108E68E7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C20547C5-E064-7CED-2D82-983A89958D3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95B9EC77-EB58-EADD-A389-ED5EB5B9624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21EC7A87-E6E2-2A3C-BD0D-A8CC4DF6DF5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4304A1C8-300E-A321-8E69-355A75F5450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A3365418-5FE6-872F-0A5C-21E317C730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4BE58674-9B6A-74BF-0427-B85D9128302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96041F5F-7B2D-AA30-56FA-90D3ADC6581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0EFF6AA0-34D4-B825-FE35-36032DA61DA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E53C9118-8050-3576-7AF5-88E528D5B6E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79824502-C86C-42B7-F0FD-85713F721E2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DE088146-9570-F3F4-B157-1754217193E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BD1C882A-5CA7-69B6-9B46-877B877E661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F64BEBD9-ED70-3A67-5AD2-0B3A395C3C6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D460DEE9-1027-A0DF-0C7E-4E19B8F58C9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396716A2-387B-6F48-AA74-D0A1E1FBF59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755E6F8D-D515-9625-074D-6C1ED96F57A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24">
              <a:extLst>
                <a:ext uri="{FF2B5EF4-FFF2-40B4-BE49-F238E27FC236}">
                  <a16:creationId xmlns:a16="http://schemas.microsoft.com/office/drawing/2014/main" id="{EDA0AF67-1729-22C2-38B0-866BF0D891C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25">
              <a:extLst>
                <a:ext uri="{FF2B5EF4-FFF2-40B4-BE49-F238E27FC236}">
                  <a16:creationId xmlns:a16="http://schemas.microsoft.com/office/drawing/2014/main" id="{26E1BF95-071A-B2D0-E378-253BC799ED9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26">
              <a:extLst>
                <a:ext uri="{FF2B5EF4-FFF2-40B4-BE49-F238E27FC236}">
                  <a16:creationId xmlns:a16="http://schemas.microsoft.com/office/drawing/2014/main" id="{E88EF8E5-0FD3-EC75-73BF-5FB07C86293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27">
              <a:extLst>
                <a:ext uri="{FF2B5EF4-FFF2-40B4-BE49-F238E27FC236}">
                  <a16:creationId xmlns:a16="http://schemas.microsoft.com/office/drawing/2014/main" id="{C56621CD-6598-6BFE-EE87-7B195C68AA0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28">
              <a:extLst>
                <a:ext uri="{FF2B5EF4-FFF2-40B4-BE49-F238E27FC236}">
                  <a16:creationId xmlns:a16="http://schemas.microsoft.com/office/drawing/2014/main" id="{69F6E39B-88AB-6335-E32E-F118DE20808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" name="Freeform 29">
              <a:extLst>
                <a:ext uri="{FF2B5EF4-FFF2-40B4-BE49-F238E27FC236}">
                  <a16:creationId xmlns:a16="http://schemas.microsoft.com/office/drawing/2014/main" id="{7AF6A309-234B-A971-14D6-E575CCB60F0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30">
              <a:extLst>
                <a:ext uri="{FF2B5EF4-FFF2-40B4-BE49-F238E27FC236}">
                  <a16:creationId xmlns:a16="http://schemas.microsoft.com/office/drawing/2014/main" id="{C714193A-0B40-D036-A3FC-EAE2A95CD20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" name="Freeform 31">
              <a:extLst>
                <a:ext uri="{FF2B5EF4-FFF2-40B4-BE49-F238E27FC236}">
                  <a16:creationId xmlns:a16="http://schemas.microsoft.com/office/drawing/2014/main" id="{19F28444-8BDA-E43C-C6F0-CB2AA8AA539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" name="Freeform 32">
              <a:extLst>
                <a:ext uri="{FF2B5EF4-FFF2-40B4-BE49-F238E27FC236}">
                  <a16:creationId xmlns:a16="http://schemas.microsoft.com/office/drawing/2014/main" id="{6CF0D6C9-E306-181C-73FF-F459216518C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" name="Freeform 33">
              <a:extLst>
                <a:ext uri="{FF2B5EF4-FFF2-40B4-BE49-F238E27FC236}">
                  <a16:creationId xmlns:a16="http://schemas.microsoft.com/office/drawing/2014/main" id="{6AA2C5A8-B4EE-51BC-0296-D6FE44F86C7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" name="Freeform 34">
              <a:extLst>
                <a:ext uri="{FF2B5EF4-FFF2-40B4-BE49-F238E27FC236}">
                  <a16:creationId xmlns:a16="http://schemas.microsoft.com/office/drawing/2014/main" id="{C088F2F3-F1F7-2CFD-D648-C6431A5E0E6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" name="Freeform 35">
              <a:extLst>
                <a:ext uri="{FF2B5EF4-FFF2-40B4-BE49-F238E27FC236}">
                  <a16:creationId xmlns:a16="http://schemas.microsoft.com/office/drawing/2014/main" id="{2305C639-DC68-62E8-9242-F2DBDB8F126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" name="Freeform 36">
              <a:extLst>
                <a:ext uri="{FF2B5EF4-FFF2-40B4-BE49-F238E27FC236}">
                  <a16:creationId xmlns:a16="http://schemas.microsoft.com/office/drawing/2014/main" id="{B996C252-6CCB-AD32-B26B-2D57D874D27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" name="Freeform 37">
              <a:extLst>
                <a:ext uri="{FF2B5EF4-FFF2-40B4-BE49-F238E27FC236}">
                  <a16:creationId xmlns:a16="http://schemas.microsoft.com/office/drawing/2014/main" id="{D82AA6D7-A1FF-73B6-AB93-B57A576E4A4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" name="Freeform 38">
              <a:extLst>
                <a:ext uri="{FF2B5EF4-FFF2-40B4-BE49-F238E27FC236}">
                  <a16:creationId xmlns:a16="http://schemas.microsoft.com/office/drawing/2014/main" id="{1E8BCDA6-9661-38A9-1AC2-943F4F8DAFE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" name="Freeform 39">
              <a:extLst>
                <a:ext uri="{FF2B5EF4-FFF2-40B4-BE49-F238E27FC236}">
                  <a16:creationId xmlns:a16="http://schemas.microsoft.com/office/drawing/2014/main" id="{6B9CF542-F696-9AA4-FAE3-A70F0DF88F4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" name="Freeform 40">
              <a:extLst>
                <a:ext uri="{FF2B5EF4-FFF2-40B4-BE49-F238E27FC236}">
                  <a16:creationId xmlns:a16="http://schemas.microsoft.com/office/drawing/2014/main" id="{FFC7A7CD-85C1-7EDE-7E66-75C1EE7A4A1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" name="Freeform 41">
              <a:extLst>
                <a:ext uri="{FF2B5EF4-FFF2-40B4-BE49-F238E27FC236}">
                  <a16:creationId xmlns:a16="http://schemas.microsoft.com/office/drawing/2014/main" id="{65507E5F-E206-340B-70EE-DAD64B4631E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" name="Freeform 42">
              <a:extLst>
                <a:ext uri="{FF2B5EF4-FFF2-40B4-BE49-F238E27FC236}">
                  <a16:creationId xmlns:a16="http://schemas.microsoft.com/office/drawing/2014/main" id="{5BDED0DB-628E-5EFA-9F32-223C468EA71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" name="Freeform 43">
              <a:extLst>
                <a:ext uri="{FF2B5EF4-FFF2-40B4-BE49-F238E27FC236}">
                  <a16:creationId xmlns:a16="http://schemas.microsoft.com/office/drawing/2014/main" id="{9FA11370-6C6F-A1DC-F261-A1DB7821304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" name="Freeform 44">
              <a:extLst>
                <a:ext uri="{FF2B5EF4-FFF2-40B4-BE49-F238E27FC236}">
                  <a16:creationId xmlns:a16="http://schemas.microsoft.com/office/drawing/2014/main" id="{CCC937A7-4D7D-1071-06C4-2C3DDDAC592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" name="Freeform 45">
              <a:extLst>
                <a:ext uri="{FF2B5EF4-FFF2-40B4-BE49-F238E27FC236}">
                  <a16:creationId xmlns:a16="http://schemas.microsoft.com/office/drawing/2014/main" id="{F92F4A88-E06D-A9A3-9AA7-508EF6F3A75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" name="Freeform 46">
              <a:extLst>
                <a:ext uri="{FF2B5EF4-FFF2-40B4-BE49-F238E27FC236}">
                  <a16:creationId xmlns:a16="http://schemas.microsoft.com/office/drawing/2014/main" id="{C17491A0-4C9F-E6AF-3C56-5F44857D758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" name="Freeform 47">
              <a:extLst>
                <a:ext uri="{FF2B5EF4-FFF2-40B4-BE49-F238E27FC236}">
                  <a16:creationId xmlns:a16="http://schemas.microsoft.com/office/drawing/2014/main" id="{770D0D65-068E-27BF-0BE2-5F234115CD4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" name="Freeform 48">
              <a:extLst>
                <a:ext uri="{FF2B5EF4-FFF2-40B4-BE49-F238E27FC236}">
                  <a16:creationId xmlns:a16="http://schemas.microsoft.com/office/drawing/2014/main" id="{C1C05037-3DA8-C767-CC4F-D2FBD1B439C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3" name="Freeform 50">
              <a:extLst>
                <a:ext uri="{FF2B5EF4-FFF2-40B4-BE49-F238E27FC236}">
                  <a16:creationId xmlns:a16="http://schemas.microsoft.com/office/drawing/2014/main" id="{691ADADB-9472-1B3F-B29F-2337ED32391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4" name="Freeform 51">
              <a:extLst>
                <a:ext uri="{FF2B5EF4-FFF2-40B4-BE49-F238E27FC236}">
                  <a16:creationId xmlns:a16="http://schemas.microsoft.com/office/drawing/2014/main" id="{1FAF27AC-2D95-2F1C-F048-2100F17452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5" name="Freeform 52">
              <a:extLst>
                <a:ext uri="{FF2B5EF4-FFF2-40B4-BE49-F238E27FC236}">
                  <a16:creationId xmlns:a16="http://schemas.microsoft.com/office/drawing/2014/main" id="{1177C61D-8C9B-357B-9F19-2BC3A72CADF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6" name="Freeform 53">
              <a:extLst>
                <a:ext uri="{FF2B5EF4-FFF2-40B4-BE49-F238E27FC236}">
                  <a16:creationId xmlns:a16="http://schemas.microsoft.com/office/drawing/2014/main" id="{0B1D54AC-3482-48A3-00F4-53079D1A33C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7" name="Freeform 54">
              <a:extLst>
                <a:ext uri="{FF2B5EF4-FFF2-40B4-BE49-F238E27FC236}">
                  <a16:creationId xmlns:a16="http://schemas.microsoft.com/office/drawing/2014/main" id="{2E4BAC3B-1100-25CB-F126-10E7659169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8" name="Freeform 55">
              <a:extLst>
                <a:ext uri="{FF2B5EF4-FFF2-40B4-BE49-F238E27FC236}">
                  <a16:creationId xmlns:a16="http://schemas.microsoft.com/office/drawing/2014/main" id="{8677FB91-4A75-779A-3745-8B53D843F3D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9" name="Freeform 56">
              <a:extLst>
                <a:ext uri="{FF2B5EF4-FFF2-40B4-BE49-F238E27FC236}">
                  <a16:creationId xmlns:a16="http://schemas.microsoft.com/office/drawing/2014/main" id="{7427EF6B-95AE-A057-DE53-34EF451FAA6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0" name="Freeform 57">
              <a:extLst>
                <a:ext uri="{FF2B5EF4-FFF2-40B4-BE49-F238E27FC236}">
                  <a16:creationId xmlns:a16="http://schemas.microsoft.com/office/drawing/2014/main" id="{3E82EFB7-3CC9-8573-2BAA-4C18072AA11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1" name="Freeform 58">
              <a:extLst>
                <a:ext uri="{FF2B5EF4-FFF2-40B4-BE49-F238E27FC236}">
                  <a16:creationId xmlns:a16="http://schemas.microsoft.com/office/drawing/2014/main" id="{912ACBB6-4CAA-E077-7C92-355D4F225F0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2" name="Freeform 59">
              <a:extLst>
                <a:ext uri="{FF2B5EF4-FFF2-40B4-BE49-F238E27FC236}">
                  <a16:creationId xmlns:a16="http://schemas.microsoft.com/office/drawing/2014/main" id="{BFE5A20A-FDB4-F8C5-CCC2-C8501925A27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3" name="Freeform 60">
              <a:extLst>
                <a:ext uri="{FF2B5EF4-FFF2-40B4-BE49-F238E27FC236}">
                  <a16:creationId xmlns:a16="http://schemas.microsoft.com/office/drawing/2014/main" id="{45415270-64C9-A09B-29A6-4AC633EE798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4" name="Freeform 61">
              <a:extLst>
                <a:ext uri="{FF2B5EF4-FFF2-40B4-BE49-F238E27FC236}">
                  <a16:creationId xmlns:a16="http://schemas.microsoft.com/office/drawing/2014/main" id="{98A487AE-DE2B-677C-E615-A12275463CF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5" name="Freeform 62">
              <a:extLst>
                <a:ext uri="{FF2B5EF4-FFF2-40B4-BE49-F238E27FC236}">
                  <a16:creationId xmlns:a16="http://schemas.microsoft.com/office/drawing/2014/main" id="{7CF73034-9E21-1841-48C3-898EF1C0E01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6" name="Freeform 63">
              <a:extLst>
                <a:ext uri="{FF2B5EF4-FFF2-40B4-BE49-F238E27FC236}">
                  <a16:creationId xmlns:a16="http://schemas.microsoft.com/office/drawing/2014/main" id="{D869F5CB-5932-F901-F2D3-BED83729E4E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7" name="Freeform 64">
              <a:extLst>
                <a:ext uri="{FF2B5EF4-FFF2-40B4-BE49-F238E27FC236}">
                  <a16:creationId xmlns:a16="http://schemas.microsoft.com/office/drawing/2014/main" id="{85F147AB-CDC4-3445-9504-6E7485B3E8C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8" name="Freeform 65">
              <a:extLst>
                <a:ext uri="{FF2B5EF4-FFF2-40B4-BE49-F238E27FC236}">
                  <a16:creationId xmlns:a16="http://schemas.microsoft.com/office/drawing/2014/main" id="{F58D563B-8034-446B-DAEF-2473840C563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9" name="Freeform 66">
              <a:extLst>
                <a:ext uri="{FF2B5EF4-FFF2-40B4-BE49-F238E27FC236}">
                  <a16:creationId xmlns:a16="http://schemas.microsoft.com/office/drawing/2014/main" id="{78C4D897-7C98-F08E-45C5-32C843A98B9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0" name="Freeform 67">
              <a:extLst>
                <a:ext uri="{FF2B5EF4-FFF2-40B4-BE49-F238E27FC236}">
                  <a16:creationId xmlns:a16="http://schemas.microsoft.com/office/drawing/2014/main" id="{564EAC05-C1D3-19F2-A17D-8940911B5C8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1" name="Freeform 68">
              <a:extLst>
                <a:ext uri="{FF2B5EF4-FFF2-40B4-BE49-F238E27FC236}">
                  <a16:creationId xmlns:a16="http://schemas.microsoft.com/office/drawing/2014/main" id="{E4B2356D-EE18-4BC2-FB53-4FB7B2E7D70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2" name="Freeform 69">
              <a:extLst>
                <a:ext uri="{FF2B5EF4-FFF2-40B4-BE49-F238E27FC236}">
                  <a16:creationId xmlns:a16="http://schemas.microsoft.com/office/drawing/2014/main" id="{953C2BE2-07D7-A53C-3843-EF150E5C18E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3" name="Freeform 70">
              <a:extLst>
                <a:ext uri="{FF2B5EF4-FFF2-40B4-BE49-F238E27FC236}">
                  <a16:creationId xmlns:a16="http://schemas.microsoft.com/office/drawing/2014/main" id="{ADCC8B33-E58E-F485-7831-A299B4BA476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4" name="Freeform 71">
              <a:extLst>
                <a:ext uri="{FF2B5EF4-FFF2-40B4-BE49-F238E27FC236}">
                  <a16:creationId xmlns:a16="http://schemas.microsoft.com/office/drawing/2014/main" id="{E006CBE8-FD91-F284-E08D-58E1FDF163A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5" name="Freeform 72">
              <a:extLst>
                <a:ext uri="{FF2B5EF4-FFF2-40B4-BE49-F238E27FC236}">
                  <a16:creationId xmlns:a16="http://schemas.microsoft.com/office/drawing/2014/main" id="{1BB61D7F-C516-7748-EE43-3DBCA72CA61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6" name="Freeform 73">
              <a:extLst>
                <a:ext uri="{FF2B5EF4-FFF2-40B4-BE49-F238E27FC236}">
                  <a16:creationId xmlns:a16="http://schemas.microsoft.com/office/drawing/2014/main" id="{1F39E365-F8B8-1176-9FAA-BCE65DD956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7" name="Freeform 74">
              <a:extLst>
                <a:ext uri="{FF2B5EF4-FFF2-40B4-BE49-F238E27FC236}">
                  <a16:creationId xmlns:a16="http://schemas.microsoft.com/office/drawing/2014/main" id="{883C5420-5D5A-664F-DC4F-8AED1CADCBF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8" name="Freeform 75">
              <a:extLst>
                <a:ext uri="{FF2B5EF4-FFF2-40B4-BE49-F238E27FC236}">
                  <a16:creationId xmlns:a16="http://schemas.microsoft.com/office/drawing/2014/main" id="{DE01D303-FDC0-94B3-E377-FBD242C8286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9" name="Freeform 76">
              <a:extLst>
                <a:ext uri="{FF2B5EF4-FFF2-40B4-BE49-F238E27FC236}">
                  <a16:creationId xmlns:a16="http://schemas.microsoft.com/office/drawing/2014/main" id="{46437471-0283-9C14-4D83-05232952BA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0" name="Freeform 77">
              <a:extLst>
                <a:ext uri="{FF2B5EF4-FFF2-40B4-BE49-F238E27FC236}">
                  <a16:creationId xmlns:a16="http://schemas.microsoft.com/office/drawing/2014/main" id="{34BB621A-1D96-893D-3629-6A23C7E4100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" name="Freeform 78">
              <a:extLst>
                <a:ext uri="{FF2B5EF4-FFF2-40B4-BE49-F238E27FC236}">
                  <a16:creationId xmlns:a16="http://schemas.microsoft.com/office/drawing/2014/main" id="{CCCABCBA-104E-5F91-3AC0-42E43FDAAFF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" name="Freeform 79">
              <a:extLst>
                <a:ext uri="{FF2B5EF4-FFF2-40B4-BE49-F238E27FC236}">
                  <a16:creationId xmlns:a16="http://schemas.microsoft.com/office/drawing/2014/main" id="{D721432D-F360-A0CB-A546-05EA322BCB4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3" name="Freeform 80">
              <a:extLst>
                <a:ext uri="{FF2B5EF4-FFF2-40B4-BE49-F238E27FC236}">
                  <a16:creationId xmlns:a16="http://schemas.microsoft.com/office/drawing/2014/main" id="{345A91FC-D59D-EEB0-0E10-37A4A47B884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4" name="Freeform 81">
              <a:extLst>
                <a:ext uri="{FF2B5EF4-FFF2-40B4-BE49-F238E27FC236}">
                  <a16:creationId xmlns:a16="http://schemas.microsoft.com/office/drawing/2014/main" id="{2DEBD0F7-71F2-FC1B-8038-0790A6C7E1C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5" name="Freeform 82">
              <a:extLst>
                <a:ext uri="{FF2B5EF4-FFF2-40B4-BE49-F238E27FC236}">
                  <a16:creationId xmlns:a16="http://schemas.microsoft.com/office/drawing/2014/main" id="{1335A0CF-26F8-BF99-C174-07AD7590B67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6" name="Freeform 83">
              <a:extLst>
                <a:ext uri="{FF2B5EF4-FFF2-40B4-BE49-F238E27FC236}">
                  <a16:creationId xmlns:a16="http://schemas.microsoft.com/office/drawing/2014/main" id="{F025D8B0-01B8-E9C3-CB98-8DD55182FEA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7" name="Freeform 84">
              <a:extLst>
                <a:ext uri="{FF2B5EF4-FFF2-40B4-BE49-F238E27FC236}">
                  <a16:creationId xmlns:a16="http://schemas.microsoft.com/office/drawing/2014/main" id="{3F70FC20-ED08-AC70-DFEA-66AB8F52433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pic>
        <p:nvPicPr>
          <p:cNvPr id="3" name="図 2">
            <a:extLst>
              <a:ext uri="{FF2B5EF4-FFF2-40B4-BE49-F238E27FC236}">
                <a16:creationId xmlns:a16="http://schemas.microsoft.com/office/drawing/2014/main" id="{24DF5A6C-3FD2-BD3B-7F90-8915CCDF6A0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77173" y="326773"/>
            <a:ext cx="4017612" cy="585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991253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slideLayouts/slideLayout14.xml" Type="http://schemas.openxmlformats.org/officeDocument/2006/relationships/slideLayout"/><Relationship Id="rId15" Target="../slideLayouts/slideLayout15.xml" Type="http://schemas.openxmlformats.org/officeDocument/2006/relationships/slideLayout"/><Relationship Id="rId16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827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/>
          <a:p>
            <a:pPr marL="0" lvl="0" defTabSz="45720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00" y="1879525"/>
            <a:ext cx="9185828" cy="4652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06040" y="427034"/>
            <a:ext cx="222885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6228" y="6551316"/>
            <a:ext cx="3757975" cy="263263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9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15314" y="6536158"/>
            <a:ext cx="630513" cy="27842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537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8" r:id="rId2"/>
    <p:sldLayoutId id="2147483699" r:id="rId3"/>
    <p:sldLayoutId id="2147483710" r:id="rId4"/>
    <p:sldLayoutId id="2147483711" r:id="rId5"/>
    <p:sldLayoutId id="2147483712" r:id="rId6"/>
    <p:sldLayoutId id="2147483705" r:id="rId7"/>
    <p:sldLayoutId id="2147483720" r:id="rId8"/>
    <p:sldLayoutId id="2147483721" r:id="rId9"/>
    <p:sldLayoutId id="2147483722" r:id="rId10"/>
    <p:sldLayoutId id="2147483709" r:id="rId11"/>
    <p:sldLayoutId id="2147483706" r:id="rId12"/>
    <p:sldLayoutId id="2147483707" r:id="rId13"/>
    <p:sldLayoutId id="2147483708" r:id="rId14"/>
    <p:sldLayoutId id="2147483728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lang="en-US" altLang="en-US" sz="1814" b="1" i="0" kern="1200" spc="272" dirty="0">
          <a:solidFill>
            <a:schemeClr val="bg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</p:titleStyle>
    <p:bodyStyle>
      <a:lvl1pPr marL="180975" indent="-180975" algn="l" defTabSz="914400" rtl="0" eaLnBrk="1" latinLnBrk="0" hangingPunct="1">
        <a:lnSpc>
          <a:spcPct val="130000"/>
        </a:lnSpc>
        <a:spcBef>
          <a:spcPts val="1000"/>
        </a:spcBef>
        <a:spcAft>
          <a:spcPts val="800"/>
        </a:spcAft>
        <a:buClr>
          <a:schemeClr val="tx2"/>
        </a:buClr>
        <a:buFont typeface="Arial" panose="020B0604020202020204" pitchFamily="34" charset="0"/>
        <a:buChar char="•"/>
        <a:defRPr kumimoji="1" sz="1400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  <a:lvl2pPr marL="357188" indent="-176213" algn="l" defTabSz="914400" rtl="0" eaLnBrk="1" latinLnBrk="0" hangingPunct="1">
        <a:lnSpc>
          <a:spcPct val="130000"/>
        </a:lnSpc>
        <a:spcBef>
          <a:spcPts val="500"/>
        </a:spcBef>
        <a:spcAft>
          <a:spcPts val="800"/>
        </a:spcAft>
        <a:buClr>
          <a:schemeClr val="tx2"/>
        </a:buClr>
        <a:buFont typeface="Arial" panose="020B0604020202020204" pitchFamily="34" charset="0"/>
        <a:buChar char="•"/>
        <a:defRPr kumimoji="1" sz="1400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2pPr>
      <a:lvl3pPr marL="627063" indent="-180975" algn="l" defTabSz="914400" rtl="0" eaLnBrk="1" latinLnBrk="0" hangingPunct="1">
        <a:lnSpc>
          <a:spcPct val="130000"/>
        </a:lnSpc>
        <a:spcBef>
          <a:spcPts val="500"/>
        </a:spcBef>
        <a:spcAft>
          <a:spcPts val="800"/>
        </a:spcAft>
        <a:buClr>
          <a:schemeClr val="tx2"/>
        </a:buClr>
        <a:buFont typeface="Arial" panose="020B0604020202020204" pitchFamily="34" charset="0"/>
        <a:buChar char="•"/>
        <a:defRPr kumimoji="1" sz="1400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3pPr>
      <a:lvl4pPr marL="808038" indent="-180975" algn="l" defTabSz="914400" rtl="0" eaLnBrk="1" latinLnBrk="0" hangingPunct="1">
        <a:lnSpc>
          <a:spcPct val="130000"/>
        </a:lnSpc>
        <a:spcBef>
          <a:spcPts val="500"/>
        </a:spcBef>
        <a:spcAft>
          <a:spcPts val="800"/>
        </a:spcAft>
        <a:buClr>
          <a:schemeClr val="tx2"/>
        </a:buClr>
        <a:buFont typeface="Arial" panose="020B0604020202020204" pitchFamily="34" charset="0"/>
        <a:buChar char="•"/>
        <a:defRPr kumimoji="1" sz="1400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4pPr>
      <a:lvl5pPr marL="984250" indent="-176213" algn="l" defTabSz="914400" rtl="0" eaLnBrk="1" latinLnBrk="0" hangingPunct="1">
        <a:lnSpc>
          <a:spcPct val="130000"/>
        </a:lnSpc>
        <a:spcBef>
          <a:spcPts val="500"/>
        </a:spcBef>
        <a:spcAft>
          <a:spcPts val="800"/>
        </a:spcAft>
        <a:buClr>
          <a:schemeClr val="tx2"/>
        </a:buClr>
        <a:buFont typeface="Arial" panose="020B0604020202020204" pitchFamily="34" charset="0"/>
        <a:buChar char="•"/>
        <a:defRPr kumimoji="1" sz="1400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0.xml" Type="http://schemas.openxmlformats.org/officeDocument/2006/relationships/notesSlide"/><Relationship Id="rId3" Target="../charts/chart8.xml" Type="http://schemas.openxmlformats.org/officeDocument/2006/relationships/chart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1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3.xml" Type="http://schemas.openxmlformats.org/officeDocument/2006/relationships/notesSlide"/><Relationship Id="rId3" Target="../charts/chart1.xml" Type="http://schemas.openxmlformats.org/officeDocument/2006/relationships/chart"/><Relationship Id="rId4" Target="../charts/chart2.xml" Type="http://schemas.openxmlformats.org/officeDocument/2006/relationships/char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4.xml" Type="http://schemas.openxmlformats.org/officeDocument/2006/relationships/notesSlide"/><Relationship Id="rId3" Target="../charts/chart3.xml" Type="http://schemas.openxmlformats.org/officeDocument/2006/relationships/char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5.xml" Type="http://schemas.openxmlformats.org/officeDocument/2006/relationships/notesSlide"/><Relationship Id="rId3" Target="../media/image5.png" Type="http://schemas.openxmlformats.org/officeDocument/2006/relationships/image"/><Relationship Id="rId4" Target="../media/image6.png" Type="http://schemas.openxmlformats.org/officeDocument/2006/relationships/image"/><Relationship Id="rId5" Target="../media/image7.png" Type="http://schemas.openxmlformats.org/officeDocument/2006/relationships/image"/><Relationship Id="rId6" Target="../media/image8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6.xml" Type="http://schemas.openxmlformats.org/officeDocument/2006/relationships/notesSlide"/><Relationship Id="rId3" Target="../media/image8.png" Type="http://schemas.openxmlformats.org/officeDocument/2006/relationships/image"/><Relationship Id="rId4" Target="../charts/chart4.xml" Type="http://schemas.openxmlformats.org/officeDocument/2006/relationships/char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7.xml" Type="http://schemas.openxmlformats.org/officeDocument/2006/relationships/notesSlide"/><Relationship Id="rId3" Target="../charts/chart5.xml" Type="http://schemas.openxmlformats.org/officeDocument/2006/relationships/chart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8.xml" Type="http://schemas.openxmlformats.org/officeDocument/2006/relationships/notesSlide"/><Relationship Id="rId3" Target="../charts/chart6.xml" Type="http://schemas.openxmlformats.org/officeDocument/2006/relationships/chart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9.xml" Type="http://schemas.openxmlformats.org/officeDocument/2006/relationships/notesSlide"/><Relationship Id="rId3" Target="../charts/chart7.xml" Type="http://schemas.openxmlformats.org/officeDocument/2006/relationships/char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9CF07454-B0F0-074F-A9C2-487699ED6A9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620281" y="5886478"/>
            <a:ext cx="3913874" cy="320472"/>
          </a:xfrm>
        </p:spPr>
        <p:txBody>
          <a:bodyPr/>
          <a:lstStyle/>
          <a:p>
            <a:r>
              <a:rPr lang="ja-JP" altLang="en-US" dirty="0"/>
              <a:t>松江公共職業安定所　事業所部門</a:t>
            </a:r>
            <a:endParaRPr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38D1F1D2-7C5A-6D4D-8A19-B68E75AFC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ja-JP" altLang="en-US" sz="3200" dirty="0"/>
              <a:t>「採用選考で求められる企業の姿勢」</a:t>
            </a:r>
            <a:r>
              <a:rPr lang="ja-JP" altLang="en-US" sz="2800" dirty="0"/>
              <a:t>について</a:t>
            </a:r>
            <a:br>
              <a:rPr lang="en-US" altLang="ja-JP" sz="2800" dirty="0"/>
            </a:br>
            <a:br>
              <a:rPr lang="en-US" altLang="ja-JP" sz="3600" dirty="0"/>
            </a:br>
            <a:r>
              <a:rPr lang="ja-JP" altLang="en-US" dirty="0"/>
              <a:t>～</a:t>
            </a:r>
            <a:r>
              <a:rPr lang="en-US" altLang="ja-JP" dirty="0"/>
              <a:t>『</a:t>
            </a:r>
            <a:r>
              <a:rPr lang="ja-JP" altLang="en-US" dirty="0"/>
              <a:t>高校生の就職意識アンケート</a:t>
            </a:r>
            <a:r>
              <a:rPr lang="en-US" altLang="ja-JP" dirty="0"/>
              <a:t>』</a:t>
            </a:r>
            <a:r>
              <a:rPr lang="ja-JP" altLang="en-US" dirty="0"/>
              <a:t>を通して～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03031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F23EE-EDCB-1E6D-EC53-FE186C07F5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タイトル 18">
            <a:extLst>
              <a:ext uri="{FF2B5EF4-FFF2-40B4-BE49-F238E27FC236}">
                <a16:creationId xmlns:a16="http://schemas.microsoft.com/office/drawing/2014/main" id="{81F09ED7-9160-D5EF-E175-BD0ECD5CC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400" dirty="0"/>
              <a:t>問２</a:t>
            </a:r>
            <a:r>
              <a:rPr lang="en-US" altLang="ja-JP" sz="2400" dirty="0"/>
              <a:t>×</a:t>
            </a:r>
            <a:r>
              <a:rPr lang="ja-JP" altLang="en-US" sz="2400" dirty="0"/>
              <a:t>問３のクロス集計　～バランス型～</a:t>
            </a: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049D4D23-8DC7-FE0B-9C3A-61073FD8E2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2791580"/>
              </p:ext>
            </p:extLst>
          </p:nvPr>
        </p:nvGraphicFramePr>
        <p:xfrm>
          <a:off x="0" y="953856"/>
          <a:ext cx="6698334" cy="47270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C7A3AC94-25F6-8105-FDC0-37892DCA26FE}"/>
              </a:ext>
            </a:extLst>
          </p:cNvPr>
          <p:cNvSpPr/>
          <p:nvPr/>
        </p:nvSpPr>
        <p:spPr>
          <a:xfrm>
            <a:off x="0" y="2676059"/>
            <a:ext cx="5048250" cy="414000"/>
          </a:xfrm>
          <a:prstGeom prst="roundRect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4AA98788-C541-9E4D-2163-33B604185576}"/>
              </a:ext>
            </a:extLst>
          </p:cNvPr>
          <p:cNvSpPr/>
          <p:nvPr/>
        </p:nvSpPr>
        <p:spPr>
          <a:xfrm>
            <a:off x="0" y="1766619"/>
            <a:ext cx="6096000" cy="802632"/>
          </a:xfrm>
          <a:prstGeom prst="roundRect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ECC8721-3574-1AE8-1D7D-693B9D11B551}"/>
              </a:ext>
            </a:extLst>
          </p:cNvPr>
          <p:cNvSpPr txBox="1"/>
          <p:nvPr/>
        </p:nvSpPr>
        <p:spPr>
          <a:xfrm>
            <a:off x="6253803" y="1177140"/>
            <a:ext cx="3581400" cy="223138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95250" lvl="0" indent="-952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kumimoji="1" lang="ja-JP" altLang="en-US" sz="1600" dirty="0"/>
              <a:t>労働条件重視型と同様に会社の雰囲気、１日のスケジュールが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高い</a:t>
            </a:r>
            <a:r>
              <a:rPr kumimoji="1" lang="ja-JP" altLang="en-US" sz="1600" b="1" dirty="0"/>
              <a:t>が成功体験･やりがいも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高い</a:t>
            </a:r>
            <a:r>
              <a:rPr kumimoji="1" lang="ja-JP" altLang="en-US" sz="1600" dirty="0"/>
              <a:t>→</a:t>
            </a:r>
            <a:r>
              <a:rPr kumimoji="1" lang="en-US" altLang="ja-JP" sz="1600" dirty="0"/>
              <a:t>『</a:t>
            </a:r>
            <a:r>
              <a:rPr kumimoji="1" lang="ja-JP" altLang="en-US" sz="1600" dirty="0"/>
              <a:t>やりたいこと</a:t>
            </a:r>
            <a:r>
              <a:rPr kumimoji="1" lang="en-US" altLang="ja-JP" sz="1600" dirty="0"/>
              <a:t>』</a:t>
            </a:r>
            <a:r>
              <a:rPr kumimoji="1" lang="ja-JP" altLang="en-US" sz="1600" dirty="0"/>
              <a:t>という</a:t>
            </a:r>
            <a:r>
              <a:rPr kumimoji="1" lang="ja-JP" altLang="en-US" sz="1600" b="1" dirty="0"/>
              <a:t>内からの視点</a:t>
            </a:r>
            <a:r>
              <a:rPr kumimoji="1" lang="ja-JP" altLang="en-US" sz="1600" dirty="0"/>
              <a:t>と</a:t>
            </a:r>
            <a:r>
              <a:rPr kumimoji="1" lang="en-US" altLang="ja-JP" sz="1600" dirty="0"/>
              <a:t>『</a:t>
            </a:r>
            <a:r>
              <a:rPr kumimoji="1" lang="ja-JP" altLang="en-US" sz="1600" dirty="0"/>
              <a:t>労働条件</a:t>
            </a:r>
            <a:r>
              <a:rPr kumimoji="1" lang="en-US" altLang="ja-JP" sz="1600" dirty="0"/>
              <a:t>』</a:t>
            </a:r>
            <a:r>
              <a:rPr kumimoji="1" lang="ja-JP" altLang="en-US" sz="1600" dirty="0"/>
              <a:t>という</a:t>
            </a:r>
            <a:r>
              <a:rPr kumimoji="1" lang="ja-JP" altLang="en-US" sz="1600" b="1" dirty="0"/>
              <a:t>外からの視点</a:t>
            </a:r>
            <a:r>
              <a:rPr kumimoji="1" lang="ja-JP" altLang="en-US" sz="1600" dirty="0"/>
              <a:t>が</a:t>
            </a:r>
            <a:r>
              <a:rPr kumimoji="1" lang="ja-JP" altLang="en-US" sz="1600" u="sng" dirty="0"/>
              <a:t>拮抗している</a:t>
            </a:r>
            <a:r>
              <a:rPr kumimoji="1" lang="ja-JP" altLang="en-US" sz="1600" dirty="0"/>
              <a:t>、もしくは、</a:t>
            </a:r>
            <a:r>
              <a:rPr kumimoji="1" lang="ja-JP" altLang="en-US" sz="1600" u="sng" dirty="0"/>
              <a:t>まだ判断軸が定まっていない可能性</a:t>
            </a:r>
            <a:r>
              <a:rPr kumimoji="1" lang="ja-JP" altLang="en-US" sz="1600" dirty="0"/>
              <a:t>あり</a:t>
            </a:r>
            <a:endParaRPr kumimoji="1" lang="ja-JP" altLang="ja-JP" sz="16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F7D778F-1B02-0A39-4255-878A7E771FB3}"/>
              </a:ext>
            </a:extLst>
          </p:cNvPr>
          <p:cNvSpPr txBox="1"/>
          <p:nvPr/>
        </p:nvSpPr>
        <p:spPr>
          <a:xfrm>
            <a:off x="3136868" y="3618887"/>
            <a:ext cx="6698335" cy="3186770"/>
          </a:xfrm>
          <a:prstGeom prst="rect">
            <a:avLst/>
          </a:prstGeom>
          <a:solidFill>
            <a:schemeClr val="accent6">
              <a:lumMod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lvl="0">
              <a:lnSpc>
                <a:spcPts val="2200"/>
              </a:lnSpc>
            </a:pPr>
            <a:r>
              <a:rPr kumimoji="1" lang="ja-JP" altLang="en-US" sz="2000" b="1" dirty="0"/>
              <a:t>「バランス型」の生徒に対するアプローチ</a:t>
            </a:r>
            <a:endParaRPr kumimoji="1" lang="en-US" altLang="ja-JP" sz="2000" b="1" dirty="0"/>
          </a:p>
          <a:p>
            <a:pPr marL="171450" lvl="0" indent="-171450">
              <a:lnSpc>
                <a:spcPts val="2200"/>
              </a:lnSpc>
              <a:buFont typeface="Wingdings" panose="05000000000000000000" pitchFamily="2" charset="2"/>
              <a:buChar char="ü"/>
            </a:pPr>
            <a:r>
              <a:rPr kumimoji="1" lang="ja-JP" altLang="en-US" sz="1600" dirty="0"/>
              <a:t>「全方位から情報を集め判断したい」という生徒と「何を重視すればいいか決めかねている」生徒という</a:t>
            </a:r>
            <a:r>
              <a:rPr kumimoji="1" lang="ja-JP" altLang="en-US" sz="1600" b="1" dirty="0"/>
              <a:t>異なるタイプが混在している可能性を踏まえた対応</a:t>
            </a:r>
            <a:r>
              <a:rPr kumimoji="1" lang="ja-JP" altLang="en-US" sz="1600" dirty="0"/>
              <a:t>を！</a:t>
            </a:r>
            <a:endParaRPr kumimoji="1" lang="en-US" altLang="ja-JP" sz="1600" dirty="0"/>
          </a:p>
          <a:p>
            <a:pPr marL="171450" lvl="0" indent="-171450">
              <a:lnSpc>
                <a:spcPts val="2200"/>
              </a:lnSpc>
              <a:buFont typeface="Wingdings" panose="05000000000000000000" pitchFamily="2" charset="2"/>
              <a:buChar char="ü"/>
            </a:pPr>
            <a:r>
              <a:rPr kumimoji="1" lang="ja-JP" altLang="en-US" sz="1600" dirty="0"/>
              <a:t>労働条件・仕事内容・育成方針などを偏りなく示しつつ、「うちの会社ならここが安心」「この仕事にはここが面白い」と、</a:t>
            </a:r>
            <a:r>
              <a:rPr kumimoji="1" lang="ja-JP" altLang="en-US" sz="1600" b="1" dirty="0"/>
              <a:t>判断の軸となるポイントを整理して提示</a:t>
            </a:r>
            <a:r>
              <a:rPr kumimoji="1" lang="ja-JP" altLang="en-US" sz="1600" dirty="0"/>
              <a:t>する説明を！</a:t>
            </a:r>
            <a:endParaRPr kumimoji="1" lang="en-US" altLang="ja-JP" sz="1600" dirty="0"/>
          </a:p>
          <a:p>
            <a:pPr marL="171450" lvl="0" indent="-171450">
              <a:lnSpc>
                <a:spcPts val="2200"/>
              </a:lnSpc>
              <a:buFont typeface="Wingdings" panose="05000000000000000000" pitchFamily="2" charset="2"/>
              <a:buChar char="ü"/>
            </a:pPr>
            <a:r>
              <a:rPr kumimoji="1" lang="ja-JP" altLang="en-US" sz="1600" dirty="0"/>
              <a:t>説明者の姿勢や言葉遣い、雰囲気が</a:t>
            </a:r>
            <a:r>
              <a:rPr kumimoji="1" lang="ja-JP" altLang="en-US" sz="1600" b="1" dirty="0"/>
              <a:t>生徒の印象形成</a:t>
            </a:r>
            <a:r>
              <a:rPr kumimoji="1" lang="ja-JP" altLang="en-US" sz="1600" dirty="0"/>
              <a:t>に大きく影響することを意識！「</a:t>
            </a:r>
            <a:r>
              <a:rPr kumimoji="1" lang="ja-JP" altLang="en-US" sz="1600" u="sng" dirty="0"/>
              <a:t>感じの良い人が説明していた」「優しい雰囲気だった」</a:t>
            </a:r>
            <a:r>
              <a:rPr kumimoji="1" lang="ja-JP" altLang="en-US" sz="1600" dirty="0"/>
              <a:t>といった、</a:t>
            </a:r>
            <a:r>
              <a:rPr kumimoji="1" lang="ja-JP" altLang="en-US" sz="1600" b="1" dirty="0"/>
              <a:t>条件ややりがい以外の要素が最終的な選定理由になる場合も！</a:t>
            </a:r>
            <a:endParaRPr kumimoji="1" lang="ja-JP" altLang="ja-JP" sz="1600" b="1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D7A580E-054B-2CCD-7D6B-742566DC18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900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C269DE-7080-13ED-9F23-DC46285BA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タイトル 18">
            <a:extLst>
              <a:ext uri="{FF2B5EF4-FFF2-40B4-BE49-F238E27FC236}">
                <a16:creationId xmlns:a16="http://schemas.microsoft.com/office/drawing/2014/main" id="{5F52FC6E-6A8A-8120-8B1F-B86EC3D01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400" dirty="0"/>
              <a:t>まとめ　</a:t>
            </a:r>
            <a:r>
              <a:rPr lang="ja-JP" altLang="en-US" sz="2000" dirty="0"/>
              <a:t>～アンケート結果から見えた「企業に求められる姿勢」～</a:t>
            </a:r>
            <a:endParaRPr lang="ja-JP" altLang="en-US" sz="2400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C520247-410E-7BAE-AEE0-718467C9DBE6}"/>
              </a:ext>
            </a:extLst>
          </p:cNvPr>
          <p:cNvSpPr/>
          <p:nvPr/>
        </p:nvSpPr>
        <p:spPr>
          <a:xfrm>
            <a:off x="94343" y="872880"/>
            <a:ext cx="9717314" cy="3013320"/>
          </a:xfrm>
          <a:prstGeom prst="rect">
            <a:avLst/>
          </a:prstGeom>
          <a:noFill/>
          <a:ln w="25400" cap="rnd">
            <a:solidFill>
              <a:schemeClr val="tx2"/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80000" rIns="36000" bIns="72000" rtlCol="0" anchor="t"/>
          <a:lstStyle/>
          <a:p>
            <a:pPr marL="179388" indent="-179388">
              <a:lnSpc>
                <a:spcPts val="2400"/>
              </a:lnSpc>
              <a:spcAft>
                <a:spcPts val="700"/>
              </a:spcAft>
              <a:buClr>
                <a:schemeClr val="tx2"/>
              </a:buClr>
              <a:buFont typeface="Wingdings" panose="05000000000000000000" pitchFamily="2" charset="2"/>
              <a:buChar char="u"/>
            </a:pPr>
            <a:r>
              <a:rPr lang="ja-JP" altLang="en-US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高校生の就職先決定は、本人だけでなく、先生・保護者など</a:t>
            </a:r>
            <a:r>
              <a:rPr lang="ja-JP" altLang="en-US" u="sng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周囲の信頼できる大人の意見の影響を強く受けることを前提</a:t>
            </a:r>
            <a:r>
              <a:rPr lang="ja-JP" altLang="en-US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とし、</a:t>
            </a:r>
            <a:r>
              <a:rPr lang="ja-JP" altLang="en-US" b="1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生徒本人と周囲の大人の双方が納得できる説明が必要</a:t>
            </a:r>
            <a:endParaRPr lang="en-US" altLang="ja-JP" b="1" dirty="0">
              <a:solidFill>
                <a:prstClr val="black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179388" indent="-179388">
              <a:lnSpc>
                <a:spcPts val="2400"/>
              </a:lnSpc>
              <a:spcAft>
                <a:spcPts val="700"/>
              </a:spcAft>
              <a:buClr>
                <a:schemeClr val="tx2"/>
              </a:buClr>
              <a:buFont typeface="Wingdings" panose="05000000000000000000" pitchFamily="2" charset="2"/>
              <a:buChar char="u"/>
            </a:pPr>
            <a:r>
              <a:rPr lang="ja-JP" altLang="en-US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生徒の重視点は</a:t>
            </a:r>
            <a:r>
              <a:rPr lang="ja-JP" altLang="en-US" b="1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「労働条件」「仕事内容・やりがい」「バランス型」</a:t>
            </a:r>
            <a:r>
              <a:rPr lang="ja-JP" altLang="en-US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に分類できるが、判断基準が形成途中の生徒も少なくないことを踏まえ、</a:t>
            </a:r>
            <a:r>
              <a:rPr lang="ja-JP" altLang="en-US" u="sng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疑問や不安、迷いに向き合う姿勢が必要</a:t>
            </a:r>
            <a:endParaRPr lang="en-US" altLang="ja-JP" u="sng" dirty="0">
              <a:solidFill>
                <a:prstClr val="black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179388" indent="-179388">
              <a:lnSpc>
                <a:spcPts val="2400"/>
              </a:lnSpc>
              <a:spcAft>
                <a:spcPts val="700"/>
              </a:spcAft>
              <a:buClr>
                <a:schemeClr val="tx2"/>
              </a:buClr>
              <a:buFont typeface="Wingdings" panose="05000000000000000000" pitchFamily="2" charset="2"/>
              <a:buChar char="u"/>
            </a:pPr>
            <a:r>
              <a:rPr lang="ja-JP" altLang="en-US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求人内容については、一部を強調するのではなく、</a:t>
            </a:r>
            <a:r>
              <a:rPr lang="ja-JP" altLang="en-US" u="sng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全体像を偏りなく、日々の働き方や実態が具体的にイメージできる形で伝えること</a:t>
            </a:r>
            <a:r>
              <a:rPr lang="ja-JP" altLang="en-US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が重要</a:t>
            </a:r>
            <a:endParaRPr lang="en-US" altLang="ja-JP" dirty="0">
              <a:solidFill>
                <a:prstClr val="black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179388" indent="-179388">
              <a:lnSpc>
                <a:spcPts val="2400"/>
              </a:lnSpc>
              <a:spcAft>
                <a:spcPts val="700"/>
              </a:spcAft>
              <a:buClr>
                <a:schemeClr val="tx2"/>
              </a:buClr>
              <a:buFont typeface="Wingdings" panose="05000000000000000000" pitchFamily="2" charset="2"/>
              <a:buChar char="u"/>
            </a:pPr>
            <a:r>
              <a:rPr lang="ja-JP" altLang="en-US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説明者の態度や言葉遣い、職場の雰囲気といった要素が、生徒の最終的な意思決定に大きく影響することを強く意識し、</a:t>
            </a:r>
            <a:r>
              <a:rPr lang="ja-JP" altLang="en-US" u="sng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誠実さと公正さを徹底した選考活動を行うこと</a:t>
            </a:r>
            <a:r>
              <a:rPr lang="ja-JP" altLang="en-US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が求められる。</a:t>
            </a:r>
            <a:endParaRPr lang="en-US" altLang="ja-JP" dirty="0">
              <a:solidFill>
                <a:prstClr val="black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AFD8923A-21F9-BFCA-D390-2730FED6F4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08EFD2A-78F6-F11C-E4AC-21FE9F14DE2A}"/>
              </a:ext>
            </a:extLst>
          </p:cNvPr>
          <p:cNvSpPr/>
          <p:nvPr/>
        </p:nvSpPr>
        <p:spPr>
          <a:xfrm>
            <a:off x="75293" y="4255095"/>
            <a:ext cx="9717314" cy="2559484"/>
          </a:xfrm>
          <a:prstGeom prst="rect">
            <a:avLst/>
          </a:prstGeom>
          <a:noFill/>
          <a:ln w="25400" cap="rnd">
            <a:solidFill>
              <a:schemeClr val="tx2"/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80000" rIns="36000" bIns="0" rtlCol="0" anchor="t"/>
          <a:lstStyle/>
          <a:p>
            <a:pPr marL="179388" indent="-179388">
              <a:lnSpc>
                <a:spcPts val="2400"/>
              </a:lnSpc>
              <a:spcAft>
                <a:spcPts val="700"/>
              </a:spcAft>
              <a:buClr>
                <a:schemeClr val="tx2"/>
              </a:buClr>
              <a:buFont typeface="Wingdings" panose="05000000000000000000" pitchFamily="2" charset="2"/>
              <a:buChar char="u"/>
            </a:pPr>
            <a:r>
              <a:rPr lang="ja-JP" altLang="en-US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公正な採用選考は、不安や迷いを抱えながら就職活動に臨む高校生に対して、</a:t>
            </a:r>
            <a:r>
              <a:rPr lang="ja-JP" altLang="en-US" b="1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企業が必ず守るべき基本的なルール</a:t>
            </a:r>
            <a:r>
              <a:rPr lang="ja-JP" altLang="en-US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である</a:t>
            </a:r>
            <a:endParaRPr lang="en-US" altLang="ja-JP" dirty="0">
              <a:solidFill>
                <a:prstClr val="black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179388" indent="-179388">
              <a:lnSpc>
                <a:spcPts val="2400"/>
              </a:lnSpc>
              <a:spcAft>
                <a:spcPts val="700"/>
              </a:spcAft>
              <a:buClr>
                <a:schemeClr val="tx2"/>
              </a:buClr>
              <a:buFont typeface="Wingdings" panose="05000000000000000000" pitchFamily="2" charset="2"/>
              <a:buChar char="u"/>
            </a:pPr>
            <a:r>
              <a:rPr lang="ja-JP" altLang="en-US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公正採用選考の遵守は、単なる配慮ではなく、</a:t>
            </a:r>
            <a:r>
              <a:rPr lang="ja-JP" altLang="en-US" b="1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企業の信頼と採用活動を守るための重要なリスク管理</a:t>
            </a:r>
            <a:r>
              <a:rPr lang="ja-JP" altLang="en-US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である。</a:t>
            </a:r>
            <a:r>
              <a:rPr lang="ja-JP" altLang="en-US" u="sng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不適切な選考は、企業イメージの低下や学校・地域からの信頼喪失を招き、採用活動そのものが成り立たなくなるという重大なリスク</a:t>
            </a:r>
            <a:r>
              <a:rPr lang="ja-JP" altLang="en-US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につながりかねない</a:t>
            </a:r>
            <a:endParaRPr lang="en-US" altLang="ja-JP" dirty="0">
              <a:solidFill>
                <a:prstClr val="black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179388" indent="-179388">
              <a:lnSpc>
                <a:spcPts val="2400"/>
              </a:lnSpc>
              <a:spcAft>
                <a:spcPts val="700"/>
              </a:spcAft>
              <a:buClr>
                <a:schemeClr val="tx2"/>
              </a:buClr>
              <a:buFont typeface="Wingdings" panose="05000000000000000000" pitchFamily="2" charset="2"/>
              <a:buChar char="u"/>
            </a:pPr>
            <a:r>
              <a:rPr lang="ja-JP" altLang="en-US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高校生採用は「企業が生徒を選ぶ場」であると同時に、</a:t>
            </a:r>
            <a:r>
              <a:rPr lang="ja-JP" altLang="en-US" u="sng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「企業の姿勢が学校や地域から評価される場」</a:t>
            </a:r>
            <a:r>
              <a:rPr lang="ja-JP" altLang="en-US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であることを自覚し、</a:t>
            </a:r>
            <a:r>
              <a:rPr lang="ja-JP" altLang="en-US" u="sng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誠実さと公正さを徹底した選考活動を行う必要</a:t>
            </a:r>
            <a:r>
              <a:rPr lang="ja-JP" altLang="en-US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がある</a:t>
            </a:r>
            <a:endParaRPr lang="en-US" altLang="ja-JP" dirty="0">
              <a:solidFill>
                <a:prstClr val="black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" name="角丸四角形 19">
            <a:extLst>
              <a:ext uri="{FF2B5EF4-FFF2-40B4-BE49-F238E27FC236}">
                <a16:creationId xmlns:a16="http://schemas.microsoft.com/office/drawing/2014/main" id="{C3748C7B-1D94-4B38-B985-E990EF9D95AD}"/>
              </a:ext>
            </a:extLst>
          </p:cNvPr>
          <p:cNvSpPr/>
          <p:nvPr/>
        </p:nvSpPr>
        <p:spPr>
          <a:xfrm>
            <a:off x="-870" y="4019388"/>
            <a:ext cx="5715000" cy="400212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 w="76200">
            <a:solidFill>
              <a:schemeClr val="bg1"/>
            </a:solidFill>
          </a:ln>
        </p:spPr>
        <p:txBody>
          <a:bodyPr anchor="ctr"/>
          <a:lstStyle/>
          <a:p>
            <a:pPr algn="ctr" defTabSz="591055">
              <a:lnSpc>
                <a:spcPct val="130000"/>
              </a:lnSpc>
              <a:spcAft>
                <a:spcPts val="796"/>
              </a:spcAft>
            </a:pPr>
            <a:r>
              <a:rPr lang="ja-JP" altLang="en-US" sz="1600" b="1" spc="239" dirty="0">
                <a:solidFill>
                  <a:schemeClr val="bg1"/>
                </a:solidFill>
                <a:latin typeface="+mn-ea"/>
                <a:cs typeface="Noto Sans CJK JP DemiLight" charset="-128"/>
              </a:rPr>
              <a:t>ここに「公正な採用選考」の視点を加えると･･･</a:t>
            </a:r>
          </a:p>
        </p:txBody>
      </p:sp>
    </p:spTree>
    <p:extLst>
      <p:ext uri="{BB962C8B-B14F-4D97-AF65-F5344CB8AC3E}">
        <p14:creationId xmlns:p14="http://schemas.microsoft.com/office/powerpoint/2010/main" val="2236392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タイトル 18">
            <a:extLst>
              <a:ext uri="{FF2B5EF4-FFF2-40B4-BE49-F238E27FC236}">
                <a16:creationId xmlns:a16="http://schemas.microsoft.com/office/drawing/2014/main" id="{CF551AA8-264B-574C-A204-B6DB14D85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400" dirty="0"/>
              <a:t>高校生の就職意識アンケート概要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DAA56AC-760C-5C99-F80C-D80E0079E89E}"/>
              </a:ext>
            </a:extLst>
          </p:cNvPr>
          <p:cNvSpPr/>
          <p:nvPr/>
        </p:nvSpPr>
        <p:spPr>
          <a:xfrm>
            <a:off x="94343" y="1149831"/>
            <a:ext cx="9717314" cy="4851136"/>
          </a:xfrm>
          <a:prstGeom prst="rect">
            <a:avLst/>
          </a:prstGeom>
          <a:noFill/>
          <a:ln w="25400" cap="rnd">
            <a:solidFill>
              <a:schemeClr val="tx2"/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80000" rIns="36000" bIns="72000" rtlCol="0" anchor="t"/>
          <a:lstStyle/>
          <a:p>
            <a:pPr marL="179388" indent="-179388">
              <a:lnSpc>
                <a:spcPct val="150000"/>
              </a:lnSpc>
              <a:spcAft>
                <a:spcPts val="700"/>
              </a:spcAft>
              <a:buClr>
                <a:schemeClr val="tx2"/>
              </a:buClr>
              <a:buFont typeface="Wingdings" panose="05000000000000000000" pitchFamily="2" charset="2"/>
              <a:buChar char="u"/>
            </a:pPr>
            <a:r>
              <a:rPr lang="ja-JP" altLang="en-US" sz="2400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企業の採用活動やハローワークや学校が行う就職支援に活用する目的で</a:t>
            </a:r>
            <a:r>
              <a:rPr lang="ja-JP" altLang="en-US" sz="2400" u="sng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令和８年３月にアンケート形式で調査を実施</a:t>
            </a:r>
            <a:r>
              <a:rPr lang="ja-JP" altLang="en-US" sz="2400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した。</a:t>
            </a:r>
            <a:endParaRPr lang="en-US" altLang="ja-JP" sz="2400" dirty="0">
              <a:solidFill>
                <a:prstClr val="black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179388" indent="-179388">
              <a:lnSpc>
                <a:spcPct val="150000"/>
              </a:lnSpc>
              <a:spcAft>
                <a:spcPts val="700"/>
              </a:spcAft>
              <a:buClr>
                <a:schemeClr val="tx2"/>
              </a:buClr>
              <a:buFont typeface="Wingdings" panose="05000000000000000000" pitchFamily="2" charset="2"/>
              <a:buChar char="u"/>
            </a:pPr>
            <a:r>
              <a:rPr lang="ja-JP" altLang="en-US" sz="2400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今回は試行実施との位置付けであり、ハローワーク松江管内の高等学校のうち、ハローワークが選定した一部の学校に対し個別に協力を呼びかけた。</a:t>
            </a:r>
            <a:r>
              <a:rPr lang="ja-JP" altLang="en-US" sz="2400" u="sng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調査対象は令和９年３月卒の生徒</a:t>
            </a:r>
            <a:r>
              <a:rPr lang="ja-JP" altLang="en-US" sz="2400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とした。</a:t>
            </a:r>
            <a:endParaRPr lang="en-US" altLang="ja-JP" sz="2400" dirty="0">
              <a:solidFill>
                <a:prstClr val="black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179388" indent="-179388">
              <a:lnSpc>
                <a:spcPct val="150000"/>
              </a:lnSpc>
              <a:spcAft>
                <a:spcPts val="700"/>
              </a:spcAft>
              <a:buClr>
                <a:schemeClr val="tx2"/>
              </a:buClr>
              <a:buFont typeface="Wingdings" panose="05000000000000000000" pitchFamily="2" charset="2"/>
              <a:buChar char="u"/>
            </a:pPr>
            <a:r>
              <a:rPr lang="ja-JP" altLang="en-US" sz="2400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回答があったのは２校で計</a:t>
            </a:r>
            <a:r>
              <a:rPr lang="en-US" altLang="ja-JP" sz="2400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175</a:t>
            </a:r>
            <a:r>
              <a:rPr lang="ja-JP" altLang="en-US" sz="2400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名の生徒から有効な回答を得た。今回の説明では、有効回答のうち</a:t>
            </a:r>
            <a:r>
              <a:rPr lang="ja-JP" altLang="en-US" sz="2400" u="sng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現在の進路として「就職」を選択していた生徒計</a:t>
            </a:r>
            <a:r>
              <a:rPr lang="en-US" altLang="ja-JP" sz="2400" u="sng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73</a:t>
            </a:r>
            <a:r>
              <a:rPr lang="ja-JP" altLang="en-US" sz="2400" u="sng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名の回答を基に分析を行った</a:t>
            </a:r>
            <a:r>
              <a:rPr lang="ja-JP" altLang="en-US" sz="2400" dirty="0">
                <a:solidFill>
                  <a:prstClr val="black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。</a:t>
            </a:r>
            <a:endParaRPr lang="en-US" altLang="ja-JP" sz="2400" dirty="0">
              <a:solidFill>
                <a:prstClr val="black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179388" indent="-179388">
              <a:lnSpc>
                <a:spcPct val="150000"/>
              </a:lnSpc>
              <a:spcAft>
                <a:spcPts val="700"/>
              </a:spcAft>
              <a:buClr>
                <a:schemeClr val="tx2"/>
              </a:buClr>
              <a:buFont typeface="Wingdings" panose="05000000000000000000" pitchFamily="2" charset="2"/>
              <a:buChar char="u"/>
            </a:pPr>
            <a:endParaRPr lang="en-US" altLang="ja-JP" sz="2400" dirty="0">
              <a:solidFill>
                <a:prstClr val="black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角丸四角形 19">
            <a:extLst>
              <a:ext uri="{FF2B5EF4-FFF2-40B4-BE49-F238E27FC236}">
                <a16:creationId xmlns:a16="http://schemas.microsoft.com/office/drawing/2014/main" id="{D618AD2E-CF72-E061-FC0B-15DF93A1E020}"/>
              </a:ext>
            </a:extLst>
          </p:cNvPr>
          <p:cNvSpPr/>
          <p:nvPr/>
        </p:nvSpPr>
        <p:spPr>
          <a:xfrm>
            <a:off x="18143" y="885787"/>
            <a:ext cx="3287485" cy="423990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 w="76200">
            <a:solidFill>
              <a:schemeClr val="bg1"/>
            </a:solidFill>
          </a:ln>
        </p:spPr>
        <p:txBody>
          <a:bodyPr anchor="ctr"/>
          <a:lstStyle/>
          <a:p>
            <a:pPr algn="ctr" defTabSz="591055">
              <a:lnSpc>
                <a:spcPct val="130000"/>
              </a:lnSpc>
              <a:spcAft>
                <a:spcPts val="796"/>
              </a:spcAft>
            </a:pPr>
            <a:r>
              <a:rPr lang="ja-JP" altLang="en-US" sz="2000" b="1" spc="239" dirty="0">
                <a:solidFill>
                  <a:schemeClr val="bg1"/>
                </a:solidFill>
                <a:latin typeface="+mn-ea"/>
                <a:cs typeface="Noto Sans CJK JP DemiLight" charset="-128"/>
              </a:rPr>
              <a:t>調査の目的・対象等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AE47A49B-4B0B-4D02-1396-BFC3F9EAD0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411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タイトル 18">
            <a:extLst>
              <a:ext uri="{FF2B5EF4-FFF2-40B4-BE49-F238E27FC236}">
                <a16:creationId xmlns:a16="http://schemas.microsoft.com/office/drawing/2014/main" id="{CF551AA8-264B-574C-A204-B6DB14D85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400" dirty="0"/>
              <a:t>問１「就職先を決めるうえで参考にする点」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0C5582B-D2DB-4C49-1D11-31F05C4CF7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8" name="グラフ 7">
            <a:extLst>
              <a:ext uri="{FF2B5EF4-FFF2-40B4-BE49-F238E27FC236}">
                <a16:creationId xmlns:a16="http://schemas.microsoft.com/office/drawing/2014/main" id="{3BCE6BAB-124C-2389-FA90-6CB909A229C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36888730"/>
              </p:ext>
            </p:extLst>
          </p:nvPr>
        </p:nvGraphicFramePr>
        <p:xfrm>
          <a:off x="174349" y="857027"/>
          <a:ext cx="4931229" cy="47614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グラフ 8">
            <a:extLst>
              <a:ext uri="{FF2B5EF4-FFF2-40B4-BE49-F238E27FC236}">
                <a16:creationId xmlns:a16="http://schemas.microsoft.com/office/drawing/2014/main" id="{4B607400-2D64-5237-A525-2435D27A78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2764099"/>
              </p:ext>
            </p:extLst>
          </p:nvPr>
        </p:nvGraphicFramePr>
        <p:xfrm>
          <a:off x="5270940" y="857027"/>
          <a:ext cx="4379161" cy="47614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24E12CFB-D63B-E07E-AA04-6917FBB8559B}"/>
              </a:ext>
            </a:extLst>
          </p:cNvPr>
          <p:cNvSpPr/>
          <p:nvPr/>
        </p:nvSpPr>
        <p:spPr>
          <a:xfrm>
            <a:off x="98149" y="1732624"/>
            <a:ext cx="5007429" cy="1389375"/>
          </a:xfrm>
          <a:prstGeom prst="roundRect">
            <a:avLst/>
          </a:prstGeom>
          <a:noFill/>
          <a:ln w="31750">
            <a:solidFill>
              <a:srgbClr val="DB4D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99184E35-5A88-61A4-1609-5D037911983F}"/>
              </a:ext>
            </a:extLst>
          </p:cNvPr>
          <p:cNvSpPr/>
          <p:nvPr/>
        </p:nvSpPr>
        <p:spPr>
          <a:xfrm>
            <a:off x="83635" y="3237745"/>
            <a:ext cx="5007429" cy="1752600"/>
          </a:xfrm>
          <a:prstGeom prst="roundRect">
            <a:avLst/>
          </a:prstGeom>
          <a:noFill/>
          <a:ln w="31750">
            <a:solidFill>
              <a:srgbClr val="DB4D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B70AFD26-C33C-A161-C0D4-923C9CD09C70}"/>
              </a:ext>
            </a:extLst>
          </p:cNvPr>
          <p:cNvSpPr/>
          <p:nvPr/>
        </p:nvSpPr>
        <p:spPr>
          <a:xfrm>
            <a:off x="69121" y="5052593"/>
            <a:ext cx="5007429" cy="565870"/>
          </a:xfrm>
          <a:prstGeom prst="roundRect">
            <a:avLst/>
          </a:prstGeom>
          <a:noFill/>
          <a:ln w="31750">
            <a:solidFill>
              <a:srgbClr val="DB4D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3" name="矢印: 下 12">
            <a:extLst>
              <a:ext uri="{FF2B5EF4-FFF2-40B4-BE49-F238E27FC236}">
                <a16:creationId xmlns:a16="http://schemas.microsoft.com/office/drawing/2014/main" id="{6185DA7F-5CC7-5C8E-F9A5-F73EC2335280}"/>
              </a:ext>
            </a:extLst>
          </p:cNvPr>
          <p:cNvSpPr/>
          <p:nvPr/>
        </p:nvSpPr>
        <p:spPr>
          <a:xfrm rot="16200000">
            <a:off x="5038402" y="1962903"/>
            <a:ext cx="240136" cy="808620"/>
          </a:xfrm>
          <a:prstGeom prst="downArrow">
            <a:avLst/>
          </a:prstGeom>
          <a:solidFill>
            <a:srgbClr val="E57F9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4" name="矢印: 下 13">
            <a:extLst>
              <a:ext uri="{FF2B5EF4-FFF2-40B4-BE49-F238E27FC236}">
                <a16:creationId xmlns:a16="http://schemas.microsoft.com/office/drawing/2014/main" id="{C5BD765A-F465-498F-6251-622DB9EA2DB0}"/>
              </a:ext>
            </a:extLst>
          </p:cNvPr>
          <p:cNvSpPr/>
          <p:nvPr/>
        </p:nvSpPr>
        <p:spPr>
          <a:xfrm rot="16200000">
            <a:off x="4907654" y="3293038"/>
            <a:ext cx="240136" cy="547125"/>
          </a:xfrm>
          <a:prstGeom prst="downArrow">
            <a:avLst/>
          </a:prstGeom>
          <a:solidFill>
            <a:srgbClr val="E57F9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5" name="矢印: 下 14">
            <a:extLst>
              <a:ext uri="{FF2B5EF4-FFF2-40B4-BE49-F238E27FC236}">
                <a16:creationId xmlns:a16="http://schemas.microsoft.com/office/drawing/2014/main" id="{1EE908F4-D3A0-D6B1-DB63-89CF14305F47}"/>
              </a:ext>
            </a:extLst>
          </p:cNvPr>
          <p:cNvSpPr/>
          <p:nvPr/>
        </p:nvSpPr>
        <p:spPr>
          <a:xfrm rot="14657215">
            <a:off x="5141968" y="4607329"/>
            <a:ext cx="257944" cy="1007639"/>
          </a:xfrm>
          <a:prstGeom prst="downArrow">
            <a:avLst/>
          </a:prstGeom>
          <a:solidFill>
            <a:srgbClr val="E57F9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FB672479-BFA4-D4E9-8810-9B3DFFB4B5F4}"/>
              </a:ext>
            </a:extLst>
          </p:cNvPr>
          <p:cNvSpPr/>
          <p:nvPr/>
        </p:nvSpPr>
        <p:spPr>
          <a:xfrm>
            <a:off x="243570" y="5914345"/>
            <a:ext cx="9829800" cy="836126"/>
          </a:xfrm>
          <a:prstGeom prst="rect">
            <a:avLst/>
          </a:prstGeom>
          <a:ln>
            <a:noFill/>
          </a:ln>
        </p:spPr>
        <p:txBody>
          <a:bodyPr wrap="square" lIns="36000" tIns="0" rIns="36000" bIns="0">
            <a:spAutoFit/>
          </a:bodyPr>
          <a:lstStyle/>
          <a:p>
            <a:pPr marL="87313">
              <a:lnSpc>
                <a:spcPct val="150000"/>
              </a:lnSpc>
              <a:spcAft>
                <a:spcPts val="700"/>
              </a:spcAft>
            </a:pPr>
            <a:r>
              <a:rPr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「なりたい自分になる」「やってみたい方向へ進む」「何を基準に就職先を決めていいかわからない」･･･</a:t>
            </a:r>
            <a:endParaRPr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87313">
              <a:lnSpc>
                <a:spcPct val="150000"/>
              </a:lnSpc>
              <a:spcAft>
                <a:spcPts val="700"/>
              </a:spcAft>
            </a:pP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⇒高校生の就職先決定に関し、</a:t>
            </a:r>
            <a:r>
              <a:rPr lang="ja-JP" altLang="en-US" sz="20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信頼できる周囲の大人の影響力は大きい</a:t>
            </a:r>
            <a:endParaRPr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4059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4BCD08-1698-8042-DEDA-BA5D3F908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C938372A-4BD6-C1CD-7148-61BB1BC063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69747061"/>
              </p:ext>
            </p:extLst>
          </p:nvPr>
        </p:nvGraphicFramePr>
        <p:xfrm>
          <a:off x="93821" y="870974"/>
          <a:ext cx="5723231" cy="5529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タイトル 18">
            <a:extLst>
              <a:ext uri="{FF2B5EF4-FFF2-40B4-BE49-F238E27FC236}">
                <a16:creationId xmlns:a16="http://schemas.microsoft.com/office/drawing/2014/main" id="{31DD6961-ACC1-4EC8-EA8F-1373F4C18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400" dirty="0"/>
              <a:t>問２「就職するにあたり重視する点」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23AFCE4-67CB-AEBC-6AFB-9B31201D87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AB5915F6-2F13-B460-F667-45A045CBD715}"/>
              </a:ext>
            </a:extLst>
          </p:cNvPr>
          <p:cNvSpPr/>
          <p:nvPr/>
        </p:nvSpPr>
        <p:spPr>
          <a:xfrm>
            <a:off x="93821" y="1618857"/>
            <a:ext cx="5621179" cy="1574614"/>
          </a:xfrm>
          <a:prstGeom prst="roundRect">
            <a:avLst/>
          </a:prstGeom>
          <a:noFill/>
          <a:ln w="317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5D93CF74-F23D-A34C-D40C-EA0E509A0416}"/>
              </a:ext>
            </a:extLst>
          </p:cNvPr>
          <p:cNvSpPr/>
          <p:nvPr/>
        </p:nvSpPr>
        <p:spPr>
          <a:xfrm>
            <a:off x="68922" y="3247431"/>
            <a:ext cx="5621179" cy="1078232"/>
          </a:xfrm>
          <a:prstGeom prst="roundRect">
            <a:avLst/>
          </a:prstGeom>
          <a:noFill/>
          <a:ln w="317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FB5F7713-7348-AB67-4425-768464EB7813}"/>
              </a:ext>
            </a:extLst>
          </p:cNvPr>
          <p:cNvSpPr/>
          <p:nvPr/>
        </p:nvSpPr>
        <p:spPr>
          <a:xfrm>
            <a:off x="79681" y="4404878"/>
            <a:ext cx="5621179" cy="1048631"/>
          </a:xfrm>
          <a:prstGeom prst="roundRect">
            <a:avLst/>
          </a:prstGeom>
          <a:noFill/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134EA91C-26D8-857D-F0B3-067438522355}"/>
              </a:ext>
            </a:extLst>
          </p:cNvPr>
          <p:cNvSpPr/>
          <p:nvPr/>
        </p:nvSpPr>
        <p:spPr>
          <a:xfrm>
            <a:off x="51953" y="5542008"/>
            <a:ext cx="5621179" cy="929266"/>
          </a:xfrm>
          <a:prstGeom prst="roundRect">
            <a:avLst/>
          </a:prstGeom>
          <a:noFill/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FD82997-64A9-E9B2-9E40-B0120BB8E5CA}"/>
              </a:ext>
            </a:extLst>
          </p:cNvPr>
          <p:cNvSpPr/>
          <p:nvPr/>
        </p:nvSpPr>
        <p:spPr>
          <a:xfrm>
            <a:off x="7364822" y="1709728"/>
            <a:ext cx="2150336" cy="380873"/>
          </a:xfrm>
          <a:prstGeom prst="rect">
            <a:avLst/>
          </a:prstGeom>
          <a:ln>
            <a:noFill/>
          </a:ln>
        </p:spPr>
        <p:txBody>
          <a:bodyPr wrap="square" lIns="36000" tIns="0" rIns="36000" bIns="0">
            <a:spAutoFit/>
          </a:bodyPr>
          <a:lstStyle/>
          <a:p>
            <a:pPr marL="87313">
              <a:lnSpc>
                <a:spcPct val="150000"/>
              </a:lnSpc>
              <a:spcAft>
                <a:spcPts val="700"/>
              </a:spcAft>
            </a:pPr>
            <a:r>
              <a:rPr lang="ja-JP" altLang="en-US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「労働条件」</a:t>
            </a:r>
            <a:endParaRPr lang="en-US" altLang="ja-JP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19E8B04-BA5D-11CD-2D60-7C8DBDEDBEDF}"/>
              </a:ext>
            </a:extLst>
          </p:cNvPr>
          <p:cNvSpPr/>
          <p:nvPr/>
        </p:nvSpPr>
        <p:spPr>
          <a:xfrm>
            <a:off x="6931638" y="3251016"/>
            <a:ext cx="2714417" cy="380873"/>
          </a:xfrm>
          <a:prstGeom prst="rect">
            <a:avLst/>
          </a:prstGeom>
          <a:ln>
            <a:noFill/>
          </a:ln>
        </p:spPr>
        <p:txBody>
          <a:bodyPr wrap="square" lIns="36000" tIns="0" rIns="36000" bIns="0">
            <a:spAutoFit/>
          </a:bodyPr>
          <a:lstStyle/>
          <a:p>
            <a:pPr marL="87313">
              <a:lnSpc>
                <a:spcPct val="150000"/>
              </a:lnSpc>
              <a:spcAft>
                <a:spcPts val="700"/>
              </a:spcAft>
            </a:pPr>
            <a:r>
              <a:rPr lang="ja-JP" altLang="en-US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「仕事内容･やりがい」</a:t>
            </a:r>
            <a:endParaRPr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BFBC362-B701-0715-B8B5-67DE32A7F43F}"/>
              </a:ext>
            </a:extLst>
          </p:cNvPr>
          <p:cNvSpPr/>
          <p:nvPr/>
        </p:nvSpPr>
        <p:spPr>
          <a:xfrm>
            <a:off x="7145481" y="4407287"/>
            <a:ext cx="2150336" cy="380873"/>
          </a:xfrm>
          <a:prstGeom prst="rect">
            <a:avLst/>
          </a:prstGeom>
          <a:ln>
            <a:noFill/>
          </a:ln>
        </p:spPr>
        <p:txBody>
          <a:bodyPr wrap="square" lIns="36000" tIns="0" rIns="36000" bIns="0">
            <a:spAutoFit/>
          </a:bodyPr>
          <a:lstStyle/>
          <a:p>
            <a:pPr marL="87313">
              <a:lnSpc>
                <a:spcPct val="150000"/>
              </a:lnSpc>
              <a:spcAft>
                <a:spcPts val="700"/>
              </a:spcAft>
            </a:pPr>
            <a:r>
              <a:rPr lang="ja-JP" altLang="en-US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「安定感･将来性」</a:t>
            </a:r>
            <a:endParaRPr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0775368A-B09F-C924-E046-DDF4CB77144B}"/>
              </a:ext>
            </a:extLst>
          </p:cNvPr>
          <p:cNvSpPr/>
          <p:nvPr/>
        </p:nvSpPr>
        <p:spPr>
          <a:xfrm>
            <a:off x="7148268" y="5503578"/>
            <a:ext cx="2150336" cy="380873"/>
          </a:xfrm>
          <a:prstGeom prst="rect">
            <a:avLst/>
          </a:prstGeom>
          <a:ln>
            <a:noFill/>
          </a:ln>
        </p:spPr>
        <p:txBody>
          <a:bodyPr wrap="square" lIns="36000" tIns="0" rIns="36000" bIns="0">
            <a:spAutoFit/>
          </a:bodyPr>
          <a:lstStyle/>
          <a:p>
            <a:pPr marL="87313">
              <a:lnSpc>
                <a:spcPct val="150000"/>
              </a:lnSpc>
              <a:spcAft>
                <a:spcPts val="700"/>
              </a:spcAft>
            </a:pPr>
            <a:r>
              <a:rPr lang="ja-JP" altLang="en-US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「人･周囲の環境」</a:t>
            </a:r>
            <a:endParaRPr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矢印: 下 19">
            <a:extLst>
              <a:ext uri="{FF2B5EF4-FFF2-40B4-BE49-F238E27FC236}">
                <a16:creationId xmlns:a16="http://schemas.microsoft.com/office/drawing/2014/main" id="{60A7E6C2-244F-9B7F-0B6C-C91D41FF16B6}"/>
              </a:ext>
            </a:extLst>
          </p:cNvPr>
          <p:cNvSpPr/>
          <p:nvPr/>
        </p:nvSpPr>
        <p:spPr>
          <a:xfrm rot="16200000">
            <a:off x="5920415" y="2125348"/>
            <a:ext cx="457200" cy="636942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21" name="矢印: 下 20">
            <a:extLst>
              <a:ext uri="{FF2B5EF4-FFF2-40B4-BE49-F238E27FC236}">
                <a16:creationId xmlns:a16="http://schemas.microsoft.com/office/drawing/2014/main" id="{84832540-5106-7FE5-B58C-5B6D487D1111}"/>
              </a:ext>
            </a:extLst>
          </p:cNvPr>
          <p:cNvSpPr/>
          <p:nvPr/>
        </p:nvSpPr>
        <p:spPr>
          <a:xfrm rot="16200000">
            <a:off x="5931822" y="3515852"/>
            <a:ext cx="457200" cy="636942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23" name="矢印: 下 22">
            <a:extLst>
              <a:ext uri="{FF2B5EF4-FFF2-40B4-BE49-F238E27FC236}">
                <a16:creationId xmlns:a16="http://schemas.microsoft.com/office/drawing/2014/main" id="{E53D2192-E4BE-8AFE-21E8-C3778D72BCE8}"/>
              </a:ext>
            </a:extLst>
          </p:cNvPr>
          <p:cNvSpPr/>
          <p:nvPr/>
        </p:nvSpPr>
        <p:spPr>
          <a:xfrm rot="16200000">
            <a:off x="5906923" y="4637276"/>
            <a:ext cx="457200" cy="636942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24" name="矢印: 下 23">
            <a:extLst>
              <a:ext uri="{FF2B5EF4-FFF2-40B4-BE49-F238E27FC236}">
                <a16:creationId xmlns:a16="http://schemas.microsoft.com/office/drawing/2014/main" id="{9AA317AB-AFED-2934-D3B5-827DF75A4DE2}"/>
              </a:ext>
            </a:extLst>
          </p:cNvPr>
          <p:cNvSpPr/>
          <p:nvPr/>
        </p:nvSpPr>
        <p:spPr>
          <a:xfrm rot="16200000">
            <a:off x="5914044" y="5688170"/>
            <a:ext cx="457200" cy="636942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2006F6A4-8949-0AE5-AD05-E9254DB05F71}"/>
              </a:ext>
            </a:extLst>
          </p:cNvPr>
          <p:cNvSpPr/>
          <p:nvPr/>
        </p:nvSpPr>
        <p:spPr>
          <a:xfrm>
            <a:off x="6612432" y="5550310"/>
            <a:ext cx="3240916" cy="929266"/>
          </a:xfrm>
          <a:prstGeom prst="roundRect">
            <a:avLst/>
          </a:prstGeom>
          <a:noFill/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4F3D8B74-C000-AE24-F844-117BD0FD8557}"/>
              </a:ext>
            </a:extLst>
          </p:cNvPr>
          <p:cNvSpPr/>
          <p:nvPr/>
        </p:nvSpPr>
        <p:spPr>
          <a:xfrm>
            <a:off x="6582229" y="4414574"/>
            <a:ext cx="3282157" cy="1048631"/>
          </a:xfrm>
          <a:prstGeom prst="roundRect">
            <a:avLst/>
          </a:prstGeom>
          <a:noFill/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A35570CA-F1AB-1C4B-D236-59AE95166C8F}"/>
              </a:ext>
            </a:extLst>
          </p:cNvPr>
          <p:cNvSpPr/>
          <p:nvPr/>
        </p:nvSpPr>
        <p:spPr>
          <a:xfrm>
            <a:off x="6591309" y="3255728"/>
            <a:ext cx="3282157" cy="1078232"/>
          </a:xfrm>
          <a:prstGeom prst="roundRect">
            <a:avLst/>
          </a:prstGeom>
          <a:noFill/>
          <a:ln w="317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E5FE08B2-83BF-9344-3A39-7866B911CA05}"/>
              </a:ext>
            </a:extLst>
          </p:cNvPr>
          <p:cNvSpPr/>
          <p:nvPr/>
        </p:nvSpPr>
        <p:spPr>
          <a:xfrm>
            <a:off x="6569017" y="1624532"/>
            <a:ext cx="3306294" cy="1574614"/>
          </a:xfrm>
          <a:prstGeom prst="roundRect">
            <a:avLst/>
          </a:prstGeom>
          <a:noFill/>
          <a:ln w="317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42D04F43-9A67-E67A-6E40-A8476B1646A1}"/>
              </a:ext>
            </a:extLst>
          </p:cNvPr>
          <p:cNvSpPr/>
          <p:nvPr/>
        </p:nvSpPr>
        <p:spPr>
          <a:xfrm>
            <a:off x="6547472" y="1140571"/>
            <a:ext cx="3439832" cy="380873"/>
          </a:xfrm>
          <a:prstGeom prst="rect">
            <a:avLst/>
          </a:prstGeom>
          <a:ln>
            <a:noFill/>
          </a:ln>
        </p:spPr>
        <p:txBody>
          <a:bodyPr wrap="square" lIns="36000" tIns="0" rIns="36000" bIns="0">
            <a:spAutoFit/>
          </a:bodyPr>
          <a:lstStyle/>
          <a:p>
            <a:pPr marL="87313">
              <a:lnSpc>
                <a:spcPct val="150000"/>
              </a:lnSpc>
              <a:spcAft>
                <a:spcPts val="700"/>
              </a:spcAft>
            </a:pPr>
            <a:r>
              <a:rPr lang="ja-JP" altLang="en-US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重視する「価値観ごとの属性」</a:t>
            </a:r>
            <a:endParaRPr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82A0DD6A-F90B-7968-68FA-CD5A2A25CE6B}"/>
              </a:ext>
            </a:extLst>
          </p:cNvPr>
          <p:cNvSpPr/>
          <p:nvPr/>
        </p:nvSpPr>
        <p:spPr>
          <a:xfrm>
            <a:off x="7562527" y="2113275"/>
            <a:ext cx="2150336" cy="380873"/>
          </a:xfrm>
          <a:prstGeom prst="rect">
            <a:avLst/>
          </a:prstGeom>
          <a:ln>
            <a:noFill/>
          </a:ln>
        </p:spPr>
        <p:txBody>
          <a:bodyPr wrap="square" lIns="36000" tIns="0" rIns="36000" bIns="0">
            <a:spAutoFit/>
          </a:bodyPr>
          <a:lstStyle/>
          <a:p>
            <a:pPr marL="87313">
              <a:lnSpc>
                <a:spcPct val="150000"/>
              </a:lnSpc>
              <a:spcAft>
                <a:spcPts val="700"/>
              </a:spcAft>
            </a:pPr>
            <a:r>
              <a:rPr lang="ja-JP" altLang="en-US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計</a:t>
            </a:r>
            <a:r>
              <a:rPr lang="en-US" altLang="ja-JP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114</a:t>
            </a:r>
            <a:r>
              <a:rPr lang="ja-JP" altLang="en-US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票</a:t>
            </a:r>
            <a:endParaRPr lang="en-US" altLang="ja-JP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C32F5842-8765-AEBD-EF23-E202BF7CA452}"/>
              </a:ext>
            </a:extLst>
          </p:cNvPr>
          <p:cNvSpPr/>
          <p:nvPr/>
        </p:nvSpPr>
        <p:spPr>
          <a:xfrm>
            <a:off x="7755664" y="3584483"/>
            <a:ext cx="2150336" cy="338554"/>
          </a:xfrm>
          <a:prstGeom prst="rect">
            <a:avLst/>
          </a:prstGeom>
          <a:ln>
            <a:noFill/>
          </a:ln>
        </p:spPr>
        <p:txBody>
          <a:bodyPr wrap="square" lIns="36000" tIns="0" rIns="36000" bIns="0">
            <a:spAutoFit/>
          </a:bodyPr>
          <a:lstStyle/>
          <a:p>
            <a:pPr marL="87313">
              <a:lnSpc>
                <a:spcPct val="150000"/>
              </a:lnSpc>
              <a:spcAft>
                <a:spcPts val="700"/>
              </a:spcAft>
            </a:pPr>
            <a:r>
              <a:rPr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計</a:t>
            </a:r>
            <a:r>
              <a:rPr lang="en-US" altLang="ja-JP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70</a:t>
            </a:r>
            <a:r>
              <a:rPr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票</a:t>
            </a:r>
            <a:endParaRPr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D646BFBA-FC01-3868-C627-405FA04AE136}"/>
              </a:ext>
            </a:extLst>
          </p:cNvPr>
          <p:cNvSpPr/>
          <p:nvPr/>
        </p:nvSpPr>
        <p:spPr>
          <a:xfrm>
            <a:off x="7836968" y="4727147"/>
            <a:ext cx="2150336" cy="296235"/>
          </a:xfrm>
          <a:prstGeom prst="rect">
            <a:avLst/>
          </a:prstGeom>
          <a:ln>
            <a:noFill/>
          </a:ln>
        </p:spPr>
        <p:txBody>
          <a:bodyPr wrap="square" lIns="36000" tIns="0" rIns="36000" bIns="0">
            <a:spAutoFit/>
          </a:bodyPr>
          <a:lstStyle/>
          <a:p>
            <a:pPr marL="87313">
              <a:lnSpc>
                <a:spcPct val="150000"/>
              </a:lnSpc>
              <a:spcAft>
                <a:spcPts val="700"/>
              </a:spcAft>
            </a:pPr>
            <a:r>
              <a:rPr lang="ja-JP" altLang="en-US" sz="14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計</a:t>
            </a:r>
            <a:r>
              <a:rPr lang="en-US" altLang="ja-JP" sz="14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19</a:t>
            </a:r>
            <a:r>
              <a:rPr lang="ja-JP" altLang="en-US" sz="14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票</a:t>
            </a:r>
            <a:endParaRPr lang="en-US" altLang="ja-JP" sz="14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A427CA0B-E7A4-F83D-54B9-79D4A33AC4DE}"/>
              </a:ext>
            </a:extLst>
          </p:cNvPr>
          <p:cNvSpPr/>
          <p:nvPr/>
        </p:nvSpPr>
        <p:spPr>
          <a:xfrm>
            <a:off x="7852947" y="5807513"/>
            <a:ext cx="2150336" cy="296235"/>
          </a:xfrm>
          <a:prstGeom prst="rect">
            <a:avLst/>
          </a:prstGeom>
          <a:ln>
            <a:noFill/>
          </a:ln>
        </p:spPr>
        <p:txBody>
          <a:bodyPr wrap="square" lIns="36000" tIns="0" rIns="36000" bIns="0">
            <a:spAutoFit/>
          </a:bodyPr>
          <a:lstStyle/>
          <a:p>
            <a:pPr marL="87313">
              <a:lnSpc>
                <a:spcPct val="150000"/>
              </a:lnSpc>
              <a:spcAft>
                <a:spcPts val="700"/>
              </a:spcAft>
            </a:pPr>
            <a:r>
              <a:rPr lang="ja-JP" altLang="en-US" sz="14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計</a:t>
            </a:r>
            <a:r>
              <a:rPr lang="en-US" altLang="ja-JP" sz="14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  <a:r>
              <a:rPr lang="ja-JP" altLang="en-US" sz="14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票</a:t>
            </a:r>
            <a:endParaRPr lang="en-US" altLang="ja-JP" sz="14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02EDC816-EF7C-BCE5-648B-0731BFCA9535}"/>
              </a:ext>
            </a:extLst>
          </p:cNvPr>
          <p:cNvSpPr/>
          <p:nvPr/>
        </p:nvSpPr>
        <p:spPr>
          <a:xfrm>
            <a:off x="6653995" y="2556041"/>
            <a:ext cx="3058868" cy="232756"/>
          </a:xfrm>
          <a:prstGeom prst="rect">
            <a:avLst/>
          </a:prstGeom>
          <a:ln>
            <a:noFill/>
          </a:ln>
        </p:spPr>
        <p:txBody>
          <a:bodyPr wrap="square" lIns="36000" tIns="0" rIns="36000" bIns="0">
            <a:spAutoFit/>
          </a:bodyPr>
          <a:lstStyle/>
          <a:p>
            <a:pPr marL="258763" indent="-171450">
              <a:lnSpc>
                <a:spcPct val="150000"/>
              </a:lnSpc>
              <a:spcAft>
                <a:spcPts val="700"/>
              </a:spcAft>
              <a:buFont typeface="Wingdings" panose="05000000000000000000" pitchFamily="2" charset="2"/>
              <a:buChar char="ü"/>
            </a:pPr>
            <a:r>
              <a:rPr lang="ja-JP" altLang="en-US" sz="1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働く上での物理的･時間的･金銭的条件重視</a:t>
            </a:r>
            <a:endParaRPr lang="en-US" altLang="ja-JP" sz="1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7914FFE6-4FDF-98A5-BD8E-9F0475AAD1E4}"/>
              </a:ext>
            </a:extLst>
          </p:cNvPr>
          <p:cNvSpPr/>
          <p:nvPr/>
        </p:nvSpPr>
        <p:spPr>
          <a:xfrm>
            <a:off x="6702953" y="3956531"/>
            <a:ext cx="3058868" cy="232756"/>
          </a:xfrm>
          <a:prstGeom prst="rect">
            <a:avLst/>
          </a:prstGeom>
          <a:ln>
            <a:noFill/>
          </a:ln>
        </p:spPr>
        <p:txBody>
          <a:bodyPr wrap="square" lIns="36000" tIns="0" rIns="36000" bIns="0">
            <a:spAutoFit/>
          </a:bodyPr>
          <a:lstStyle/>
          <a:p>
            <a:pPr marL="258763" indent="-171450">
              <a:lnSpc>
                <a:spcPct val="150000"/>
              </a:lnSpc>
              <a:spcAft>
                <a:spcPts val="700"/>
              </a:spcAft>
              <a:buFont typeface="Wingdings" panose="05000000000000000000" pitchFamily="2" charset="2"/>
              <a:buChar char="ü"/>
            </a:pPr>
            <a:r>
              <a:rPr lang="ja-JP" altLang="en-US" sz="1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仕事そのものへの関心･自己実現重視</a:t>
            </a:r>
            <a:endParaRPr lang="en-US" altLang="ja-JP" sz="1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20AE3D84-6A38-2770-093D-8C6D99092055}"/>
              </a:ext>
            </a:extLst>
          </p:cNvPr>
          <p:cNvSpPr/>
          <p:nvPr/>
        </p:nvSpPr>
        <p:spPr>
          <a:xfrm>
            <a:off x="6649422" y="5079964"/>
            <a:ext cx="3058868" cy="232756"/>
          </a:xfrm>
          <a:prstGeom prst="rect">
            <a:avLst/>
          </a:prstGeom>
          <a:ln>
            <a:noFill/>
          </a:ln>
        </p:spPr>
        <p:txBody>
          <a:bodyPr wrap="square" lIns="36000" tIns="0" rIns="36000" bIns="0">
            <a:spAutoFit/>
          </a:bodyPr>
          <a:lstStyle/>
          <a:p>
            <a:pPr marL="258763" indent="-171450">
              <a:lnSpc>
                <a:spcPct val="150000"/>
              </a:lnSpc>
              <a:spcAft>
                <a:spcPts val="700"/>
              </a:spcAft>
              <a:buFont typeface="Wingdings" panose="05000000000000000000" pitchFamily="2" charset="2"/>
              <a:buChar char="ü"/>
            </a:pPr>
            <a:r>
              <a:rPr lang="ja-JP" altLang="en-US" sz="1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安心して身をおける「場」を重視</a:t>
            </a:r>
            <a:endParaRPr lang="en-US" altLang="ja-JP" sz="1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B0266C23-58F2-1650-C303-644E04688115}"/>
              </a:ext>
            </a:extLst>
          </p:cNvPr>
          <p:cNvSpPr/>
          <p:nvPr/>
        </p:nvSpPr>
        <p:spPr>
          <a:xfrm>
            <a:off x="6595823" y="6130958"/>
            <a:ext cx="3058868" cy="232756"/>
          </a:xfrm>
          <a:prstGeom prst="rect">
            <a:avLst/>
          </a:prstGeom>
          <a:ln>
            <a:noFill/>
          </a:ln>
        </p:spPr>
        <p:txBody>
          <a:bodyPr wrap="square" lIns="36000" tIns="0" rIns="36000" bIns="0">
            <a:spAutoFit/>
          </a:bodyPr>
          <a:lstStyle/>
          <a:p>
            <a:pPr marL="258763" indent="-171450">
              <a:lnSpc>
                <a:spcPct val="150000"/>
              </a:lnSpc>
              <a:spcAft>
                <a:spcPts val="700"/>
              </a:spcAft>
              <a:buFont typeface="Wingdings" panose="05000000000000000000" pitchFamily="2" charset="2"/>
              <a:buChar char="ü"/>
            </a:pPr>
            <a:r>
              <a:rPr lang="ja-JP" altLang="en-US" sz="1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本人以外の視点･環境が判断軸に</a:t>
            </a:r>
            <a:endParaRPr lang="en-US" altLang="ja-JP" sz="1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1708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AA6531-730A-C9D7-B9B3-0FF17D498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 descr="光, 時計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EF2D504-318C-914A-51CC-7799DB333E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032539"/>
            <a:ext cx="2769890" cy="298909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91BEFBD2-6990-5047-A605-4ECA4379E3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07109" y="4010424"/>
            <a:ext cx="2769891" cy="2989090"/>
          </a:xfrm>
          <a:prstGeom prst="rect">
            <a:avLst/>
          </a:prstGeom>
        </p:spPr>
      </p:pic>
      <p:sp>
        <p:nvSpPr>
          <p:cNvPr id="19" name="タイトル 18">
            <a:extLst>
              <a:ext uri="{FF2B5EF4-FFF2-40B4-BE49-F238E27FC236}">
                <a16:creationId xmlns:a16="http://schemas.microsoft.com/office/drawing/2014/main" id="{8FC4FABE-B763-92AB-ACCD-E8558E535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400" dirty="0"/>
              <a:t>問２「就職するにあたり重視する点」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B9F3CF0-4ED4-FB72-D5AF-7ABE674FE3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9CCCB917-5E65-988B-BB5C-F8F6D97B9376}"/>
              </a:ext>
            </a:extLst>
          </p:cNvPr>
          <p:cNvSpPr/>
          <p:nvPr/>
        </p:nvSpPr>
        <p:spPr>
          <a:xfrm>
            <a:off x="115473" y="992836"/>
            <a:ext cx="4057047" cy="1077218"/>
          </a:xfrm>
          <a:prstGeom prst="rect">
            <a:avLst/>
          </a:prstGeom>
          <a:ln>
            <a:noFill/>
          </a:ln>
        </p:spPr>
        <p:txBody>
          <a:bodyPr wrap="square" lIns="36000" tIns="0" rIns="36000" bIns="0">
            <a:spAutoFit/>
          </a:bodyPr>
          <a:lstStyle/>
          <a:p>
            <a:pPr marL="87313">
              <a:lnSpc>
                <a:spcPct val="150000"/>
              </a:lnSpc>
              <a:spcAft>
                <a:spcPts val="700"/>
              </a:spcAft>
            </a:pPr>
            <a:r>
              <a:rPr lang="ja-JP" altLang="en-US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回答者がどの価値観を最も重視しているかを把握するため、以下の基準に基づいて回答タイプを判定</a:t>
            </a:r>
            <a:endParaRPr lang="en-US" altLang="ja-JP" sz="16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A84EEF1F-164E-C600-1AE8-12A8F9255FD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2136" y="3964107"/>
            <a:ext cx="2490908" cy="2989089"/>
          </a:xfrm>
          <a:prstGeom prst="rect">
            <a:avLst/>
          </a:prstGeom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8A7522D5-69B9-030C-FD3D-D1529C1CD43C}"/>
              </a:ext>
            </a:extLst>
          </p:cNvPr>
          <p:cNvSpPr/>
          <p:nvPr/>
        </p:nvSpPr>
        <p:spPr>
          <a:xfrm>
            <a:off x="695353" y="4458670"/>
            <a:ext cx="2548346" cy="687368"/>
          </a:xfrm>
          <a:prstGeom prst="rect">
            <a:avLst/>
          </a:prstGeom>
          <a:ln>
            <a:noFill/>
          </a:ln>
        </p:spPr>
        <p:txBody>
          <a:bodyPr wrap="square" lIns="36000" tIns="0" rIns="36000" bIns="0">
            <a:spAutoFit/>
          </a:bodyPr>
          <a:lstStyle/>
          <a:p>
            <a:pPr marL="258763" indent="-171450">
              <a:spcAft>
                <a:spcPts val="700"/>
              </a:spcAft>
              <a:buFont typeface="Wingdings" panose="05000000000000000000" pitchFamily="2" charset="2"/>
              <a:buChar char="ü"/>
            </a:pPr>
            <a:r>
              <a:rPr lang="ja-JP" altLang="en-US" sz="1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給料･ボーナス→</a:t>
            </a:r>
            <a:r>
              <a:rPr lang="ja-JP" altLang="en-US" sz="1100" b="1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「労働条件」</a:t>
            </a:r>
            <a:endParaRPr lang="en-US" altLang="ja-JP" sz="1100" b="1" dirty="0">
              <a:solidFill>
                <a:schemeClr val="tx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58763" indent="-171450">
              <a:spcAft>
                <a:spcPts val="700"/>
              </a:spcAft>
              <a:buFont typeface="Wingdings" panose="05000000000000000000" pitchFamily="2" charset="2"/>
              <a:buChar char="ü"/>
            </a:pPr>
            <a:r>
              <a:rPr lang="ja-JP" altLang="en-US" sz="1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休日数→</a:t>
            </a:r>
            <a:r>
              <a:rPr lang="ja-JP" altLang="en-US" sz="1100" b="1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「労働条件」</a:t>
            </a:r>
            <a:endParaRPr lang="en-US" altLang="ja-JP" sz="1100" b="1" dirty="0">
              <a:solidFill>
                <a:schemeClr val="tx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58763" indent="-171450">
              <a:spcAft>
                <a:spcPts val="700"/>
              </a:spcAft>
              <a:buFont typeface="Wingdings" panose="05000000000000000000" pitchFamily="2" charset="2"/>
              <a:buChar char="ü"/>
            </a:pPr>
            <a:r>
              <a:rPr lang="ja-JP" altLang="en-US" sz="1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残業時間→</a:t>
            </a:r>
            <a:r>
              <a:rPr lang="ja-JP" altLang="en-US" sz="1100" b="1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「労働条件」</a:t>
            </a:r>
            <a:endParaRPr lang="en-US" altLang="ja-JP" sz="1100" b="1" dirty="0">
              <a:solidFill>
                <a:schemeClr val="tx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42" name="図 41">
            <a:extLst>
              <a:ext uri="{FF2B5EF4-FFF2-40B4-BE49-F238E27FC236}">
                <a16:creationId xmlns:a16="http://schemas.microsoft.com/office/drawing/2014/main" id="{A043C183-B93D-A4BE-F4A0-DE9A862C1EB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1698" y="891419"/>
            <a:ext cx="5421632" cy="3055047"/>
          </a:xfrm>
          <a:prstGeom prst="rect">
            <a:avLst/>
          </a:prstGeom>
        </p:spPr>
      </p:pic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8DDA286-F3FF-2C50-E2D7-C21164529BDF}"/>
              </a:ext>
            </a:extLst>
          </p:cNvPr>
          <p:cNvSpPr/>
          <p:nvPr/>
        </p:nvSpPr>
        <p:spPr>
          <a:xfrm>
            <a:off x="76200" y="2282299"/>
            <a:ext cx="4057047" cy="1654299"/>
          </a:xfrm>
          <a:prstGeom prst="rect">
            <a:avLst/>
          </a:prstGeom>
          <a:ln>
            <a:noFill/>
          </a:ln>
        </p:spPr>
        <p:txBody>
          <a:bodyPr wrap="square" lIns="36000" tIns="0" rIns="36000" bIns="0">
            <a:spAutoFit/>
          </a:bodyPr>
          <a:lstStyle/>
          <a:p>
            <a:pPr marL="261938" indent="-174625">
              <a:spcAft>
                <a:spcPts val="700"/>
              </a:spcAft>
              <a:buFont typeface="Wingdings" panose="05000000000000000000" pitchFamily="2" charset="2"/>
              <a:buChar char="Ø"/>
            </a:pPr>
            <a:r>
              <a:rPr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同一属性が複数回選択</a:t>
            </a:r>
            <a:endParaRPr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49263" indent="-187325">
              <a:spcAft>
                <a:spcPts val="700"/>
              </a:spcAft>
            </a:pPr>
            <a:r>
              <a:rPr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⇒その属性を</a:t>
            </a:r>
            <a:r>
              <a:rPr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「最も重視しているタイプ</a:t>
            </a:r>
            <a:r>
              <a:rPr lang="ja-JP" altLang="en-US" sz="14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</a:t>
            </a:r>
            <a:r>
              <a:rPr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と判定する</a:t>
            </a:r>
            <a:endParaRPr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61938" indent="-174625">
              <a:spcAft>
                <a:spcPts val="700"/>
              </a:spcAft>
              <a:buFont typeface="Wingdings" panose="05000000000000000000" pitchFamily="2" charset="2"/>
              <a:buChar char="Ø"/>
            </a:pPr>
            <a:r>
              <a:rPr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選択された属性がすべて異なる場合</a:t>
            </a:r>
            <a:endParaRPr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49263" indent="-187325">
              <a:spcAft>
                <a:spcPts val="700"/>
              </a:spcAft>
            </a:pPr>
            <a:r>
              <a:rPr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⇒ 特定の属性に偏りがないと判断し</a:t>
            </a:r>
            <a:r>
              <a:rPr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「バランス型」</a:t>
            </a:r>
            <a:r>
              <a:rPr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と判定する</a:t>
            </a:r>
            <a:endParaRPr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B1EAA3FF-071C-B567-3A65-189D6ACC41C5}"/>
              </a:ext>
            </a:extLst>
          </p:cNvPr>
          <p:cNvSpPr/>
          <p:nvPr/>
        </p:nvSpPr>
        <p:spPr>
          <a:xfrm>
            <a:off x="559236" y="5265485"/>
            <a:ext cx="2548346" cy="276999"/>
          </a:xfrm>
          <a:prstGeom prst="rect">
            <a:avLst/>
          </a:prstGeom>
          <a:ln>
            <a:noFill/>
          </a:ln>
        </p:spPr>
        <p:txBody>
          <a:bodyPr wrap="square" lIns="36000" tIns="0" rIns="36000" bIns="0">
            <a:spAutoFit/>
          </a:bodyPr>
          <a:lstStyle/>
          <a:p>
            <a:pPr marL="87313">
              <a:spcAft>
                <a:spcPts val="700"/>
              </a:spcAft>
            </a:pPr>
            <a:r>
              <a:rPr lang="ja-JP" altLang="en-US" b="1" dirty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⇒</a:t>
            </a:r>
            <a:r>
              <a:rPr lang="ja-JP" altLang="en-US" b="1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「労働条件重視型」</a:t>
            </a:r>
            <a:endParaRPr lang="en-US" altLang="ja-JP" b="1" dirty="0">
              <a:solidFill>
                <a:schemeClr val="tx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C94984F9-049C-B13F-C601-AD7A7D10184E}"/>
              </a:ext>
            </a:extLst>
          </p:cNvPr>
          <p:cNvSpPr/>
          <p:nvPr/>
        </p:nvSpPr>
        <p:spPr>
          <a:xfrm>
            <a:off x="115474" y="914400"/>
            <a:ext cx="4138883" cy="309776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ED4BB591-6317-9206-A24A-30FF2FFD2DF6}"/>
              </a:ext>
            </a:extLst>
          </p:cNvPr>
          <p:cNvSpPr/>
          <p:nvPr/>
        </p:nvSpPr>
        <p:spPr>
          <a:xfrm>
            <a:off x="3832986" y="4419406"/>
            <a:ext cx="2548346" cy="687368"/>
          </a:xfrm>
          <a:prstGeom prst="rect">
            <a:avLst/>
          </a:prstGeom>
          <a:ln>
            <a:noFill/>
          </a:ln>
        </p:spPr>
        <p:txBody>
          <a:bodyPr wrap="square" lIns="36000" tIns="0" rIns="36000" bIns="0">
            <a:spAutoFit/>
          </a:bodyPr>
          <a:lstStyle/>
          <a:p>
            <a:pPr marL="258763" indent="-171450">
              <a:spcAft>
                <a:spcPts val="700"/>
              </a:spcAft>
              <a:buFont typeface="Wingdings" panose="05000000000000000000" pitchFamily="2" charset="2"/>
              <a:buChar char="ü"/>
            </a:pPr>
            <a:r>
              <a:rPr lang="ja-JP" altLang="en-US" sz="1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給料･ボーナス→</a:t>
            </a:r>
            <a:r>
              <a:rPr lang="ja-JP" altLang="en-US" sz="1100" b="1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「労働条件」</a:t>
            </a:r>
            <a:endParaRPr lang="en-US" altLang="ja-JP" sz="1100" b="1" dirty="0">
              <a:solidFill>
                <a:schemeClr val="tx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58763" indent="-171450">
              <a:spcAft>
                <a:spcPts val="700"/>
              </a:spcAft>
              <a:buFont typeface="Wingdings" panose="05000000000000000000" pitchFamily="2" charset="2"/>
              <a:buChar char="ü"/>
            </a:pPr>
            <a:r>
              <a:rPr lang="ja-JP" altLang="en-US" sz="1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職種→</a:t>
            </a:r>
            <a:r>
              <a:rPr lang="ja-JP" altLang="en-US" sz="11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「仕事内容･やりがい」</a:t>
            </a:r>
            <a:endParaRPr lang="en-US" altLang="ja-JP" sz="1100" b="1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58763" indent="-171450">
              <a:spcAft>
                <a:spcPts val="700"/>
              </a:spcAft>
              <a:buFont typeface="Wingdings" panose="05000000000000000000" pitchFamily="2" charset="2"/>
              <a:buChar char="ü"/>
            </a:pPr>
            <a:r>
              <a:rPr lang="ja-JP" altLang="en-US" sz="1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やりがい→</a:t>
            </a:r>
            <a:r>
              <a:rPr lang="ja-JP" altLang="en-US" sz="11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「仕事内容･やりがい」</a:t>
            </a:r>
            <a:endParaRPr lang="en-US" altLang="ja-JP" sz="1100" b="1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554196D0-B346-FA97-819A-981EC2037BC7}"/>
              </a:ext>
            </a:extLst>
          </p:cNvPr>
          <p:cNvSpPr/>
          <p:nvPr/>
        </p:nvSpPr>
        <p:spPr>
          <a:xfrm>
            <a:off x="3536196" y="5241559"/>
            <a:ext cx="3023547" cy="276999"/>
          </a:xfrm>
          <a:prstGeom prst="rect">
            <a:avLst/>
          </a:prstGeom>
          <a:ln>
            <a:noFill/>
          </a:ln>
        </p:spPr>
        <p:txBody>
          <a:bodyPr wrap="square" lIns="36000" tIns="0" rIns="36000" bIns="0">
            <a:spAutoFit/>
          </a:bodyPr>
          <a:lstStyle/>
          <a:p>
            <a:pPr marL="87313">
              <a:spcAft>
                <a:spcPts val="700"/>
              </a:spcAft>
            </a:pPr>
            <a:r>
              <a:rPr lang="ja-JP" altLang="en-US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⇒「仕事内容･やりがい型」</a:t>
            </a:r>
            <a:endParaRPr lang="en-US" altLang="ja-JP" b="1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A2BE5191-1408-18FD-0ABB-4FED9875290E}"/>
              </a:ext>
            </a:extLst>
          </p:cNvPr>
          <p:cNvSpPr/>
          <p:nvPr/>
        </p:nvSpPr>
        <p:spPr>
          <a:xfrm>
            <a:off x="6959791" y="4396874"/>
            <a:ext cx="2726757" cy="687368"/>
          </a:xfrm>
          <a:prstGeom prst="rect">
            <a:avLst/>
          </a:prstGeom>
          <a:ln>
            <a:noFill/>
          </a:ln>
        </p:spPr>
        <p:txBody>
          <a:bodyPr wrap="square" lIns="36000" tIns="0" rIns="36000" bIns="0">
            <a:spAutoFit/>
          </a:bodyPr>
          <a:lstStyle/>
          <a:p>
            <a:pPr marL="258763" indent="-171450">
              <a:spcAft>
                <a:spcPts val="700"/>
              </a:spcAft>
              <a:buFont typeface="Wingdings" panose="05000000000000000000" pitchFamily="2" charset="2"/>
              <a:buChar char="ü"/>
            </a:pPr>
            <a:r>
              <a:rPr lang="ja-JP" altLang="en-US" sz="1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職種→</a:t>
            </a:r>
            <a:r>
              <a:rPr lang="ja-JP" altLang="en-US" sz="11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「仕事内容･やりがい」</a:t>
            </a:r>
            <a:endParaRPr lang="en-US" altLang="ja-JP" sz="1100" b="1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58763" indent="-171450">
              <a:spcAft>
                <a:spcPts val="700"/>
              </a:spcAft>
              <a:buFont typeface="Wingdings" panose="05000000000000000000" pitchFamily="2" charset="2"/>
              <a:buChar char="ü"/>
            </a:pPr>
            <a:r>
              <a:rPr lang="ja-JP" altLang="en-US" sz="1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会社の将来性→</a:t>
            </a:r>
            <a:r>
              <a:rPr lang="ja-JP" altLang="en-US" sz="11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「安定感･将来性」</a:t>
            </a:r>
            <a:endParaRPr lang="en-US" altLang="ja-JP" sz="1100" b="1" dirty="0">
              <a:solidFill>
                <a:srgbClr val="00B0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58763" indent="-171450">
              <a:spcAft>
                <a:spcPts val="700"/>
              </a:spcAft>
              <a:buFont typeface="Wingdings" panose="05000000000000000000" pitchFamily="2" charset="2"/>
              <a:buChar char="ü"/>
            </a:pPr>
            <a:r>
              <a:rPr lang="ja-JP" altLang="en-US" sz="1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職場の雰囲気→</a:t>
            </a:r>
            <a:r>
              <a:rPr lang="ja-JP" altLang="en-US" sz="1100" b="1" dirty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「人･周囲の環境」</a:t>
            </a:r>
            <a:endParaRPr lang="en-US" altLang="ja-JP" sz="1100" b="1" dirty="0">
              <a:solidFill>
                <a:schemeClr val="accent6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9331919E-BA41-7B4E-9A04-24D93C777136}"/>
              </a:ext>
            </a:extLst>
          </p:cNvPr>
          <p:cNvSpPr/>
          <p:nvPr/>
        </p:nvSpPr>
        <p:spPr>
          <a:xfrm>
            <a:off x="7162124" y="5232677"/>
            <a:ext cx="2252312" cy="276999"/>
          </a:xfrm>
          <a:prstGeom prst="rect">
            <a:avLst/>
          </a:prstGeom>
          <a:ln>
            <a:noFill/>
          </a:ln>
        </p:spPr>
        <p:txBody>
          <a:bodyPr wrap="square" lIns="36000" tIns="0" rIns="36000" bIns="0">
            <a:spAutoFit/>
          </a:bodyPr>
          <a:lstStyle/>
          <a:p>
            <a:pPr marL="87313">
              <a:spcAft>
                <a:spcPts val="700"/>
              </a:spcAft>
            </a:pP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⇒「バランス型」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2064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D798F2-9994-75FC-50C0-66D93A4567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矢印: 上向き折線 6">
            <a:extLst>
              <a:ext uri="{FF2B5EF4-FFF2-40B4-BE49-F238E27FC236}">
                <a16:creationId xmlns:a16="http://schemas.microsoft.com/office/drawing/2014/main" id="{3E82F574-CA5E-DE2B-AA4A-2EB3DDAD8168}"/>
              </a:ext>
            </a:extLst>
          </p:cNvPr>
          <p:cNvSpPr/>
          <p:nvPr/>
        </p:nvSpPr>
        <p:spPr>
          <a:xfrm rot="5400000">
            <a:off x="4167578" y="3324954"/>
            <a:ext cx="1037066" cy="1560977"/>
          </a:xfrm>
          <a:prstGeom prst="bentUp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9" name="タイトル 18">
            <a:extLst>
              <a:ext uri="{FF2B5EF4-FFF2-40B4-BE49-F238E27FC236}">
                <a16:creationId xmlns:a16="http://schemas.microsoft.com/office/drawing/2014/main" id="{8D0C64EB-1F08-E0F9-1D63-C51D3B6BF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400" dirty="0"/>
              <a:t>問２「就職するにあたり重視する点」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6B4FCCD-7680-F3DC-438B-99BF275A56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FB2A0DB6-AB37-ADB8-5CA4-C57A4749EFF0}"/>
              </a:ext>
            </a:extLst>
          </p:cNvPr>
          <p:cNvSpPr/>
          <p:nvPr/>
        </p:nvSpPr>
        <p:spPr>
          <a:xfrm>
            <a:off x="6641853" y="5454990"/>
            <a:ext cx="2590800" cy="85921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36000" tIns="0" rIns="36000" bIns="0">
            <a:spAutoFit/>
          </a:bodyPr>
          <a:lstStyle/>
          <a:p>
            <a:pPr marL="87313">
              <a:lnSpc>
                <a:spcPct val="150000"/>
              </a:lnSpc>
              <a:spcAft>
                <a:spcPts val="700"/>
              </a:spcAft>
            </a:pPr>
            <a:r>
              <a:rPr lang="ja-JP" altLang="en-US" sz="20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「労働条件重視型」</a:t>
            </a:r>
            <a:endParaRPr lang="en-US" altLang="ja-JP" sz="20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87313" algn="ctr">
              <a:spcAft>
                <a:spcPts val="700"/>
              </a:spcAft>
            </a:pPr>
            <a:r>
              <a:rPr lang="ja-JP" altLang="en-US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が最も多い</a:t>
            </a:r>
            <a:endParaRPr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53D061C7-FD0F-80C3-76EF-D1F4D5F82D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14916"/>
            <a:ext cx="5138670" cy="2895600"/>
          </a:xfrm>
          <a:prstGeom prst="rect">
            <a:avLst/>
          </a:prstGeom>
          <a:solidFill>
            <a:schemeClr val="bg1">
              <a:alpha val="44000"/>
            </a:schemeClr>
          </a:solidFill>
        </p:spPr>
      </p:pic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E1F7D9B2-31CD-5C28-DF32-7BF004E9E3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6997582"/>
              </p:ext>
            </p:extLst>
          </p:nvPr>
        </p:nvGraphicFramePr>
        <p:xfrm>
          <a:off x="5415307" y="1021681"/>
          <a:ext cx="4439400" cy="4164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D95923DF-605E-4A0F-9709-ACF06526DA41}"/>
              </a:ext>
            </a:extLst>
          </p:cNvPr>
          <p:cNvSpPr/>
          <p:nvPr/>
        </p:nvSpPr>
        <p:spPr>
          <a:xfrm>
            <a:off x="32243" y="4966126"/>
            <a:ext cx="6044707" cy="1850507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  <a:prstDash val="sysDot"/>
          </a:ln>
        </p:spPr>
        <p:txBody>
          <a:bodyPr wrap="square" lIns="36000" tIns="0" rIns="36000" bIns="0">
            <a:spAutoFit/>
          </a:bodyPr>
          <a:lstStyle/>
          <a:p>
            <a:pPr marL="373063" indent="-285750">
              <a:lnSpc>
                <a:spcPct val="150000"/>
              </a:lnSpc>
              <a:spcAft>
                <a:spcPts val="700"/>
              </a:spcAft>
              <a:buFont typeface="Wingdings" panose="05000000000000000000" pitchFamily="2" charset="2"/>
              <a:buChar char="ü"/>
            </a:pPr>
            <a:r>
              <a:rPr lang="ja-JP" altLang="en-US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ブラックな職場は避けたい→</a:t>
            </a:r>
            <a:r>
              <a:rPr lang="en-US" altLang="ja-JP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『</a:t>
            </a:r>
            <a:r>
              <a:rPr lang="ja-JP" altLang="en-US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リスク回避志向</a:t>
            </a:r>
            <a:r>
              <a:rPr lang="en-US" altLang="ja-JP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』</a:t>
            </a:r>
          </a:p>
          <a:p>
            <a:pPr marL="373063" indent="-285750">
              <a:lnSpc>
                <a:spcPct val="150000"/>
              </a:lnSpc>
              <a:spcAft>
                <a:spcPts val="700"/>
              </a:spcAft>
              <a:buFont typeface="Wingdings" panose="05000000000000000000" pitchFamily="2" charset="2"/>
              <a:buChar char="ü"/>
            </a:pPr>
            <a:r>
              <a:rPr lang="ja-JP" altLang="en-US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仕事と生活を両立したい→</a:t>
            </a:r>
            <a:r>
              <a:rPr lang="en-US" altLang="ja-JP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『</a:t>
            </a:r>
            <a:r>
              <a:rPr lang="ja-JP" altLang="en-US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ＷＬＢ志向</a:t>
            </a:r>
            <a:r>
              <a:rPr lang="en-US" altLang="ja-JP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』</a:t>
            </a:r>
          </a:p>
          <a:p>
            <a:pPr marL="373063" indent="-285750">
              <a:lnSpc>
                <a:spcPct val="150000"/>
              </a:lnSpc>
              <a:spcAft>
                <a:spcPts val="700"/>
              </a:spcAft>
              <a:buFont typeface="Wingdings" panose="05000000000000000000" pitchFamily="2" charset="2"/>
              <a:buChar char="ü"/>
            </a:pPr>
            <a:r>
              <a:rPr lang="ja-JP" altLang="en-US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「やりがい」はわからないけど給料が高いことはわかる</a:t>
            </a:r>
            <a:endParaRPr lang="en-US" altLang="ja-JP" sz="16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87313">
              <a:lnSpc>
                <a:spcPct val="150000"/>
              </a:lnSpc>
              <a:spcAft>
                <a:spcPts val="700"/>
              </a:spcAft>
            </a:pPr>
            <a:r>
              <a:rPr lang="ja-JP" altLang="en-US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→</a:t>
            </a:r>
            <a:r>
              <a:rPr lang="en-US" altLang="ja-JP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『</a:t>
            </a:r>
            <a:r>
              <a:rPr lang="ja-JP" altLang="en-US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比較しやすい条件重視志向</a:t>
            </a:r>
            <a:r>
              <a:rPr lang="en-US" altLang="ja-JP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』</a:t>
            </a:r>
            <a:r>
              <a:rPr lang="ja-JP" altLang="en-US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など</a:t>
            </a:r>
            <a:endParaRPr lang="en-US" altLang="ja-JP" sz="16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581C3ED2-33C2-4CE3-E0A9-E42023974F37}"/>
              </a:ext>
            </a:extLst>
          </p:cNvPr>
          <p:cNvSpPr/>
          <p:nvPr/>
        </p:nvSpPr>
        <p:spPr>
          <a:xfrm>
            <a:off x="5638800" y="1834725"/>
            <a:ext cx="4191000" cy="828000"/>
          </a:xfrm>
          <a:prstGeom prst="roundRect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cxnSp>
        <p:nvCxnSpPr>
          <p:cNvPr id="21" name="コネクタ: カギ線 20">
            <a:extLst>
              <a:ext uri="{FF2B5EF4-FFF2-40B4-BE49-F238E27FC236}">
                <a16:creationId xmlns:a16="http://schemas.microsoft.com/office/drawing/2014/main" id="{E5E2BD53-AEB4-68DC-281F-A93A5EB7F196}"/>
              </a:ext>
            </a:extLst>
          </p:cNvPr>
          <p:cNvCxnSpPr>
            <a:endCxn id="16" idx="3"/>
          </p:cNvCxnSpPr>
          <p:nvPr/>
        </p:nvCxnSpPr>
        <p:spPr>
          <a:xfrm rot="5400000">
            <a:off x="7759255" y="4117073"/>
            <a:ext cx="3240920" cy="294124"/>
          </a:xfrm>
          <a:prstGeom prst="bentConnector2">
            <a:avLst/>
          </a:prstGeom>
          <a:ln>
            <a:solidFill>
              <a:srgbClr val="FF0000"/>
            </a:solidFill>
            <a:tailEnd type="triangle" w="lg" len="lg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6AC512DF-F7C5-2DD5-846F-B34F4D117760}"/>
              </a:ext>
            </a:extLst>
          </p:cNvPr>
          <p:cNvCxnSpPr>
            <a:stCxn id="16" idx="1"/>
            <a:endCxn id="17" idx="3"/>
          </p:cNvCxnSpPr>
          <p:nvPr/>
        </p:nvCxnSpPr>
        <p:spPr>
          <a:xfrm flipH="1">
            <a:off x="6076950" y="5884595"/>
            <a:ext cx="564903" cy="6785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lg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8679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C73E53-28FE-81A9-9CD9-46FF5ACC0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タイトル 18">
            <a:extLst>
              <a:ext uri="{FF2B5EF4-FFF2-40B4-BE49-F238E27FC236}">
                <a16:creationId xmlns:a16="http://schemas.microsoft.com/office/drawing/2014/main" id="{E6057168-6D10-AC73-D2D9-22956076E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400" dirty="0"/>
              <a:t>問３「企業説明会や会社見学等で直接聞きたいこと」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4C8073E-6BC2-4772-D104-C62E17AB89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14009FED-07D5-EAFE-1FF2-E99730E281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7271809"/>
              </p:ext>
            </p:extLst>
          </p:nvPr>
        </p:nvGraphicFramePr>
        <p:xfrm>
          <a:off x="0" y="822137"/>
          <a:ext cx="8153400" cy="6035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1CA44B4-A13E-D921-B8E8-6595AC9EB8A7}"/>
              </a:ext>
            </a:extLst>
          </p:cNvPr>
          <p:cNvSpPr txBox="1"/>
          <p:nvPr/>
        </p:nvSpPr>
        <p:spPr>
          <a:xfrm>
            <a:off x="6248400" y="1828800"/>
            <a:ext cx="3581400" cy="2646878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ja-JP" sz="1600" b="1" dirty="0"/>
              <a:t>企業の担当者から直接聞きたいこと</a:t>
            </a:r>
            <a:endParaRPr kumimoji="1" lang="en-US" altLang="ja-JP" sz="1600" b="1" dirty="0"/>
          </a:p>
          <a:p>
            <a:pPr>
              <a:lnSpc>
                <a:spcPct val="150000"/>
              </a:lnSpc>
            </a:pPr>
            <a:r>
              <a:rPr kumimoji="1" lang="ja-JP" altLang="ja-JP" sz="1600" b="1" dirty="0"/>
              <a:t>（上位</a:t>
            </a:r>
            <a:r>
              <a:rPr kumimoji="1" lang="en-US" altLang="ja-JP" sz="1600" b="1" dirty="0"/>
              <a:t>5</a:t>
            </a:r>
            <a:r>
              <a:rPr kumimoji="1" lang="ja-JP" altLang="ja-JP" sz="1600" b="1" dirty="0"/>
              <a:t>項目）</a:t>
            </a:r>
            <a:endParaRPr kumimoji="1" lang="ja-JP" altLang="ja-JP" sz="1600" dirty="0"/>
          </a:p>
          <a:p>
            <a:pPr marL="95250" lvl="0" indent="-952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1" lang="ja-JP" altLang="ja-JP" sz="1600" dirty="0"/>
              <a:t>会社の雰囲気：</a:t>
            </a:r>
            <a:r>
              <a:rPr kumimoji="1" lang="en-US" altLang="ja-JP" sz="1600" dirty="0"/>
              <a:t>69.9</a:t>
            </a:r>
            <a:r>
              <a:rPr kumimoji="1" lang="ja-JP" altLang="ja-JP" sz="1600" dirty="0"/>
              <a:t>％（</a:t>
            </a:r>
            <a:r>
              <a:rPr kumimoji="1" lang="en-US" altLang="ja-JP" sz="1600" dirty="0"/>
              <a:t>51</a:t>
            </a:r>
            <a:r>
              <a:rPr kumimoji="1" lang="ja-JP" altLang="ja-JP" sz="1600" dirty="0"/>
              <a:t>）</a:t>
            </a:r>
            <a:endParaRPr kumimoji="1" lang="en-US" altLang="ja-JP" sz="1600" dirty="0"/>
          </a:p>
          <a:p>
            <a:pPr marL="95250" lvl="0" indent="-952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1" lang="ja-JP" altLang="ja-JP" sz="1600" dirty="0"/>
              <a:t>１日のスケジュール：</a:t>
            </a:r>
            <a:r>
              <a:rPr kumimoji="1" lang="en-US" altLang="ja-JP" sz="1600" dirty="0"/>
              <a:t>56.2</a:t>
            </a:r>
            <a:r>
              <a:rPr kumimoji="1" lang="ja-JP" altLang="ja-JP" sz="1600" dirty="0"/>
              <a:t>％（</a:t>
            </a:r>
            <a:r>
              <a:rPr kumimoji="1" lang="en-US" altLang="ja-JP" sz="1600" dirty="0"/>
              <a:t>41</a:t>
            </a:r>
            <a:r>
              <a:rPr kumimoji="1" lang="ja-JP" altLang="ja-JP" sz="1600" dirty="0"/>
              <a:t>）</a:t>
            </a:r>
            <a:endParaRPr kumimoji="1" lang="en-US" altLang="ja-JP" sz="1600" dirty="0"/>
          </a:p>
          <a:p>
            <a:pPr marL="95250" lvl="0" indent="-952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1" lang="ja-JP" altLang="ja-JP" sz="1600" dirty="0"/>
              <a:t>福利厚生：</a:t>
            </a:r>
            <a:r>
              <a:rPr kumimoji="1" lang="en-US" altLang="ja-JP" sz="1600" dirty="0"/>
              <a:t>43.8</a:t>
            </a:r>
            <a:r>
              <a:rPr kumimoji="1" lang="ja-JP" altLang="ja-JP" sz="1600" dirty="0"/>
              <a:t>％（</a:t>
            </a:r>
            <a:r>
              <a:rPr kumimoji="1" lang="en-US" altLang="ja-JP" sz="1600" dirty="0"/>
              <a:t>32</a:t>
            </a:r>
            <a:r>
              <a:rPr kumimoji="1" lang="ja-JP" altLang="ja-JP" sz="1600" dirty="0"/>
              <a:t>）</a:t>
            </a:r>
            <a:endParaRPr kumimoji="1" lang="en-US" altLang="ja-JP" sz="1600" dirty="0"/>
          </a:p>
          <a:p>
            <a:pPr marL="95250" lvl="0" indent="-952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1" lang="ja-JP" altLang="ja-JP" sz="1600" dirty="0"/>
              <a:t>入社後の様子：</a:t>
            </a:r>
            <a:r>
              <a:rPr kumimoji="1" lang="en-US" altLang="ja-JP" sz="1600" dirty="0"/>
              <a:t>32.9</a:t>
            </a:r>
            <a:r>
              <a:rPr kumimoji="1" lang="ja-JP" altLang="ja-JP" sz="1600" dirty="0"/>
              <a:t>％（</a:t>
            </a:r>
            <a:r>
              <a:rPr kumimoji="1" lang="en-US" altLang="ja-JP" sz="1600" dirty="0"/>
              <a:t>24</a:t>
            </a:r>
            <a:r>
              <a:rPr kumimoji="1" lang="ja-JP" altLang="ja-JP" sz="1600" dirty="0"/>
              <a:t>）</a:t>
            </a:r>
            <a:endParaRPr kumimoji="1" lang="en-US" altLang="ja-JP" sz="1600" dirty="0"/>
          </a:p>
          <a:p>
            <a:pPr marL="95250" lvl="0" indent="-952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1" lang="ja-JP" altLang="ja-JP" sz="1600" dirty="0"/>
              <a:t>成功体験・やりがい：</a:t>
            </a:r>
            <a:r>
              <a:rPr kumimoji="1" lang="en-US" altLang="ja-JP" sz="1600" dirty="0"/>
              <a:t>30.1</a:t>
            </a:r>
            <a:r>
              <a:rPr kumimoji="1" lang="ja-JP" altLang="ja-JP" sz="1600" dirty="0"/>
              <a:t>％（</a:t>
            </a:r>
            <a:r>
              <a:rPr kumimoji="1" lang="en-US" altLang="ja-JP" sz="1600" dirty="0"/>
              <a:t>22</a:t>
            </a:r>
            <a:r>
              <a:rPr kumimoji="1" lang="ja-JP" altLang="ja-JP" sz="1600" b="1" dirty="0"/>
              <a:t>）</a:t>
            </a:r>
            <a:endParaRPr kumimoji="1" lang="ja-JP" altLang="ja-JP" sz="1600" dirty="0"/>
          </a:p>
        </p:txBody>
      </p:sp>
      <p:sp>
        <p:nvSpPr>
          <p:cNvPr id="7" name="矢印: 上下 6">
            <a:extLst>
              <a:ext uri="{FF2B5EF4-FFF2-40B4-BE49-F238E27FC236}">
                <a16:creationId xmlns:a16="http://schemas.microsoft.com/office/drawing/2014/main" id="{2E55C94C-9D18-6E9D-A2EC-8E64790020EB}"/>
              </a:ext>
            </a:extLst>
          </p:cNvPr>
          <p:cNvSpPr/>
          <p:nvPr/>
        </p:nvSpPr>
        <p:spPr>
          <a:xfrm>
            <a:off x="7886700" y="4475678"/>
            <a:ext cx="533400" cy="822138"/>
          </a:xfrm>
          <a:prstGeom prst="upDownArrow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0F25CFA-7C60-324E-A03B-A32EA87F8654}"/>
              </a:ext>
            </a:extLst>
          </p:cNvPr>
          <p:cNvSpPr txBox="1"/>
          <p:nvPr/>
        </p:nvSpPr>
        <p:spPr>
          <a:xfrm>
            <a:off x="5638800" y="5297816"/>
            <a:ext cx="4189137" cy="84638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lIns="36000" rIns="3600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b="1" dirty="0"/>
              <a:t>「重視すること」</a:t>
            </a:r>
            <a:r>
              <a:rPr kumimoji="1" lang="ja-JP" altLang="en-US" sz="1600" b="1" dirty="0"/>
              <a:t>と</a:t>
            </a:r>
            <a:r>
              <a:rPr kumimoji="1" lang="ja-JP" altLang="en-US" b="1" dirty="0"/>
              <a:t>「聞きたいこと」</a:t>
            </a:r>
            <a:r>
              <a:rPr kumimoji="1" lang="ja-JP" altLang="en-US" sz="1600" b="1" dirty="0"/>
              <a:t>の一致具合は？</a:t>
            </a:r>
            <a:endParaRPr kumimoji="1" lang="ja-JP" altLang="ja-JP" sz="1600" dirty="0"/>
          </a:p>
        </p:txBody>
      </p:sp>
    </p:spTree>
    <p:extLst>
      <p:ext uri="{BB962C8B-B14F-4D97-AF65-F5344CB8AC3E}">
        <p14:creationId xmlns:p14="http://schemas.microsoft.com/office/powerpoint/2010/main" val="3471017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D85294-411F-4A27-8EE1-BAAFFA6B1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タイトル 18">
            <a:extLst>
              <a:ext uri="{FF2B5EF4-FFF2-40B4-BE49-F238E27FC236}">
                <a16:creationId xmlns:a16="http://schemas.microsoft.com/office/drawing/2014/main" id="{3E0036D0-B4BC-AD8D-C7E4-28991F8C5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400" dirty="0"/>
              <a:t>問２</a:t>
            </a:r>
            <a:r>
              <a:rPr lang="en-US" altLang="ja-JP" sz="2400" dirty="0"/>
              <a:t>×</a:t>
            </a:r>
            <a:r>
              <a:rPr lang="ja-JP" altLang="en-US" sz="2400" dirty="0"/>
              <a:t>問３のクロス集計　～労働条件重視型～</a:t>
            </a: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F78C58ED-48DF-7E0A-A323-0CB9E3D322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3339310"/>
              </p:ext>
            </p:extLst>
          </p:nvPr>
        </p:nvGraphicFramePr>
        <p:xfrm>
          <a:off x="0" y="953856"/>
          <a:ext cx="6698334" cy="47270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E582AA91-82DD-22A8-B4A8-965DE823B625}"/>
              </a:ext>
            </a:extLst>
          </p:cNvPr>
          <p:cNvSpPr/>
          <p:nvPr/>
        </p:nvSpPr>
        <p:spPr>
          <a:xfrm>
            <a:off x="0" y="2676059"/>
            <a:ext cx="5048250" cy="414000"/>
          </a:xfrm>
          <a:prstGeom prst="roundRect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0FE575EA-53DD-58D2-49B5-A001CE8F218C}"/>
              </a:ext>
            </a:extLst>
          </p:cNvPr>
          <p:cNvSpPr/>
          <p:nvPr/>
        </p:nvSpPr>
        <p:spPr>
          <a:xfrm>
            <a:off x="0" y="1766619"/>
            <a:ext cx="6096000" cy="790039"/>
          </a:xfrm>
          <a:prstGeom prst="roundRect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280456E-6E84-AF55-D3F2-D1C3037DAE38}"/>
              </a:ext>
            </a:extLst>
          </p:cNvPr>
          <p:cNvSpPr txBox="1"/>
          <p:nvPr/>
        </p:nvSpPr>
        <p:spPr>
          <a:xfrm>
            <a:off x="6253803" y="1177140"/>
            <a:ext cx="3581400" cy="338554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95250" lvl="0" indent="-952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1" lang="ja-JP" altLang="ja-JP" sz="1600" dirty="0"/>
              <a:t>会社の雰囲気</a:t>
            </a:r>
            <a:r>
              <a:rPr kumimoji="1" lang="ja-JP" altLang="en-US" sz="1600" dirty="0"/>
              <a:t>、</a:t>
            </a:r>
            <a:r>
              <a:rPr kumimoji="1" lang="ja-JP" altLang="ja-JP" sz="1600" dirty="0"/>
              <a:t>１日のスケジュール</a:t>
            </a:r>
            <a:r>
              <a:rPr kumimoji="1" lang="ja-JP" altLang="en-US" sz="1600" dirty="0"/>
              <a:t>が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高い</a:t>
            </a:r>
            <a:r>
              <a:rPr kumimoji="1" lang="ja-JP" altLang="en-US" sz="1600" dirty="0"/>
              <a:t>→休日や勤務時間が</a:t>
            </a:r>
            <a:r>
              <a:rPr kumimoji="1" lang="en-US" altLang="ja-JP" sz="1600" b="1" dirty="0"/>
              <a:t>『</a:t>
            </a:r>
            <a:r>
              <a:rPr kumimoji="1" lang="ja-JP" altLang="en-US" sz="1600" b="1" dirty="0"/>
              <a:t>実際のところどうなのか</a:t>
            </a:r>
            <a:r>
              <a:rPr kumimoji="1" lang="en-US" altLang="ja-JP" sz="1600" b="1" dirty="0"/>
              <a:t>』</a:t>
            </a:r>
            <a:r>
              <a:rPr kumimoji="1" lang="ja-JP" altLang="en-US" sz="1600" dirty="0"/>
              <a:t>が知りたい</a:t>
            </a:r>
            <a:endParaRPr kumimoji="1" lang="en-US" altLang="ja-JP" sz="1600" dirty="0"/>
          </a:p>
          <a:p>
            <a:pPr marL="95250" lvl="0" indent="-952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1" lang="ja-JP" altLang="ja-JP" sz="1600" dirty="0"/>
              <a:t>福利厚生</a:t>
            </a:r>
            <a:r>
              <a:rPr kumimoji="1" lang="ja-JP" altLang="en-US" sz="1600" dirty="0"/>
              <a:t>が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高い</a:t>
            </a:r>
            <a:r>
              <a:rPr kumimoji="1" lang="ja-JP" altLang="en-US" sz="1600" dirty="0"/>
              <a:t>→他の重視型では低め。条件重視傾向の表れ</a:t>
            </a:r>
            <a:endParaRPr kumimoji="1" lang="en-US" altLang="ja-JP" sz="1600" dirty="0"/>
          </a:p>
          <a:p>
            <a:pPr marL="95250" lvl="0" indent="-952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1" lang="ja-JP" altLang="en-US" sz="1600" dirty="0"/>
              <a:t>成功体験･やりがいが</a:t>
            </a:r>
            <a:r>
              <a:rPr kumimoji="1" lang="ja-JP" altLang="en-US" sz="1600" b="1" dirty="0">
                <a:solidFill>
                  <a:srgbClr val="0070C0"/>
                </a:solidFill>
              </a:rPr>
              <a:t>低い</a:t>
            </a:r>
            <a:r>
              <a:rPr kumimoji="1" lang="ja-JP" altLang="en-US" sz="1600" dirty="0"/>
              <a:t>→労働条件に対するシビアな視点、または、まだ</a:t>
            </a:r>
            <a:r>
              <a:rPr kumimoji="1" lang="ja-JP" altLang="en-US" sz="1600" u="sng" dirty="0"/>
              <a:t>「仕事のやりがい」へと意識が向いていない可能性も</a:t>
            </a:r>
            <a:endParaRPr kumimoji="1" lang="ja-JP" altLang="ja-JP" sz="1600" u="sng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D57B631-903A-9AC3-DE58-3452CB31B45E}"/>
              </a:ext>
            </a:extLst>
          </p:cNvPr>
          <p:cNvSpPr txBox="1"/>
          <p:nvPr/>
        </p:nvSpPr>
        <p:spPr>
          <a:xfrm>
            <a:off x="2590800" y="4785966"/>
            <a:ext cx="7162800" cy="20005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kumimoji="1" lang="ja-JP" altLang="en-US" sz="2000" b="1" dirty="0"/>
              <a:t>「労働条件重視型」の生徒に対するアプローチ</a:t>
            </a:r>
            <a:endParaRPr kumimoji="1" lang="en-US" altLang="ja-JP" sz="2000" b="1" dirty="0"/>
          </a:p>
          <a:p>
            <a:pPr marL="171450" lvl="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kumimoji="1" lang="ja-JP" altLang="en-US" sz="1600" dirty="0"/>
              <a:t>給与、休日等労働条件のルール、適用の仕方、会社における運用の実態が</a:t>
            </a:r>
            <a:r>
              <a:rPr kumimoji="1" lang="ja-JP" altLang="en-US" sz="1600" b="1" dirty="0"/>
              <a:t>想像できるようなわかりやすい説明</a:t>
            </a:r>
            <a:r>
              <a:rPr kumimoji="1" lang="ja-JP" altLang="en-US" sz="1600" dirty="0"/>
              <a:t>を！</a:t>
            </a:r>
            <a:endParaRPr kumimoji="1" lang="en-US" altLang="ja-JP" sz="1600" dirty="0"/>
          </a:p>
          <a:p>
            <a:pPr marL="171450" lvl="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kumimoji="1" lang="ja-JP" altLang="en-US" sz="1600" dirty="0"/>
              <a:t>他社との条件競争に陥ることがないよう、まだ生徒が意識していない</a:t>
            </a:r>
            <a:r>
              <a:rPr kumimoji="1" lang="ja-JP" altLang="en-US" sz="1600" b="1" dirty="0"/>
              <a:t>「仕事のやりがい」に気付かせる</a:t>
            </a:r>
            <a:r>
              <a:rPr kumimoji="1" lang="ja-JP" altLang="en-US" sz="1600" dirty="0"/>
              <a:t>ような説明を！</a:t>
            </a:r>
            <a:endParaRPr kumimoji="1" lang="ja-JP" altLang="ja-JP" sz="16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2ED2980-5602-D850-5C82-613E1595F1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A7AD080F-4522-F323-FB80-F62CD31D84C9}"/>
              </a:ext>
            </a:extLst>
          </p:cNvPr>
          <p:cNvSpPr/>
          <p:nvPr/>
        </p:nvSpPr>
        <p:spPr>
          <a:xfrm>
            <a:off x="0" y="4617567"/>
            <a:ext cx="2590800" cy="414000"/>
          </a:xfrm>
          <a:prstGeom prst="roundRect">
            <a:avLst/>
          </a:prstGeom>
          <a:noFill/>
          <a:ln w="158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078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8369DB-3D2B-EB51-924E-B35890FAAD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タイトル 18">
            <a:extLst>
              <a:ext uri="{FF2B5EF4-FFF2-40B4-BE49-F238E27FC236}">
                <a16:creationId xmlns:a16="http://schemas.microsoft.com/office/drawing/2014/main" id="{8F24BE41-D9AA-76EB-2F04-5618246FC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400" dirty="0"/>
              <a:t>問２</a:t>
            </a:r>
            <a:r>
              <a:rPr lang="en-US" altLang="ja-JP" sz="2400" dirty="0"/>
              <a:t>×</a:t>
            </a:r>
            <a:r>
              <a:rPr lang="ja-JP" altLang="en-US" sz="2400" dirty="0"/>
              <a:t>問３のクロス集計　～仕事内容･やりがい重視型～</a:t>
            </a: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DBFD29DE-72FB-902C-F9E0-0E8F9E9860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95617877"/>
              </p:ext>
            </p:extLst>
          </p:nvPr>
        </p:nvGraphicFramePr>
        <p:xfrm>
          <a:off x="0" y="953856"/>
          <a:ext cx="6698334" cy="47270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66327D77-F026-6439-5FF5-D596052B096B}"/>
              </a:ext>
            </a:extLst>
          </p:cNvPr>
          <p:cNvSpPr/>
          <p:nvPr/>
        </p:nvSpPr>
        <p:spPr>
          <a:xfrm>
            <a:off x="0" y="2676059"/>
            <a:ext cx="5048250" cy="414000"/>
          </a:xfrm>
          <a:prstGeom prst="roundRect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BFEBE5D5-8EFF-B88B-9D34-DD6EED4A1682}"/>
              </a:ext>
            </a:extLst>
          </p:cNvPr>
          <p:cNvSpPr/>
          <p:nvPr/>
        </p:nvSpPr>
        <p:spPr>
          <a:xfrm>
            <a:off x="0" y="1766619"/>
            <a:ext cx="6096000" cy="414001"/>
          </a:xfrm>
          <a:prstGeom prst="roundRect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9838F9D-2584-5697-85BB-9913A8875754}"/>
              </a:ext>
            </a:extLst>
          </p:cNvPr>
          <p:cNvSpPr txBox="1"/>
          <p:nvPr/>
        </p:nvSpPr>
        <p:spPr>
          <a:xfrm>
            <a:off x="6253803" y="1177140"/>
            <a:ext cx="3581400" cy="227754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95250" lvl="0" indent="-952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1" lang="ja-JP" altLang="en-US" sz="1600" dirty="0"/>
              <a:t>成功体験･やりがい、研修制度が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高い</a:t>
            </a:r>
            <a:r>
              <a:rPr kumimoji="1" lang="ja-JP" altLang="en-US" sz="1600" dirty="0"/>
              <a:t>→</a:t>
            </a:r>
            <a:r>
              <a:rPr kumimoji="1" lang="en-US" altLang="ja-JP" sz="1600" b="1" dirty="0"/>
              <a:t>『</a:t>
            </a:r>
            <a:r>
              <a:rPr kumimoji="1" lang="ja-JP" altLang="en-US" sz="1600" b="1" dirty="0"/>
              <a:t>やりたいことができるか、なりたい自分に近づける職場か</a:t>
            </a:r>
            <a:r>
              <a:rPr kumimoji="1" lang="en-US" altLang="ja-JP" sz="1600" b="1" dirty="0"/>
              <a:t>』</a:t>
            </a:r>
            <a:r>
              <a:rPr kumimoji="1" lang="ja-JP" altLang="en-US" sz="1600" dirty="0"/>
              <a:t>が知りたい</a:t>
            </a:r>
            <a:endParaRPr kumimoji="1" lang="en-US" altLang="ja-JP" sz="1600" dirty="0"/>
          </a:p>
          <a:p>
            <a:pPr marL="95250" lvl="0" indent="-952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1" lang="ja-JP" altLang="en-US" sz="1600" dirty="0"/>
              <a:t>会社の雰囲気が低め→他の重視型では１位だがこの型では低め</a:t>
            </a:r>
            <a:endParaRPr kumimoji="1" lang="ja-JP" altLang="ja-JP" sz="16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7C9118F-FAD8-FD86-EF6F-0B6DEBF5AEED}"/>
              </a:ext>
            </a:extLst>
          </p:cNvPr>
          <p:cNvSpPr txBox="1"/>
          <p:nvPr/>
        </p:nvSpPr>
        <p:spPr>
          <a:xfrm>
            <a:off x="3505200" y="3561495"/>
            <a:ext cx="6330002" cy="31547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lvl="0">
              <a:lnSpc>
                <a:spcPts val="2400"/>
              </a:lnSpc>
            </a:pPr>
            <a:r>
              <a:rPr kumimoji="1" lang="ja-JP" altLang="en-US" sz="2000" b="1" spc="-150" dirty="0"/>
              <a:t>「仕事内容･やりがい重視型」の生徒に対するアプローチ</a:t>
            </a:r>
            <a:endParaRPr kumimoji="1" lang="en-US" altLang="ja-JP" sz="2000" b="1" spc="-150" dirty="0"/>
          </a:p>
          <a:p>
            <a:pPr marL="171450" lvl="0" indent="-171450">
              <a:lnSpc>
                <a:spcPts val="2400"/>
              </a:lnSpc>
              <a:buFont typeface="Wingdings" panose="05000000000000000000" pitchFamily="2" charset="2"/>
              <a:buChar char="ü"/>
            </a:pPr>
            <a:r>
              <a:rPr kumimoji="1" lang="ja-JP" altLang="en-US" sz="1600" dirty="0"/>
              <a:t>どのように育てていくか、どんなスキルが身につくかに力点を置いて説明することで</a:t>
            </a:r>
            <a:r>
              <a:rPr kumimoji="1" lang="ja-JP" altLang="en-US" sz="1600" b="1" dirty="0"/>
              <a:t>「自分の将来像」がイメージできる</a:t>
            </a:r>
            <a:r>
              <a:rPr kumimoji="1" lang="ja-JP" altLang="en-US" sz="1600" dirty="0"/>
              <a:t>ような説明を！</a:t>
            </a:r>
            <a:endParaRPr kumimoji="1" lang="en-US" altLang="ja-JP" sz="1600" dirty="0"/>
          </a:p>
          <a:p>
            <a:pPr marL="171450" indent="-171450">
              <a:lnSpc>
                <a:spcPts val="2400"/>
              </a:lnSpc>
              <a:buFont typeface="Wingdings" panose="05000000000000000000" pitchFamily="2" charset="2"/>
              <a:buChar char="ü"/>
            </a:pPr>
            <a:r>
              <a:rPr kumimoji="1" lang="ja-JP" altLang="en-US" sz="1600" dirty="0"/>
              <a:t>問２において職種（仕事内容）重視は</a:t>
            </a:r>
            <a:r>
              <a:rPr kumimoji="1" lang="en-US" altLang="ja-JP" sz="1600" dirty="0"/>
              <a:t>44</a:t>
            </a:r>
            <a:r>
              <a:rPr kumimoji="1" lang="ja-JP" altLang="en-US" sz="1600" dirty="0"/>
              <a:t>票、仕事のやりがいは</a:t>
            </a:r>
            <a:r>
              <a:rPr kumimoji="1" lang="en-US" altLang="ja-JP" sz="1600" dirty="0"/>
              <a:t>21</a:t>
            </a:r>
            <a:r>
              <a:rPr kumimoji="1" lang="ja-JP" altLang="en-US" sz="1600" dirty="0"/>
              <a:t>票とギャップが大きい。「自分にできそうな仕事を」と考えている生徒も多くいる可能性を考慮し、１日のスケジュールの説明で具体的な仕事内容に言及する等、</a:t>
            </a:r>
            <a:r>
              <a:rPr kumimoji="1" lang="ja-JP" altLang="en-US" sz="1600" b="1" dirty="0"/>
              <a:t>求人票の仕事内容の解像度が上がるような説明</a:t>
            </a:r>
            <a:r>
              <a:rPr kumimoji="1" lang="ja-JP" altLang="en-US" sz="1600" dirty="0"/>
              <a:t>をすることに加え、仕事を通じて得られる楽しさ等、</a:t>
            </a:r>
            <a:r>
              <a:rPr kumimoji="1" lang="ja-JP" altLang="en-US" sz="1600" b="1" dirty="0"/>
              <a:t>新たな価値観に気付かせる説明</a:t>
            </a:r>
            <a:r>
              <a:rPr kumimoji="1" lang="ja-JP" altLang="en-US" sz="1600" dirty="0"/>
              <a:t>で他社との差別化にも！</a:t>
            </a:r>
            <a:endParaRPr kumimoji="1" lang="ja-JP" altLang="ja-JP" sz="16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3BA6B15-FD00-CB33-0049-36C0173551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69F630CD-6671-1863-44E3-F9ECA9EDA1AB}"/>
              </a:ext>
            </a:extLst>
          </p:cNvPr>
          <p:cNvSpPr/>
          <p:nvPr/>
        </p:nvSpPr>
        <p:spPr>
          <a:xfrm>
            <a:off x="-19050" y="3196867"/>
            <a:ext cx="3752850" cy="414000"/>
          </a:xfrm>
          <a:prstGeom prst="roundRect">
            <a:avLst/>
          </a:prstGeom>
          <a:noFill/>
          <a:ln w="158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353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Co-color">
      <a:dk1>
        <a:srgbClr val="000000"/>
      </a:dk1>
      <a:lt1>
        <a:srgbClr val="FFFFFF"/>
      </a:lt1>
      <a:dk2>
        <a:srgbClr val="103185"/>
      </a:dk2>
      <a:lt2>
        <a:srgbClr val="E4E2ED"/>
      </a:lt2>
      <a:accent1>
        <a:srgbClr val="005CAF"/>
      </a:accent1>
      <a:accent2>
        <a:srgbClr val="DB4D6D"/>
      </a:accent2>
      <a:accent3>
        <a:srgbClr val="66BAB7"/>
      </a:accent3>
      <a:accent4>
        <a:srgbClr val="FEDFE1"/>
      </a:accent4>
      <a:accent5>
        <a:srgbClr val="C9E7E7"/>
      </a:accent5>
      <a:accent6>
        <a:srgbClr val="FDF3B9"/>
      </a:accent6>
      <a:hlink>
        <a:srgbClr val="00489E"/>
      </a:hlink>
      <a:folHlink>
        <a:srgbClr val="00489E"/>
      </a:folHlink>
    </a:clrScheme>
    <a:fontScheme name="Co-font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 kumimoji="1" sz="1200" dirty="0" smtClean="0">
            <a:solidFill>
              <a:sysClr val="windowText" lastClr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lnSpc>
            <a:spcPct val="120000"/>
          </a:lnSpc>
          <a:spcAft>
            <a:spcPts val="600"/>
          </a:spcAft>
          <a:buClr>
            <a:schemeClr val="tx2"/>
          </a:buClr>
          <a:defRPr kumimoji="1" sz="12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1641</Words>
  <PresentationFormat>A4 210 x 297 mm</PresentationFormat>
  <Paragraphs>104</Paragraphs>
  <Slides>11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9" baseType="lpstr">
      <vt:lpstr>Meiryo</vt:lpstr>
      <vt:lpstr>Meiryo</vt:lpstr>
      <vt:lpstr>游ゴシック</vt:lpstr>
      <vt:lpstr>游明朝</vt:lpstr>
      <vt:lpstr>Arial</vt:lpstr>
      <vt:lpstr>Segoe UI</vt:lpstr>
      <vt:lpstr>Wingdings</vt:lpstr>
      <vt:lpstr>Office テーマ</vt:lpstr>
      <vt:lpstr>「採用選考で求められる企業の姿勢」について  ～『高校生の就職意識アンケート』を通して～</vt:lpstr>
      <vt:lpstr>高校生の就職意識アンケート概要</vt:lpstr>
      <vt:lpstr>問１「就職先を決めるうえで参考にする点」</vt:lpstr>
      <vt:lpstr>問２「就職するにあたり重視する点」</vt:lpstr>
      <vt:lpstr>問２「就職するにあたり重視する点」</vt:lpstr>
      <vt:lpstr>問２「就職するにあたり重視する点」</vt:lpstr>
      <vt:lpstr>問３「企業説明会や会社見学等で直接聞きたいこと」</vt:lpstr>
      <vt:lpstr>問２×問３のクロス集計　～労働条件重視型～</vt:lpstr>
      <vt:lpstr>問２×問３のクロス集計　～仕事内容･やりがい重視型～</vt:lpstr>
      <vt:lpstr>問２×問３のクロス集計　～バランス型～</vt:lpstr>
      <vt:lpstr>まとめ　～アンケート結果から見えた「企業に求められる姿勢」～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