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  <p:sldId id="257" r:id="rId3"/>
  </p:sldIdLst>
  <p:sldSz cx="6858000" cy="9906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FF"/>
    <a:srgbClr val="F9A9F5"/>
    <a:srgbClr val="FF99FF"/>
    <a:srgbClr val="009900"/>
    <a:srgbClr val="CC0066"/>
    <a:srgbClr val="FF0066"/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C03BD44-600F-6763-CAF9-DE4ECB541142}" v="4" dt="2024-07-03T06:47:02.527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779" autoAdjust="0"/>
    <p:restoredTop sz="94660"/>
  </p:normalViewPr>
  <p:slideViewPr>
    <p:cSldViewPr>
      <p:cViewPr varScale="1">
        <p:scale>
          <a:sx n="73" d="100"/>
          <a:sy n="73" d="100"/>
        </p:scale>
        <p:origin x="978" y="84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3077283"/>
            <a:ext cx="5829300" cy="2123369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613400"/>
            <a:ext cx="4800600" cy="253153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0995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51438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386387" y="396701"/>
            <a:ext cx="1671638" cy="845220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71475" y="396701"/>
            <a:ext cx="4900613" cy="845220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6554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3487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6365524"/>
            <a:ext cx="5829300" cy="196744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4198586"/>
            <a:ext cx="5829300" cy="216693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6864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71475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771900" y="2311402"/>
            <a:ext cx="3286125" cy="653750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98654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217385"/>
            <a:ext cx="3030141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3141486"/>
            <a:ext cx="3030141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217385"/>
            <a:ext cx="3031332" cy="92410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3141486"/>
            <a:ext cx="3031332" cy="570741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50855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87989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62056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5"/>
            <a:ext cx="2256235" cy="167851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8" y="394408"/>
            <a:ext cx="3833812" cy="84544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2072924"/>
            <a:ext cx="2256235" cy="677598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33558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934200"/>
            <a:ext cx="4114800" cy="818622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85119"/>
            <a:ext cx="4114800" cy="59436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752822"/>
            <a:ext cx="4114800" cy="116257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42769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96699"/>
            <a:ext cx="6172200" cy="1651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311402"/>
            <a:ext cx="6172200" cy="653750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882C9-40F9-45FA-93A5-36BEF08DA0E2}" type="datetimeFigureOut">
              <a:rPr kumimoji="1" lang="ja-JP" altLang="en-US" smtClean="0"/>
              <a:t>2024/7/12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9181397"/>
            <a:ext cx="21717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9181397"/>
            <a:ext cx="160020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3647F8-5586-48B0-A0B2-42FEFB6483B4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98350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-99392" y="0"/>
            <a:ext cx="6977374" cy="1352600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誰もが活躍できる職場環境を整備するため、</a:t>
            </a:r>
            <a:endParaRPr lang="en-US" altLang="ja-JP" sz="1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男女雇用機会均等推進</a:t>
            </a:r>
            <a:r>
              <a:rPr lang="ja-JP" altLang="ja-JP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者</a:t>
            </a:r>
            <a:r>
              <a:rPr lang="ja-JP" altLang="en-US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r>
              <a:rPr lang="ja-JP" altLang="ja-JP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職業家庭両立推進者</a:t>
            </a:r>
            <a:r>
              <a:rPr lang="ja-JP" altLang="en-US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9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ja-JP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短時間</a:t>
            </a:r>
            <a:r>
              <a:rPr lang="ja-JP" altLang="en-US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・有期</a:t>
            </a:r>
            <a:r>
              <a:rPr lang="ja-JP" altLang="ja-JP" sz="19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雇用管理者を選任しましょう！</a:t>
            </a:r>
          </a:p>
        </p:txBody>
      </p:sp>
      <p:sp>
        <p:nvSpPr>
          <p:cNvPr id="5" name="正方形/長方形 4"/>
          <p:cNvSpPr/>
          <p:nvPr/>
        </p:nvSpPr>
        <p:spPr>
          <a:xfrm>
            <a:off x="0" y="1352600"/>
            <a:ext cx="6858000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sz="1600" dirty="0"/>
              <a:t>　 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厚生労働省では、企業や事業所の中で人事労務管理の責任を有する方等を、｢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男女雇用機会均等推進者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｣｢職業家庭両立推進者｣｢短時間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・有期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雇用管理者｣として選任していただくことを勧めております。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選任いただいた方々には、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島根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労働局から、それぞれ法改正や各種セミナー等の最新の情報をお送りいたします。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選任は、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裏面の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「選任・変更届」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に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必要事項を記載の上、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島根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労働局雇用環境・均等室あて郵送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等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でお送りください。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「選任・変更届」は厚労省ＨＰ</a:t>
            </a:r>
            <a:r>
              <a:rPr lang="ja-JP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からダウンロード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もできます。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endParaRPr lang="en-US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>
              <a:lnSpc>
                <a:spcPts val="120"/>
              </a:lnSpc>
            </a:pPr>
            <a:r>
              <a:rPr lang="ja-JP" altLang="en-US" sz="14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</a:t>
            </a:r>
            <a:endParaRPr lang="en-US" altLang="ja-JP" sz="1600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TEL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番号（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0852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）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31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1161</a:t>
            </a: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※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郵送先　〒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690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－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0841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松江市向島町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134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番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10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松江地方合同庁舎</a:t>
            </a:r>
            <a:r>
              <a:rPr lang="en-US" altLang="ja-JP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5</a:t>
            </a:r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階</a:t>
            </a: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en-US" sz="14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</a:t>
            </a:r>
            <a:r>
              <a:rPr lang="ja-JP" altLang="en-US" sz="1400" dirty="0"/>
              <a:t>　</a:t>
            </a:r>
            <a:endParaRPr lang="ja-JP" altLang="ja-JP" sz="140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6580112" y="4889242"/>
            <a:ext cx="68580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en-US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 </a:t>
            </a:r>
            <a:endParaRPr lang="ja-JP" altLang="ja-JP" sz="16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r>
              <a:rPr lang="ja-JP" altLang="ja-JP" sz="16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</a:p>
        </p:txBody>
      </p:sp>
      <p:grpSp>
        <p:nvGrpSpPr>
          <p:cNvPr id="18" name="グループ化 17"/>
          <p:cNvGrpSpPr/>
          <p:nvPr/>
        </p:nvGrpSpPr>
        <p:grpSpPr>
          <a:xfrm>
            <a:off x="252314" y="7833316"/>
            <a:ext cx="6329039" cy="1512170"/>
            <a:chOff x="288318" y="7311905"/>
            <a:chExt cx="6329039" cy="1614871"/>
          </a:xfrm>
        </p:grpSpPr>
        <p:sp>
          <p:nvSpPr>
            <p:cNvPr id="12" name="正方形/長方形 11"/>
            <p:cNvSpPr/>
            <p:nvPr/>
          </p:nvSpPr>
          <p:spPr>
            <a:xfrm>
              <a:off x="297893" y="7750503"/>
              <a:ext cx="6319464" cy="1176273"/>
            </a:xfrm>
            <a:prstGeom prst="rect">
              <a:avLst/>
            </a:prstGeom>
            <a:noFill/>
            <a:ln cmpd="dbl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短時間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労働者</a:t>
              </a: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・有期雇用労働者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を雇用する事業所の中で、パートタイム</a:t>
              </a: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・有期雇用労働法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で定められている</a:t>
              </a: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短時間労働者と有期雇用労働者の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雇用管理の改善等に関する業務を担当していただきます（選任は事業所単位）。</a:t>
              </a:r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288318" y="7311905"/>
              <a:ext cx="2960662" cy="403672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短時間・有期雇用管理者</a:t>
              </a:r>
            </a:p>
          </p:txBody>
        </p:sp>
      </p:grpSp>
      <p:grpSp>
        <p:nvGrpSpPr>
          <p:cNvPr id="17" name="グループ化 16"/>
          <p:cNvGrpSpPr/>
          <p:nvPr/>
        </p:nvGrpSpPr>
        <p:grpSpPr>
          <a:xfrm>
            <a:off x="240582" y="6105128"/>
            <a:ext cx="6323873" cy="1512168"/>
            <a:chOff x="273479" y="4859735"/>
            <a:chExt cx="6323873" cy="1732473"/>
          </a:xfrm>
        </p:grpSpPr>
        <p:sp>
          <p:nvSpPr>
            <p:cNvPr id="7" name="正方形/長方形 6"/>
            <p:cNvSpPr/>
            <p:nvPr/>
          </p:nvSpPr>
          <p:spPr>
            <a:xfrm>
              <a:off x="277888" y="5304740"/>
              <a:ext cx="6319464" cy="1287468"/>
            </a:xfrm>
            <a:prstGeom prst="rect">
              <a:avLst/>
            </a:prstGeom>
            <a:noFill/>
            <a:ln cmpd="dbl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育児休業や介護休業等に関する就業規則等の作成・周知等、企業全体の仕事と家庭の両立を図るための取組を企画し、実施する業務を担当していただきます（選任は企業単位）。</a:t>
              </a:r>
            </a:p>
          </p:txBody>
        </p:sp>
        <p:sp>
          <p:nvSpPr>
            <p:cNvPr id="14" name="正方形/長方形 13"/>
            <p:cNvSpPr/>
            <p:nvPr/>
          </p:nvSpPr>
          <p:spPr>
            <a:xfrm>
              <a:off x="273479" y="4859735"/>
              <a:ext cx="2367644" cy="433070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kumimoji="1"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職業家庭両立推進者</a:t>
              </a:r>
            </a:p>
          </p:txBody>
        </p:sp>
      </p:grpSp>
      <p:grpSp>
        <p:nvGrpSpPr>
          <p:cNvPr id="16" name="グループ化 15"/>
          <p:cNvGrpSpPr/>
          <p:nvPr/>
        </p:nvGrpSpPr>
        <p:grpSpPr>
          <a:xfrm>
            <a:off x="237947" y="5066399"/>
            <a:ext cx="6319464" cy="1044151"/>
            <a:chOff x="242030" y="2251501"/>
            <a:chExt cx="6319464" cy="995823"/>
          </a:xfrm>
        </p:grpSpPr>
        <p:sp>
          <p:nvSpPr>
            <p:cNvPr id="11" name="正方形/長方形 10"/>
            <p:cNvSpPr/>
            <p:nvPr/>
          </p:nvSpPr>
          <p:spPr>
            <a:xfrm>
              <a:off x="242030" y="2251501"/>
              <a:ext cx="6319464" cy="945432"/>
            </a:xfrm>
            <a:prstGeom prst="rect">
              <a:avLst/>
            </a:prstGeom>
            <a:noFill/>
            <a:ln cmpd="dbl"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ja-JP" altLang="en-US" sz="16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　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性別にとらわれない人事管理を徹底させ、女性が能力を発揮しやすい職場環境をつくる業務</a:t>
              </a:r>
              <a:r>
                <a:rPr lang="ja-JP" altLang="en-US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等</a:t>
              </a:r>
              <a:r>
                <a:rPr lang="ja-JP" altLang="ja-JP" sz="1400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を担当していただきます（選任は事業所単位）。</a:t>
              </a:r>
              <a:endParaRPr kumimoji="1" lang="ja-JP" altLang="en-US" sz="130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  <p:sp>
          <p:nvSpPr>
            <p:cNvPr id="15" name="正方形/長方形 14"/>
            <p:cNvSpPr/>
            <p:nvPr/>
          </p:nvSpPr>
          <p:spPr>
            <a:xfrm>
              <a:off x="264227" y="2887284"/>
              <a:ext cx="3495853" cy="360040"/>
            </a:xfrm>
            <a:prstGeom prst="rect">
              <a:avLst/>
            </a:prstGeom>
            <a:solidFill>
              <a:srgbClr val="FFCC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ja-JP" altLang="en-US" dirty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男女雇用機会均等推進者</a:t>
              </a:r>
              <a:endParaRPr kumimoji="1" lang="ja-JP" altLang="en-US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pic>
        <p:nvPicPr>
          <p:cNvPr id="19" name="Picture 2" descr="http://sagyo.mhlw.go.jp/sites/m5g/5/1．広報業務のマニュアル/03シンボルマークの使用/03　画像データ・名刺フォーマットなど/キャッチフレーズ入り（カラー）.JPG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EFFFF"/>
              </a:clrFrom>
              <a:clrTo>
                <a:srgbClr val="FE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075" y="9457737"/>
            <a:ext cx="432093" cy="4320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0" name="正方形/長方形 19"/>
          <p:cNvSpPr/>
          <p:nvPr/>
        </p:nvSpPr>
        <p:spPr>
          <a:xfrm>
            <a:off x="2600930" y="9401944"/>
            <a:ext cx="1584131" cy="50405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厚生労働省</a:t>
            </a:r>
          </a:p>
        </p:txBody>
      </p:sp>
      <p:grpSp>
        <p:nvGrpSpPr>
          <p:cNvPr id="3" name="グループ化 2"/>
          <p:cNvGrpSpPr/>
          <p:nvPr/>
        </p:nvGrpSpPr>
        <p:grpSpPr>
          <a:xfrm>
            <a:off x="2852936" y="5601072"/>
            <a:ext cx="2808312" cy="288032"/>
            <a:chOff x="1254927" y="5278729"/>
            <a:chExt cx="2376263" cy="274147"/>
          </a:xfrm>
        </p:grpSpPr>
        <p:pic>
          <p:nvPicPr>
            <p:cNvPr id="22" name="Picture 2" descr="C:\Users\TKRIT\Pictures\kensaku2_L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54927" y="5278729"/>
              <a:ext cx="2150794" cy="274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3" name="テキスト ボックス 22"/>
            <p:cNvSpPr txBox="1"/>
            <p:nvPr/>
          </p:nvSpPr>
          <p:spPr>
            <a:xfrm>
              <a:off x="1336303" y="5278729"/>
              <a:ext cx="2294887" cy="216024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5366" tIns="52683" rIns="105366" bIns="52683" rtlCol="0">
              <a:noAutofit/>
            </a:bodyPr>
            <a:lstStyle/>
            <a:p>
              <a:r>
                <a:rPr lang="ja-JP" altLang="en-US" sz="13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男女雇用機会均等推進者</a:t>
              </a:r>
            </a:p>
          </p:txBody>
        </p:sp>
      </p:grpSp>
      <p:sp>
        <p:nvSpPr>
          <p:cNvPr id="24" name="テキスト ボックス 23"/>
          <p:cNvSpPr txBox="1"/>
          <p:nvPr/>
        </p:nvSpPr>
        <p:spPr>
          <a:xfrm>
            <a:off x="5589240" y="5601072"/>
            <a:ext cx="920326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と検索！</a:t>
            </a:r>
          </a:p>
        </p:txBody>
      </p:sp>
      <p:grpSp>
        <p:nvGrpSpPr>
          <p:cNvPr id="8" name="グループ化 7"/>
          <p:cNvGrpSpPr/>
          <p:nvPr/>
        </p:nvGrpSpPr>
        <p:grpSpPr>
          <a:xfrm>
            <a:off x="2781194" y="7178721"/>
            <a:ext cx="2235121" cy="274147"/>
            <a:chOff x="331194" y="7199133"/>
            <a:chExt cx="2235121" cy="274147"/>
          </a:xfrm>
        </p:grpSpPr>
        <p:pic>
          <p:nvPicPr>
            <p:cNvPr id="25" name="Picture 2" descr="C:\Users\TKRIT\Pictures\kensaku2_L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194" y="7199133"/>
              <a:ext cx="2150794" cy="274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6" name="テキスト ボックス 25"/>
            <p:cNvSpPr txBox="1"/>
            <p:nvPr/>
          </p:nvSpPr>
          <p:spPr>
            <a:xfrm>
              <a:off x="397147" y="7207185"/>
              <a:ext cx="2169168" cy="1965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5366" tIns="52683" rIns="105366" bIns="52683" rtlCol="0">
              <a:noAutofit/>
            </a:bodyPr>
            <a:lstStyle/>
            <a:p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職業家庭両立推進者</a:t>
              </a:r>
              <a:endParaRPr lang="ja-JP" altLang="en-US" sz="13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endParaRPr>
            </a:p>
          </p:txBody>
        </p:sp>
      </p:grpSp>
      <p:sp>
        <p:nvSpPr>
          <p:cNvPr id="27" name="テキスト ボックス 26"/>
          <p:cNvSpPr txBox="1"/>
          <p:nvPr/>
        </p:nvSpPr>
        <p:spPr>
          <a:xfrm>
            <a:off x="4942060" y="7186773"/>
            <a:ext cx="920326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と検索！</a:t>
            </a:r>
          </a:p>
        </p:txBody>
      </p:sp>
      <p:grpSp>
        <p:nvGrpSpPr>
          <p:cNvPr id="9" name="グループ化 8"/>
          <p:cNvGrpSpPr/>
          <p:nvPr/>
        </p:nvGrpSpPr>
        <p:grpSpPr>
          <a:xfrm>
            <a:off x="2753362" y="8913443"/>
            <a:ext cx="2966736" cy="360031"/>
            <a:chOff x="351030" y="8910440"/>
            <a:chExt cx="2569930" cy="277147"/>
          </a:xfrm>
        </p:grpSpPr>
        <p:pic>
          <p:nvPicPr>
            <p:cNvPr id="28" name="Picture 2" descr="C:\Users\TKRIT\Pictures\kensaku2_L.jp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1030" y="8913440"/>
              <a:ext cx="2082314" cy="27414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9" name="テキスト ボックス 28"/>
            <p:cNvSpPr txBox="1"/>
            <p:nvPr/>
          </p:nvSpPr>
          <p:spPr>
            <a:xfrm>
              <a:off x="437286" y="8910440"/>
              <a:ext cx="2483674" cy="218716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lIns="105366" tIns="52683" rIns="105366" bIns="52683" rtlCol="0">
              <a:noAutofit/>
            </a:bodyPr>
            <a:lstStyle/>
            <a:p>
              <a:pPr>
                <a:lnSpc>
                  <a:spcPts val="1700"/>
                </a:lnSpc>
              </a:pPr>
              <a:r>
                <a:rPr lang="ja-JP" altLang="en-US" sz="1200" dirty="0">
                  <a:latin typeface="メイリオ" panose="020B0604030504040204" pitchFamily="50" charset="-128"/>
                  <a:ea typeface="メイリオ" panose="020B0604030504040204" pitchFamily="50" charset="-128"/>
                  <a:cs typeface="メイリオ" panose="020B0604030504040204" pitchFamily="50" charset="-128"/>
                </a:rPr>
                <a:t>短時間・有期雇用管理者</a:t>
              </a:r>
            </a:p>
          </p:txBody>
        </p:sp>
      </p:grpSp>
      <p:sp>
        <p:nvSpPr>
          <p:cNvPr id="30" name="テキスト ボックス 29"/>
          <p:cNvSpPr txBox="1"/>
          <p:nvPr/>
        </p:nvSpPr>
        <p:spPr>
          <a:xfrm>
            <a:off x="5373216" y="8913440"/>
            <a:ext cx="920326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と検索！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277888" y="5558466"/>
            <a:ext cx="2556449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厚生労働省ＨＰの右上検索窓で、</a:t>
            </a: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60648" y="7212713"/>
            <a:ext cx="2556449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厚生労働省ＨＰの右上検索窓で、</a:t>
            </a: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260648" y="8956167"/>
            <a:ext cx="2556449" cy="274146"/>
          </a:xfrm>
          <a:prstGeom prst="rect">
            <a:avLst/>
          </a:prstGeom>
          <a:noFill/>
          <a:ln>
            <a:noFill/>
          </a:ln>
        </p:spPr>
        <p:txBody>
          <a:bodyPr wrap="square" lIns="105366" tIns="52683" rIns="105366" bIns="52683" rtlCol="0">
            <a:noAutofit/>
          </a:bodyPr>
          <a:lstStyle/>
          <a:p>
            <a:r>
              <a:rPr lang="ja-JP" altLang="en-US" sz="1300" dirty="0">
                <a:solidFill>
                  <a:srgbClr val="009900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厚生労働省ＨＰの右上検索窓で、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202332" y="3692860"/>
            <a:ext cx="6453336" cy="792088"/>
          </a:xfrm>
          <a:prstGeom prst="roundRect">
            <a:avLst/>
          </a:prstGeom>
          <a:noFill/>
          <a:ln>
            <a:solidFill>
              <a:schemeClr val="tx1"/>
            </a:solidFill>
          </a:ln>
          <a:effectLst>
            <a:outerShdw blurRad="63500" dist="38100" dir="2700000">
              <a:srgbClr val="000000">
                <a:alpha val="40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>
          <a:xfrm>
            <a:off x="404664" y="3440832"/>
            <a:ext cx="3888433" cy="36004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>
                <a:solidFill>
                  <a:schemeClr val="tx1"/>
                </a:solidFill>
              </a:rPr>
              <a:t>宛先：島根労働局雇用環境・均等室</a:t>
            </a:r>
          </a:p>
        </p:txBody>
      </p:sp>
    </p:spTree>
    <p:extLst>
      <p:ext uri="{BB962C8B-B14F-4D97-AF65-F5344CB8AC3E}">
        <p14:creationId xmlns:p14="http://schemas.microsoft.com/office/powerpoint/2010/main" val="34572004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-25584" y="614508"/>
            <a:ext cx="6858000" cy="8053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tabLst>
                <a:tab pos="28575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ＭＳ Ｐゴシック" pitchFamily="50" charset="-128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kumimoji="1" lang="en-US" altLang="ja-JP" sz="1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lang="ja-JP" altLang="en-US" sz="14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　　　　　　　</a:t>
            </a:r>
            <a:r>
              <a:rPr kumimoji="1" lang="ja-JP" altLang="en-US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</a:t>
            </a: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令和</a:t>
            </a: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年　　月　　日</a:t>
            </a:r>
            <a:endParaRPr kumimoji="1" lang="ja-JP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lang="ja-JP" altLang="en-US" sz="1200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島根</a:t>
            </a:r>
            <a:r>
              <a:rPr kumimoji="1" lang="ja-JP" altLang="ja-JP" sz="12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労働局長　殿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/>
            <a:endParaRPr kumimoji="1" lang="en-US" altLang="ja-JP" sz="1200" b="0" i="0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lvl="0" eaLnBrk="0" hangingPunct="0"/>
            <a:r>
              <a:rPr kumimoji="1" lang="ja-JP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事 業 所 名　　　　　　　　　　　　　　　　　　　　　　　　　　　　　　　　　　</a:t>
            </a: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所　在　地　　　　　　　　　　　　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2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代表者職氏名　　　　　　　　　　　　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ts val="18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　　主な事業内容　　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　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r" eaLnBrk="0" hangingPunct="0"/>
            <a:r>
              <a:rPr kumimoji="1" lang="ja-JP" altLang="en-US" sz="1200" b="0" i="0" u="sng" strike="noStrike" cap="none" normalizeH="0" baseline="0">
                <a:ln>
                  <a:noFill/>
                </a:ln>
                <a:effectLst/>
                <a:latin typeface="メイリオ"/>
                <a:ea typeface="メイリオ"/>
                <a:cs typeface="メイリオ" panose="020B0604030504040204" pitchFamily="50" charset="-128"/>
              </a:rPr>
              <a:t>総労働者数 　　　　　　女　　 　 人　</a:t>
            </a:r>
            <a:r>
              <a:rPr lang="ja-JP" altLang="en-US" sz="1200" u="sng">
                <a:latin typeface="メイリオ"/>
                <a:ea typeface="メイリオ"/>
                <a:cs typeface="メイリオ" panose="020B0604030504040204" pitchFamily="50" charset="-128"/>
              </a:rPr>
              <a:t>   </a:t>
            </a:r>
            <a:r>
              <a:rPr kumimoji="1" lang="ja-JP" altLang="en-US" sz="1200" b="0" i="0" u="sng" strike="noStrike" cap="none" normalizeH="0" baseline="0">
                <a:ln>
                  <a:noFill/>
                </a:ln>
                <a:effectLst/>
                <a:latin typeface="メイリオ"/>
                <a:ea typeface="メイリオ"/>
                <a:cs typeface="メイリオ" panose="020B0604030504040204" pitchFamily="50" charset="-128"/>
              </a:rPr>
              <a:t> 男　　　　　人　　　</a:t>
            </a:r>
            <a:r>
              <a:rPr lang="en-US" altLang="ja-JP" sz="1200" dirty="0">
                <a:latin typeface="メイリオ"/>
                <a:ea typeface="メイリオ"/>
                <a:cs typeface="メイリオ" panose="020B0604030504040204" pitchFamily="50" charset="-128"/>
              </a:rPr>
              <a:t> 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うち正社員数</a:t>
            </a:r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     　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　　 </a:t>
            </a:r>
            <a:r>
              <a:rPr kumimoji="1" lang="ja-JP" altLang="en-US" sz="1200" b="0" i="0" u="sng" strike="noStrike" cap="none" normalizeH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人    </a:t>
            </a:r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 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  　　人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　　</a:t>
            </a:r>
            <a:r>
              <a:rPr kumimoji="1" lang="ja-JP" altLang="en-US" sz="10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うち短時間・有期雇用労働者数</a:t>
            </a:r>
            <a:r>
              <a:rPr lang="ja-JP" altLang="en-US" sz="1200" u="sng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200" b="0" i="0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女 　 　人  　男  　　人</a:t>
            </a:r>
            <a:endParaRPr kumimoji="1" lang="ja-JP" altLang="en-US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　　　　　　　　　　　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この度、当社（事業所）では下記のとおり男女雇用機会均等推進者・職業家庭両立推進者・短時間・有期雇用管理者として（　選任・変更　）いたしますので、報告します。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記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●男女雇用機会均等推進者　（□選任　□変更）</a:t>
            </a: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lang="ja-JP" altLang="en-US" sz="1200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</a:t>
            </a: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職業家庭両立推進者　（□選任　□変更）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1" i="1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</a:t>
            </a:r>
            <a:r>
              <a:rPr kumimoji="1" lang="ja-JP" altLang="en-US" sz="1100" i="1" u="sng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企業単位ですので、１企業につき１人選任してください。</a:t>
            </a:r>
            <a:endParaRPr kumimoji="1" lang="en-US" altLang="ja-JP" sz="900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100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b="1" i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200" b="1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b="1" i="1" u="sng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200" b="1" i="1" u="sng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2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r>
              <a:rPr kumimoji="1" lang="ja-JP" altLang="en-US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●短時間・有期雇用管理者　　（□選任　□変更）</a:t>
            </a:r>
            <a:endParaRPr kumimoji="1" lang="en-US" altLang="ja-JP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lang="en-US" altLang="ja-JP" sz="1400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en-US" altLang="ja-JP" sz="1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8575" algn="l"/>
              </a:tabLst>
            </a:pPr>
            <a:endParaRPr kumimoji="1" lang="ja-JP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ＭＳ Ｐゴシック" pitchFamily="50" charset="-128"/>
              <a:cs typeface="ＭＳ Ｐゴシック" pitchFamily="50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0"/>
            <a:ext cx="6832416" cy="6136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男女雇用機会均等推進者、</a:t>
            </a:r>
            <a:r>
              <a:rPr lang="ja-JP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職業家庭両立推進者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、</a:t>
            </a:r>
            <a:endParaRPr lang="en-US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短時間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・有期</a:t>
            </a:r>
            <a:r>
              <a:rPr lang="ja-JP" altLang="ja-JP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雇用管理者</a:t>
            </a:r>
            <a:r>
              <a:rPr lang="ja-JP" altLang="en-US" sz="16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　選任・変更届</a:t>
            </a:r>
            <a:endParaRPr lang="ja-JP" altLang="ja-JP" sz="1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graphicFrame>
        <p:nvGraphicFramePr>
          <p:cNvPr id="10" name="表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677009"/>
              </p:ext>
            </p:extLst>
          </p:nvPr>
        </p:nvGraphicFramePr>
        <p:xfrm>
          <a:off x="25583" y="4569437"/>
          <a:ext cx="6806833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　属　部　課　　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　　職　　名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(TEL)　　　　　　　　　　　</a:t>
                      </a:r>
                    </a:p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(E</a:t>
                      </a: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ﾒｰﾙ</a:t>
                      </a:r>
                      <a:r>
                        <a:rPr lang="en-US" altLang="ja-JP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cxnSp>
        <p:nvCxnSpPr>
          <p:cNvPr id="5" name="直線コネクタ 4"/>
          <p:cNvCxnSpPr/>
          <p:nvPr/>
        </p:nvCxnSpPr>
        <p:spPr>
          <a:xfrm>
            <a:off x="2564904" y="2360712"/>
            <a:ext cx="40806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/>
          <p:cNvCxnSpPr/>
          <p:nvPr/>
        </p:nvCxnSpPr>
        <p:spPr>
          <a:xfrm>
            <a:off x="2564902" y="1640632"/>
            <a:ext cx="40806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/>
          <p:cNvCxnSpPr/>
          <p:nvPr/>
        </p:nvCxnSpPr>
        <p:spPr>
          <a:xfrm>
            <a:off x="2564904" y="1856656"/>
            <a:ext cx="40806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2564901" y="2144688"/>
            <a:ext cx="4080631" cy="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7940769"/>
              </p:ext>
            </p:extLst>
          </p:nvPr>
        </p:nvGraphicFramePr>
        <p:xfrm>
          <a:off x="25583" y="6249144"/>
          <a:ext cx="6806833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　属　部　課　　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　　職　　名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(TEL)　　　　　　　　　　　</a:t>
                      </a:r>
                    </a:p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(E</a:t>
                      </a: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ﾒｰﾙ</a:t>
                      </a:r>
                      <a:r>
                        <a:rPr lang="en-US" altLang="ja-JP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7" name="表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0822548"/>
              </p:ext>
            </p:extLst>
          </p:nvPr>
        </p:nvGraphicFramePr>
        <p:xfrm>
          <a:off x="51167" y="7727342"/>
          <a:ext cx="6806833" cy="7200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6160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6409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1683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所　属　部　課　　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氏　名</a:t>
                      </a:r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ja-JP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40">
                <a:tc>
                  <a:txBody>
                    <a:bodyPr/>
                    <a:lstStyle/>
                    <a:p>
                      <a:pPr algn="ctr" fontAlgn="ctr"/>
                      <a:r>
                        <a:rPr lang="zh-TW" altLang="en-US" sz="12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役　　職　　名</a:t>
                      </a:r>
                      <a:endParaRPr lang="zh-TW" alt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(TEL)　　　　　　　　　　　</a:t>
                      </a:r>
                    </a:p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　　　　　　　　　　　　　　　　　　</a:t>
                      </a:r>
                      <a:r>
                        <a:rPr 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(E</a:t>
                      </a:r>
                      <a:r>
                        <a:rPr lang="ja-JP" altLang="en-US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ﾒｰﾙ</a:t>
                      </a:r>
                      <a:r>
                        <a:rPr lang="en-US" altLang="ja-JP" sz="1100" u="none" strike="noStrike" dirty="0">
                          <a:effectLst/>
                          <a:latin typeface="メイリオ" panose="020B0604030504040204" pitchFamily="50" charset="-128"/>
                          <a:ea typeface="メイリオ" panose="020B0604030504040204" pitchFamily="50" charset="-128"/>
                          <a:cs typeface="メイリオ" panose="020B0604030504040204" pitchFamily="50" charset="-128"/>
                        </a:rPr>
                        <a:t>)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メイリオ" panose="020B0604030504040204" pitchFamily="50" charset="-128"/>
                        <a:ea typeface="メイリオ" panose="020B0604030504040204" pitchFamily="50" charset="-128"/>
                        <a:cs typeface="メイリオ" panose="020B0604030504040204" pitchFamily="50" charset="-128"/>
                      </a:endParaRPr>
                    </a:p>
                  </a:txBody>
                  <a:tcPr marL="9447" marR="9447" marT="9447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321191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614</Words>
  <Application>Microsoft Office PowerPoint</Application>
  <PresentationFormat>A4 210 x 297 mm</PresentationFormat>
  <Paragraphs>100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HG丸ｺﾞｼｯｸM-PRO</vt:lpstr>
      <vt:lpstr>メイリオ</vt:lpstr>
      <vt:lpstr>Arial</vt:lpstr>
      <vt:lpstr>Calibri</vt:lpstr>
      <vt:lpstr>Office ​​テーマ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/>
  <cp:lastModifiedBy/>
  <cp:revision>19</cp:revision>
  <dcterms:created xsi:type="dcterms:W3CDTF">2024-06-26T04:57:23Z</dcterms:created>
  <dcterms:modified xsi:type="dcterms:W3CDTF">2024-07-12T00:49:56Z</dcterms:modified>
</cp:coreProperties>
</file>