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9A9F5"/>
    <a:srgbClr val="FF99FF"/>
    <a:srgbClr val="009900"/>
    <a:srgbClr val="CC0066"/>
    <a:srgbClr val="FF0066"/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03BD44-600F-6763-CAF9-DE4ECB541142}" v="4" dt="2024-07-03T06:47:02.5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79" autoAdjust="0"/>
    <p:restoredTop sz="94660"/>
  </p:normalViewPr>
  <p:slideViewPr>
    <p:cSldViewPr>
      <p:cViewPr varScale="1">
        <p:scale>
          <a:sx n="73" d="100"/>
          <a:sy n="73" d="100"/>
        </p:scale>
        <p:origin x="978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82C9-40F9-45FA-93A5-36BEF08DA0E2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647F8-5586-48B0-A0B2-42FEFB648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9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82C9-40F9-45FA-93A5-36BEF08DA0E2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647F8-5586-48B0-A0B2-42FEFB648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143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82C9-40F9-45FA-93A5-36BEF08DA0E2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647F8-5586-48B0-A0B2-42FEFB648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55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82C9-40F9-45FA-93A5-36BEF08DA0E2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647F8-5586-48B0-A0B2-42FEFB648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48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82C9-40F9-45FA-93A5-36BEF08DA0E2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647F8-5586-48B0-A0B2-42FEFB648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6864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82C9-40F9-45FA-93A5-36BEF08DA0E2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647F8-5586-48B0-A0B2-42FEFB648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65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82C9-40F9-45FA-93A5-36BEF08DA0E2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647F8-5586-48B0-A0B2-42FEFB648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085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82C9-40F9-45FA-93A5-36BEF08DA0E2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647F8-5586-48B0-A0B2-42FEFB648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98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82C9-40F9-45FA-93A5-36BEF08DA0E2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647F8-5586-48B0-A0B2-42FEFB648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056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82C9-40F9-45FA-93A5-36BEF08DA0E2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647F8-5586-48B0-A0B2-42FEFB648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55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82C9-40F9-45FA-93A5-36BEF08DA0E2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647F8-5586-48B0-A0B2-42FEFB648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27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882C9-40F9-45FA-93A5-36BEF08DA0E2}" type="datetimeFigureOut">
              <a:rPr kumimoji="1" lang="ja-JP" altLang="en-US" smtClean="0"/>
              <a:t>2024/7/12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647F8-5586-48B0-A0B2-42FEFB648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83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99392" y="0"/>
            <a:ext cx="6977374" cy="13526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誰もが活躍できる職場環境を整備するため、</a:t>
            </a:r>
            <a:endParaRPr lang="en-US" altLang="ja-JP" sz="19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男女雇用機会均等推進</a:t>
            </a:r>
            <a:r>
              <a:rPr lang="ja-JP" altLang="ja-JP" sz="1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者</a:t>
            </a:r>
            <a:r>
              <a:rPr lang="ja-JP" altLang="en-US" sz="1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ja-JP" sz="1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職業家庭両立推進者</a:t>
            </a:r>
            <a:r>
              <a:rPr lang="ja-JP" altLang="en-US" sz="1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19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ja-JP" sz="1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短時間</a:t>
            </a:r>
            <a:r>
              <a:rPr lang="ja-JP" altLang="en-US" sz="1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・有期</a:t>
            </a:r>
            <a:r>
              <a:rPr lang="ja-JP" altLang="ja-JP" sz="19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雇用管理者を選任しましょう！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0" y="1352600"/>
            <a:ext cx="6858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　 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厚生労働省では、企業や事業所の中で人事労務管理の責任を有する方等を、｢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男女雇用機会均等推進者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｣｢職業家庭両立推進者｣｢短時間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・有期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雇用管理者｣として選任していただくことを勧めております。</a:t>
            </a: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選任いただいた方々には、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島根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労働局から、それぞれ法改正や各種セミナー等の最新の情報をお送りいたします。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選任は、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裏面の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「選任・変更届」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必要事項を記載の上、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島根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労働局雇用環境・均等室あて郵送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でお送りください。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「選任・変更届」は厚労省ＨＰ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からダウンロード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もできます。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"/>
              </a:lnSpc>
            </a:pPr>
            <a:r>
              <a:rPr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"/>
              </a:lnSpc>
            </a:pPr>
            <a:endParaRPr lang="en-US" altLang="ja-JP" sz="1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"/>
              </a:lnSpc>
            </a:pPr>
            <a:endParaRPr lang="en-US" altLang="ja-JP" sz="1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"/>
              </a:lnSpc>
            </a:pPr>
            <a:endParaRPr lang="en-US" altLang="ja-JP" sz="1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"/>
              </a:lnSpc>
            </a:pPr>
            <a:endParaRPr lang="en-US" altLang="ja-JP" sz="1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"/>
              </a:lnSpc>
            </a:pPr>
            <a:endParaRPr lang="en-US" altLang="ja-JP" sz="1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"/>
              </a:lnSpc>
            </a:pPr>
            <a:endParaRPr lang="en-US" altLang="ja-JP" sz="1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"/>
              </a:lnSpc>
            </a:pPr>
            <a:endParaRPr lang="en-US" altLang="ja-JP" sz="1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"/>
              </a:lnSpc>
            </a:pPr>
            <a:endParaRPr lang="en-US" altLang="ja-JP" sz="1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"/>
              </a:lnSpc>
            </a:pPr>
            <a:endParaRPr lang="en-US" altLang="ja-JP" sz="1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"/>
              </a:lnSpc>
            </a:pPr>
            <a:endParaRPr lang="en-US" altLang="ja-JP" sz="1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"/>
              </a:lnSpc>
            </a:pPr>
            <a:r>
              <a:rPr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　　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番号（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0852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1161</a:t>
            </a: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郵送先　〒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690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0841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松江市向島町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134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松江地方合同庁舎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階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</a:t>
            </a:r>
            <a:r>
              <a:rPr lang="ja-JP" altLang="en-US" sz="1400" dirty="0"/>
              <a:t>　</a:t>
            </a:r>
            <a:endParaRPr lang="ja-JP" altLang="ja-JP" sz="1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6580112" y="4889242"/>
            <a:ext cx="685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 </a:t>
            </a:r>
            <a:endParaRPr lang="ja-JP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 </a:t>
            </a:r>
            <a:endParaRPr lang="ja-JP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</a:p>
        </p:txBody>
      </p:sp>
      <p:grpSp>
        <p:nvGrpSpPr>
          <p:cNvPr id="18" name="グループ化 17"/>
          <p:cNvGrpSpPr/>
          <p:nvPr/>
        </p:nvGrpSpPr>
        <p:grpSpPr>
          <a:xfrm>
            <a:off x="252314" y="7833316"/>
            <a:ext cx="6329039" cy="1512170"/>
            <a:chOff x="288318" y="7311905"/>
            <a:chExt cx="6329039" cy="1614871"/>
          </a:xfrm>
        </p:grpSpPr>
        <p:sp>
          <p:nvSpPr>
            <p:cNvPr id="12" name="正方形/長方形 11"/>
            <p:cNvSpPr/>
            <p:nvPr/>
          </p:nvSpPr>
          <p:spPr>
            <a:xfrm>
              <a:off x="297893" y="7750503"/>
              <a:ext cx="6319464" cy="1176273"/>
            </a:xfrm>
            <a:prstGeom prst="rect">
              <a:avLst/>
            </a:prstGeom>
            <a:noFill/>
            <a:ln cmpd="dbl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ja-JP" altLang="en-US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短時間</a:t>
              </a:r>
              <a:r>
                <a:rPr lang="ja-JP" altLang="ja-JP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労働者</a:t>
              </a:r>
              <a:r>
                <a:rPr lang="ja-JP" altLang="en-US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・有期雇用労働者</a:t>
              </a:r>
              <a:r>
                <a:rPr lang="ja-JP" altLang="ja-JP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を雇用する事業所の中で、パートタイム</a:t>
              </a:r>
              <a:r>
                <a:rPr lang="ja-JP" altLang="en-US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・有期雇用労働法</a:t>
              </a:r>
              <a:r>
                <a:rPr lang="ja-JP" altLang="ja-JP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で定められている</a:t>
              </a:r>
              <a:r>
                <a:rPr lang="ja-JP" altLang="en-US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短時間労働者と有期雇用労働者の</a:t>
              </a:r>
              <a:r>
                <a:rPr lang="ja-JP" altLang="ja-JP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雇用管理の改善等に関する業務を担当していただきます（選任は事業所単位）。</a:t>
              </a: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288318" y="7311905"/>
              <a:ext cx="2960662" cy="403672"/>
            </a:xfrm>
            <a:prstGeom prst="rect">
              <a:avLst/>
            </a:prstGeom>
            <a:solidFill>
              <a:srgbClr val="FF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短時間・有期雇用管理者</a:t>
              </a: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240582" y="6105128"/>
            <a:ext cx="6323873" cy="1512168"/>
            <a:chOff x="273479" y="4859735"/>
            <a:chExt cx="6323873" cy="1732473"/>
          </a:xfrm>
        </p:grpSpPr>
        <p:sp>
          <p:nvSpPr>
            <p:cNvPr id="7" name="正方形/長方形 6"/>
            <p:cNvSpPr/>
            <p:nvPr/>
          </p:nvSpPr>
          <p:spPr>
            <a:xfrm>
              <a:off x="277888" y="5304740"/>
              <a:ext cx="6319464" cy="1287468"/>
            </a:xfrm>
            <a:prstGeom prst="rect">
              <a:avLst/>
            </a:prstGeom>
            <a:noFill/>
            <a:ln cmpd="dbl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ja-JP" altLang="en-US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ja-JP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育児休業や介護休業等に関する就業規則等の作成・周知等、企業全体の仕事と家庭の両立を図るための取組を企画し、実施する業務を担当していただきます（選任は企業単位）。</a:t>
              </a: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273479" y="4859735"/>
              <a:ext cx="2367644" cy="433070"/>
            </a:xfrm>
            <a:prstGeom prst="rect">
              <a:avLst/>
            </a:prstGeom>
            <a:solidFill>
              <a:srgbClr val="FF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職業家庭両立推進者</a:t>
              </a: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237947" y="5066399"/>
            <a:ext cx="6319464" cy="1044151"/>
            <a:chOff x="242030" y="2251501"/>
            <a:chExt cx="6319464" cy="995823"/>
          </a:xfrm>
        </p:grpSpPr>
        <p:sp>
          <p:nvSpPr>
            <p:cNvPr id="11" name="正方形/長方形 10"/>
            <p:cNvSpPr/>
            <p:nvPr/>
          </p:nvSpPr>
          <p:spPr>
            <a:xfrm>
              <a:off x="242030" y="2251501"/>
              <a:ext cx="6319464" cy="945432"/>
            </a:xfrm>
            <a:prstGeom prst="rect">
              <a:avLst/>
            </a:prstGeom>
            <a:noFill/>
            <a:ln cmpd="dbl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ja-JP" altLang="en-US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ja-JP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性別にとらわれない人事管理を徹底させ、女性が能力を発揮しやすい職場環境をつくる業務</a:t>
              </a:r>
              <a:r>
                <a:rPr lang="ja-JP" altLang="en-US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等</a:t>
              </a:r>
              <a:r>
                <a:rPr lang="ja-JP" altLang="ja-JP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を担当していただきます（選任は事業所単位）。</a:t>
              </a:r>
              <a:endParaRPr kumimoji="1" lang="ja-JP" altLang="en-US" sz="13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64227" y="2887284"/>
              <a:ext cx="3495853" cy="360040"/>
            </a:xfrm>
            <a:prstGeom prst="rect">
              <a:avLst/>
            </a:prstGeom>
            <a:solidFill>
              <a:srgbClr val="FF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男女雇用機会均等推進者</a:t>
              </a:r>
              <a:endPara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pic>
        <p:nvPicPr>
          <p:cNvPr id="19" name="Picture 2" descr="http://sagyo.mhlw.go.jp/sites/m5g/5/1．広報業務のマニュアル/03シンボルマークの使用/03　画像データ・名刺フォーマットなど/キャッチフレーズ入り（カラー）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075" y="9457737"/>
            <a:ext cx="432093" cy="43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正方形/長方形 19"/>
          <p:cNvSpPr/>
          <p:nvPr/>
        </p:nvSpPr>
        <p:spPr>
          <a:xfrm>
            <a:off x="2600930" y="9401944"/>
            <a:ext cx="1584131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厚生労働省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2852936" y="5601072"/>
            <a:ext cx="2808312" cy="288032"/>
            <a:chOff x="1254927" y="5278729"/>
            <a:chExt cx="2376263" cy="274147"/>
          </a:xfrm>
        </p:grpSpPr>
        <p:pic>
          <p:nvPicPr>
            <p:cNvPr id="22" name="Picture 2" descr="C:\Users\TKRIT\Pictures\kensaku2_L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4927" y="5278729"/>
              <a:ext cx="2150794" cy="2741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テキスト ボックス 22"/>
            <p:cNvSpPr txBox="1"/>
            <p:nvPr/>
          </p:nvSpPr>
          <p:spPr>
            <a:xfrm>
              <a:off x="1336303" y="5278729"/>
              <a:ext cx="2294887" cy="2160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05366" tIns="52683" rIns="105366" bIns="52683" rtlCol="0">
              <a:noAutofit/>
            </a:bodyPr>
            <a:lstStyle/>
            <a:p>
              <a:r>
                <a:rPr lang="ja-JP" altLang="en-US" sz="13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男女雇用機会均等推進者</a:t>
              </a:r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5589240" y="5601072"/>
            <a:ext cx="920326" cy="274146"/>
          </a:xfrm>
          <a:prstGeom prst="rect">
            <a:avLst/>
          </a:prstGeom>
          <a:noFill/>
          <a:ln>
            <a:noFill/>
          </a:ln>
        </p:spPr>
        <p:txBody>
          <a:bodyPr wrap="square" lIns="105366" tIns="52683" rIns="105366" bIns="52683" rtlCol="0">
            <a:noAutofit/>
          </a:bodyPr>
          <a:lstStyle/>
          <a:p>
            <a:r>
              <a:rPr lang="ja-JP" altLang="en-US" sz="1300" dirty="0">
                <a:solidFill>
                  <a:srgbClr val="0099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と検索！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2781194" y="7178721"/>
            <a:ext cx="2235121" cy="274147"/>
            <a:chOff x="331194" y="7199133"/>
            <a:chExt cx="2235121" cy="274147"/>
          </a:xfrm>
        </p:grpSpPr>
        <p:pic>
          <p:nvPicPr>
            <p:cNvPr id="25" name="Picture 2" descr="C:\Users\TKRIT\Pictures\kensaku2_L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194" y="7199133"/>
              <a:ext cx="2150794" cy="2741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テキスト ボックス 25"/>
            <p:cNvSpPr txBox="1"/>
            <p:nvPr/>
          </p:nvSpPr>
          <p:spPr>
            <a:xfrm>
              <a:off x="397147" y="7207185"/>
              <a:ext cx="2169168" cy="1965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05366" tIns="52683" rIns="105366" bIns="52683" rtlCol="0">
              <a:noAutofit/>
            </a:bodyPr>
            <a:lstStyle/>
            <a:p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職業家庭両立推進者</a:t>
              </a:r>
              <a:endPara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4942060" y="7186773"/>
            <a:ext cx="920326" cy="274146"/>
          </a:xfrm>
          <a:prstGeom prst="rect">
            <a:avLst/>
          </a:prstGeom>
          <a:noFill/>
          <a:ln>
            <a:noFill/>
          </a:ln>
        </p:spPr>
        <p:txBody>
          <a:bodyPr wrap="square" lIns="105366" tIns="52683" rIns="105366" bIns="52683" rtlCol="0">
            <a:noAutofit/>
          </a:bodyPr>
          <a:lstStyle/>
          <a:p>
            <a:r>
              <a:rPr lang="ja-JP" altLang="en-US" sz="1300" dirty="0">
                <a:solidFill>
                  <a:srgbClr val="0099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と検索！</a:t>
            </a:r>
          </a:p>
        </p:txBody>
      </p:sp>
      <p:grpSp>
        <p:nvGrpSpPr>
          <p:cNvPr id="9" name="グループ化 8"/>
          <p:cNvGrpSpPr/>
          <p:nvPr/>
        </p:nvGrpSpPr>
        <p:grpSpPr>
          <a:xfrm>
            <a:off x="2753362" y="8913443"/>
            <a:ext cx="2966736" cy="360031"/>
            <a:chOff x="351030" y="8910440"/>
            <a:chExt cx="2569930" cy="277147"/>
          </a:xfrm>
        </p:grpSpPr>
        <p:pic>
          <p:nvPicPr>
            <p:cNvPr id="28" name="Picture 2" descr="C:\Users\TKRIT\Pictures\kensaku2_L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030" y="8913440"/>
              <a:ext cx="2082314" cy="2741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テキスト ボックス 28"/>
            <p:cNvSpPr txBox="1"/>
            <p:nvPr/>
          </p:nvSpPr>
          <p:spPr>
            <a:xfrm>
              <a:off x="437286" y="8910440"/>
              <a:ext cx="2483674" cy="2187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05366" tIns="52683" rIns="105366" bIns="52683" rtlCol="0">
              <a:noAutofit/>
            </a:bodyPr>
            <a:lstStyle/>
            <a:p>
              <a:pPr>
                <a:lnSpc>
                  <a:spcPts val="1700"/>
                </a:lnSpc>
              </a:pPr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短時間・有期雇用管理者</a:t>
              </a:r>
            </a:p>
          </p:txBody>
        </p:sp>
      </p:grpSp>
      <p:sp>
        <p:nvSpPr>
          <p:cNvPr id="30" name="テキスト ボックス 29"/>
          <p:cNvSpPr txBox="1"/>
          <p:nvPr/>
        </p:nvSpPr>
        <p:spPr>
          <a:xfrm>
            <a:off x="5373216" y="8913440"/>
            <a:ext cx="920326" cy="274146"/>
          </a:xfrm>
          <a:prstGeom prst="rect">
            <a:avLst/>
          </a:prstGeom>
          <a:noFill/>
          <a:ln>
            <a:noFill/>
          </a:ln>
        </p:spPr>
        <p:txBody>
          <a:bodyPr wrap="square" lIns="105366" tIns="52683" rIns="105366" bIns="52683" rtlCol="0">
            <a:noAutofit/>
          </a:bodyPr>
          <a:lstStyle/>
          <a:p>
            <a:r>
              <a:rPr lang="ja-JP" altLang="en-US" sz="1300" dirty="0">
                <a:solidFill>
                  <a:srgbClr val="0099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と検索！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77888" y="5558466"/>
            <a:ext cx="2556449" cy="274146"/>
          </a:xfrm>
          <a:prstGeom prst="rect">
            <a:avLst/>
          </a:prstGeom>
          <a:noFill/>
          <a:ln>
            <a:noFill/>
          </a:ln>
        </p:spPr>
        <p:txBody>
          <a:bodyPr wrap="square" lIns="105366" tIns="52683" rIns="105366" bIns="52683" rtlCol="0">
            <a:noAutofit/>
          </a:bodyPr>
          <a:lstStyle/>
          <a:p>
            <a:r>
              <a:rPr lang="ja-JP" altLang="en-US" sz="1300" dirty="0">
                <a:solidFill>
                  <a:srgbClr val="0099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厚生労働省ＨＰの右上検索窓で、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60648" y="7212713"/>
            <a:ext cx="2556449" cy="274146"/>
          </a:xfrm>
          <a:prstGeom prst="rect">
            <a:avLst/>
          </a:prstGeom>
          <a:noFill/>
          <a:ln>
            <a:noFill/>
          </a:ln>
        </p:spPr>
        <p:txBody>
          <a:bodyPr wrap="square" lIns="105366" tIns="52683" rIns="105366" bIns="52683" rtlCol="0">
            <a:noAutofit/>
          </a:bodyPr>
          <a:lstStyle/>
          <a:p>
            <a:r>
              <a:rPr lang="ja-JP" altLang="en-US" sz="1300" dirty="0">
                <a:solidFill>
                  <a:srgbClr val="0099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厚生労働省ＨＰの右上検索窓で、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60648" y="8956167"/>
            <a:ext cx="2556449" cy="274146"/>
          </a:xfrm>
          <a:prstGeom prst="rect">
            <a:avLst/>
          </a:prstGeom>
          <a:noFill/>
          <a:ln>
            <a:noFill/>
          </a:ln>
        </p:spPr>
        <p:txBody>
          <a:bodyPr wrap="square" lIns="105366" tIns="52683" rIns="105366" bIns="52683" rtlCol="0">
            <a:noAutofit/>
          </a:bodyPr>
          <a:lstStyle/>
          <a:p>
            <a:r>
              <a:rPr lang="ja-JP" altLang="en-US" sz="1300" dirty="0">
                <a:solidFill>
                  <a:srgbClr val="0099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厚生労働省ＨＰの右上検索窓で、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202332" y="3692860"/>
            <a:ext cx="6453336" cy="79208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63500" dist="38100" dir="270000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04664" y="3440832"/>
            <a:ext cx="3888433" cy="36004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宛先：島根労働局雇用環境・均等室</a:t>
            </a:r>
          </a:p>
        </p:txBody>
      </p:sp>
    </p:spTree>
    <p:extLst>
      <p:ext uri="{BB962C8B-B14F-4D97-AF65-F5344CB8AC3E}">
        <p14:creationId xmlns:p14="http://schemas.microsoft.com/office/powerpoint/2010/main" val="3457200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25584" y="614508"/>
            <a:ext cx="6858000" cy="805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85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85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85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85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85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5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5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5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5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en-US" altLang="ja-JP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　　　　　　　　　　</a:t>
            </a:r>
            <a:r>
              <a:rPr kumimoji="1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</a:t>
            </a:r>
            <a:r>
              <a:rPr kumimoji="1" lang="ja-JP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年　　月　　日</a:t>
            </a:r>
            <a:endParaRPr kumimoji="1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島根</a:t>
            </a:r>
            <a:r>
              <a:rPr kumimoji="1" lang="ja-JP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労働局長　殿</a:t>
            </a: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</a:t>
            </a: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eaLnBrk="0" hangingPunct="0"/>
            <a:endParaRPr kumimoji="1" lang="en-US" altLang="ja-JP" sz="12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eaLnBrk="0" hangingPunct="0"/>
            <a:r>
              <a:rPr kumimoji="1" lang="ja-JP" altLang="en-US" sz="12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　　　事 業 所 名　　　　　　　　　　　　　　　　　　　　　　　　　　　　　　　　　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r>
              <a:rPr kumimoji="1" lang="ja-JP" altLang="en-US" sz="12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　　　所　在　地　　　　　　　　　　　　　　　　　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r>
              <a:rPr kumimoji="1" lang="ja-JP" altLang="en-US" sz="12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　　　代表者職氏名　　　　　　　　　　　　　　　　　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r>
              <a:rPr kumimoji="1" lang="ja-JP" altLang="en-US" sz="12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　　　主な事業内容　　</a:t>
            </a:r>
            <a:r>
              <a:rPr kumimoji="1" lang="ja-JP" altLang="en-US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　</a:t>
            </a: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r" eaLnBrk="0" hangingPunct="0"/>
            <a:r>
              <a:rPr kumimoji="1" lang="ja-JP" altLang="en-US" sz="1200" b="0" i="0" u="sng" strike="noStrike" cap="none" normalizeH="0" baseline="0">
                <a:ln>
                  <a:noFill/>
                </a:ln>
                <a:effectLst/>
                <a:latin typeface="メイリオ"/>
                <a:ea typeface="メイリオ"/>
                <a:cs typeface="メイリオ" panose="020B0604030504040204" pitchFamily="50" charset="-128"/>
              </a:rPr>
              <a:t>総労働者数 　　　　　　女　　 　 人　</a:t>
            </a:r>
            <a:r>
              <a:rPr lang="ja-JP" altLang="en-US" sz="1200" u="sng">
                <a:latin typeface="メイリオ"/>
                <a:ea typeface="メイリオ"/>
                <a:cs typeface="メイリオ" panose="020B0604030504040204" pitchFamily="50" charset="-128"/>
              </a:rPr>
              <a:t>   </a:t>
            </a:r>
            <a:r>
              <a:rPr kumimoji="1" lang="ja-JP" altLang="en-US" sz="1200" b="0" i="0" u="sng" strike="noStrike" cap="none" normalizeH="0" baseline="0">
                <a:ln>
                  <a:noFill/>
                </a:ln>
                <a:effectLst/>
                <a:latin typeface="メイリオ"/>
                <a:ea typeface="メイリオ"/>
                <a:cs typeface="メイリオ" panose="020B0604030504040204" pitchFamily="50" charset="-128"/>
              </a:rPr>
              <a:t> 男　　　　　人　　　</a:t>
            </a:r>
            <a:r>
              <a:rPr lang="en-US" altLang="ja-JP" sz="1200" dirty="0">
                <a:latin typeface="メイリオ"/>
                <a:ea typeface="メイリオ"/>
                <a:cs typeface="メイリオ" panose="020B0604030504040204" pitchFamily="50" charset="-128"/>
              </a:rPr>
              <a:t> 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r>
              <a:rPr kumimoji="1" lang="ja-JP" altLang="en-US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うち正社員数</a:t>
            </a:r>
            <a:r>
              <a:rPr lang="ja-JP" altLang="en-US" sz="12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     　</a:t>
            </a:r>
            <a:r>
              <a:rPr kumimoji="1" lang="ja-JP" altLang="en-US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女　　 </a:t>
            </a:r>
            <a:r>
              <a:rPr kumimoji="1" lang="ja-JP" altLang="en-US" sz="1200" b="0" i="0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    </a:t>
            </a:r>
            <a:r>
              <a:rPr lang="ja-JP" altLang="en-US" sz="12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男  　　人</a:t>
            </a: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</a:t>
            </a:r>
            <a:r>
              <a:rPr kumimoji="1" lang="ja-JP" altLang="en-US" sz="1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うち短時間・有期雇用労働者数</a:t>
            </a:r>
            <a:r>
              <a:rPr lang="ja-JP" altLang="en-US" sz="12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女 　 　人  　男  　　人</a:t>
            </a: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この度、当社（事業所）では下記のとおり男女雇用機会均等推進者・職業家庭両立推進者・短時間・有期雇用管理者として（　選任・変更　）いたしますので、報告します。</a:t>
            </a: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</a:t>
            </a: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●男女雇用機会均等推進者　（□選任　□変更）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職業家庭両立推進者　（□選任　□変更）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r>
              <a:rPr kumimoji="1" lang="ja-JP" altLang="en-US" sz="12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10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企業単位ですので、１企業につき１人選任してください。</a:t>
            </a:r>
            <a:endParaRPr kumimoji="1" lang="en-US" altLang="ja-JP" sz="900" i="1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endParaRPr kumimoji="1" lang="en-US" altLang="ja-JP" sz="1100" i="1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endParaRPr lang="en-US" altLang="ja-JP" sz="1200" b="1" i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endParaRPr kumimoji="1" lang="en-US" altLang="ja-JP" sz="1200" b="1" i="1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endParaRPr lang="en-US" altLang="ja-JP" sz="1200" b="1" i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endParaRPr kumimoji="1" lang="en-US" altLang="ja-JP" sz="1200" b="1" i="1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●短時間・有期雇用管理者　　（□選任　□変更）</a:t>
            </a: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" algn="l"/>
              </a:tabLst>
            </a:pPr>
            <a:endParaRPr kumimoji="1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0"/>
            <a:ext cx="6832416" cy="6136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男女雇用機会均等推進者、</a:t>
            </a:r>
            <a:r>
              <a:rPr lang="ja-JP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職業家庭両立推進者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短時間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・有期</a:t>
            </a:r>
            <a:r>
              <a:rPr lang="ja-JP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雇用管理者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選任・変更届</a:t>
            </a:r>
            <a:endParaRPr lang="ja-JP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677009"/>
              </p:ext>
            </p:extLst>
          </p:nvPr>
        </p:nvGraphicFramePr>
        <p:xfrm>
          <a:off x="25583" y="4569437"/>
          <a:ext cx="6806833" cy="72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1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68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所　属　部　課　　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447" marR="9447" marT="94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447" marR="9447" marT="94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氏　名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447" marR="9447" marT="94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447" marR="9447" marT="94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役　　職　　名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447" marR="9447" marT="94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　　　　　　　　　　　　　</a:t>
                      </a:r>
                      <a:r>
                        <a:rPr 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(TEL)　　　　　　　　　　　</a:t>
                      </a:r>
                    </a:p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　　　　　　　　　　　　　</a:t>
                      </a:r>
                      <a:r>
                        <a:rPr 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(E</a:t>
                      </a:r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ﾒｰﾙ</a:t>
                      </a:r>
                      <a:r>
                        <a:rPr lang="en-US" altLang="ja-JP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447" marR="9447" marT="94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5" name="直線コネクタ 4"/>
          <p:cNvCxnSpPr/>
          <p:nvPr/>
        </p:nvCxnSpPr>
        <p:spPr>
          <a:xfrm>
            <a:off x="2564904" y="2360712"/>
            <a:ext cx="408063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564902" y="1640632"/>
            <a:ext cx="408063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2564904" y="1856656"/>
            <a:ext cx="408063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2564901" y="2144688"/>
            <a:ext cx="408063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940769"/>
              </p:ext>
            </p:extLst>
          </p:nvPr>
        </p:nvGraphicFramePr>
        <p:xfrm>
          <a:off x="25583" y="6249144"/>
          <a:ext cx="6806833" cy="72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1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68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所　属　部　課　　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447" marR="9447" marT="94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447" marR="9447" marT="94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氏　名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447" marR="9447" marT="94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447" marR="9447" marT="94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役　　職　　名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447" marR="9447" marT="94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　　　　　　　　　　　　　</a:t>
                      </a:r>
                      <a:r>
                        <a:rPr 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(TEL)　　　　　　　　　　　</a:t>
                      </a:r>
                    </a:p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　　　　　　　　　　　　　</a:t>
                      </a:r>
                      <a:r>
                        <a:rPr 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(E</a:t>
                      </a:r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ﾒｰﾙ</a:t>
                      </a:r>
                      <a:r>
                        <a:rPr lang="en-US" altLang="ja-JP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447" marR="9447" marT="94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822548"/>
              </p:ext>
            </p:extLst>
          </p:nvPr>
        </p:nvGraphicFramePr>
        <p:xfrm>
          <a:off x="51167" y="7727342"/>
          <a:ext cx="6806833" cy="72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1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68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所　属　部　課　　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447" marR="9447" marT="94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447" marR="9447" marT="94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氏　名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447" marR="9447" marT="94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447" marR="9447" marT="94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役　　職　　名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447" marR="9447" marT="94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　　　　　　　　　　　　　</a:t>
                      </a:r>
                      <a:r>
                        <a:rPr 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(TEL)　　　　　　　　　　　</a:t>
                      </a:r>
                    </a:p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　　　　　　　　　　　　　</a:t>
                      </a:r>
                      <a:r>
                        <a:rPr 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(E</a:t>
                      </a:r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ﾒｰﾙ</a:t>
                      </a:r>
                      <a:r>
                        <a:rPr lang="en-US" altLang="ja-JP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447" marR="9447" marT="94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119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614</Words>
  <Application>Microsoft Office PowerPoint</Application>
  <PresentationFormat>A4 210 x 297 mm</PresentationFormat>
  <Paragraphs>100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HG丸ｺﾞｼｯｸM-PRO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19</cp:revision>
  <dcterms:created xsi:type="dcterms:W3CDTF">2024-06-26T04:57:23Z</dcterms:created>
  <dcterms:modified xsi:type="dcterms:W3CDTF">2024-07-12T00:49:56Z</dcterms:modified>
</cp:coreProperties>
</file>